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99" r:id="rId2"/>
    <p:sldId id="926" r:id="rId3"/>
    <p:sldId id="338" r:id="rId4"/>
    <p:sldId id="927" r:id="rId5"/>
    <p:sldId id="333" r:id="rId6"/>
    <p:sldId id="334" r:id="rId7"/>
    <p:sldId id="335" r:id="rId8"/>
    <p:sldId id="337" r:id="rId9"/>
    <p:sldId id="336" r:id="rId10"/>
    <p:sldId id="332" r:id="rId11"/>
    <p:sldId id="331" r:id="rId12"/>
    <p:sldId id="420" r:id="rId13"/>
    <p:sldId id="419" r:id="rId14"/>
    <p:sldId id="340" r:id="rId15"/>
    <p:sldId id="339" r:id="rId16"/>
    <p:sldId id="421" r:id="rId17"/>
    <p:sldId id="422" r:id="rId18"/>
    <p:sldId id="423" r:id="rId19"/>
    <p:sldId id="424" r:id="rId20"/>
    <p:sldId id="426" r:id="rId21"/>
    <p:sldId id="427" r:id="rId22"/>
    <p:sldId id="428" r:id="rId23"/>
    <p:sldId id="429" r:id="rId24"/>
    <p:sldId id="431" r:id="rId25"/>
    <p:sldId id="432" r:id="rId26"/>
    <p:sldId id="433" r:id="rId27"/>
    <p:sldId id="42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43367C"/>
    <a:srgbClr val="FAFAFA"/>
    <a:srgbClr val="F5F5F5"/>
    <a:srgbClr val="EF5777"/>
    <a:srgbClr val="0FB9B1"/>
    <a:srgbClr val="54A0FF"/>
    <a:srgbClr val="F7B731"/>
    <a:srgbClr val="4E408B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7" autoAdjust="0"/>
    <p:restoredTop sz="91429"/>
  </p:normalViewPr>
  <p:slideViewPr>
    <p:cSldViewPr snapToGrid="0" snapToObjects="1">
      <p:cViewPr varScale="1">
        <p:scale>
          <a:sx n="101" d="100"/>
          <a:sy n="101" d="100"/>
        </p:scale>
        <p:origin x="120" y="394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058" y="2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open.spotify.com/playlist/0kFSLp6kKEw6GNZDot0pyT?si=ibDFdyI0Qk-Tgtp8ddHrFw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15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2F9617-4B9F-19A5-D41B-387416ABD311}"/>
              </a:ext>
            </a:extLst>
          </p:cNvPr>
          <p:cNvSpPr/>
          <p:nvPr userDrawn="1"/>
        </p:nvSpPr>
        <p:spPr>
          <a:xfrm>
            <a:off x="8063682" y="5075655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1200" b="1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  <p:sp>
        <p:nvSpPr>
          <p:cNvPr id="5" name="Google Shape;24;p29">
            <a:extLst>
              <a:ext uri="{FF2B5EF4-FFF2-40B4-BE49-F238E27FC236}">
                <a16:creationId xmlns:a16="http://schemas.microsoft.com/office/drawing/2014/main" id="{D7EB68AC-ED14-78AA-01A9-A062E1E30919}"/>
              </a:ext>
            </a:extLst>
          </p:cNvPr>
          <p:cNvSpPr/>
          <p:nvPr userDrawn="1"/>
        </p:nvSpPr>
        <p:spPr>
          <a:xfrm>
            <a:off x="7275442" y="1530627"/>
            <a:ext cx="4673729" cy="4641574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6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123</a:t>
            </a:r>
            <a:endParaRPr dirty="0"/>
          </a:p>
        </p:txBody>
      </p:sp>
      <p:sp>
        <p:nvSpPr>
          <p:cNvPr id="22" name="Google Shape;22;p29"/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/>
          <p:cNvSpPr/>
          <p:nvPr/>
        </p:nvSpPr>
        <p:spPr>
          <a:xfrm>
            <a:off x="6714463" y="1251642"/>
            <a:ext cx="5250244" cy="5486042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/>
          <p:cNvCxnSpPr/>
          <p:nvPr/>
        </p:nvCxnSpPr>
        <p:spPr>
          <a:xfrm>
            <a:off x="7105432" y="3799913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/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9"/>
          <p:cNvSpPr txBox="1"/>
          <p:nvPr/>
        </p:nvSpPr>
        <p:spPr>
          <a:xfrm>
            <a:off x="242828" y="5666317"/>
            <a:ext cx="21592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  <a:tabLst/>
              <a:defRPr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lang="en-US" sz="1200" dirty="0"/>
          </a:p>
        </p:txBody>
      </p:sp>
      <p:sp>
        <p:nvSpPr>
          <p:cNvPr id="28" name="Google Shape;28;p29"/>
          <p:cNvSpPr txBox="1"/>
          <p:nvPr/>
        </p:nvSpPr>
        <p:spPr>
          <a:xfrm>
            <a:off x="242828" y="6094422"/>
            <a:ext cx="21548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#cse123 </a:t>
            </a:r>
            <a:endParaRPr dirty="0"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5095B-504B-A3F8-FCC4-C84802EB20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97125" y="1766888"/>
            <a:ext cx="798513" cy="661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Google Shape;6;p28">
            <a:extLst>
              <a:ext uri="{FF2B5EF4-FFF2-40B4-BE49-F238E27FC236}">
                <a16:creationId xmlns:a16="http://schemas.microsoft.com/office/drawing/2014/main" id="{90DE1CCA-3C44-4A8B-8512-85130B59739C}"/>
              </a:ext>
            </a:extLst>
          </p:cNvPr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7;p28" descr="Picture 6">
            <a:extLst>
              <a:ext uri="{FF2B5EF4-FFF2-40B4-BE49-F238E27FC236}">
                <a16:creationId xmlns:a16="http://schemas.microsoft.com/office/drawing/2014/main" id="{5CC3B2A6-B9E4-4692-B1C5-C4AFE47950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-5988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8;p28">
            <a:extLst>
              <a:ext uri="{FF2B5EF4-FFF2-40B4-BE49-F238E27FC236}">
                <a16:creationId xmlns:a16="http://schemas.microsoft.com/office/drawing/2014/main" id="{1897D9CE-58CC-4DB4-A4A6-DD3585087B5E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Winter 2026</a:t>
            </a:r>
            <a:endParaRPr dirty="0"/>
          </a:p>
        </p:txBody>
      </p:sp>
      <p:sp>
        <p:nvSpPr>
          <p:cNvPr id="2" name="Google Shape;92;p1">
            <a:extLst>
              <a:ext uri="{FF2B5EF4-FFF2-40B4-BE49-F238E27FC236}">
                <a16:creationId xmlns:a16="http://schemas.microsoft.com/office/drawing/2014/main" id="{C96B5491-F7FA-23FC-FB30-12701599F978}"/>
              </a:ext>
            </a:extLst>
          </p:cNvPr>
          <p:cNvSpPr txBox="1"/>
          <p:nvPr userDrawn="1"/>
        </p:nvSpPr>
        <p:spPr>
          <a:xfrm>
            <a:off x="7148325" y="1757973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4;p1">
            <a:extLst>
              <a:ext uri="{FF2B5EF4-FFF2-40B4-BE49-F238E27FC236}">
                <a16:creationId xmlns:a16="http://schemas.microsoft.com/office/drawing/2014/main" id="{9ED2A101-430A-CE69-E5BC-7D6DD50BF4E3}"/>
              </a:ext>
            </a:extLst>
          </p:cNvPr>
          <p:cNvSpPr txBox="1"/>
          <p:nvPr userDrawn="1"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4F0067DD-CF99-C93E-1F23-875552C4DCFF}"/>
              </a:ext>
            </a:extLst>
          </p:cNvPr>
          <p:cNvSpPr txBox="1"/>
          <p:nvPr userDrawn="1"/>
        </p:nvSpPr>
        <p:spPr>
          <a:xfrm>
            <a:off x="8657726" y="3736492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76EE3D-184B-F94C-9377-8106CC10DB1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26019104"/>
              </p:ext>
            </p:extLst>
          </p:nvPr>
        </p:nvGraphicFramePr>
        <p:xfrm>
          <a:off x="7502629" y="4536528"/>
          <a:ext cx="4358194" cy="180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512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748482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05608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975946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Arohan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Jonah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Eeshani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Ashar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Brice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Misha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Aidan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Evan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Rena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Chloe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Elden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Sahana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Katharine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Jenny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Ishita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Anirudh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Nhan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Anya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Nate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Kuhu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Crystal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3833EE-05B6-BA72-385F-A23240AFEA45}"/>
              </a:ext>
            </a:extLst>
          </p:cNvPr>
          <p:cNvSpPr txBox="1"/>
          <p:nvPr userDrawn="1"/>
        </p:nvSpPr>
        <p:spPr>
          <a:xfrm>
            <a:off x="6815404" y="6442666"/>
            <a:ext cx="4941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535353"/>
                </a:solidFill>
                <a:latin typeface="Montserrat SemiBold" panose="00000700000000000000" pitchFamily="2" charset="0"/>
              </a:rPr>
              <a:t>Now playing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</a:rPr>
              <a:t>: 🎶 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  <a:hlinkClick r:id="rId4"/>
              </a:rPr>
              <a:t>CSE 123 26wi Lecture Tunes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</a:rPr>
              <a:t> 🎶</a:t>
            </a: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04EE4C82-5E95-B610-DF46-3246854AB08E}"/>
              </a:ext>
            </a:extLst>
          </p:cNvPr>
          <p:cNvSpPr txBox="1"/>
          <p:nvPr userDrawn="1"/>
        </p:nvSpPr>
        <p:spPr>
          <a:xfrm>
            <a:off x="6519481" y="3741864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6;p1">
            <a:extLst>
              <a:ext uri="{FF2B5EF4-FFF2-40B4-BE49-F238E27FC236}">
                <a16:creationId xmlns:a16="http://schemas.microsoft.com/office/drawing/2014/main" id="{320AD4A8-23AD-0876-E2BA-C94D9FC4392A}"/>
              </a:ext>
            </a:extLst>
          </p:cNvPr>
          <p:cNvSpPr txBox="1"/>
          <p:nvPr userDrawn="1"/>
        </p:nvSpPr>
        <p:spPr>
          <a:xfrm>
            <a:off x="5500614" y="4433103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C360F-4256-FEE1-7C14-17182C543AFA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15: Machine Learning</a:t>
            </a:r>
          </a:p>
        </p:txBody>
      </p:sp>
      <p:sp>
        <p:nvSpPr>
          <p:cNvPr id="12" name="Google Shape;23;p29">
            <a:extLst>
              <a:ext uri="{FF2B5EF4-FFF2-40B4-BE49-F238E27FC236}">
                <a16:creationId xmlns:a16="http://schemas.microsoft.com/office/drawing/2014/main" id="{8AB0C156-E646-655A-EAEF-6213F4E43055}"/>
              </a:ext>
            </a:extLst>
          </p:cNvPr>
          <p:cNvSpPr txBox="1"/>
          <p:nvPr userDrawn="1"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15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486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Winter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15: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news/2015/04/09/whos-a-ceo-google-image-results-can-shift-gender-biases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news/2022/02/16/googles-ceo-image-search-gender-bias-hasnt-really-been-fixed/#:~:text=The%20researchers%20showed%20that%20for,AAAI%20Conference%20of%20Artificial%20Intelligence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131885" y="4013370"/>
            <a:ext cx="6471138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/>
            <a:r>
              <a:rPr lang="en-US" sz="4000" dirty="0"/>
              <a:t>Machine Learning</a:t>
            </a:r>
            <a:endParaRPr sz="3800" dirty="0">
              <a:latin typeface="Montserrat SemiBold" panose="00000700000000000000" pitchFamily="2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D04F4-55AB-5CE1-FC37-42BEC912BC09}"/>
              </a:ext>
            </a:extLst>
          </p:cNvPr>
          <p:cNvSpPr txBox="1"/>
          <p:nvPr/>
        </p:nvSpPr>
        <p:spPr>
          <a:xfrm>
            <a:off x="7071026" y="2237509"/>
            <a:ext cx="453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/>
          </a:p>
          <a:p>
            <a:pPr algn="ctr"/>
            <a:r>
              <a:rPr lang="en-US" i="1" dirty="0"/>
              <a:t>What is your favorite beverage?</a:t>
            </a:r>
          </a:p>
          <a:p>
            <a:pPr algn="ctr"/>
            <a:endParaRPr lang="en-US" b="1" dirty="0">
              <a:solidFill>
                <a:schemeClr val="accent6"/>
              </a:solidFill>
              <a:cs typeface="Calibri"/>
              <a:sym typeface="Calibri"/>
            </a:endParaRPr>
          </a:p>
          <a:p>
            <a:pPr algn="ctr"/>
            <a:r>
              <a:rPr lang="en-US" b="1" dirty="0">
                <a:solidFill>
                  <a:schemeClr val="accent6"/>
                </a:solidFill>
                <a:cs typeface="Calibri"/>
                <a:sym typeface="Calibri"/>
              </a:rPr>
              <a:t>Respond on sli.do!</a:t>
            </a:r>
            <a:endParaRPr lang="en-US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6D884-E09B-95F5-9177-A68D1287AD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5610" y="5575495"/>
            <a:ext cx="1229360" cy="12293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B34698B-82D8-4755-8182-53C84AD0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628167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Generally, building an ML model involves the following steps:</a:t>
            </a:r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Notice that you can step backwards!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ML in particular is an applied science, it’s all an experiment!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Pipeline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DD63E6-799E-44F4-B733-A92C98F11CD9}"/>
              </a:ext>
            </a:extLst>
          </p:cNvPr>
          <p:cNvSpPr txBox="1"/>
          <p:nvPr/>
        </p:nvSpPr>
        <p:spPr>
          <a:xfrm>
            <a:off x="991206" y="3734353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Data Collection / Sanitization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BD327-BF60-417B-8A83-7D436AF76E42}"/>
              </a:ext>
            </a:extLst>
          </p:cNvPr>
          <p:cNvSpPr txBox="1"/>
          <p:nvPr/>
        </p:nvSpPr>
        <p:spPr>
          <a:xfrm>
            <a:off x="3056532" y="3734353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Featurization</a:t>
            </a:r>
          </a:p>
          <a:p>
            <a:pPr algn="ctr"/>
            <a:endParaRPr lang="en-US" sz="20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C9654-BFE9-4334-A145-469634EA8ADE}"/>
              </a:ext>
            </a:extLst>
          </p:cNvPr>
          <p:cNvSpPr txBox="1"/>
          <p:nvPr/>
        </p:nvSpPr>
        <p:spPr>
          <a:xfrm>
            <a:off x="5119019" y="3735649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Model Training / Tuning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A6715F-98E4-49FF-B0B7-3D126CDA3A32}"/>
              </a:ext>
            </a:extLst>
          </p:cNvPr>
          <p:cNvSpPr txBox="1"/>
          <p:nvPr/>
        </p:nvSpPr>
        <p:spPr>
          <a:xfrm>
            <a:off x="7187184" y="3788165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Evaluation</a:t>
            </a:r>
          </a:p>
          <a:p>
            <a:pPr algn="ctr"/>
            <a:endParaRPr lang="en-US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9DB4CC-E0EC-40C2-9E91-3FD6770D4B8A}"/>
              </a:ext>
            </a:extLst>
          </p:cNvPr>
          <p:cNvSpPr txBox="1"/>
          <p:nvPr/>
        </p:nvSpPr>
        <p:spPr>
          <a:xfrm>
            <a:off x="9252510" y="3788165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Deployment</a:t>
            </a:r>
          </a:p>
          <a:p>
            <a:pPr algn="ctr"/>
            <a:endParaRPr lang="en-US" sz="2000" i="1" dirty="0"/>
          </a:p>
        </p:txBody>
      </p:sp>
      <p:pic>
        <p:nvPicPr>
          <p:cNvPr id="1028" name="Picture 4" descr="Convert - Free technology icons">
            <a:extLst>
              <a:ext uri="{FF2B5EF4-FFF2-40B4-BE49-F238E27FC236}">
                <a16:creationId xmlns:a16="http://schemas.microsoft.com/office/drawing/2014/main" id="{67FE69F8-58EC-495C-8576-73E4C4926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2"/>
          <a:stretch/>
        </p:blipFill>
        <p:spPr bwMode="auto">
          <a:xfrm>
            <a:off x="3329215" y="2630537"/>
            <a:ext cx="1298063" cy="102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l Model Icons - Free SVG &amp; PNG Ml Model Images - Noun Project">
            <a:extLst>
              <a:ext uri="{FF2B5EF4-FFF2-40B4-BE49-F238E27FC236}">
                <a16:creationId xmlns:a16="http://schemas.microsoft.com/office/drawing/2014/main" id="{C6AE26D8-1160-4EA7-B282-1BDAD76B0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703" y="2559691"/>
            <a:ext cx="1298062" cy="117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valuation - Free files and folders icons">
            <a:extLst>
              <a:ext uri="{FF2B5EF4-FFF2-40B4-BE49-F238E27FC236}">
                <a16:creationId xmlns:a16="http://schemas.microsoft.com/office/drawing/2014/main" id="{BC1DC0F2-EB2F-46B3-A8DC-E4BE45F03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52" y="2647582"/>
            <a:ext cx="1086771" cy="108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ployment - Free web icons">
            <a:extLst>
              <a:ext uri="{FF2B5EF4-FFF2-40B4-BE49-F238E27FC236}">
                <a16:creationId xmlns:a16="http://schemas.microsoft.com/office/drawing/2014/main" id="{370454BB-F6E8-415D-A6FD-7A84A658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813" y="2655916"/>
            <a:ext cx="1225873" cy="122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ata Collection Vector Icon 14655248 Vector Art at Vecteezy">
            <a:extLst>
              <a:ext uri="{FF2B5EF4-FFF2-40B4-BE49-F238E27FC236}">
                <a16:creationId xmlns:a16="http://schemas.microsoft.com/office/drawing/2014/main" id="{6F283A01-102B-4ECD-A0AF-BA557BEE8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9" b="10669"/>
          <a:stretch/>
        </p:blipFill>
        <p:spPr bwMode="auto">
          <a:xfrm>
            <a:off x="945529" y="1956237"/>
            <a:ext cx="2059991" cy="169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C4BE898-1869-4A41-9986-A0E5F531D7D8}"/>
              </a:ext>
            </a:extLst>
          </p:cNvPr>
          <p:cNvCxnSpPr/>
          <p:nvPr/>
        </p:nvCxnSpPr>
        <p:spPr>
          <a:xfrm>
            <a:off x="2604211" y="3243855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0E0D942-2268-46F2-83BF-11DB2716F1D8}"/>
              </a:ext>
            </a:extLst>
          </p:cNvPr>
          <p:cNvCxnSpPr/>
          <p:nvPr/>
        </p:nvCxnSpPr>
        <p:spPr>
          <a:xfrm>
            <a:off x="4759547" y="3242635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8A3FB28-E1CF-46DA-ACF4-58A83FCE87DD}"/>
              </a:ext>
            </a:extLst>
          </p:cNvPr>
          <p:cNvCxnSpPr/>
          <p:nvPr/>
        </p:nvCxnSpPr>
        <p:spPr>
          <a:xfrm>
            <a:off x="6914883" y="3241415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A558238-C436-42E4-9E66-246E1A45B68B}"/>
              </a:ext>
            </a:extLst>
          </p:cNvPr>
          <p:cNvCxnSpPr/>
          <p:nvPr/>
        </p:nvCxnSpPr>
        <p:spPr>
          <a:xfrm>
            <a:off x="8937327" y="3240195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1304E986-2D52-420C-8CC1-916029556DA0}"/>
              </a:ext>
            </a:extLst>
          </p:cNvPr>
          <p:cNvCxnSpPr>
            <a:cxnSpLocks/>
            <a:stCxn id="9" idx="2"/>
            <a:endCxn id="7" idx="2"/>
          </p:cNvCxnSpPr>
          <p:nvPr/>
        </p:nvCxnSpPr>
        <p:spPr>
          <a:xfrm rot="5400000">
            <a:off x="9141563" y="3463388"/>
            <a:ext cx="12700" cy="2065326"/>
          </a:xfrm>
          <a:prstGeom prst="curvedConnector3">
            <a:avLst>
              <a:gd name="adj1" fmla="val 2836795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740626EC-64AF-4C7D-A61C-F302C891B185}"/>
              </a:ext>
            </a:extLst>
          </p:cNvPr>
          <p:cNvCxnSpPr>
            <a:cxnSpLocks/>
            <a:stCxn id="7" idx="2"/>
            <a:endCxn id="4" idx="2"/>
          </p:cNvCxnSpPr>
          <p:nvPr/>
        </p:nvCxnSpPr>
        <p:spPr>
          <a:xfrm rot="5400000" flipH="1">
            <a:off x="4984005" y="1371156"/>
            <a:ext cx="53812" cy="6195978"/>
          </a:xfrm>
          <a:prstGeom prst="curvedConnector3">
            <a:avLst>
              <a:gd name="adj1" fmla="val -1593897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0EA5FF41-8C9E-4B73-BC9B-3E60B53318B1}"/>
              </a:ext>
            </a:extLst>
          </p:cNvPr>
          <p:cNvCxnSpPr>
            <a:cxnSpLocks/>
            <a:stCxn id="7" idx="2"/>
            <a:endCxn id="5" idx="2"/>
          </p:cNvCxnSpPr>
          <p:nvPr/>
        </p:nvCxnSpPr>
        <p:spPr>
          <a:xfrm rot="5400000" flipH="1">
            <a:off x="6016668" y="2403819"/>
            <a:ext cx="53812" cy="4130652"/>
          </a:xfrm>
          <a:prstGeom prst="curvedConnector3">
            <a:avLst>
              <a:gd name="adj1" fmla="val -1349205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39E6075A-33AA-46AC-A0C5-51D8ADD66FF6}"/>
              </a:ext>
            </a:extLst>
          </p:cNvPr>
          <p:cNvCxnSpPr>
            <a:cxnSpLocks/>
            <a:stCxn id="7" idx="2"/>
            <a:endCxn id="6" idx="2"/>
          </p:cNvCxnSpPr>
          <p:nvPr/>
        </p:nvCxnSpPr>
        <p:spPr>
          <a:xfrm rot="5400000" flipH="1">
            <a:off x="7048560" y="3435711"/>
            <a:ext cx="52516" cy="2068165"/>
          </a:xfrm>
          <a:prstGeom prst="curvedConnector3">
            <a:avLst>
              <a:gd name="adj1" fmla="val -1006404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48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Data Collection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236810-309A-45D0-85B9-F52944CF2D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9832"/>
                <a:ext cx="10515600" cy="5628167"/>
              </a:xfrm>
            </p:spPr>
            <p:txBody>
              <a:bodyPr>
                <a:normAutofit/>
              </a:bodyPr>
              <a:lstStyle/>
              <a:p>
                <a:pPr lvl="0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We </a:t>
                </a:r>
                <a:r>
                  <a:rPr lang="en-US" i="1" dirty="0"/>
                  <a:t>need</a:t>
                </a:r>
                <a:r>
                  <a:rPr lang="en-US" dirty="0"/>
                  <a:t> example data to understand a distribution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Lots and lots of it too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→∞)</m:t>
                    </m:r>
                  </m:oMath>
                </a14:m>
                <a:endParaRPr lang="en-US" dirty="0"/>
              </a:p>
              <a:p>
                <a:pPr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Where does this data come from?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Language: Reddit, Twitter, Facebook, Wikipedia, Blogs, etc.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Images: Google, Twitter, Websites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Code: </a:t>
                </a:r>
                <a:r>
                  <a:rPr lang="en-US" dirty="0" err="1"/>
                  <a:t>Github</a:t>
                </a:r>
                <a:endParaRPr lang="en-US" dirty="0"/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Really, anywhere publicly (or not) accessible on the Internet</a:t>
                </a:r>
              </a:p>
              <a:p>
                <a:pPr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Who determines what data is used?        </a:t>
                </a:r>
                <a:r>
                  <a:rPr lang="en-US" altLang="ja-JP" b="1" dirty="0"/>
                  <a:t>¯\_(</a:t>
                </a:r>
                <a:r>
                  <a:rPr lang="ja-JP" altLang="en-US" b="1" dirty="0"/>
                  <a:t>ツ</a:t>
                </a:r>
                <a:r>
                  <a:rPr lang="en-US" altLang="ja-JP" b="1" dirty="0"/>
                  <a:t>)_/¯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Often companies buy preprocessed data from others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Let’s say that you accidentally post your phone number on your twitter</a:t>
                </a:r>
              </a:p>
              <a:p>
                <a:pPr lvl="2"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A model could scrape that info, memorize it, and regurgitate it when prompted</a:t>
                </a:r>
              </a:p>
              <a:p>
                <a:pPr indent="-406400">
                  <a:lnSpc>
                    <a:spcPct val="100000"/>
                  </a:lnSpc>
                  <a:buSzPts val="2800"/>
                </a:pPr>
                <a:r>
                  <a:rPr lang="en-US" altLang="ja-JP" b="1" dirty="0"/>
                  <a:t>Data carries PII / bias that we need to account for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236810-309A-45D0-85B9-F52944CF2D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9832"/>
                <a:ext cx="10515600" cy="5628167"/>
              </a:xfrm>
              <a:blipFill>
                <a:blip r:embed="rId2"/>
                <a:stretch>
                  <a:fillRect l="-1043" t="-1083" b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Data Collection Vector Icon 14655248 Vector Art at Vecteezy">
            <a:extLst>
              <a:ext uri="{FF2B5EF4-FFF2-40B4-BE49-F238E27FC236}">
                <a16:creationId xmlns:a16="http://schemas.microsoft.com/office/drawing/2014/main" id="{6B6465E6-84FE-4269-9355-21A29D681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04" b="86771" l="10000" r="90000">
                        <a14:foregroundMark x1="18906" y1="18281" x2="19688" y2="23229"/>
                        <a14:foregroundMark x1="25677" y1="23229" x2="30104" y2="22969"/>
                        <a14:foregroundMark x1="24635" y1="26875" x2="28021" y2="26875"/>
                        <a14:foregroundMark x1="23594" y1="31302" x2="27760" y2="31302"/>
                        <a14:foregroundMark x1="48854" y1="7083" x2="11979" y2="15052"/>
                        <a14:foregroundMark x1="11979" y1="15052" x2="3490" y2="40573"/>
                        <a14:foregroundMark x1="3490" y1="40573" x2="38750" y2="76042"/>
                        <a14:foregroundMark x1="38750" y1="76042" x2="71979" y2="85573"/>
                        <a14:foregroundMark x1="71979" y1="85573" x2="90156" y2="31042"/>
                        <a14:foregroundMark x1="90156" y1="31042" x2="74531" y2="6563"/>
                        <a14:foregroundMark x1="74531" y1="6563" x2="57188" y2="2656"/>
                        <a14:foregroundMark x1="42083" y1="5000" x2="42083" y2="5000"/>
                        <a14:foregroundMark x1="41563" y1="5260" x2="40260" y2="12031"/>
                        <a14:foregroundMark x1="48073" y1="24792" x2="58073" y2="39635"/>
                        <a14:foregroundMark x1="58073" y1="39635" x2="51823" y2="56823"/>
                        <a14:foregroundMark x1="51823" y1="56823" x2="50417" y2="48750"/>
                        <a14:foregroundMark x1="56146" y1="54740" x2="57188" y2="65938"/>
                        <a14:foregroundMark x1="49375" y1="25313" x2="49635" y2="21146"/>
                        <a14:foregroundMark x1="72552" y1="28698" x2="72292" y2="26615"/>
                        <a14:foregroundMark x1="74635" y1="26615" x2="78281" y2="20365"/>
                        <a14:foregroundMark x1="82448" y1="29219" x2="80885" y2="24010"/>
                        <a14:foregroundMark x1="52240" y1="80000" x2="36979" y2="87448"/>
                        <a14:foregroundMark x1="36979" y1="87448" x2="59115" y2="79740"/>
                        <a14:foregroundMark x1="59115" y1="79740" x2="44688" y2="86771"/>
                        <a14:foregroundMark x1="44688" y1="86771" x2="45208" y2="86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09" b="10669"/>
          <a:stretch/>
        </p:blipFill>
        <p:spPr bwMode="auto">
          <a:xfrm>
            <a:off x="9426887" y="436959"/>
            <a:ext cx="2974341" cy="245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62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131A-4923-08A3-59D6-5923D83C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5431722" cy="843282"/>
          </a:xfrm>
        </p:spPr>
        <p:txBody>
          <a:bodyPr/>
          <a:lstStyle/>
          <a:p>
            <a:r>
              <a:rPr lang="en-US" dirty="0"/>
              <a:t>Data Bias</a:t>
            </a:r>
          </a:p>
        </p:txBody>
      </p:sp>
      <p:pic>
        <p:nvPicPr>
          <p:cNvPr id="2050" name="Picture 2" descr="Percentage of women in top 100 Google image search results for CEO:  11%   Percentage of U.S. CEOs who are women: 27% ">
            <a:extLst>
              <a:ext uri="{FF2B5EF4-FFF2-40B4-BE49-F238E27FC236}">
                <a16:creationId xmlns:a16="http://schemas.microsoft.com/office/drawing/2014/main" id="{C8F5C9A1-8F47-4C79-AF26-510B9E66A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690191"/>
            <a:ext cx="10858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437CC5B-81D7-464C-8B5F-9B09904B6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27983"/>
          </a:xfrm>
        </p:spPr>
        <p:txBody>
          <a:bodyPr>
            <a:normAutofit/>
          </a:bodyPr>
          <a:lstStyle/>
          <a:p>
            <a:r>
              <a:rPr lang="en-US" dirty="0"/>
              <a:t>Image results for searching the term “CEO” on Google (2015)</a:t>
            </a:r>
          </a:p>
          <a:p>
            <a:pPr lvl="1"/>
            <a:r>
              <a:rPr lang="en-US" dirty="0"/>
              <a:t>Notice anything about the results?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294AC8-F96B-4F94-8DF5-5E564706EF8B}"/>
              </a:ext>
            </a:extLst>
          </p:cNvPr>
          <p:cNvSpPr txBox="1">
            <a:spLocks/>
          </p:cNvSpPr>
          <p:nvPr/>
        </p:nvSpPr>
        <p:spPr>
          <a:xfrm>
            <a:off x="838200" y="5280991"/>
            <a:ext cx="10471846" cy="1166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hlinkClick r:id="rId3"/>
              </a:rPr>
              <a:t>https://www.washington.edu/news/2015/04/09/whos-a-ceo-google-image-results-can-shift-gender-biases/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39743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131A-4923-08A3-59D6-5923D83C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5431722" cy="843282"/>
          </a:xfrm>
        </p:spPr>
        <p:txBody>
          <a:bodyPr/>
          <a:lstStyle/>
          <a:p>
            <a:r>
              <a:rPr lang="en-US" dirty="0"/>
              <a:t>Data Bias</a:t>
            </a:r>
          </a:p>
        </p:txBody>
      </p:sp>
      <p:pic>
        <p:nvPicPr>
          <p:cNvPr id="5" name="Picture 4" descr="Two side by side screenshots of Google Image search results. One (a search for &quot;CEO&quot;) shows at least four images that have women in them and the other (a search for &quot;CEO United States&quot;) shows one.">
            <a:extLst>
              <a:ext uri="{FF2B5EF4-FFF2-40B4-BE49-F238E27FC236}">
                <a16:creationId xmlns:a16="http://schemas.microsoft.com/office/drawing/2014/main" id="{72600550-730F-4B2C-9D6A-AD6EFB48D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95" y="1856662"/>
            <a:ext cx="7004209" cy="42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3A069D-1A97-4326-BC83-20954C497D5D}"/>
              </a:ext>
            </a:extLst>
          </p:cNvPr>
          <p:cNvSpPr txBox="1">
            <a:spLocks/>
          </p:cNvSpPr>
          <p:nvPr/>
        </p:nvSpPr>
        <p:spPr>
          <a:xfrm>
            <a:off x="675762" y="6258669"/>
            <a:ext cx="10840474" cy="1166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hlinkClick r:id="rId3"/>
              </a:rPr>
              <a:t>https://www.washington.edu/news/2022/02/16/googles-ceo-image-search-gender-bias-hasnt-really-been-fixed</a:t>
            </a:r>
            <a:endParaRPr lang="en-US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045F92-102A-4EC0-BFAB-DAED686C3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27983"/>
          </a:xfrm>
        </p:spPr>
        <p:txBody>
          <a:bodyPr>
            <a:normAutofit/>
          </a:bodyPr>
          <a:lstStyle/>
          <a:p>
            <a:r>
              <a:rPr lang="en-US" dirty="0"/>
              <a:t>Fix: Image results for searching “CEO” and “CEO United States” (2022)</a:t>
            </a:r>
          </a:p>
        </p:txBody>
      </p:sp>
    </p:spTree>
    <p:extLst>
      <p:ext uri="{BB962C8B-B14F-4D97-AF65-F5344CB8AC3E}">
        <p14:creationId xmlns:p14="http://schemas.microsoft.com/office/powerpoint/2010/main" val="2792125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Sanitization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36810-309A-45D0-85B9-F52944CF2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359036"/>
          </a:xfrm>
        </p:spPr>
        <p:txBody>
          <a:bodyPr>
            <a:normAutofit fontScale="92500" lnSpcReduction="10000"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altLang="ja-JP" b="1" dirty="0"/>
              <a:t>Data carries PII / bias that we need to account for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altLang="ja-JP" dirty="0"/>
              <a:t>We don’t want our model to memorize a phone number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Let’s just remove all phone numbers from our inputs!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Is this an effective solution?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endParaRPr lang="en-US" altLang="ja-JP" dirty="0"/>
          </a:p>
          <a:p>
            <a:pPr marL="406400" indent="-406400">
              <a:lnSpc>
                <a:spcPct val="100000"/>
              </a:lnSpc>
              <a:buSzPts val="2800"/>
            </a:pPr>
            <a:r>
              <a:rPr lang="en-US" altLang="ja-JP" dirty="0"/>
              <a:t>Sanitization can be ethically gray – does it disproportionately affect subpopulations?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Correlated features</a:t>
            </a:r>
          </a:p>
          <a:p>
            <a:pPr indent="-406400">
              <a:lnSpc>
                <a:spcPct val="100000"/>
              </a:lnSpc>
              <a:buSzPts val="2800"/>
            </a:pPr>
            <a:endParaRPr lang="en-US" altLang="ja-JP" dirty="0"/>
          </a:p>
          <a:p>
            <a:pPr marL="0" indent="0" algn="ctr">
              <a:lnSpc>
                <a:spcPct val="100000"/>
              </a:lnSpc>
              <a:buSzPts val="2800"/>
              <a:buNone/>
            </a:pPr>
            <a:r>
              <a:rPr lang="en-US" altLang="ja-JP" i="1" dirty="0"/>
              <a:t>Our models are only as strong as the data they’re built upon. </a:t>
            </a:r>
            <a:br>
              <a:rPr lang="en-US" altLang="ja-JP" i="1" dirty="0"/>
            </a:br>
            <a:br>
              <a:rPr lang="en-US" altLang="ja-JP" i="1" dirty="0"/>
            </a:br>
            <a:r>
              <a:rPr lang="en-US" altLang="ja-JP" i="1" dirty="0"/>
              <a:t>Garbage in, garbage out.</a:t>
            </a:r>
          </a:p>
        </p:txBody>
      </p:sp>
      <p:pic>
        <p:nvPicPr>
          <p:cNvPr id="4" name="Picture 2" descr="Data Collection Vector Icon 14655248 Vector Art at Vecteezy">
            <a:extLst>
              <a:ext uri="{FF2B5EF4-FFF2-40B4-BE49-F238E27FC236}">
                <a16:creationId xmlns:a16="http://schemas.microsoft.com/office/drawing/2014/main" id="{6E5BBC75-7000-455D-9FE0-34C6ACD59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04" b="86771" l="10000" r="90000">
                        <a14:foregroundMark x1="18906" y1="18281" x2="19688" y2="23229"/>
                        <a14:foregroundMark x1="25677" y1="23229" x2="30104" y2="22969"/>
                        <a14:foregroundMark x1="24635" y1="26875" x2="28021" y2="26875"/>
                        <a14:foregroundMark x1="23594" y1="31302" x2="27760" y2="31302"/>
                        <a14:foregroundMark x1="48854" y1="7083" x2="11979" y2="15052"/>
                        <a14:foregroundMark x1="11979" y1="15052" x2="3490" y2="40573"/>
                        <a14:foregroundMark x1="3490" y1="40573" x2="38750" y2="76042"/>
                        <a14:foregroundMark x1="38750" y1="76042" x2="71979" y2="85573"/>
                        <a14:foregroundMark x1="71979" y1="85573" x2="90156" y2="31042"/>
                        <a14:foregroundMark x1="90156" y1="31042" x2="74531" y2="6563"/>
                        <a14:foregroundMark x1="74531" y1="6563" x2="57188" y2="2656"/>
                        <a14:foregroundMark x1="42083" y1="5000" x2="42083" y2="5000"/>
                        <a14:foregroundMark x1="41563" y1="5260" x2="40260" y2="12031"/>
                        <a14:foregroundMark x1="48073" y1="24792" x2="58073" y2="39635"/>
                        <a14:foregroundMark x1="58073" y1="39635" x2="51823" y2="56823"/>
                        <a14:foregroundMark x1="51823" y1="56823" x2="50417" y2="48750"/>
                        <a14:foregroundMark x1="56146" y1="54740" x2="57188" y2="65938"/>
                        <a14:foregroundMark x1="49375" y1="25313" x2="49635" y2="21146"/>
                        <a14:foregroundMark x1="72552" y1="28698" x2="72292" y2="26615"/>
                        <a14:foregroundMark x1="74635" y1="26615" x2="78281" y2="20365"/>
                        <a14:foregroundMark x1="82448" y1="29219" x2="80885" y2="24010"/>
                        <a14:foregroundMark x1="52240" y1="80000" x2="36979" y2="87448"/>
                        <a14:foregroundMark x1="36979" y1="87448" x2="59115" y2="79740"/>
                        <a14:foregroundMark x1="59115" y1="79740" x2="44688" y2="86771"/>
                        <a14:foregroundMark x1="44688" y1="86771" x2="45208" y2="86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09" b="10669"/>
          <a:stretch/>
        </p:blipFill>
        <p:spPr bwMode="auto">
          <a:xfrm>
            <a:off x="9426887" y="436959"/>
            <a:ext cx="2974341" cy="245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22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Featurization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AD1EEE-32B0-44F3-8CAC-DF83F4A3D0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9832"/>
                <a:ext cx="10515600" cy="5628167"/>
              </a:xfrm>
            </p:spPr>
            <p:txBody>
              <a:bodyPr>
                <a:normAutofit/>
              </a:bodyPr>
              <a:lstStyle/>
              <a:p>
                <a:pPr marL="406400" lvl="0"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Now that we have all our data, we need to convert it into</a:t>
                </a:r>
                <a:br>
                  <a:rPr lang="en-US" altLang="ja-JP" dirty="0"/>
                </a:br>
                <a:r>
                  <a:rPr lang="en-US" altLang="ja-JP" dirty="0"/>
                  <a:t>something a computer can understand (numbers)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How can we convert text / images into numbers?</a:t>
                </a:r>
              </a:p>
              <a:p>
                <a:pPr indent="-406400">
                  <a:lnSpc>
                    <a:spcPct val="100000"/>
                  </a:lnSpc>
                  <a:buSzPts val="2800"/>
                </a:pPr>
                <a:endParaRPr lang="en-US" altLang="ja-JP" dirty="0"/>
              </a:p>
              <a:p>
                <a:pPr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Determine what aspects of the data interest you (features)</a:t>
                </a:r>
              </a:p>
              <a:p>
                <a:pPr indent="-406400">
                  <a:lnSpc>
                    <a:spcPct val="100000"/>
                  </a:lnSpc>
                  <a:buSzPts val="2800"/>
                </a:pPr>
                <a:endParaRPr lang="en-US" altLang="ja-JP" dirty="0"/>
              </a:p>
              <a:p>
                <a:pPr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Words can be “vectorized”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Converted into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dirty="0"/>
                  <a:t>-dimensional vectors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∈{50, 200, 500,…}</m:t>
                    </m:r>
                  </m:oMath>
                </a14:m>
                <a:endParaRPr lang="en-US" altLang="ja-JP" dirty="0"/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Determined from the word2vec algorithm</a:t>
                </a:r>
              </a:p>
              <a:p>
                <a:pPr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Images are already numbers… (2d array of RGB values)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AD1EEE-32B0-44F3-8CAC-DF83F4A3D0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9832"/>
                <a:ext cx="10515600" cy="5628167"/>
              </a:xfrm>
              <a:blipFill>
                <a:blip r:embed="rId2"/>
                <a:stretch>
                  <a:fillRect l="-1043" t="-1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Convert - Free technology icons">
            <a:extLst>
              <a:ext uri="{FF2B5EF4-FFF2-40B4-BE49-F238E27FC236}">
                <a16:creationId xmlns:a16="http://schemas.microsoft.com/office/drawing/2014/main" id="{D24D3B5F-6C9F-4F19-B657-084093FD8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2"/>
          <a:stretch/>
        </p:blipFill>
        <p:spPr bwMode="auto">
          <a:xfrm>
            <a:off x="10024482" y="646077"/>
            <a:ext cx="1909212" cy="15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Embeddings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D1EEE-32B0-44F3-8CAC-DF83F4A3D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29832"/>
            <a:ext cx="10885967" cy="5426149"/>
          </a:xfrm>
        </p:spPr>
        <p:txBody>
          <a:bodyPr>
            <a:normAutofit lnSpcReduction="10000"/>
          </a:bodyPr>
          <a:lstStyle/>
          <a:p>
            <a:pPr marL="406400" lvl="0" indent="-406400">
              <a:lnSpc>
                <a:spcPct val="100000"/>
              </a:lnSpc>
              <a:buSzPts val="2800"/>
            </a:pPr>
            <a:r>
              <a:rPr lang="en-US" altLang="ja-JP" dirty="0"/>
              <a:t>We call these word vectors “embeddings” and they’re pretty interesting to mess around with</a:t>
            </a:r>
          </a:p>
          <a:p>
            <a:pPr lvl="0" indent="-406400">
              <a:lnSpc>
                <a:spcPct val="100000"/>
              </a:lnSpc>
              <a:buSzPts val="2800"/>
            </a:pPr>
            <a:endParaRPr lang="en-US" altLang="ja-JP" dirty="0"/>
          </a:p>
          <a:p>
            <a:pPr marL="400050" indent="-400050">
              <a:lnSpc>
                <a:spcPct val="100000"/>
              </a:lnSpc>
              <a:buSzPts val="2800"/>
            </a:pPr>
            <a:r>
              <a:rPr lang="en-US" altLang="ja-JP" dirty="0"/>
              <a:t>Can perform mathematical operations on them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Find the nearest vectors to any given word (synonyms)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Compute comparisons (</a:t>
            </a:r>
            <a:r>
              <a:rPr lang="en-US" altLang="ja-JP" u="sng" dirty="0"/>
              <a:t>dog</a:t>
            </a:r>
            <a:r>
              <a:rPr lang="en-US" altLang="ja-JP" dirty="0"/>
              <a:t> is to </a:t>
            </a:r>
            <a:r>
              <a:rPr lang="en-US" altLang="ja-JP" u="sng" dirty="0"/>
              <a:t>puppy</a:t>
            </a:r>
            <a:r>
              <a:rPr lang="en-US" altLang="ja-JP" dirty="0"/>
              <a:t> as </a:t>
            </a:r>
            <a:r>
              <a:rPr lang="en-US" altLang="ja-JP" u="sng" dirty="0"/>
              <a:t>cat</a:t>
            </a:r>
            <a:r>
              <a:rPr lang="en-US" altLang="ja-JP" dirty="0"/>
              <a:t> is to ___)</a:t>
            </a:r>
          </a:p>
          <a:p>
            <a:pPr lvl="2" indent="-406400">
              <a:lnSpc>
                <a:spcPct val="100000"/>
              </a:lnSpc>
              <a:buSzPts val="2800"/>
            </a:pPr>
            <a:r>
              <a:rPr lang="en-US" altLang="ja-JP" dirty="0"/>
              <a:t>Take the difference between puppy and dog (age vector) and add it to cat</a:t>
            </a:r>
          </a:p>
          <a:p>
            <a:pPr lvl="2" indent="-406400">
              <a:lnSpc>
                <a:spcPct val="100000"/>
              </a:lnSpc>
              <a:buSzPts val="2800"/>
            </a:pPr>
            <a:r>
              <a:rPr lang="en-US" altLang="ja-JP" dirty="0"/>
              <a:t>Find the nearest vectors to the result and you’ll likely see “kitten”</a:t>
            </a:r>
          </a:p>
          <a:p>
            <a:pPr indent="-406400">
              <a:lnSpc>
                <a:spcPct val="100000"/>
              </a:lnSpc>
              <a:buSzPts val="2800"/>
            </a:pPr>
            <a:endParaRPr lang="en-US" altLang="ja-JP" dirty="0"/>
          </a:p>
          <a:p>
            <a:pPr indent="-406400">
              <a:lnSpc>
                <a:spcPct val="100000"/>
              </a:lnSpc>
              <a:buSzPts val="2800"/>
            </a:pPr>
            <a:r>
              <a:rPr lang="en-US" altLang="ja-JP" dirty="0"/>
              <a:t>These operations can further reveal bias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u="sng" dirty="0"/>
              <a:t>man</a:t>
            </a:r>
            <a:r>
              <a:rPr lang="en-US" altLang="ja-JP" dirty="0"/>
              <a:t> is to </a:t>
            </a:r>
            <a:r>
              <a:rPr lang="en-US" altLang="ja-JP" u="sng" dirty="0"/>
              <a:t>doctor</a:t>
            </a:r>
            <a:r>
              <a:rPr lang="en-US" altLang="ja-JP" dirty="0"/>
              <a:t> as </a:t>
            </a:r>
            <a:r>
              <a:rPr lang="en-US" altLang="ja-JP" u="sng" dirty="0"/>
              <a:t>woman</a:t>
            </a:r>
            <a:r>
              <a:rPr lang="en-US" altLang="ja-JP" dirty="0"/>
              <a:t> is to ______</a:t>
            </a:r>
            <a:endParaRPr lang="en-US" altLang="ja-JP" u="sng" dirty="0"/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b="1" dirty="0"/>
              <a:t>Any model trained from biased data points will estimate a biased distribution</a:t>
            </a:r>
          </a:p>
        </p:txBody>
      </p:sp>
    </p:spTree>
    <p:extLst>
      <p:ext uri="{BB962C8B-B14F-4D97-AF65-F5344CB8AC3E}">
        <p14:creationId xmlns:p14="http://schemas.microsoft.com/office/powerpoint/2010/main" val="30722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Model Training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D1EEE-32B0-44F3-8CAC-DF83F4A3D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2"/>
            <a:ext cx="10515600" cy="5628167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altLang="ja-JP" dirty="0"/>
              <a:t>Pick some way of using data to estimate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altLang="ja-JP" dirty="0"/>
              <a:t>Lots of different flavors of this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Regression (linear, logistic)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Neural Networks (CNNs, RNNs, Transformer, etc.)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Nearest neighbors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b="1" dirty="0"/>
              <a:t>Decision trees</a:t>
            </a:r>
          </a:p>
          <a:p>
            <a:pPr marL="400050" indent="-400050">
              <a:lnSpc>
                <a:spcPct val="100000"/>
              </a:lnSpc>
              <a:buSzPts val="2800"/>
            </a:pPr>
            <a:r>
              <a:rPr lang="en-US" altLang="ja-JP" dirty="0"/>
              <a:t>Provide additional computation (memory / GPUs / time) until desired result is achieved</a:t>
            </a:r>
          </a:p>
          <a:p>
            <a:pPr indent="-406400">
              <a:lnSpc>
                <a:spcPct val="100000"/>
              </a:lnSpc>
              <a:buSzPts val="2800"/>
            </a:pPr>
            <a:endParaRPr lang="en-US" altLang="ja-JP" sz="1800" dirty="0"/>
          </a:p>
          <a:p>
            <a:pPr marL="0" indent="0" algn="ctr">
              <a:lnSpc>
                <a:spcPct val="100000"/>
              </a:lnSpc>
              <a:buSzPts val="2800"/>
              <a:buNone/>
            </a:pPr>
            <a:r>
              <a:rPr lang="en-US" altLang="ja-JP" i="1" dirty="0"/>
              <a:t>It’s all one big experiment – try options until something sticks.</a:t>
            </a:r>
          </a:p>
          <a:p>
            <a:pPr marL="0" indent="0" algn="ctr">
              <a:lnSpc>
                <a:spcPct val="100000"/>
              </a:lnSpc>
              <a:buSzPts val="2800"/>
              <a:buNone/>
            </a:pPr>
            <a:r>
              <a:rPr lang="en-US" altLang="ja-JP" i="1" dirty="0"/>
              <a:t>This should feel somewhat concerning…</a:t>
            </a:r>
          </a:p>
          <a:p>
            <a:pPr indent="-406400">
              <a:lnSpc>
                <a:spcPct val="100000"/>
              </a:lnSpc>
              <a:buSzPts val="2800"/>
            </a:pPr>
            <a:endParaRPr lang="en-US" altLang="ja-JP" b="1" dirty="0"/>
          </a:p>
        </p:txBody>
      </p:sp>
      <p:pic>
        <p:nvPicPr>
          <p:cNvPr id="4" name="Picture 6" descr="Ml Model Icons - Free SVG &amp; PNG Ml Model Images - Noun Project">
            <a:extLst>
              <a:ext uri="{FF2B5EF4-FFF2-40B4-BE49-F238E27FC236}">
                <a16:creationId xmlns:a16="http://schemas.microsoft.com/office/drawing/2014/main" id="{236A7EE9-F5C9-4D0B-9269-5D8FDC712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930" y="456565"/>
            <a:ext cx="2303744" cy="208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Evaluation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D1EEE-32B0-44F3-8CAC-DF83F4A3D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2"/>
            <a:ext cx="10515600" cy="5628167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altLang="ja-JP" dirty="0"/>
              <a:t>Does your model actually work?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altLang="ja-JP" dirty="0"/>
              <a:t>Typically we split our initial dataset into 3 different subsets: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Train (provided to the model during training)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Validation (used after a model has trained to compare to previous iterations)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Test (used once a model has been chosen to see how it performs)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altLang="ja-JP" dirty="0"/>
              <a:t>Determine whether or not your model is over / underfitting</a:t>
            </a:r>
          </a:p>
          <a:p>
            <a:pPr indent="-406400">
              <a:lnSpc>
                <a:spcPct val="100000"/>
              </a:lnSpc>
              <a:buSzPts val="2800"/>
            </a:pPr>
            <a:endParaRPr lang="en-US" altLang="ja-JP" dirty="0"/>
          </a:p>
          <a:p>
            <a:pPr indent="-406400">
              <a:lnSpc>
                <a:spcPct val="100000"/>
              </a:lnSpc>
              <a:buSzPts val="2800"/>
            </a:pPr>
            <a:r>
              <a:rPr lang="en-US" altLang="ja-JP" dirty="0"/>
              <a:t>Most ML applications go no further than this step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No attempt to determine </a:t>
            </a:r>
            <a:r>
              <a:rPr lang="en-US" altLang="ja-JP" i="1" dirty="0"/>
              <a:t>why</a:t>
            </a:r>
            <a:r>
              <a:rPr lang="en-US" altLang="ja-JP" dirty="0"/>
              <a:t> a particular model is working well</a:t>
            </a:r>
          </a:p>
        </p:txBody>
      </p:sp>
      <p:pic>
        <p:nvPicPr>
          <p:cNvPr id="4" name="Picture 8" descr="Evaluation - Free files and folders icons">
            <a:extLst>
              <a:ext uri="{FF2B5EF4-FFF2-40B4-BE49-F238E27FC236}">
                <a16:creationId xmlns:a16="http://schemas.microsoft.com/office/drawing/2014/main" id="{9A4F48DB-E0F5-4BC1-B146-48C4D642A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877" y="456565"/>
            <a:ext cx="1783535" cy="178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44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Deployment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D1EEE-32B0-44F3-8CAC-DF83F4A3D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2"/>
            <a:ext cx="10515600" cy="5628167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altLang="ja-JP" dirty="0"/>
              <a:t>Put your model out into the real world and see what happens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Does it perform the job as expected? Should further work be put into development?</a:t>
            </a:r>
          </a:p>
          <a:p>
            <a:pPr lvl="1" indent="-406400">
              <a:lnSpc>
                <a:spcPct val="100000"/>
              </a:lnSpc>
              <a:buSzPts val="2800"/>
            </a:pPr>
            <a:endParaRPr lang="en-US" altLang="ja-JP" dirty="0"/>
          </a:p>
          <a:p>
            <a:pPr indent="-406400">
              <a:lnSpc>
                <a:spcPct val="100000"/>
              </a:lnSpc>
              <a:buSzPts val="2800"/>
            </a:pPr>
            <a:r>
              <a:rPr lang="en-US" altLang="ja-JP" dirty="0"/>
              <a:t>At this point, often the next iteration of refinement takes place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GPT 2.0 -&gt; 3.0 -&gt; 3.5 -&gt; 4.0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Options include:</a:t>
            </a:r>
          </a:p>
          <a:p>
            <a:pPr lvl="2" indent="-406400">
              <a:lnSpc>
                <a:spcPct val="100000"/>
              </a:lnSpc>
              <a:buSzPts val="2800"/>
            </a:pPr>
            <a:r>
              <a:rPr lang="en-US" altLang="ja-JP" dirty="0"/>
              <a:t>Collect more data, use more compute, discover better tuning, discover better model</a:t>
            </a:r>
          </a:p>
          <a:p>
            <a:pPr lvl="2" indent="-406400">
              <a:lnSpc>
                <a:spcPct val="100000"/>
              </a:lnSpc>
              <a:buSzPts val="2800"/>
            </a:pPr>
            <a:endParaRPr lang="en-US" altLang="ja-JP" dirty="0"/>
          </a:p>
          <a:p>
            <a:pPr indent="-406400">
              <a:lnSpc>
                <a:spcPct val="100000"/>
              </a:lnSpc>
              <a:buSzPts val="2800"/>
            </a:pPr>
            <a:r>
              <a:rPr lang="en-US" altLang="ja-JP" dirty="0"/>
              <a:t>Often, not much effort is put into understanding negative impacts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Case in point: </a:t>
            </a:r>
            <a:r>
              <a:rPr lang="en-US" altLang="ja-JP" dirty="0" err="1"/>
              <a:t>ChatGPT</a:t>
            </a:r>
            <a:r>
              <a:rPr lang="en-US" altLang="ja-JP" dirty="0"/>
              <a:t> and the education system</a:t>
            </a:r>
          </a:p>
          <a:p>
            <a:pPr lvl="2" indent="-406400">
              <a:lnSpc>
                <a:spcPct val="100000"/>
              </a:lnSpc>
              <a:buSzPts val="2800"/>
            </a:pPr>
            <a:endParaRPr lang="en-US" altLang="ja-JP" dirty="0"/>
          </a:p>
          <a:p>
            <a:pPr indent="-406400">
              <a:lnSpc>
                <a:spcPct val="100000"/>
              </a:lnSpc>
              <a:buSzPts val="2800"/>
            </a:pPr>
            <a:endParaRPr lang="en-US" altLang="ja-JP" dirty="0"/>
          </a:p>
        </p:txBody>
      </p:sp>
      <p:pic>
        <p:nvPicPr>
          <p:cNvPr id="4" name="Picture 10" descr="Deployment - Free web icons">
            <a:extLst>
              <a:ext uri="{FF2B5EF4-FFF2-40B4-BE49-F238E27FC236}">
                <a16:creationId xmlns:a16="http://schemas.microsoft.com/office/drawing/2014/main" id="{D12D50AF-E877-4BB4-AE4B-AA785214A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232" y="456565"/>
            <a:ext cx="2043768" cy="204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2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sz="3200" i="1" dirty="0"/>
              <a:t>Programming Assignment </a:t>
            </a:r>
            <a:r>
              <a:rPr lang="en-US" sz="3200" dirty="0"/>
              <a:t>3 out, due next Friday! (3/6)</a:t>
            </a:r>
          </a:p>
          <a:p>
            <a:r>
              <a:rPr lang="en-US" sz="3200" dirty="0"/>
              <a:t>Resubmission 5 closes tonight</a:t>
            </a:r>
          </a:p>
          <a:p>
            <a:r>
              <a:rPr lang="en-US" sz="3200" dirty="0"/>
              <a:t>Quiz 2 next Tuesday (3/3)</a:t>
            </a:r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Pipeline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DD63E6-799E-44F4-B733-A92C98F11CD9}"/>
              </a:ext>
            </a:extLst>
          </p:cNvPr>
          <p:cNvSpPr txBox="1"/>
          <p:nvPr/>
        </p:nvSpPr>
        <p:spPr>
          <a:xfrm>
            <a:off x="991206" y="3894500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Data Collection / Sanitization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BD327-BF60-417B-8A83-7D436AF76E42}"/>
              </a:ext>
            </a:extLst>
          </p:cNvPr>
          <p:cNvSpPr txBox="1"/>
          <p:nvPr/>
        </p:nvSpPr>
        <p:spPr>
          <a:xfrm>
            <a:off x="3056532" y="3894500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Featurization</a:t>
            </a:r>
          </a:p>
          <a:p>
            <a:pPr algn="ctr"/>
            <a:endParaRPr lang="en-US" sz="20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C9654-BFE9-4334-A145-469634EA8ADE}"/>
              </a:ext>
            </a:extLst>
          </p:cNvPr>
          <p:cNvSpPr txBox="1"/>
          <p:nvPr/>
        </p:nvSpPr>
        <p:spPr>
          <a:xfrm>
            <a:off x="5119019" y="3895796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Model Training / Tuning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A6715F-98E4-49FF-B0B7-3D126CDA3A32}"/>
              </a:ext>
            </a:extLst>
          </p:cNvPr>
          <p:cNvSpPr txBox="1"/>
          <p:nvPr/>
        </p:nvSpPr>
        <p:spPr>
          <a:xfrm>
            <a:off x="7187184" y="3948312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Evaluation</a:t>
            </a:r>
          </a:p>
          <a:p>
            <a:pPr algn="ctr"/>
            <a:endParaRPr lang="en-US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9DB4CC-E0EC-40C2-9E91-3FD6770D4B8A}"/>
              </a:ext>
            </a:extLst>
          </p:cNvPr>
          <p:cNvSpPr txBox="1"/>
          <p:nvPr/>
        </p:nvSpPr>
        <p:spPr>
          <a:xfrm>
            <a:off x="9252510" y="3948312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Deployment</a:t>
            </a:r>
          </a:p>
          <a:p>
            <a:pPr algn="ctr"/>
            <a:endParaRPr lang="en-US" sz="2000" i="1" dirty="0"/>
          </a:p>
        </p:txBody>
      </p:sp>
      <p:pic>
        <p:nvPicPr>
          <p:cNvPr id="1028" name="Picture 4" descr="Convert - Free technology icons">
            <a:extLst>
              <a:ext uri="{FF2B5EF4-FFF2-40B4-BE49-F238E27FC236}">
                <a16:creationId xmlns:a16="http://schemas.microsoft.com/office/drawing/2014/main" id="{67FE69F8-58EC-495C-8576-73E4C4926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2"/>
          <a:stretch/>
        </p:blipFill>
        <p:spPr bwMode="auto">
          <a:xfrm>
            <a:off x="3329215" y="2790684"/>
            <a:ext cx="1298063" cy="102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l Model Icons - Free SVG &amp; PNG Ml Model Images - Noun Project">
            <a:extLst>
              <a:ext uri="{FF2B5EF4-FFF2-40B4-BE49-F238E27FC236}">
                <a16:creationId xmlns:a16="http://schemas.microsoft.com/office/drawing/2014/main" id="{C6AE26D8-1160-4EA7-B282-1BDAD76B0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703" y="2719838"/>
            <a:ext cx="1298062" cy="117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valuation - Free files and folders icons">
            <a:extLst>
              <a:ext uri="{FF2B5EF4-FFF2-40B4-BE49-F238E27FC236}">
                <a16:creationId xmlns:a16="http://schemas.microsoft.com/office/drawing/2014/main" id="{BC1DC0F2-EB2F-46B3-A8DC-E4BE45F03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52" y="2807729"/>
            <a:ext cx="1086771" cy="108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ployment - Free web icons">
            <a:extLst>
              <a:ext uri="{FF2B5EF4-FFF2-40B4-BE49-F238E27FC236}">
                <a16:creationId xmlns:a16="http://schemas.microsoft.com/office/drawing/2014/main" id="{370454BB-F6E8-415D-A6FD-7A84A658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813" y="2816063"/>
            <a:ext cx="1225873" cy="122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ata Collection Vector Icon 14655248 Vector Art at Vecteezy">
            <a:extLst>
              <a:ext uri="{FF2B5EF4-FFF2-40B4-BE49-F238E27FC236}">
                <a16:creationId xmlns:a16="http://schemas.microsoft.com/office/drawing/2014/main" id="{6F283A01-102B-4ECD-A0AF-BA557BEE8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9" b="10669"/>
          <a:stretch/>
        </p:blipFill>
        <p:spPr bwMode="auto">
          <a:xfrm>
            <a:off x="945529" y="2116384"/>
            <a:ext cx="2059991" cy="169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B34698B-82D8-4755-8182-53C84AD0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628167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That’s it – in essence, that’s how every ML model is created</a:t>
            </a:r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marL="0" lvl="0" indent="0" algn="ctr">
              <a:lnSpc>
                <a:spcPct val="100000"/>
              </a:lnSpc>
              <a:buSzPts val="2800"/>
              <a:buNone/>
            </a:pPr>
            <a:endParaRPr lang="en-US" sz="1000" dirty="0"/>
          </a:p>
          <a:p>
            <a:pPr marL="0" lvl="0" indent="0" algn="ctr">
              <a:lnSpc>
                <a:spcPct val="100000"/>
              </a:lnSpc>
              <a:buSzPts val="2800"/>
              <a:buNone/>
            </a:pPr>
            <a:r>
              <a:rPr lang="en-US" sz="3200" i="1" dirty="0"/>
              <a:t>Does this knowledge change your perspective on ML / AI?</a:t>
            </a:r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marL="0" lvl="0" indent="0">
              <a:lnSpc>
                <a:spcPct val="100000"/>
              </a:lnSpc>
              <a:buSzPts val="2800"/>
              <a:buNone/>
            </a:pP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C4BE898-1869-4A41-9986-A0E5F531D7D8}"/>
              </a:ext>
            </a:extLst>
          </p:cNvPr>
          <p:cNvCxnSpPr/>
          <p:nvPr/>
        </p:nvCxnSpPr>
        <p:spPr>
          <a:xfrm>
            <a:off x="2604211" y="3404002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0E0D942-2268-46F2-83BF-11DB2716F1D8}"/>
              </a:ext>
            </a:extLst>
          </p:cNvPr>
          <p:cNvCxnSpPr/>
          <p:nvPr/>
        </p:nvCxnSpPr>
        <p:spPr>
          <a:xfrm>
            <a:off x="4759547" y="3402782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8A3FB28-E1CF-46DA-ACF4-58A83FCE87DD}"/>
              </a:ext>
            </a:extLst>
          </p:cNvPr>
          <p:cNvCxnSpPr/>
          <p:nvPr/>
        </p:nvCxnSpPr>
        <p:spPr>
          <a:xfrm>
            <a:off x="6914883" y="3401562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A558238-C436-42E4-9E66-246E1A45B68B}"/>
              </a:ext>
            </a:extLst>
          </p:cNvPr>
          <p:cNvCxnSpPr/>
          <p:nvPr/>
        </p:nvCxnSpPr>
        <p:spPr>
          <a:xfrm>
            <a:off x="8937327" y="3400342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1304E986-2D52-420C-8CC1-916029556DA0}"/>
              </a:ext>
            </a:extLst>
          </p:cNvPr>
          <p:cNvCxnSpPr>
            <a:cxnSpLocks/>
            <a:stCxn id="9" idx="2"/>
            <a:endCxn id="7" idx="2"/>
          </p:cNvCxnSpPr>
          <p:nvPr/>
        </p:nvCxnSpPr>
        <p:spPr>
          <a:xfrm rot="5400000">
            <a:off x="9141563" y="3623535"/>
            <a:ext cx="12700" cy="2065326"/>
          </a:xfrm>
          <a:prstGeom prst="curvedConnector3">
            <a:avLst>
              <a:gd name="adj1" fmla="val 2836795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740626EC-64AF-4C7D-A61C-F302C891B185}"/>
              </a:ext>
            </a:extLst>
          </p:cNvPr>
          <p:cNvCxnSpPr>
            <a:cxnSpLocks/>
            <a:stCxn id="7" idx="2"/>
            <a:endCxn id="4" idx="2"/>
          </p:cNvCxnSpPr>
          <p:nvPr/>
        </p:nvCxnSpPr>
        <p:spPr>
          <a:xfrm rot="5400000" flipH="1">
            <a:off x="4984005" y="1531303"/>
            <a:ext cx="53812" cy="6195978"/>
          </a:xfrm>
          <a:prstGeom prst="curvedConnector3">
            <a:avLst>
              <a:gd name="adj1" fmla="val -1593897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0EA5FF41-8C9E-4B73-BC9B-3E60B53318B1}"/>
              </a:ext>
            </a:extLst>
          </p:cNvPr>
          <p:cNvCxnSpPr>
            <a:cxnSpLocks/>
            <a:stCxn id="7" idx="2"/>
            <a:endCxn id="5" idx="2"/>
          </p:cNvCxnSpPr>
          <p:nvPr/>
        </p:nvCxnSpPr>
        <p:spPr>
          <a:xfrm rot="5400000" flipH="1">
            <a:off x="6016668" y="2563966"/>
            <a:ext cx="53812" cy="4130652"/>
          </a:xfrm>
          <a:prstGeom prst="curvedConnector3">
            <a:avLst>
              <a:gd name="adj1" fmla="val -1349205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39E6075A-33AA-46AC-A0C5-51D8ADD66FF6}"/>
              </a:ext>
            </a:extLst>
          </p:cNvPr>
          <p:cNvCxnSpPr>
            <a:cxnSpLocks/>
            <a:stCxn id="7" idx="2"/>
            <a:endCxn id="6" idx="2"/>
          </p:cNvCxnSpPr>
          <p:nvPr/>
        </p:nvCxnSpPr>
        <p:spPr>
          <a:xfrm rot="5400000" flipH="1">
            <a:off x="7048560" y="3595858"/>
            <a:ext cx="52516" cy="2068165"/>
          </a:xfrm>
          <a:prstGeom prst="curvedConnector3">
            <a:avLst>
              <a:gd name="adj1" fmla="val -1006404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941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Cornbear’s</a:t>
            </a:r>
            <a:r>
              <a:rPr lang="en-US" dirty="0"/>
              <a:t> Classifier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DD63E6-799E-44F4-B733-A92C98F11CD9}"/>
              </a:ext>
            </a:extLst>
          </p:cNvPr>
          <p:cNvSpPr txBox="1"/>
          <p:nvPr/>
        </p:nvSpPr>
        <p:spPr>
          <a:xfrm>
            <a:off x="991206" y="5059956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Data Collection / Sanitization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BD327-BF60-417B-8A83-7D436AF76E42}"/>
              </a:ext>
            </a:extLst>
          </p:cNvPr>
          <p:cNvSpPr txBox="1"/>
          <p:nvPr/>
        </p:nvSpPr>
        <p:spPr>
          <a:xfrm>
            <a:off x="3056532" y="5059956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Featurization</a:t>
            </a:r>
          </a:p>
          <a:p>
            <a:pPr algn="ctr"/>
            <a:endParaRPr lang="en-US" sz="20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C9654-BFE9-4334-A145-469634EA8ADE}"/>
              </a:ext>
            </a:extLst>
          </p:cNvPr>
          <p:cNvSpPr txBox="1"/>
          <p:nvPr/>
        </p:nvSpPr>
        <p:spPr>
          <a:xfrm>
            <a:off x="5119019" y="5061252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Model Training / Tuning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A6715F-98E4-49FF-B0B7-3D126CDA3A32}"/>
              </a:ext>
            </a:extLst>
          </p:cNvPr>
          <p:cNvSpPr txBox="1"/>
          <p:nvPr/>
        </p:nvSpPr>
        <p:spPr>
          <a:xfrm>
            <a:off x="7187184" y="5113768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Evaluation</a:t>
            </a:r>
          </a:p>
          <a:p>
            <a:pPr algn="ctr"/>
            <a:endParaRPr lang="en-US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9DB4CC-E0EC-40C2-9E91-3FD6770D4B8A}"/>
              </a:ext>
            </a:extLst>
          </p:cNvPr>
          <p:cNvSpPr txBox="1"/>
          <p:nvPr/>
        </p:nvSpPr>
        <p:spPr>
          <a:xfrm>
            <a:off x="9252510" y="5113768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Deployment</a:t>
            </a:r>
          </a:p>
          <a:p>
            <a:pPr algn="ctr"/>
            <a:endParaRPr lang="en-US" sz="2000" i="1" dirty="0"/>
          </a:p>
        </p:txBody>
      </p:sp>
      <p:pic>
        <p:nvPicPr>
          <p:cNvPr id="1028" name="Picture 4" descr="Convert - Free technology icons">
            <a:extLst>
              <a:ext uri="{FF2B5EF4-FFF2-40B4-BE49-F238E27FC236}">
                <a16:creationId xmlns:a16="http://schemas.microsoft.com/office/drawing/2014/main" id="{67FE69F8-58EC-495C-8576-73E4C4926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2"/>
          <a:stretch/>
        </p:blipFill>
        <p:spPr bwMode="auto">
          <a:xfrm>
            <a:off x="3329215" y="3956140"/>
            <a:ext cx="1298063" cy="102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l Model Icons - Free SVG &amp; PNG Ml Model Images - Noun Project">
            <a:extLst>
              <a:ext uri="{FF2B5EF4-FFF2-40B4-BE49-F238E27FC236}">
                <a16:creationId xmlns:a16="http://schemas.microsoft.com/office/drawing/2014/main" id="{C6AE26D8-1160-4EA7-B282-1BDAD76B0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703" y="3885294"/>
            <a:ext cx="1298062" cy="117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valuation - Free files and folders icons">
            <a:extLst>
              <a:ext uri="{FF2B5EF4-FFF2-40B4-BE49-F238E27FC236}">
                <a16:creationId xmlns:a16="http://schemas.microsoft.com/office/drawing/2014/main" id="{BC1DC0F2-EB2F-46B3-A8DC-E4BE45F03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52" y="3973185"/>
            <a:ext cx="1086771" cy="108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ployment - Free web icons">
            <a:extLst>
              <a:ext uri="{FF2B5EF4-FFF2-40B4-BE49-F238E27FC236}">
                <a16:creationId xmlns:a16="http://schemas.microsoft.com/office/drawing/2014/main" id="{370454BB-F6E8-415D-A6FD-7A84A658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813" y="3981519"/>
            <a:ext cx="1225873" cy="122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ata Collection Vector Icon 14655248 Vector Art at Vecteezy">
            <a:extLst>
              <a:ext uri="{FF2B5EF4-FFF2-40B4-BE49-F238E27FC236}">
                <a16:creationId xmlns:a16="http://schemas.microsoft.com/office/drawing/2014/main" id="{6F283A01-102B-4ECD-A0AF-BA557BEE8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9" b="10669"/>
          <a:stretch/>
        </p:blipFill>
        <p:spPr bwMode="auto">
          <a:xfrm>
            <a:off x="945529" y="3281840"/>
            <a:ext cx="2059991" cy="169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B34698B-82D8-4755-8182-53C84AD0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4"/>
            <a:ext cx="10515600" cy="205200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Programming assignment will involve part 3 of this pipeline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You’ll implement a </a:t>
            </a:r>
            <a:r>
              <a:rPr lang="en-US" i="1" dirty="0"/>
              <a:t>decision tree </a:t>
            </a:r>
            <a:r>
              <a:rPr lang="en-US" dirty="0"/>
              <a:t>capable of classifying text</a:t>
            </a:r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marL="0" lvl="0" indent="0">
              <a:lnSpc>
                <a:spcPct val="100000"/>
              </a:lnSpc>
              <a:buSzPts val="2800"/>
              <a:buNone/>
            </a:pP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C4BE898-1869-4A41-9986-A0E5F531D7D8}"/>
              </a:ext>
            </a:extLst>
          </p:cNvPr>
          <p:cNvCxnSpPr/>
          <p:nvPr/>
        </p:nvCxnSpPr>
        <p:spPr>
          <a:xfrm>
            <a:off x="2604211" y="4569458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0E0D942-2268-46F2-83BF-11DB2716F1D8}"/>
              </a:ext>
            </a:extLst>
          </p:cNvPr>
          <p:cNvCxnSpPr/>
          <p:nvPr/>
        </p:nvCxnSpPr>
        <p:spPr>
          <a:xfrm>
            <a:off x="4759547" y="4568238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8A3FB28-E1CF-46DA-ACF4-58A83FCE87DD}"/>
              </a:ext>
            </a:extLst>
          </p:cNvPr>
          <p:cNvCxnSpPr/>
          <p:nvPr/>
        </p:nvCxnSpPr>
        <p:spPr>
          <a:xfrm>
            <a:off x="6914883" y="4567018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A558238-C436-42E4-9E66-246E1A45B68B}"/>
              </a:ext>
            </a:extLst>
          </p:cNvPr>
          <p:cNvCxnSpPr/>
          <p:nvPr/>
        </p:nvCxnSpPr>
        <p:spPr>
          <a:xfrm>
            <a:off x="8937327" y="4565798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1304E986-2D52-420C-8CC1-916029556DA0}"/>
              </a:ext>
            </a:extLst>
          </p:cNvPr>
          <p:cNvCxnSpPr>
            <a:cxnSpLocks/>
            <a:stCxn id="9" idx="2"/>
            <a:endCxn id="7" idx="2"/>
          </p:cNvCxnSpPr>
          <p:nvPr/>
        </p:nvCxnSpPr>
        <p:spPr>
          <a:xfrm rot="5400000">
            <a:off x="9141563" y="4788991"/>
            <a:ext cx="12700" cy="2065326"/>
          </a:xfrm>
          <a:prstGeom prst="curvedConnector3">
            <a:avLst>
              <a:gd name="adj1" fmla="val 2836795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740626EC-64AF-4C7D-A61C-F302C891B185}"/>
              </a:ext>
            </a:extLst>
          </p:cNvPr>
          <p:cNvCxnSpPr>
            <a:cxnSpLocks/>
            <a:stCxn id="7" idx="2"/>
            <a:endCxn id="4" idx="2"/>
          </p:cNvCxnSpPr>
          <p:nvPr/>
        </p:nvCxnSpPr>
        <p:spPr>
          <a:xfrm rot="5400000" flipH="1">
            <a:off x="4984005" y="2696759"/>
            <a:ext cx="53812" cy="6195978"/>
          </a:xfrm>
          <a:prstGeom prst="curvedConnector3">
            <a:avLst>
              <a:gd name="adj1" fmla="val -1593897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0EA5FF41-8C9E-4B73-BC9B-3E60B53318B1}"/>
              </a:ext>
            </a:extLst>
          </p:cNvPr>
          <p:cNvCxnSpPr>
            <a:cxnSpLocks/>
            <a:stCxn id="7" idx="2"/>
            <a:endCxn id="5" idx="2"/>
          </p:cNvCxnSpPr>
          <p:nvPr/>
        </p:nvCxnSpPr>
        <p:spPr>
          <a:xfrm rot="5400000" flipH="1">
            <a:off x="6016668" y="3729422"/>
            <a:ext cx="53812" cy="4130652"/>
          </a:xfrm>
          <a:prstGeom prst="curvedConnector3">
            <a:avLst>
              <a:gd name="adj1" fmla="val -1349205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39E6075A-33AA-46AC-A0C5-51D8ADD66FF6}"/>
              </a:ext>
            </a:extLst>
          </p:cNvPr>
          <p:cNvCxnSpPr>
            <a:cxnSpLocks/>
            <a:stCxn id="7" idx="2"/>
            <a:endCxn id="6" idx="2"/>
          </p:cNvCxnSpPr>
          <p:nvPr/>
        </p:nvCxnSpPr>
        <p:spPr>
          <a:xfrm rot="5400000" flipH="1">
            <a:off x="7048560" y="4761314"/>
            <a:ext cx="52516" cy="2068165"/>
          </a:xfrm>
          <a:prstGeom prst="curvedConnector3">
            <a:avLst>
              <a:gd name="adj1" fmla="val -1006404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216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cision tree which depicts various terminology visually. Intermediate nodes are &quot;Decisions&quot; storing &quot;Features&quot; and &quot;Thresholds&quot; (such as feature: &quot;gumball&quot;, threshold: 0.267). Leaf nodes store &quot;Labels&quot; (such as spam or ham). Left branches are for datapoints whose corresponding features are less than the threshold of a node, where right is greater than or equal to the threshold.">
            <a:extLst>
              <a:ext uri="{FF2B5EF4-FFF2-40B4-BE49-F238E27FC236}">
                <a16:creationId xmlns:a16="http://schemas.microsoft.com/office/drawing/2014/main" id="{9EB76161-AC32-3FB8-2992-1F85FD141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059" y="2224678"/>
            <a:ext cx="8101879" cy="463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B34698B-82D8-4755-8182-53C84AD0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4"/>
            <a:ext cx="10515600" cy="2052006"/>
          </a:xfrm>
        </p:spPr>
        <p:txBody>
          <a:bodyPr>
            <a:normAutofit/>
          </a:bodyPr>
          <a:lstStyle/>
          <a:p>
            <a:pPr marL="406400" lvl="0" indent="-406400">
              <a:lnSpc>
                <a:spcPct val="100000"/>
              </a:lnSpc>
              <a:buSzPts val="2800"/>
            </a:pPr>
            <a:r>
              <a:rPr lang="en-US" dirty="0"/>
              <a:t>Tree structure where each intermediary node contains a feature / threshold pair (decision) and leaf nodes are labels</a:t>
            </a:r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marL="0" lvl="0" indent="0">
              <a:lnSpc>
                <a:spcPct val="100000"/>
              </a:lnSpc>
              <a:buSzPts val="28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79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ecision tree that depicts traversing example above. The pre-order traversal of the tree is as follows: (feature: &quot;here&quot;; threshold: 0.267),  (feature: &quot;gumball&quot;; threshold: 0.4667), ham,  (feature: &quot;you&quot;; threshold: 0.27), spam, ham, ham. Currently, the decision node &quot;here&quot; is highlighted">
            <a:extLst>
              <a:ext uri="{FF2B5EF4-FFF2-40B4-BE49-F238E27FC236}">
                <a16:creationId xmlns:a16="http://schemas.microsoft.com/office/drawing/2014/main" id="{5D1CC5FA-B3A9-B845-CB6A-A8A8A1648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38" y="2224007"/>
            <a:ext cx="8083524" cy="460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B34698B-82D8-4755-8182-53C84AD0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4"/>
            <a:ext cx="10515600" cy="205200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Let’s say we wanted to classify the following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here gumball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you silly gumball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doggo</a:t>
            </a:r>
            <a:endParaRPr lang="en-US" sz="1400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marL="0" lvl="0" indent="0">
              <a:lnSpc>
                <a:spcPct val="100000"/>
              </a:lnSpc>
              <a:buSzPts val="28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30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cision tree that depicts traversing example above. The pre-order traversal of the tree is as follows: (feature: &quot;here&quot;; threshold: 0.267),  (feature: &quot;gumball&quot;; threshold: 0.4667), ham,  (feature: &quot;you&quot;; threshold: 0.27), spam, ham, ham. Currently, the decision node &quot;gumball&quot; is highlighted">
            <a:extLst>
              <a:ext uri="{FF2B5EF4-FFF2-40B4-BE49-F238E27FC236}">
                <a16:creationId xmlns:a16="http://schemas.microsoft.com/office/drawing/2014/main" id="{546560CA-4BAB-9D6D-E553-C603109A3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08" y="2233990"/>
            <a:ext cx="7853745" cy="464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B34698B-82D8-4755-8182-53C84AD0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4"/>
            <a:ext cx="10515600" cy="205200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Let’s say we wanted to classify the following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here gumball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you silly gumball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doggo</a:t>
            </a:r>
            <a:endParaRPr lang="en-US" sz="2000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marL="0" lvl="0" indent="0">
              <a:lnSpc>
                <a:spcPct val="100000"/>
              </a:lnSpc>
              <a:buSzPts val="28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919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cision tree that depicts traversing example above. The pre-order traversal of the tree is as follows: (feature: &quot;here&quot;; threshold: 0.267),  (feature: &quot;gumball&quot;; threshold: 0.4667), ham,  (feature: &quot;you&quot;; threshold: 0.27), spam, ham, ham. Currently, the decision node &quot;you&quot; is highlighted">
            <a:extLst>
              <a:ext uri="{FF2B5EF4-FFF2-40B4-BE49-F238E27FC236}">
                <a16:creationId xmlns:a16="http://schemas.microsoft.com/office/drawing/2014/main" id="{3B80EA0B-C9B3-BAB1-D346-9DBEBEDB8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560" y="2199094"/>
            <a:ext cx="802938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B34698B-82D8-4755-8182-53C84AD0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4"/>
            <a:ext cx="10515600" cy="205200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Let’s say we wanted to classify the following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here gumball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you silly gumball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doggo</a:t>
            </a:r>
            <a:endParaRPr lang="en-US" sz="2000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marL="0" lvl="0" indent="0">
              <a:lnSpc>
                <a:spcPct val="100000"/>
              </a:lnSpc>
              <a:buSzPts val="28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08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B34698B-82D8-4755-8182-53C84AD0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4"/>
            <a:ext cx="10515600" cy="205200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Let’s say we wanted to classify the following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here gumball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you silly gumball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doggo</a:t>
            </a:r>
            <a:endParaRPr lang="en-US" sz="2000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marL="0" lvl="0" indent="0">
              <a:lnSpc>
                <a:spcPct val="100000"/>
              </a:lnSpc>
              <a:buSzPts val="2800"/>
              <a:buNone/>
            </a:pPr>
            <a:endParaRPr lang="en-US" dirty="0"/>
          </a:p>
        </p:txBody>
      </p:sp>
      <p:pic>
        <p:nvPicPr>
          <p:cNvPr id="5122" name="Picture 2" descr="Decision tree that depicts traversing example above. The pre-order traversal of the tree is as follows: (feature: &quot;here&quot;; threshold: 0.267),  (feature: &quot;gumball&quot;; threshold: 0.4667), ham,  (feature: &quot;you&quot;; threshold: 0.27), spam, ham, ham. Currently, the label node &quot;spam&quot; is highlighted">
            <a:extLst>
              <a:ext uri="{FF2B5EF4-FFF2-40B4-BE49-F238E27FC236}">
                <a16:creationId xmlns:a16="http://schemas.microsoft.com/office/drawing/2014/main" id="{9A1F9BFE-1898-A209-6AC9-2BE069BCF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34" y="2233166"/>
            <a:ext cx="7744147" cy="470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66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B34698B-82D8-4755-8182-53C84AD0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628167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Are ML models capable of “learning”?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i.e. is it possible to “learn” just by observing / memorizing?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Does </a:t>
            </a:r>
            <a:r>
              <a:rPr lang="en-US" dirty="0" err="1"/>
              <a:t>ChatGPT</a:t>
            </a:r>
            <a:r>
              <a:rPr lang="en-US" dirty="0"/>
              <a:t> actually “understand” language?</a:t>
            </a:r>
          </a:p>
          <a:p>
            <a:pPr marL="406400" indent="-406400">
              <a:lnSpc>
                <a:spcPct val="100000"/>
              </a:lnSpc>
              <a:buSzPts val="2800"/>
            </a:pPr>
            <a:r>
              <a:rPr lang="en-US" dirty="0"/>
              <a:t>If all output from ML models is based on previous examples, who gets credit / takes responsibility for generation?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Think AI art and your C2 / P2 reflection responses</a:t>
            </a:r>
          </a:p>
          <a:p>
            <a:pPr marL="406400" indent="-406400">
              <a:lnSpc>
                <a:spcPct val="100000"/>
              </a:lnSpc>
              <a:buSzPts val="2800"/>
            </a:pPr>
            <a:r>
              <a:rPr lang="en-US" dirty="0"/>
              <a:t>What harm could come from deploying ML models we don’t fully understand?</a:t>
            </a:r>
          </a:p>
          <a:p>
            <a:pPr marL="406400" indent="-406400">
              <a:lnSpc>
                <a:spcPct val="100000"/>
              </a:lnSpc>
              <a:buSzPts val="2800"/>
            </a:pPr>
            <a:r>
              <a:rPr lang="en-US" dirty="0"/>
              <a:t>If society itself is biased, how much should we worry about the bias present in data / ML models?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To what extent should concern about bias hinder further advancements?</a:t>
            </a:r>
          </a:p>
          <a:p>
            <a:pPr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marL="0" lvl="0" indent="0">
              <a:lnSpc>
                <a:spcPct val="100000"/>
              </a:lnSpc>
              <a:buSzPts val="28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8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ML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C0B78DE-17BC-4B06-9C9A-165FF983A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584" y="1229832"/>
            <a:ext cx="10110216" cy="5628167"/>
          </a:xfrm>
        </p:spPr>
        <p:txBody>
          <a:bodyPr>
            <a:normAutofit fontScale="92500"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i="1" dirty="0"/>
              <a:t>Opinion Polls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How does a population feel about an issue?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i="1" dirty="0"/>
              <a:t>Content Recommendation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Can we predict how much someone will like a movie based on past ratings?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i="1" dirty="0"/>
              <a:t>Object Recognition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Identify {Car, Road, Plane, Bird, Person} within an image?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i="1" dirty="0"/>
              <a:t>Text Generation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i="1" dirty="0"/>
              <a:t>Can computers generate text written like a human?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i="1" dirty="0"/>
              <a:t>Image Generation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i="1" dirty="0"/>
              <a:t>Can computers generate images from a prompt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endParaRPr lang="en-US" sz="1900" i="1" dirty="0"/>
          </a:p>
          <a:p>
            <a:pPr marL="0" indent="0" algn="ctr">
              <a:lnSpc>
                <a:spcPct val="100000"/>
              </a:lnSpc>
              <a:buSzPts val="2800"/>
              <a:buNone/>
            </a:pPr>
            <a:r>
              <a:rPr lang="en-US" sz="3500" i="1" dirty="0"/>
              <a:t> </a:t>
            </a:r>
          </a:p>
          <a:p>
            <a:pPr indent="-406400">
              <a:lnSpc>
                <a:spcPct val="100000"/>
              </a:lnSpc>
              <a:buSzPts val="2800"/>
            </a:pPr>
            <a:endParaRPr lang="en-US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3A774853-7591-4AB0-B39C-4F3C6F4C4D3E}"/>
              </a:ext>
            </a:extLst>
          </p:cNvPr>
          <p:cNvSpPr/>
          <p:nvPr/>
        </p:nvSpPr>
        <p:spPr>
          <a:xfrm>
            <a:off x="1042416" y="2196682"/>
            <a:ext cx="207264" cy="1872397"/>
          </a:xfrm>
          <a:prstGeom prst="leftBrace">
            <a:avLst>
              <a:gd name="adj1" fmla="val 68710"/>
              <a:gd name="adj2" fmla="val 7053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4BFA352F-08EA-44F8-9923-E8D82DA63C00}"/>
              </a:ext>
            </a:extLst>
          </p:cNvPr>
          <p:cNvSpPr/>
          <p:nvPr/>
        </p:nvSpPr>
        <p:spPr>
          <a:xfrm>
            <a:off x="1042416" y="4069079"/>
            <a:ext cx="207264" cy="1719073"/>
          </a:xfrm>
          <a:prstGeom prst="leftBrace">
            <a:avLst>
              <a:gd name="adj1" fmla="val 68710"/>
              <a:gd name="adj2" fmla="val 7387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30739917-10D4-4AAF-9144-3A6F48209314}"/>
              </a:ext>
            </a:extLst>
          </p:cNvPr>
          <p:cNvSpPr/>
          <p:nvPr/>
        </p:nvSpPr>
        <p:spPr>
          <a:xfrm>
            <a:off x="1042416" y="1298448"/>
            <a:ext cx="201168" cy="898234"/>
          </a:xfrm>
          <a:prstGeom prst="leftBrace">
            <a:avLst>
              <a:gd name="adj1" fmla="val 68710"/>
              <a:gd name="adj2" fmla="val 51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98722E-78F9-4182-A445-FD583977A979}"/>
              </a:ext>
            </a:extLst>
          </p:cNvPr>
          <p:cNvSpPr txBox="1"/>
          <p:nvPr/>
        </p:nvSpPr>
        <p:spPr>
          <a:xfrm rot="16200000">
            <a:off x="82613" y="3313488"/>
            <a:ext cx="1141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Prediction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15D0FA-28BF-42D5-AEFF-EF8FCD2303B3}"/>
              </a:ext>
            </a:extLst>
          </p:cNvPr>
          <p:cNvSpPr txBox="1"/>
          <p:nvPr/>
        </p:nvSpPr>
        <p:spPr>
          <a:xfrm rot="16200000">
            <a:off x="-15976" y="5164575"/>
            <a:ext cx="133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Generation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C819FF-3977-4D88-9FEB-F8AC8239CA77}"/>
              </a:ext>
            </a:extLst>
          </p:cNvPr>
          <p:cNvSpPr txBox="1"/>
          <p:nvPr/>
        </p:nvSpPr>
        <p:spPr>
          <a:xfrm rot="16200000">
            <a:off x="-9878" y="1562898"/>
            <a:ext cx="1339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Estimation</a:t>
            </a:r>
          </a:p>
        </p:txBody>
      </p:sp>
      <p:pic>
        <p:nvPicPr>
          <p:cNvPr id="2052" name="Picture 4" descr="Let's get ahead of it: A map of the early 2020 results by population, not  acreage - The Washington Post">
            <a:extLst>
              <a:ext uri="{FF2B5EF4-FFF2-40B4-BE49-F238E27FC236}">
                <a16:creationId xmlns:a16="http://schemas.microsoft.com/office/drawing/2014/main" id="{51448D7B-A0D3-4074-8312-105843059D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9" b="6658"/>
          <a:stretch/>
        </p:blipFill>
        <p:spPr bwMode="auto">
          <a:xfrm>
            <a:off x="7864834" y="1219200"/>
            <a:ext cx="2410839" cy="140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eginner's Guide to Object Detection Algorithms | by Surya Remanan |  Analytics Vidhya | Medium">
            <a:extLst>
              <a:ext uri="{FF2B5EF4-FFF2-40B4-BE49-F238E27FC236}">
                <a16:creationId xmlns:a16="http://schemas.microsoft.com/office/drawing/2014/main" id="{495E9C1D-5CA7-4D43-8CE0-76DC7A563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945" y="3101045"/>
            <a:ext cx="2787703" cy="12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hatGPT: Easily Explained">
            <a:extLst>
              <a:ext uri="{FF2B5EF4-FFF2-40B4-BE49-F238E27FC236}">
                <a16:creationId xmlns:a16="http://schemas.microsoft.com/office/drawing/2014/main" id="{3FB035B2-0460-4DAE-A427-DB0D24BD1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812" y="4541839"/>
            <a:ext cx="1341861" cy="134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oogle adds powerful new AI image tools, including inside Bard | PCWorld">
            <a:extLst>
              <a:ext uri="{FF2B5EF4-FFF2-40B4-BE49-F238E27FC236}">
                <a16:creationId xmlns:a16="http://schemas.microsoft.com/office/drawing/2014/main" id="{0957B1A2-53EC-45EA-854D-157F2111A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981" y="4541839"/>
            <a:ext cx="1341861" cy="134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Netflix">
            <a:extLst>
              <a:ext uri="{FF2B5EF4-FFF2-40B4-BE49-F238E27FC236}">
                <a16:creationId xmlns:a16="http://schemas.microsoft.com/office/drawing/2014/main" id="{69A61908-3321-4053-95FE-72C7F0910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892" y="1287180"/>
            <a:ext cx="1339508" cy="133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63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5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63F0D-A22B-F31C-6809-1B518E088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2EB44-E1AF-6678-1EB4-D3F54AE9C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Learning (ML)?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6AF4A56-2932-1BEA-7F26-7F47582AB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35903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Subset of Computer Science concerned with “learning” data trends 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(Today’s lecture will not be tested on quizzes/exams.)</a:t>
            </a:r>
          </a:p>
        </p:txBody>
      </p:sp>
      <p:pic>
        <p:nvPicPr>
          <p:cNvPr id="1036" name="Picture 12" descr="8: Relationship between AI, ML, DL and NLP [7] | Download Scientific Diagram">
            <a:extLst>
              <a:ext uri="{FF2B5EF4-FFF2-40B4-BE49-F238E27FC236}">
                <a16:creationId xmlns:a16="http://schemas.microsoft.com/office/drawing/2014/main" id="{4AF725F7-B844-9701-5EA8-299DD4D92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19" y="2429894"/>
            <a:ext cx="7151293" cy="416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18DDDA-4709-1E99-6359-99D501FCF7CE}"/>
              </a:ext>
            </a:extLst>
          </p:cNvPr>
          <p:cNvSpPr/>
          <p:nvPr/>
        </p:nvSpPr>
        <p:spPr>
          <a:xfrm rot="19921640">
            <a:off x="2716962" y="3503003"/>
            <a:ext cx="681471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MATH!!!</a:t>
            </a:r>
          </a:p>
        </p:txBody>
      </p:sp>
    </p:spTree>
    <p:extLst>
      <p:ext uri="{BB962C8B-B14F-4D97-AF65-F5344CB8AC3E}">
        <p14:creationId xmlns:p14="http://schemas.microsoft.com/office/powerpoint/2010/main" val="73988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Learning (ML)?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9833"/>
                <a:ext cx="10515600" cy="5359036"/>
              </a:xfrm>
            </p:spPr>
            <p:txBody>
              <a:bodyPr>
                <a:normAutofit/>
              </a:bodyPr>
              <a:lstStyle/>
              <a:p>
                <a:pPr lvl="0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Subset of Computer Science concerned with “learning” data trends</a:t>
                </a:r>
              </a:p>
              <a:p>
                <a:pPr lvl="0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Simple example: maximum likelihood estimation (MLE)</a:t>
                </a:r>
              </a:p>
              <a:p>
                <a:pPr marL="0" lvl="0" indent="0">
                  <a:lnSpc>
                    <a:spcPct val="100000"/>
                  </a:lnSpc>
                  <a:buSzPts val="2800"/>
                  <a:buNone/>
                </a:pPr>
                <a:endParaRPr lang="en-US" dirty="0"/>
              </a:p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𝐻𝐻𝑇𝐻𝑇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:r>
                  <a:rPr lang="en-US" dirty="0"/>
                  <a:t>Is this coin biased or not?</a:t>
                </a:r>
              </a:p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:r>
                  <a:rPr lang="en-US" dirty="0"/>
                  <a:t>What’s the best guess for “how biased” it is?</a:t>
                </a:r>
              </a:p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𝑏𝑖𝑎𝑠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𝑓𝑙𝑖𝑝𝑠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h𝑒𝑎𝑑𝑠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𝑠𝑒𝑒𝑛</m:t>
                      </m:r>
                    </m:oMath>
                  </m:oMathPara>
                </a14:m>
                <a:endParaRPr lang="en-US" dirty="0"/>
              </a:p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:endParaRPr lang="en-US" dirty="0"/>
              </a:p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:r>
                  <a:rPr lang="en-US" dirty="0"/>
                  <a:t>Goal: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𝑀𝐿𝐸</m:t>
                        </m:r>
                      </m:sub>
                    </m:sSub>
                  </m:oMath>
                </a14:m>
                <a:r>
                  <a:rPr lang="en-US" dirty="0"/>
                  <a:t> , value that maximizes probability of what we saw</a:t>
                </a: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9833"/>
                <a:ext cx="10515600" cy="5359036"/>
              </a:xfrm>
              <a:blipFill>
                <a:blip r:embed="rId2"/>
                <a:stretch>
                  <a:fillRect l="-1086" t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83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9833"/>
                <a:ext cx="10515600" cy="5359036"/>
              </a:xfrm>
            </p:spPr>
            <p:txBody>
              <a:bodyPr>
                <a:normAutofit/>
              </a:bodyPr>
              <a:lstStyle/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:endParaRPr lang="en-US" dirty="0"/>
              </a:p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:endParaRPr lang="en-US" dirty="0"/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𝜕𝜃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9833"/>
                <a:ext cx="10515600" cy="53590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909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9833"/>
                <a:ext cx="10515600" cy="535903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:endParaRPr lang="en-US" dirty="0"/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9833"/>
                <a:ext cx="10515600" cy="53590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51F6504-9EDD-4FCA-BC82-5E0CDCCDDE6A}"/>
              </a:ext>
            </a:extLst>
          </p:cNvPr>
          <p:cNvSpPr txBox="1"/>
          <p:nvPr/>
        </p:nvSpPr>
        <p:spPr>
          <a:xfrm>
            <a:off x="1412039" y="5361950"/>
            <a:ext cx="99417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Takeaway: There are formal, mathematical ways to verify intuition!</a:t>
            </a:r>
          </a:p>
          <a:p>
            <a:pPr algn="ctr"/>
            <a:r>
              <a:rPr lang="en-US" sz="2800" i="1" dirty="0"/>
              <a:t>+ We can perform this process with more complicated distributions!</a:t>
            </a:r>
          </a:p>
        </p:txBody>
      </p:sp>
    </p:spTree>
    <p:extLst>
      <p:ext uri="{BB962C8B-B14F-4D97-AF65-F5344CB8AC3E}">
        <p14:creationId xmlns:p14="http://schemas.microsoft.com/office/powerpoint/2010/main" val="144449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Learning (ML)?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9833"/>
                <a:ext cx="10515600" cy="5359036"/>
              </a:xfrm>
            </p:spPr>
            <p:txBody>
              <a:bodyPr>
                <a:normAutofit/>
              </a:bodyPr>
              <a:lstStyle/>
              <a:p>
                <a:pPr lvl="0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Subset of Computer Science concerned with “learning” data trends</a:t>
                </a:r>
              </a:p>
              <a:p>
                <a:pPr lvl="0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Simple example: maximum likelihood estimation (MLE)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𝑀𝐿𝐸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(true distribution)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With enough data points, we can estimate any statistical distribution! 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Central limit theorem: sample mean is normally distributed on true mean…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endParaRPr lang="en-US" dirty="0"/>
              </a:p>
              <a:p>
                <a:pPr marL="279400" lvl="1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9833"/>
                <a:ext cx="10515600" cy="5359036"/>
              </a:xfrm>
              <a:blipFill>
                <a:blip r:embed="rId2"/>
                <a:stretch>
                  <a:fillRect l="-1086" t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20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Learning (ML)?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9832"/>
                <a:ext cx="10515600" cy="5628167"/>
              </a:xfrm>
            </p:spPr>
            <p:txBody>
              <a:bodyPr>
                <a:normAutofit/>
              </a:bodyPr>
              <a:lstStyle/>
              <a:p>
                <a:pPr lvl="0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Subset of Computer Science concerned with “learning” data trends</a:t>
                </a:r>
              </a:p>
              <a:p>
                <a:pPr lvl="0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Simple example: maximum likelihood estimation (MLE)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𝑀𝐿𝐸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(true distribution)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With enough data points, we can estimate any statistical distribution! 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Central limit theorem: sample mean is normally distributed on true mean…</a:t>
                </a:r>
              </a:p>
              <a:p>
                <a:pPr marL="0" indent="0">
                  <a:lnSpc>
                    <a:spcPct val="100000"/>
                  </a:lnSpc>
                  <a:buSzPts val="2800"/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SzPts val="2800"/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SzPts val="2800"/>
                  <a:buNone/>
                </a:pPr>
                <a:endParaRPr lang="en-US" dirty="0"/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:endParaRPr lang="en-US" i="1" dirty="0"/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:r>
                  <a:rPr lang="en-US" i="1" dirty="0"/>
                  <a:t>Given enough previous examples, we can estimate the underlying distribution and make predictions about… anything!</a:t>
                </a: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9832"/>
                <a:ext cx="10515600" cy="5628167"/>
              </a:xfrm>
              <a:blipFill>
                <a:blip r:embed="rId2"/>
                <a:stretch>
                  <a:fillRect l="-1086" t="-1126" b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Standard Normal Distribution ...">
            <a:extLst>
              <a:ext uri="{FF2B5EF4-FFF2-40B4-BE49-F238E27FC236}">
                <a16:creationId xmlns:a16="http://schemas.microsoft.com/office/drawing/2014/main" id="{8D49A7D8-D572-4DBB-8CE6-7F0A598FB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1" t="4624" r="4213" b="8840"/>
          <a:stretch/>
        </p:blipFill>
        <p:spPr bwMode="auto">
          <a:xfrm>
            <a:off x="4710721" y="3730752"/>
            <a:ext cx="2770558" cy="212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82B544-1B1C-45F4-933E-6CCFFE692C6C}"/>
              </a:ext>
            </a:extLst>
          </p:cNvPr>
          <p:cNvSpPr/>
          <p:nvPr/>
        </p:nvSpPr>
        <p:spPr>
          <a:xfrm>
            <a:off x="7020351" y="3621025"/>
            <a:ext cx="611094" cy="40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000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25848</TotalTime>
  <Words>1495</Words>
  <Application>Microsoft Office PowerPoint</Application>
  <PresentationFormat>Widescreen</PresentationFormat>
  <Paragraphs>244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Cambria Math</vt:lpstr>
      <vt:lpstr>Montserrat</vt:lpstr>
      <vt:lpstr>Montserrat ExtraBold</vt:lpstr>
      <vt:lpstr>Montserrat SemiBold</vt:lpstr>
      <vt:lpstr>Source Code Pro</vt:lpstr>
      <vt:lpstr>System Font Regular</vt:lpstr>
      <vt:lpstr>CSE 373 Summer 2020</vt:lpstr>
      <vt:lpstr>Machine Learning</vt:lpstr>
      <vt:lpstr>Announcements</vt:lpstr>
      <vt:lpstr>Applications of ML</vt:lpstr>
      <vt:lpstr>What is Machine Learning (ML)?</vt:lpstr>
      <vt:lpstr>What is Machine Learning (ML)? </vt:lpstr>
      <vt:lpstr>Maximum Likelihood Estimation</vt:lpstr>
      <vt:lpstr>Maximum Likelihood Estimation</vt:lpstr>
      <vt:lpstr>What is Machine Learning (ML)? </vt:lpstr>
      <vt:lpstr>What is Machine Learning (ML)? </vt:lpstr>
      <vt:lpstr>ML Pipeline</vt:lpstr>
      <vt:lpstr>1. Data Collection</vt:lpstr>
      <vt:lpstr>Data Bias</vt:lpstr>
      <vt:lpstr>Data Bias</vt:lpstr>
      <vt:lpstr>Data Sanitization</vt:lpstr>
      <vt:lpstr>2. Featurization</vt:lpstr>
      <vt:lpstr>Word Embeddings</vt:lpstr>
      <vt:lpstr>3. Model Training </vt:lpstr>
      <vt:lpstr>4. Evaluation </vt:lpstr>
      <vt:lpstr>5. Deployment </vt:lpstr>
      <vt:lpstr>ML Pipeline</vt:lpstr>
      <vt:lpstr>Cornbear’s Classifier</vt:lpstr>
      <vt:lpstr>Decision Trees</vt:lpstr>
      <vt:lpstr>Decision Trees</vt:lpstr>
      <vt:lpstr>Decision Trees</vt:lpstr>
      <vt:lpstr>Decision Trees</vt:lpstr>
      <vt:lpstr>Decision Trees</vt:lpstr>
      <vt:lpstr>Questions to Consider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Brett Wortzman</cp:lastModifiedBy>
  <cp:revision>365</cp:revision>
  <cp:lastPrinted>2022-09-27T21:33:44Z</cp:lastPrinted>
  <dcterms:created xsi:type="dcterms:W3CDTF">2020-06-13T06:27:42Z</dcterms:created>
  <dcterms:modified xsi:type="dcterms:W3CDTF">2026-02-27T18:59:01Z</dcterms:modified>
</cp:coreProperties>
</file>