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99" r:id="rId2"/>
    <p:sldId id="383" r:id="rId3"/>
    <p:sldId id="340" r:id="rId4"/>
    <p:sldId id="933" r:id="rId5"/>
    <p:sldId id="341" r:id="rId6"/>
    <p:sldId id="343" r:id="rId7"/>
    <p:sldId id="342" r:id="rId8"/>
    <p:sldId id="346" r:id="rId9"/>
    <p:sldId id="348" r:id="rId10"/>
    <p:sldId id="921" r:id="rId11"/>
    <p:sldId id="927" r:id="rId12"/>
    <p:sldId id="920" r:id="rId13"/>
    <p:sldId id="922" r:id="rId14"/>
    <p:sldId id="923" r:id="rId15"/>
    <p:sldId id="934" r:id="rId16"/>
    <p:sldId id="924" r:id="rId17"/>
    <p:sldId id="928" r:id="rId18"/>
    <p:sldId id="929" r:id="rId19"/>
    <p:sldId id="930" r:id="rId20"/>
    <p:sldId id="931" r:id="rId21"/>
    <p:sldId id="935" r:id="rId22"/>
    <p:sldId id="93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F7B731"/>
    <a:srgbClr val="FAFAFA"/>
    <a:srgbClr val="F5F5F5"/>
    <a:srgbClr val="EF5777"/>
    <a:srgbClr val="0FB9B1"/>
    <a:srgbClr val="54A0FF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86" autoAdjust="0"/>
    <p:restoredTop sz="93083" autoAdjust="0"/>
  </p:normalViewPr>
  <p:slideViewPr>
    <p:cSldViewPr snapToGrid="0" snapToObjects="1">
      <p:cViewPr varScale="1">
        <p:scale>
          <a:sx n="81" d="100"/>
          <a:sy n="81" d="100"/>
        </p:scale>
        <p:origin x="110" y="874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open.spotify.com/playlist/0kFSLp6kKEw6GNZDot0pyT?si=ibDFdyI0Qk-Tgtp8ddHrFw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445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13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 </a:t>
            </a:r>
          </a:p>
        </p:txBody>
      </p:sp>
      <p:sp>
        <p:nvSpPr>
          <p:cNvPr id="5" name="Google Shape;24;p29">
            <a:extLst>
              <a:ext uri="{FF2B5EF4-FFF2-40B4-BE49-F238E27FC236}">
                <a16:creationId xmlns:a16="http://schemas.microsoft.com/office/drawing/2014/main" id="{B6B0B78C-B9C3-2EDB-64BD-0DF32948FA7F}"/>
              </a:ext>
            </a:extLst>
          </p:cNvPr>
          <p:cNvSpPr/>
          <p:nvPr userDrawn="1"/>
        </p:nvSpPr>
        <p:spPr>
          <a:xfrm>
            <a:off x="7275442" y="1530627"/>
            <a:ext cx="4673729" cy="4641574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#cse123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 txBox="1">
            <a:spLocks noGrp="1"/>
          </p:cNvSpPr>
          <p:nvPr>
            <p:ph type="title"/>
          </p:nvPr>
        </p:nvSpPr>
        <p:spPr>
          <a:xfrm>
            <a:off x="292977" y="4013370"/>
            <a:ext cx="6212926" cy="195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sz="6000" b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123</a:t>
            </a:r>
            <a:endParaRPr dirty="0"/>
          </a:p>
        </p:txBody>
      </p:sp>
      <p:sp>
        <p:nvSpPr>
          <p:cNvPr id="22" name="Google Shape;22;p29"/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/>
          <p:cNvSpPr/>
          <p:nvPr/>
        </p:nvSpPr>
        <p:spPr>
          <a:xfrm>
            <a:off x="6714463" y="1251642"/>
            <a:ext cx="5250244" cy="5486042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/>
          <p:cNvCxnSpPr/>
          <p:nvPr/>
        </p:nvCxnSpPr>
        <p:spPr>
          <a:xfrm>
            <a:off x="7105432" y="3799913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/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9"/>
          <p:cNvSpPr txBox="1"/>
          <p:nvPr/>
        </p:nvSpPr>
        <p:spPr>
          <a:xfrm>
            <a:off x="242828" y="5666317"/>
            <a:ext cx="215923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lang="en-US" sz="1200" b="1" i="0" u="none" strike="noStrike" cap="none" dirty="0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  <a:tabLst/>
              <a:defRPr/>
            </a:pPr>
            <a:r>
              <a:rPr lang="en-US" sz="1200" b="1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lang="en-US" sz="1200" dirty="0"/>
          </a:p>
        </p:txBody>
      </p:sp>
      <p:sp>
        <p:nvSpPr>
          <p:cNvPr id="28" name="Google Shape;28;p29"/>
          <p:cNvSpPr txBox="1"/>
          <p:nvPr/>
        </p:nvSpPr>
        <p:spPr>
          <a:xfrm>
            <a:off x="242828" y="6094422"/>
            <a:ext cx="21548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#cse123 </a:t>
            </a:r>
            <a:endParaRPr dirty="0"/>
          </a:p>
        </p:txBody>
      </p:sp>
      <p:sp>
        <p:nvSpPr>
          <p:cNvPr id="31" name="Google Shape;31;p2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5095B-504B-A3F8-FCC4-C84802EB20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97125" y="1766888"/>
            <a:ext cx="798513" cy="6619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Google Shape;6;p28">
            <a:extLst>
              <a:ext uri="{FF2B5EF4-FFF2-40B4-BE49-F238E27FC236}">
                <a16:creationId xmlns:a16="http://schemas.microsoft.com/office/drawing/2014/main" id="{90DE1CCA-3C44-4A8B-8512-85130B59739C}"/>
              </a:ext>
            </a:extLst>
          </p:cNvPr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7;p28" descr="Picture 6">
            <a:extLst>
              <a:ext uri="{FF2B5EF4-FFF2-40B4-BE49-F238E27FC236}">
                <a16:creationId xmlns:a16="http://schemas.microsoft.com/office/drawing/2014/main" id="{5CC3B2A6-B9E4-4692-B1C5-C4AFE479505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-5988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8;p28">
            <a:extLst>
              <a:ext uri="{FF2B5EF4-FFF2-40B4-BE49-F238E27FC236}">
                <a16:creationId xmlns:a16="http://schemas.microsoft.com/office/drawing/2014/main" id="{1897D9CE-58CC-4DB4-A4A6-DD3585087B5E}"/>
              </a:ext>
            </a:extLst>
          </p:cNvPr>
          <p:cNvSpPr txBox="1"/>
          <p:nvPr userDrawn="1"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123 Winter 2026</a:t>
            </a:r>
            <a:endParaRPr dirty="0"/>
          </a:p>
        </p:txBody>
      </p:sp>
      <p:sp>
        <p:nvSpPr>
          <p:cNvPr id="2" name="Google Shape;92;p1">
            <a:extLst>
              <a:ext uri="{FF2B5EF4-FFF2-40B4-BE49-F238E27FC236}">
                <a16:creationId xmlns:a16="http://schemas.microsoft.com/office/drawing/2014/main" id="{C96B5491-F7FA-23FC-FB30-12701599F978}"/>
              </a:ext>
            </a:extLst>
          </p:cNvPr>
          <p:cNvSpPr txBox="1"/>
          <p:nvPr userDrawn="1"/>
        </p:nvSpPr>
        <p:spPr>
          <a:xfrm>
            <a:off x="7148325" y="1757973"/>
            <a:ext cx="43854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94;p1">
            <a:extLst>
              <a:ext uri="{FF2B5EF4-FFF2-40B4-BE49-F238E27FC236}">
                <a16:creationId xmlns:a16="http://schemas.microsoft.com/office/drawing/2014/main" id="{9ED2A101-430A-CE69-E5BC-7D6DD50BF4E3}"/>
              </a:ext>
            </a:extLst>
          </p:cNvPr>
          <p:cNvSpPr txBox="1"/>
          <p:nvPr userDrawn="1"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/>
          </a:p>
        </p:txBody>
      </p:sp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4F0067DD-CF99-C93E-1F23-875552C4DCFF}"/>
              </a:ext>
            </a:extLst>
          </p:cNvPr>
          <p:cNvSpPr txBox="1"/>
          <p:nvPr userDrawn="1"/>
        </p:nvSpPr>
        <p:spPr>
          <a:xfrm>
            <a:off x="8657726" y="3736492"/>
            <a:ext cx="3053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Brett Wortzman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476EE3D-184B-F94C-9377-8106CC10DB1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26019104"/>
              </p:ext>
            </p:extLst>
          </p:nvPr>
        </p:nvGraphicFramePr>
        <p:xfrm>
          <a:off x="7502629" y="4536528"/>
          <a:ext cx="4358194" cy="1804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6512">
                  <a:extLst>
                    <a:ext uri="{9D8B030D-6E8A-4147-A177-3AD203B41FA5}">
                      <a16:colId xmlns:a16="http://schemas.microsoft.com/office/drawing/2014/main" val="2285619573"/>
                    </a:ext>
                  </a:extLst>
                </a:gridCol>
                <a:gridCol w="748482">
                  <a:extLst>
                    <a:ext uri="{9D8B030D-6E8A-4147-A177-3AD203B41FA5}">
                      <a16:colId xmlns:a16="http://schemas.microsoft.com/office/drawing/2014/main" val="3883267222"/>
                    </a:ext>
                  </a:extLst>
                </a:gridCol>
                <a:gridCol w="861646">
                  <a:extLst>
                    <a:ext uri="{9D8B030D-6E8A-4147-A177-3AD203B41FA5}">
                      <a16:colId xmlns:a16="http://schemas.microsoft.com/office/drawing/2014/main" val="3067426825"/>
                    </a:ext>
                  </a:extLst>
                </a:gridCol>
                <a:gridCol w="905608">
                  <a:extLst>
                    <a:ext uri="{9D8B030D-6E8A-4147-A177-3AD203B41FA5}">
                      <a16:colId xmlns:a16="http://schemas.microsoft.com/office/drawing/2014/main" val="4293795288"/>
                    </a:ext>
                  </a:extLst>
                </a:gridCol>
                <a:gridCol w="975946">
                  <a:extLst>
                    <a:ext uri="{9D8B030D-6E8A-4147-A177-3AD203B41FA5}">
                      <a16:colId xmlns:a16="http://schemas.microsoft.com/office/drawing/2014/main" val="3683209748"/>
                    </a:ext>
                  </a:extLst>
                </a:gridCol>
              </a:tblGrid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Arohan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Jonah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Kavya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Eeshani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Trien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865140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Ashar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Brice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Misha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Aidan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Evan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30221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Sean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Chris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Kieran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Cora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Rena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651945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Chloe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Elden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Sahana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Dixon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Katharine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184837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Jenny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Ishita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Anirudh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Nhan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Anya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615608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Nate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Kuhu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Crystal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29757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13833EE-05B6-BA72-385F-A23240AFEA45}"/>
              </a:ext>
            </a:extLst>
          </p:cNvPr>
          <p:cNvSpPr txBox="1"/>
          <p:nvPr userDrawn="1"/>
        </p:nvSpPr>
        <p:spPr>
          <a:xfrm>
            <a:off x="6815404" y="6442666"/>
            <a:ext cx="4941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535353"/>
                </a:solidFill>
                <a:latin typeface="Montserrat SemiBold" panose="00000700000000000000" pitchFamily="2" charset="0"/>
              </a:rPr>
              <a:t>Now playing</a:t>
            </a:r>
            <a:r>
              <a:rPr lang="en-US" sz="1400" dirty="0">
                <a:solidFill>
                  <a:srgbClr val="535353"/>
                </a:solidFill>
                <a:latin typeface="Montserrat SemiBold" panose="00000700000000000000" pitchFamily="2" charset="0"/>
              </a:rPr>
              <a:t>: 🎶 </a:t>
            </a:r>
            <a:r>
              <a:rPr lang="en-US" sz="1400" dirty="0">
                <a:solidFill>
                  <a:srgbClr val="535353"/>
                </a:solidFill>
                <a:latin typeface="Montserrat SemiBold" panose="00000700000000000000" pitchFamily="2" charset="0"/>
                <a:hlinkClick r:id="rId4"/>
              </a:rPr>
              <a:t>CSE 123 26wi Lecture Tunes</a:t>
            </a:r>
            <a:r>
              <a:rPr lang="en-US" sz="1400" dirty="0">
                <a:solidFill>
                  <a:srgbClr val="535353"/>
                </a:solidFill>
                <a:latin typeface="Montserrat SemiBold" panose="00000700000000000000" pitchFamily="2" charset="0"/>
              </a:rPr>
              <a:t> 🎶</a:t>
            </a:r>
          </a:p>
        </p:txBody>
      </p:sp>
      <p:sp>
        <p:nvSpPr>
          <p:cNvPr id="8" name="Google Shape;96;p1">
            <a:extLst>
              <a:ext uri="{FF2B5EF4-FFF2-40B4-BE49-F238E27FC236}">
                <a16:creationId xmlns:a16="http://schemas.microsoft.com/office/drawing/2014/main" id="{04EE4C82-5E95-B610-DF46-3246854AB08E}"/>
              </a:ext>
            </a:extLst>
          </p:cNvPr>
          <p:cNvSpPr txBox="1"/>
          <p:nvPr userDrawn="1"/>
        </p:nvSpPr>
        <p:spPr>
          <a:xfrm>
            <a:off x="6519481" y="3741864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" name="Google Shape;96;p1">
            <a:extLst>
              <a:ext uri="{FF2B5EF4-FFF2-40B4-BE49-F238E27FC236}">
                <a16:creationId xmlns:a16="http://schemas.microsoft.com/office/drawing/2014/main" id="{320AD4A8-23AD-0876-E2BA-C94D9FC4392A}"/>
              </a:ext>
            </a:extLst>
          </p:cNvPr>
          <p:cNvSpPr txBox="1"/>
          <p:nvPr userDrawn="1"/>
        </p:nvSpPr>
        <p:spPr>
          <a:xfrm>
            <a:off x="5500614" y="4433103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8C360F-4256-FEE1-7C14-17182C543AFA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13: Binary Trees</a:t>
            </a:r>
          </a:p>
        </p:txBody>
      </p:sp>
      <p:sp>
        <p:nvSpPr>
          <p:cNvPr id="12" name="Google Shape;23;p29">
            <a:extLst>
              <a:ext uri="{FF2B5EF4-FFF2-40B4-BE49-F238E27FC236}">
                <a16:creationId xmlns:a16="http://schemas.microsoft.com/office/drawing/2014/main" id="{8AB0C156-E646-655A-EAEF-6213F4E43055}"/>
              </a:ext>
            </a:extLst>
          </p:cNvPr>
          <p:cNvSpPr txBox="1"/>
          <p:nvPr userDrawn="1"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13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140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Winter 2026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13: Binary Trees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/>
          </p:nvPr>
        </p:nvSpPr>
        <p:spPr>
          <a:xfrm>
            <a:off x="131885" y="4013370"/>
            <a:ext cx="6471138" cy="195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/>
            <a:r>
              <a:rPr lang="en-US" sz="4000" dirty="0"/>
              <a:t>Binary Trees</a:t>
            </a:r>
            <a:endParaRPr sz="3800" dirty="0">
              <a:latin typeface="Montserrat SemiBold" panose="00000700000000000000" pitchFamily="2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8D04F4-55AB-5CE1-FC37-42BEC912BC09}"/>
              </a:ext>
            </a:extLst>
          </p:cNvPr>
          <p:cNvSpPr txBox="1"/>
          <p:nvPr/>
        </p:nvSpPr>
        <p:spPr>
          <a:xfrm>
            <a:off x="7071026" y="2237509"/>
            <a:ext cx="4539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i="1" dirty="0"/>
          </a:p>
          <a:p>
            <a:pPr algn="ctr"/>
            <a:r>
              <a:rPr lang="en-US" i="1" dirty="0"/>
              <a:t>What is your favorite study spot on campus?</a:t>
            </a:r>
            <a:endParaRPr lang="en-US" dirty="0"/>
          </a:p>
          <a:p>
            <a:pPr algn="ctr"/>
            <a:endParaRPr lang="en-US" b="1" dirty="0">
              <a:solidFill>
                <a:schemeClr val="accent6"/>
              </a:solidFill>
              <a:cs typeface="Calibri"/>
              <a:sym typeface="Calibri"/>
            </a:endParaRPr>
          </a:p>
          <a:p>
            <a:pPr algn="ctr"/>
            <a:r>
              <a:rPr lang="en-US" b="1" dirty="0">
                <a:solidFill>
                  <a:schemeClr val="accent6"/>
                </a:solidFill>
                <a:cs typeface="Calibri"/>
                <a:sym typeface="Calibri"/>
              </a:rPr>
              <a:t>Respond on sli.do!</a:t>
            </a:r>
            <a:endParaRPr lang="en-US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16D884-E09B-95F5-9177-A68D1287AD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75610" y="5575495"/>
            <a:ext cx="1229360" cy="12293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CF905CC4-7198-40A6-A840-860F1423838A}"/>
              </a:ext>
            </a:extLst>
          </p:cNvPr>
          <p:cNvSpPr/>
          <p:nvPr/>
        </p:nvSpPr>
        <p:spPr>
          <a:xfrm rot="16200000">
            <a:off x="8860113" y="3363438"/>
            <a:ext cx="1628019" cy="3572131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Terminology</a:t>
            </a:r>
          </a:p>
        </p:txBody>
      </p:sp>
      <p:pic>
        <p:nvPicPr>
          <p:cNvPr id="1026" name="Picture 2" descr="Family Genealogic Tree Parents And Grandparents Children Genealogy Pedigree  Genealogical Concept Vector Flat Illustration Stock Illustration - Download  Image Now - iStock">
            <a:extLst>
              <a:ext uri="{FF2B5EF4-FFF2-40B4-BE49-F238E27FC236}">
                <a16:creationId xmlns:a16="http://schemas.microsoft.com/office/drawing/2014/main" id="{3D53AA9D-CF32-4E35-9236-285AD2A5B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8" y="1077304"/>
            <a:ext cx="7100354" cy="609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07A20020-853C-499E-8905-53CBE82C2D01}"/>
              </a:ext>
            </a:extLst>
          </p:cNvPr>
          <p:cNvSpPr/>
          <p:nvPr/>
        </p:nvSpPr>
        <p:spPr>
          <a:xfrm>
            <a:off x="8286993" y="1641086"/>
            <a:ext cx="1294557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5348CE6-6512-4AB2-9810-B2F5F6329A43}"/>
              </a:ext>
            </a:extLst>
          </p:cNvPr>
          <p:cNvSpPr txBox="1"/>
          <p:nvPr/>
        </p:nvSpPr>
        <p:spPr>
          <a:xfrm>
            <a:off x="8736516" y="167673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1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EFD22D6-B1C5-4F76-A8FF-602BE9C450D4}"/>
              </a:ext>
            </a:extLst>
          </p:cNvPr>
          <p:cNvCxnSpPr>
            <a:cxnSpLocks/>
          </p:cNvCxnSpPr>
          <p:nvPr/>
        </p:nvCxnSpPr>
        <p:spPr>
          <a:xfrm>
            <a:off x="8934272" y="1203869"/>
            <a:ext cx="0" cy="442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F244F1D7-8EE0-47C2-B75A-8FC8762D6992}"/>
              </a:ext>
            </a:extLst>
          </p:cNvPr>
          <p:cNvSpPr/>
          <p:nvPr/>
        </p:nvSpPr>
        <p:spPr>
          <a:xfrm>
            <a:off x="8777926" y="1049359"/>
            <a:ext cx="312550" cy="3090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2CDC3DC-2DB4-40F1-B5B8-408D8B31F4F6}"/>
              </a:ext>
            </a:extLst>
          </p:cNvPr>
          <p:cNvSpPr txBox="1"/>
          <p:nvPr/>
        </p:nvSpPr>
        <p:spPr>
          <a:xfrm>
            <a:off x="8300054" y="707972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overallRoot</a:t>
            </a:r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1AF29D6-39EB-4E3C-938A-153A7A4D6644}"/>
              </a:ext>
            </a:extLst>
          </p:cNvPr>
          <p:cNvSpPr/>
          <p:nvPr/>
        </p:nvSpPr>
        <p:spPr>
          <a:xfrm>
            <a:off x="8935738" y="224090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BC327AB-8416-4877-9D7E-C66C6E380A32}"/>
              </a:ext>
            </a:extLst>
          </p:cNvPr>
          <p:cNvSpPr/>
          <p:nvPr/>
        </p:nvSpPr>
        <p:spPr>
          <a:xfrm>
            <a:off x="9025378" y="3086442"/>
            <a:ext cx="1294557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D128FD6-A9A8-4373-9C97-044B34AC74DC}"/>
              </a:ext>
            </a:extLst>
          </p:cNvPr>
          <p:cNvSpPr txBox="1"/>
          <p:nvPr/>
        </p:nvSpPr>
        <p:spPr>
          <a:xfrm>
            <a:off x="9466661" y="309001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2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7FBD6C6-E99A-4726-9295-3DEC81D34946}"/>
              </a:ext>
            </a:extLst>
          </p:cNvPr>
          <p:cNvCxnSpPr>
            <a:cxnSpLocks/>
            <a:endCxn id="82" idx="0"/>
          </p:cNvCxnSpPr>
          <p:nvPr/>
        </p:nvCxnSpPr>
        <p:spPr>
          <a:xfrm>
            <a:off x="9259258" y="2562491"/>
            <a:ext cx="413399" cy="5239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61884A50-5804-4CAE-BF65-7E68DD519244}"/>
              </a:ext>
            </a:extLst>
          </p:cNvPr>
          <p:cNvSpPr/>
          <p:nvPr/>
        </p:nvSpPr>
        <p:spPr>
          <a:xfrm>
            <a:off x="9674123" y="3686264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007DDDD-F93F-42EF-9D4B-B5DC1F8BA065}"/>
              </a:ext>
            </a:extLst>
          </p:cNvPr>
          <p:cNvSpPr/>
          <p:nvPr/>
        </p:nvSpPr>
        <p:spPr>
          <a:xfrm>
            <a:off x="9757841" y="4551173"/>
            <a:ext cx="1290766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6FD43F5-24C4-4C5F-B499-684FB5E40C2D}"/>
              </a:ext>
            </a:extLst>
          </p:cNvPr>
          <p:cNvSpPr txBox="1"/>
          <p:nvPr/>
        </p:nvSpPr>
        <p:spPr>
          <a:xfrm>
            <a:off x="10196603" y="4558696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3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6339AD1-71F2-476A-B2D8-B012ACD350D6}"/>
              </a:ext>
            </a:extLst>
          </p:cNvPr>
          <p:cNvCxnSpPr>
            <a:cxnSpLocks/>
            <a:endCxn id="87" idx="0"/>
          </p:cNvCxnSpPr>
          <p:nvPr/>
        </p:nvCxnSpPr>
        <p:spPr>
          <a:xfrm>
            <a:off x="9997029" y="3986167"/>
            <a:ext cx="404919" cy="5725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558CA62D-C8E2-477B-AE1A-87E963AF77EE}"/>
              </a:ext>
            </a:extLst>
          </p:cNvPr>
          <p:cNvSpPr/>
          <p:nvPr/>
        </p:nvSpPr>
        <p:spPr>
          <a:xfrm>
            <a:off x="10402795" y="5150995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7D2F12E3-1501-4539-B871-E91B59AFED0A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10741125" y="5450906"/>
            <a:ext cx="277311" cy="527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7CFD8C20-202B-4986-AE17-0536CD46FF3C}"/>
              </a:ext>
            </a:extLst>
          </p:cNvPr>
          <p:cNvSpPr txBox="1"/>
          <p:nvPr/>
        </p:nvSpPr>
        <p:spPr>
          <a:xfrm>
            <a:off x="10531764" y="5978466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C001BBD-F12A-4ADF-B21F-0E3F652C4E04}"/>
              </a:ext>
            </a:extLst>
          </p:cNvPr>
          <p:cNvSpPr/>
          <p:nvPr/>
        </p:nvSpPr>
        <p:spPr>
          <a:xfrm>
            <a:off x="8286993" y="224090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8127187-22EA-4E2C-8927-1CA916471480}"/>
              </a:ext>
            </a:extLst>
          </p:cNvPr>
          <p:cNvSpPr/>
          <p:nvPr/>
        </p:nvSpPr>
        <p:spPr>
          <a:xfrm>
            <a:off x="9026194" y="3686264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07FF73A-BBF0-4198-89D9-F88922C14B6C}"/>
              </a:ext>
            </a:extLst>
          </p:cNvPr>
          <p:cNvSpPr/>
          <p:nvPr/>
        </p:nvSpPr>
        <p:spPr>
          <a:xfrm>
            <a:off x="9757841" y="5150995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31ED386-A7E6-420C-8DC6-DBBEFBBAE91A}"/>
              </a:ext>
            </a:extLst>
          </p:cNvPr>
          <p:cNvCxnSpPr>
            <a:cxnSpLocks/>
          </p:cNvCxnSpPr>
          <p:nvPr/>
        </p:nvCxnSpPr>
        <p:spPr>
          <a:xfrm flipH="1">
            <a:off x="9822873" y="5471579"/>
            <a:ext cx="261931" cy="506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E51E457-D549-4E00-BEF1-9910A00130F4}"/>
              </a:ext>
            </a:extLst>
          </p:cNvPr>
          <p:cNvCxnSpPr>
            <a:cxnSpLocks/>
            <a:endCxn id="103" idx="0"/>
          </p:cNvCxnSpPr>
          <p:nvPr/>
        </p:nvCxnSpPr>
        <p:spPr>
          <a:xfrm flipH="1">
            <a:off x="8924243" y="3986167"/>
            <a:ext cx="409142" cy="5655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22FA35EF-DB71-4CDF-8F46-F6F33633C4E4}"/>
              </a:ext>
            </a:extLst>
          </p:cNvPr>
          <p:cNvCxnSpPr>
            <a:cxnSpLocks/>
            <a:endCxn id="99" idx="0"/>
          </p:cNvCxnSpPr>
          <p:nvPr/>
        </p:nvCxnSpPr>
        <p:spPr>
          <a:xfrm flipH="1">
            <a:off x="8332127" y="2562491"/>
            <a:ext cx="261931" cy="506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9ACD9C7E-2382-4AC4-939A-C35B4AB29B10}"/>
              </a:ext>
            </a:extLst>
          </p:cNvPr>
          <p:cNvSpPr txBox="1"/>
          <p:nvPr/>
        </p:nvSpPr>
        <p:spPr>
          <a:xfrm>
            <a:off x="7845455" y="3069378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C217EF3-8109-46B3-A9FC-0238D0962B41}"/>
              </a:ext>
            </a:extLst>
          </p:cNvPr>
          <p:cNvSpPr txBox="1"/>
          <p:nvPr/>
        </p:nvSpPr>
        <p:spPr>
          <a:xfrm>
            <a:off x="9581550" y="1757616"/>
            <a:ext cx="614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data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D2A99E9-DDB5-45FD-B848-8C1ED30CDB8D}"/>
              </a:ext>
            </a:extLst>
          </p:cNvPr>
          <p:cNvSpPr txBox="1"/>
          <p:nvPr/>
        </p:nvSpPr>
        <p:spPr>
          <a:xfrm>
            <a:off x="9574689" y="2359736"/>
            <a:ext cx="628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right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ABC8136-0E82-4D00-BAEC-8D5E3E4C257A}"/>
              </a:ext>
            </a:extLst>
          </p:cNvPr>
          <p:cNvSpPr txBox="1"/>
          <p:nvPr/>
        </p:nvSpPr>
        <p:spPr>
          <a:xfrm>
            <a:off x="7788583" y="2382843"/>
            <a:ext cx="49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left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38FF640-BFE2-492F-8004-073960F499D5}"/>
              </a:ext>
            </a:extLst>
          </p:cNvPr>
          <p:cNvSpPr/>
          <p:nvPr/>
        </p:nvSpPr>
        <p:spPr>
          <a:xfrm>
            <a:off x="8278860" y="4551736"/>
            <a:ext cx="1290766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DEDEB08-0790-4EFA-BD7E-92F99D74BAE9}"/>
              </a:ext>
            </a:extLst>
          </p:cNvPr>
          <p:cNvSpPr txBox="1"/>
          <p:nvPr/>
        </p:nvSpPr>
        <p:spPr>
          <a:xfrm>
            <a:off x="8717622" y="455925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4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F6CB5C6-528E-4C1B-8570-950AE7132DC0}"/>
              </a:ext>
            </a:extLst>
          </p:cNvPr>
          <p:cNvSpPr/>
          <p:nvPr/>
        </p:nvSpPr>
        <p:spPr>
          <a:xfrm>
            <a:off x="8923814" y="515155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F6B8E15A-92B1-429B-814E-EC41641A42E1}"/>
              </a:ext>
            </a:extLst>
          </p:cNvPr>
          <p:cNvCxnSpPr>
            <a:cxnSpLocks/>
          </p:cNvCxnSpPr>
          <p:nvPr/>
        </p:nvCxnSpPr>
        <p:spPr>
          <a:xfrm>
            <a:off x="9262144" y="5451469"/>
            <a:ext cx="277311" cy="527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135B102-1B28-4A4E-B7EB-E040910FC95E}"/>
              </a:ext>
            </a:extLst>
          </p:cNvPr>
          <p:cNvSpPr/>
          <p:nvPr/>
        </p:nvSpPr>
        <p:spPr>
          <a:xfrm>
            <a:off x="8278860" y="515155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6D268191-8B8B-4853-89F1-62A4A7F3E8C1}"/>
              </a:ext>
            </a:extLst>
          </p:cNvPr>
          <p:cNvCxnSpPr>
            <a:cxnSpLocks/>
            <a:endCxn id="109" idx="0"/>
          </p:cNvCxnSpPr>
          <p:nvPr/>
        </p:nvCxnSpPr>
        <p:spPr>
          <a:xfrm flipH="1">
            <a:off x="8355259" y="5451469"/>
            <a:ext cx="261932" cy="5160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C0982BB7-ABDC-45FA-BAA0-5843BE759F2D}"/>
              </a:ext>
            </a:extLst>
          </p:cNvPr>
          <p:cNvSpPr txBox="1"/>
          <p:nvPr/>
        </p:nvSpPr>
        <p:spPr>
          <a:xfrm>
            <a:off x="7868587" y="5967547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288E3D7-ADC6-4933-8E92-FFC8715556E2}"/>
              </a:ext>
            </a:extLst>
          </p:cNvPr>
          <p:cNvSpPr txBox="1"/>
          <p:nvPr/>
        </p:nvSpPr>
        <p:spPr>
          <a:xfrm>
            <a:off x="10559123" y="3931763"/>
            <a:ext cx="1447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siblings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E71692E-05D7-4B60-A2A1-DE5B44D18251}"/>
              </a:ext>
            </a:extLst>
          </p:cNvPr>
          <p:cNvSpPr/>
          <p:nvPr/>
        </p:nvSpPr>
        <p:spPr>
          <a:xfrm rot="16200000">
            <a:off x="3925035" y="3801675"/>
            <a:ext cx="1324912" cy="1967160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2" descr="Family Genealogic Tree Parents And Grandparents Children Genealogy Pedigree  Genealogical Concept Vector Flat Illustration Stock Illustration - Download  Image Now - iStock">
            <a:extLst>
              <a:ext uri="{FF2B5EF4-FFF2-40B4-BE49-F238E27FC236}">
                <a16:creationId xmlns:a16="http://schemas.microsoft.com/office/drawing/2014/main" id="{CDA28A1E-4750-4940-AD25-4051781A56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6" t="54387" r="44677" b="30900"/>
          <a:stretch/>
        </p:blipFill>
        <p:spPr bwMode="auto">
          <a:xfrm>
            <a:off x="4728733" y="4432635"/>
            <a:ext cx="759751" cy="73105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494145-424C-87D1-E013-EAA87F36C207}"/>
              </a:ext>
            </a:extLst>
          </p:cNvPr>
          <p:cNvSpPr txBox="1"/>
          <p:nvPr/>
        </p:nvSpPr>
        <p:spPr>
          <a:xfrm>
            <a:off x="8797209" y="5974991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B4490C-C73E-943A-4E16-0DF595A255BF}"/>
              </a:ext>
            </a:extLst>
          </p:cNvPr>
          <p:cNvSpPr txBox="1"/>
          <p:nvPr/>
        </p:nvSpPr>
        <p:spPr>
          <a:xfrm>
            <a:off x="9577675" y="5979612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363546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Lists [Review]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835986" cy="470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linked list is either:</a:t>
            </a:r>
          </a:p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1392830" y="4498514"/>
            <a:ext cx="4419600" cy="1167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Empty list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CD0B5A-5823-4ECB-BE15-2E9179D8B317}"/>
              </a:ext>
            </a:extLst>
          </p:cNvPr>
          <p:cNvSpPr txBox="1">
            <a:spLocks/>
          </p:cNvSpPr>
          <p:nvPr/>
        </p:nvSpPr>
        <p:spPr>
          <a:xfrm>
            <a:off x="6435436" y="4439258"/>
            <a:ext cx="4419600" cy="1249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Node w/ another linked list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CA0335F-684E-4A7B-B72E-10B626ADA4F6}"/>
              </a:ext>
            </a:extLst>
          </p:cNvPr>
          <p:cNvSpPr txBox="1">
            <a:spLocks/>
          </p:cNvSpPr>
          <p:nvPr/>
        </p:nvSpPr>
        <p:spPr>
          <a:xfrm>
            <a:off x="813091" y="5716533"/>
            <a:ext cx="10835986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/>
              <a:t>This is a recursive definition! </a:t>
            </a:r>
          </a:p>
          <a:p>
            <a:pPr marL="0" indent="0" algn="ctr">
              <a:buNone/>
            </a:pPr>
            <a:r>
              <a:rPr lang="en-US" i="1" dirty="0"/>
              <a:t>A list is either empty or a node with another list!</a:t>
            </a:r>
            <a:endParaRPr lang="en-US" sz="1800" i="1" dirty="0">
              <a:latin typeface="Consolas" panose="020B06090202040302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C32BDE-FFDC-4E6D-AC80-4CEE1E3537D4}"/>
              </a:ext>
            </a:extLst>
          </p:cNvPr>
          <p:cNvSpPr/>
          <p:nvPr/>
        </p:nvSpPr>
        <p:spPr>
          <a:xfrm>
            <a:off x="6715355" y="2830982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6728EA-8DE7-4CD4-9DEB-AB56053C6275}"/>
              </a:ext>
            </a:extLst>
          </p:cNvPr>
          <p:cNvSpPr/>
          <p:nvPr/>
        </p:nvSpPr>
        <p:spPr>
          <a:xfrm>
            <a:off x="7534657" y="2830982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06331B-5FF5-4C7D-AAEC-5FCE24CA1BB7}"/>
              </a:ext>
            </a:extLst>
          </p:cNvPr>
          <p:cNvSpPr txBox="1"/>
          <p:nvPr/>
        </p:nvSpPr>
        <p:spPr>
          <a:xfrm>
            <a:off x="6779399" y="2504208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data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11DD70-0D7F-44F6-89E8-963D2611179E}"/>
              </a:ext>
            </a:extLst>
          </p:cNvPr>
          <p:cNvSpPr txBox="1"/>
          <p:nvPr/>
        </p:nvSpPr>
        <p:spPr>
          <a:xfrm>
            <a:off x="7610857" y="2513976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next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CB8E54-6B32-4C55-977C-AB9476166FB3}"/>
              </a:ext>
            </a:extLst>
          </p:cNvPr>
          <p:cNvSpPr txBox="1"/>
          <p:nvPr/>
        </p:nvSpPr>
        <p:spPr>
          <a:xfrm>
            <a:off x="6941339" y="2920897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4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315AFE0-DA95-4DCC-9219-5AB06938D02A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7925908" y="3215030"/>
            <a:ext cx="90955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DC78B288-88E0-4973-AC8B-20B2FB79C3EC}"/>
              </a:ext>
            </a:extLst>
          </p:cNvPr>
          <p:cNvSpPr/>
          <p:nvPr/>
        </p:nvSpPr>
        <p:spPr>
          <a:xfrm>
            <a:off x="8835467" y="2830982"/>
            <a:ext cx="2092505" cy="76809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A21D17-16CF-4B12-81CA-F27FB89FF6C3}"/>
              </a:ext>
            </a:extLst>
          </p:cNvPr>
          <p:cNvSpPr txBox="1"/>
          <p:nvPr/>
        </p:nvSpPr>
        <p:spPr>
          <a:xfrm>
            <a:off x="8860576" y="2984197"/>
            <a:ext cx="206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another list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E56EDFE-B5F8-4769-AF51-A1594FF8A2A5}"/>
              </a:ext>
            </a:extLst>
          </p:cNvPr>
          <p:cNvSpPr/>
          <p:nvPr/>
        </p:nvSpPr>
        <p:spPr>
          <a:xfrm>
            <a:off x="6291072" y="2146033"/>
            <a:ext cx="4866190" cy="218420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B545F86-D6A9-4C97-9208-1668E41542B2}"/>
              </a:ext>
            </a:extLst>
          </p:cNvPr>
          <p:cNvSpPr/>
          <p:nvPr/>
        </p:nvSpPr>
        <p:spPr>
          <a:xfrm>
            <a:off x="1175228" y="2121181"/>
            <a:ext cx="4866190" cy="218420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065518-8477-43D5-A674-8EE49E229525}"/>
              </a:ext>
            </a:extLst>
          </p:cNvPr>
          <p:cNvSpPr txBox="1"/>
          <p:nvPr/>
        </p:nvSpPr>
        <p:spPr>
          <a:xfrm>
            <a:off x="2388042" y="2830982"/>
            <a:ext cx="2441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onsolas" panose="020B0609020204030204" pitchFamily="49" charset="0"/>
              </a:rPr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4028650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835986" cy="470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Binary Tree is either:</a:t>
            </a:r>
          </a:p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1392830" y="4642492"/>
            <a:ext cx="4419600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Empty tree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CD0B5A-5823-4ECB-BE15-2E9179D8B317}"/>
              </a:ext>
            </a:extLst>
          </p:cNvPr>
          <p:cNvSpPr txBox="1">
            <a:spLocks/>
          </p:cNvSpPr>
          <p:nvPr/>
        </p:nvSpPr>
        <p:spPr>
          <a:xfrm>
            <a:off x="6435436" y="4682912"/>
            <a:ext cx="4419600" cy="1351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Node w/ two subtrees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CA0335F-684E-4A7B-B72E-10B626ADA4F6}"/>
              </a:ext>
            </a:extLst>
          </p:cNvPr>
          <p:cNvSpPr txBox="1">
            <a:spLocks/>
          </p:cNvSpPr>
          <p:nvPr/>
        </p:nvSpPr>
        <p:spPr>
          <a:xfrm>
            <a:off x="813091" y="5876703"/>
            <a:ext cx="10835986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/>
              <a:t>This is a recursive definition! </a:t>
            </a:r>
            <a:br>
              <a:rPr lang="en-US" i="1" dirty="0"/>
            </a:br>
            <a:r>
              <a:rPr lang="en-US" i="1" dirty="0"/>
              <a:t>A tree is either empty or a node with two more trees!</a:t>
            </a:r>
            <a:endParaRPr lang="en-US" sz="1800" i="1" dirty="0">
              <a:latin typeface="Consolas" panose="020B0609020204030204" pitchFamily="49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065518-8477-43D5-A674-8EE49E229525}"/>
              </a:ext>
            </a:extLst>
          </p:cNvPr>
          <p:cNvSpPr txBox="1"/>
          <p:nvPr/>
        </p:nvSpPr>
        <p:spPr>
          <a:xfrm>
            <a:off x="2380521" y="3092586"/>
            <a:ext cx="2441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onsolas" panose="020B0609020204030204" pitchFamily="49" charset="0"/>
              </a:rPr>
              <a:t>null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E29A77-6C0D-40BC-91C9-8627EF7840D3}"/>
              </a:ext>
            </a:extLst>
          </p:cNvPr>
          <p:cNvGrpSpPr/>
          <p:nvPr/>
        </p:nvGrpSpPr>
        <p:grpSpPr>
          <a:xfrm>
            <a:off x="8185934" y="2514526"/>
            <a:ext cx="890943" cy="902268"/>
            <a:chOff x="8286993" y="1512506"/>
            <a:chExt cx="1294557" cy="13282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8B4760A-15A1-4D2B-8F8C-B128481C9112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84ACA1-95F5-4319-8988-FEC50AFABBE6}"/>
                </a:ext>
              </a:extLst>
            </p:cNvPr>
            <p:cNvSpPr txBox="1"/>
            <p:nvPr/>
          </p:nvSpPr>
          <p:spPr>
            <a:xfrm>
              <a:off x="8635020" y="1512506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1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2AC075F-7FC4-4A97-8902-F03B0FA5D551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23E6262-9519-456C-9771-932D3AC70260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36CFC4D-235E-418F-AD17-81A118BBBAD9}"/>
              </a:ext>
            </a:extLst>
          </p:cNvPr>
          <p:cNvSpPr/>
          <p:nvPr/>
        </p:nvSpPr>
        <p:spPr>
          <a:xfrm>
            <a:off x="1696614" y="1839338"/>
            <a:ext cx="3809769" cy="2824832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7ABFBCD5-A093-4F22-9B5A-6B8B117EA69C}"/>
              </a:ext>
            </a:extLst>
          </p:cNvPr>
          <p:cNvSpPr/>
          <p:nvPr/>
        </p:nvSpPr>
        <p:spPr>
          <a:xfrm>
            <a:off x="6726522" y="1823097"/>
            <a:ext cx="3809769" cy="2824832"/>
          </a:xfrm>
          <a:prstGeom prst="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851BFBB4-8E1E-42D7-BF3A-DF1CEEDD2679}"/>
              </a:ext>
            </a:extLst>
          </p:cNvPr>
          <p:cNvSpPr/>
          <p:nvPr/>
        </p:nvSpPr>
        <p:spPr>
          <a:xfrm>
            <a:off x="8708100" y="3441207"/>
            <a:ext cx="1515400" cy="1041635"/>
          </a:xfrm>
          <a:prstGeom prst="triangle">
            <a:avLst>
              <a:gd name="adj" fmla="val 1412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FA0F9653-A2E8-4D26-8E0D-3AA83E90737F}"/>
              </a:ext>
            </a:extLst>
          </p:cNvPr>
          <p:cNvSpPr/>
          <p:nvPr/>
        </p:nvSpPr>
        <p:spPr>
          <a:xfrm flipH="1">
            <a:off x="7051377" y="3441207"/>
            <a:ext cx="1515400" cy="1041635"/>
          </a:xfrm>
          <a:prstGeom prst="triangle">
            <a:avLst>
              <a:gd name="adj" fmla="val 1412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3C337B-6F3D-41E5-847A-94543503499E}"/>
              </a:ext>
            </a:extLst>
          </p:cNvPr>
          <p:cNvSpPr txBox="1"/>
          <p:nvPr/>
        </p:nvSpPr>
        <p:spPr>
          <a:xfrm>
            <a:off x="6939699" y="3996424"/>
            <a:ext cx="206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Tree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73CA7EA-66D0-4E1A-B74C-BF64422397A3}"/>
              </a:ext>
            </a:extLst>
          </p:cNvPr>
          <p:cNvSpPr txBox="1"/>
          <p:nvPr/>
        </p:nvSpPr>
        <p:spPr>
          <a:xfrm>
            <a:off x="8209790" y="4021177"/>
            <a:ext cx="2067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onsolas" panose="020B0609020204030204" pitchFamily="49" charset="0"/>
              </a:rPr>
              <a:t>Tree</a:t>
            </a:r>
          </a:p>
        </p:txBody>
      </p:sp>
    </p:spTree>
    <p:extLst>
      <p:ext uri="{BB962C8B-B14F-4D97-AF65-F5344CB8AC3E}">
        <p14:creationId xmlns:p14="http://schemas.microsoft.com/office/powerpoint/2010/main" val="1299528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 Programming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5139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Programs look very similar to Recursive LinkedList!</a:t>
            </a:r>
          </a:p>
          <a:p>
            <a:endParaRPr lang="en-US" dirty="0"/>
          </a:p>
          <a:p>
            <a:r>
              <a:rPr lang="en-US" dirty="0"/>
              <a:t>Guaranteed base case: empty tree</a:t>
            </a:r>
          </a:p>
          <a:p>
            <a:pPr lvl="1"/>
            <a:r>
              <a:rPr lang="en-US" dirty="0"/>
              <a:t>Simplest possible input, should immediately know the return</a:t>
            </a:r>
          </a:p>
          <a:p>
            <a:r>
              <a:rPr lang="en-US" dirty="0"/>
              <a:t>Guaranteed public / private pair</a:t>
            </a:r>
          </a:p>
          <a:p>
            <a:pPr lvl="1"/>
            <a:r>
              <a:rPr lang="en-US" dirty="0"/>
              <a:t>Need to know which subtree you’re currently processing</a:t>
            </a:r>
          </a:p>
          <a:p>
            <a:r>
              <a:rPr lang="en-US" dirty="0"/>
              <a:t>If modifying, we use </a:t>
            </a:r>
            <a:r>
              <a:rPr lang="en-US" dirty="0">
                <a:latin typeface="Consolas" panose="020B0609020204030204" pitchFamily="49" charset="0"/>
              </a:rPr>
              <a:t>x = change(x)</a:t>
            </a:r>
          </a:p>
          <a:p>
            <a:pPr lvl="1"/>
            <a:r>
              <a:rPr lang="en-US" dirty="0"/>
              <a:t>Don’t stop early, return updated subtree 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IntTreeNode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Let’s trace through an example together…</a:t>
            </a:r>
          </a:p>
        </p:txBody>
      </p:sp>
    </p:spTree>
    <p:extLst>
      <p:ext uri="{BB962C8B-B14F-4D97-AF65-F5344CB8AC3E}">
        <p14:creationId xmlns:p14="http://schemas.microsoft.com/office/powerpoint/2010/main" val="8213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Tracing Through Binary Tree Programming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405317"/>
            <a:ext cx="10515600" cy="470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EEBFEC70-DB88-4E58-9201-B2D2F72469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8" t="35572" r="31164" b="9395"/>
          <a:stretch/>
        </p:blipFill>
        <p:spPr bwMode="auto">
          <a:xfrm>
            <a:off x="4403075" y="1558024"/>
            <a:ext cx="1308683" cy="176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E5452A57-E626-4416-AB40-C245024F55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9" t="45054" r="14012" b="9396"/>
          <a:stretch/>
        </p:blipFill>
        <p:spPr bwMode="auto">
          <a:xfrm>
            <a:off x="3914887" y="3357188"/>
            <a:ext cx="1224793" cy="146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6CC9EB85-1924-45A6-89AB-47BEB67143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6" t="61466" r="3156" b="9396"/>
          <a:stretch/>
        </p:blipFill>
        <p:spPr bwMode="auto">
          <a:xfrm>
            <a:off x="3810566" y="4947805"/>
            <a:ext cx="718398" cy="93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39D763C-997C-4255-9D17-482C0F3FB59B}"/>
              </a:ext>
            </a:extLst>
          </p:cNvPr>
          <p:cNvSpPr/>
          <p:nvPr/>
        </p:nvSpPr>
        <p:spPr>
          <a:xfrm>
            <a:off x="2435031" y="1697814"/>
            <a:ext cx="2015836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method(one)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923727A-A64E-4B78-A538-CECFA639E2A6}"/>
              </a:ext>
            </a:extLst>
          </p:cNvPr>
          <p:cNvSpPr/>
          <p:nvPr/>
        </p:nvSpPr>
        <p:spPr>
          <a:xfrm>
            <a:off x="2163361" y="3472611"/>
            <a:ext cx="1794164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method(two)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80BD7D2-AF5E-41E2-9E25-E5E90022DE4F}"/>
              </a:ext>
            </a:extLst>
          </p:cNvPr>
          <p:cNvSpPr/>
          <p:nvPr/>
        </p:nvSpPr>
        <p:spPr>
          <a:xfrm>
            <a:off x="1919770" y="4947805"/>
            <a:ext cx="1748453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method(null)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C8EF75-18BC-438F-B236-5FB1F061F714}"/>
              </a:ext>
            </a:extLst>
          </p:cNvPr>
          <p:cNvGrpSpPr/>
          <p:nvPr/>
        </p:nvGrpSpPr>
        <p:grpSpPr>
          <a:xfrm>
            <a:off x="5802928" y="1660912"/>
            <a:ext cx="890943" cy="902268"/>
            <a:chOff x="8286993" y="1512506"/>
            <a:chExt cx="1294557" cy="132822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C14441E-5603-4AEB-AA1C-1C763A4E7120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8F5ED60-9FD3-42DA-BCF0-C518BBE4AD53}"/>
                </a:ext>
              </a:extLst>
            </p:cNvPr>
            <p:cNvSpPr txBox="1"/>
            <p:nvPr/>
          </p:nvSpPr>
          <p:spPr>
            <a:xfrm>
              <a:off x="8635020" y="1512506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24EEBEE-AB59-45F4-889C-86B9B97ED2E2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2573299-C44A-4C64-A768-B0EC8DAA8667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5EA1F52-FEA4-42E6-A655-E9964A1E7CE5}"/>
              </a:ext>
            </a:extLst>
          </p:cNvPr>
          <p:cNvGrpSpPr/>
          <p:nvPr/>
        </p:nvGrpSpPr>
        <p:grpSpPr>
          <a:xfrm>
            <a:off x="6472974" y="3444818"/>
            <a:ext cx="890943" cy="902268"/>
            <a:chOff x="8286993" y="1512506"/>
            <a:chExt cx="1294557" cy="132822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0ADB6CF-A941-44EB-A1FB-6579B133F56B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D3AFEF1-701F-401E-B43E-1D940C3927DD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3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E99F501-A026-4903-8ABC-E991B8684A15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79E4245-C5EF-4025-AD1E-C4B857DA4F57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6E6EE78-2E81-4C8F-B7F9-C3705C05051C}"/>
              </a:ext>
            </a:extLst>
          </p:cNvPr>
          <p:cNvGrpSpPr/>
          <p:nvPr/>
        </p:nvGrpSpPr>
        <p:grpSpPr>
          <a:xfrm>
            <a:off x="5154653" y="3435709"/>
            <a:ext cx="890943" cy="902268"/>
            <a:chOff x="8286993" y="1512506"/>
            <a:chExt cx="1294557" cy="132822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A2C53B-C96A-470E-BF81-91EECC23CC3C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BD41625-A25E-458B-8957-FCE8F40C725E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2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2AB81D2-EDF5-469C-9CFA-B79DEFACD14A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1F2D882-3F0F-435E-B2B8-4EB749CB6AB0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7D43F62-1A34-48AB-9B65-EC652975C9D1}"/>
              </a:ext>
            </a:extLst>
          </p:cNvPr>
          <p:cNvSpPr txBox="1"/>
          <p:nvPr/>
        </p:nvSpPr>
        <p:spPr>
          <a:xfrm>
            <a:off x="5481046" y="5201978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04F317-AF11-4BCA-AF69-34339024B6F7}"/>
              </a:ext>
            </a:extLst>
          </p:cNvPr>
          <p:cNvSpPr txBox="1"/>
          <p:nvPr/>
        </p:nvSpPr>
        <p:spPr>
          <a:xfrm>
            <a:off x="4528964" y="5191264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4F0F466-04E9-4AF5-8EAA-21767A8C029C}"/>
              </a:ext>
            </a:extLst>
          </p:cNvPr>
          <p:cNvSpPr txBox="1"/>
          <p:nvPr/>
        </p:nvSpPr>
        <p:spPr>
          <a:xfrm>
            <a:off x="7218537" y="5214829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</a:rPr>
              <a:t>null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9ECF866-CBF0-4BD0-B448-EA4AE23BD187}"/>
              </a:ext>
            </a:extLst>
          </p:cNvPr>
          <p:cNvCxnSpPr>
            <a:cxnSpLocks/>
          </p:cNvCxnSpPr>
          <p:nvPr/>
        </p:nvCxnSpPr>
        <p:spPr>
          <a:xfrm flipH="1">
            <a:off x="5599115" y="2410866"/>
            <a:ext cx="443333" cy="11212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93BAD52-79DA-4E4F-94C6-C2A41A580639}"/>
              </a:ext>
            </a:extLst>
          </p:cNvPr>
          <p:cNvCxnSpPr>
            <a:cxnSpLocks/>
          </p:cNvCxnSpPr>
          <p:nvPr/>
        </p:nvCxnSpPr>
        <p:spPr>
          <a:xfrm>
            <a:off x="6472974" y="2410866"/>
            <a:ext cx="446481" cy="11212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069A261-96C1-46CA-AE45-538E7403C274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7148526" y="4165885"/>
            <a:ext cx="444473" cy="10489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38C208E-2480-4568-A4DF-E84AC8DABCEF}"/>
              </a:ext>
            </a:extLst>
          </p:cNvPr>
          <p:cNvCxnSpPr>
            <a:cxnSpLocks/>
          </p:cNvCxnSpPr>
          <p:nvPr/>
        </p:nvCxnSpPr>
        <p:spPr>
          <a:xfrm flipH="1">
            <a:off x="6548778" y="4165885"/>
            <a:ext cx="145094" cy="10489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100EAB6-90F5-47D6-B5B8-7E9814B00CA5}"/>
              </a:ext>
            </a:extLst>
          </p:cNvPr>
          <p:cNvCxnSpPr>
            <a:cxnSpLocks/>
          </p:cNvCxnSpPr>
          <p:nvPr/>
        </p:nvCxnSpPr>
        <p:spPr>
          <a:xfrm>
            <a:off x="5832499" y="4143355"/>
            <a:ext cx="152835" cy="10714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FD6D423-44C7-493E-895A-22E22E738639}"/>
              </a:ext>
            </a:extLst>
          </p:cNvPr>
          <p:cNvCxnSpPr>
            <a:cxnSpLocks/>
            <a:endCxn id="29" idx="0"/>
          </p:cNvCxnSpPr>
          <p:nvPr/>
        </p:nvCxnSpPr>
        <p:spPr>
          <a:xfrm flipH="1">
            <a:off x="4903426" y="4143355"/>
            <a:ext cx="467181" cy="10479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BF122FDB-875E-4D99-A51F-BBBC9A192A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6" t="61466" r="3156" b="9396"/>
          <a:stretch/>
        </p:blipFill>
        <p:spPr bwMode="auto">
          <a:xfrm>
            <a:off x="5406177" y="5785591"/>
            <a:ext cx="718398" cy="93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1E0CB055-BF28-4383-9D4A-C0872E62DB56}"/>
              </a:ext>
            </a:extLst>
          </p:cNvPr>
          <p:cNvSpPr/>
          <p:nvPr/>
        </p:nvSpPr>
        <p:spPr>
          <a:xfrm>
            <a:off x="3657724" y="6048772"/>
            <a:ext cx="1748453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method(null)</a:t>
            </a:r>
          </a:p>
        </p:txBody>
      </p:sp>
      <p:pic>
        <p:nvPicPr>
          <p:cNvPr id="56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C9B24590-1768-469C-80A4-A969A8CD31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9" t="45054" r="14012" b="9396"/>
          <a:stretch/>
        </p:blipFill>
        <p:spPr bwMode="auto">
          <a:xfrm>
            <a:off x="7441993" y="3355917"/>
            <a:ext cx="1224793" cy="146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8F466943-C326-40B0-9021-F273D31C368E}"/>
              </a:ext>
            </a:extLst>
          </p:cNvPr>
          <p:cNvSpPr/>
          <p:nvPr/>
        </p:nvSpPr>
        <p:spPr>
          <a:xfrm>
            <a:off x="8666785" y="3472611"/>
            <a:ext cx="1984177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method(three)</a:t>
            </a:r>
          </a:p>
        </p:txBody>
      </p:sp>
      <p:pic>
        <p:nvPicPr>
          <p:cNvPr id="58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9BDE092A-2745-45B4-AD44-F2A0C4D39C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6" t="61466" r="3156" b="9396"/>
          <a:stretch/>
        </p:blipFill>
        <p:spPr bwMode="auto">
          <a:xfrm>
            <a:off x="8054389" y="4984558"/>
            <a:ext cx="718398" cy="93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84930078-3095-4DA4-BC91-AA02514098AE}"/>
              </a:ext>
            </a:extLst>
          </p:cNvPr>
          <p:cNvSpPr/>
          <p:nvPr/>
        </p:nvSpPr>
        <p:spPr>
          <a:xfrm>
            <a:off x="8799686" y="4947805"/>
            <a:ext cx="1748453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method(null)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C08D42C-789B-4210-996F-D83ACAA5B576}"/>
              </a:ext>
            </a:extLst>
          </p:cNvPr>
          <p:cNvSpPr txBox="1"/>
          <p:nvPr/>
        </p:nvSpPr>
        <p:spPr>
          <a:xfrm>
            <a:off x="7629153" y="1614384"/>
            <a:ext cx="40895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/>
              <a:t>Pre-order traversal</a:t>
            </a:r>
          </a:p>
        </p:txBody>
      </p:sp>
      <p:pic>
        <p:nvPicPr>
          <p:cNvPr id="61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C585E965-2F66-4121-80D9-41323F2370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6" t="61466" r="3156" b="9396"/>
          <a:stretch/>
        </p:blipFill>
        <p:spPr bwMode="auto">
          <a:xfrm>
            <a:off x="6276975" y="5792152"/>
            <a:ext cx="718398" cy="93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B59CA178-0E9E-4919-8185-9FDEE93664D7}"/>
              </a:ext>
            </a:extLst>
          </p:cNvPr>
          <p:cNvSpPr/>
          <p:nvPr/>
        </p:nvSpPr>
        <p:spPr>
          <a:xfrm>
            <a:off x="6917436" y="6055333"/>
            <a:ext cx="1748453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method(null)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82E0A5-7257-8951-B4F4-787BE14F64E5}"/>
              </a:ext>
            </a:extLst>
          </p:cNvPr>
          <p:cNvSpPr txBox="1"/>
          <p:nvPr/>
        </p:nvSpPr>
        <p:spPr>
          <a:xfrm>
            <a:off x="6298063" y="5192749"/>
            <a:ext cx="748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onsolas" panose="020B0609020204030204" pitchFamily="49" charset="0"/>
              </a:rPr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361668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1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9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55" grpId="0" animBg="1"/>
      <p:bldP spid="55" grpId="1" animBg="1"/>
      <p:bldP spid="57" grpId="0" animBg="1"/>
      <p:bldP spid="57" grpId="1" animBg="1"/>
      <p:bldP spid="59" grpId="0" animBg="1"/>
      <p:bldP spid="59" grpId="1" animBg="1"/>
      <p:bldP spid="60" grpId="0"/>
      <p:bldP spid="62" grpId="0" animBg="1"/>
      <p:bldP spid="6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Binary Tree Review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Traversals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Practice!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760416" y="2765979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00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 Traversals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4199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 different primary traversals</a:t>
            </a:r>
          </a:p>
          <a:p>
            <a:pPr lvl="1"/>
            <a:r>
              <a:rPr lang="en-US" dirty="0"/>
              <a:t>All concerned with when you process your current root</a:t>
            </a:r>
          </a:p>
          <a:p>
            <a:endParaRPr lang="en-US" dirty="0"/>
          </a:p>
          <a:p>
            <a:r>
              <a:rPr lang="en-US" dirty="0"/>
              <a:t>Pre-order traversal:</a:t>
            </a:r>
          </a:p>
          <a:p>
            <a:pPr lvl="1"/>
            <a:r>
              <a:rPr lang="en-US" dirty="0"/>
              <a:t>Process </a:t>
            </a:r>
            <a:r>
              <a:rPr lang="en-US" b="1" dirty="0"/>
              <a:t>root</a:t>
            </a:r>
            <a:r>
              <a:rPr lang="en-US" dirty="0"/>
              <a:t>, left subtree, right subtree</a:t>
            </a:r>
          </a:p>
          <a:p>
            <a:r>
              <a:rPr lang="en-US" dirty="0"/>
              <a:t>In-order traversal:</a:t>
            </a:r>
          </a:p>
          <a:p>
            <a:pPr lvl="1"/>
            <a:r>
              <a:rPr lang="en-US" dirty="0"/>
              <a:t>Process left subtree, </a:t>
            </a:r>
            <a:r>
              <a:rPr lang="en-US" b="1" dirty="0"/>
              <a:t>root</a:t>
            </a:r>
            <a:r>
              <a:rPr lang="en-US" dirty="0"/>
              <a:t>, right subtree</a:t>
            </a:r>
          </a:p>
          <a:p>
            <a:r>
              <a:rPr lang="en-US" dirty="0"/>
              <a:t>Post-order traversal:</a:t>
            </a:r>
          </a:p>
          <a:p>
            <a:pPr lvl="1"/>
            <a:r>
              <a:rPr lang="en-US" dirty="0"/>
              <a:t>Process left subtree, right subtree, </a:t>
            </a:r>
            <a:r>
              <a:rPr lang="en-US" b="1" dirty="0"/>
              <a:t>root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E90235-5314-4BA1-B346-72FA4DB179AE}"/>
              </a:ext>
            </a:extLst>
          </p:cNvPr>
          <p:cNvSpPr txBox="1"/>
          <p:nvPr/>
        </p:nvSpPr>
        <p:spPr>
          <a:xfrm>
            <a:off x="457200" y="5943600"/>
            <a:ext cx="1158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Sometimes different traversals yield different results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DB60C7-F907-4AD4-AABE-369DBDBAC048}"/>
              </a:ext>
            </a:extLst>
          </p:cNvPr>
          <p:cNvGrpSpPr/>
          <p:nvPr/>
        </p:nvGrpSpPr>
        <p:grpSpPr>
          <a:xfrm>
            <a:off x="9343850" y="1297123"/>
            <a:ext cx="890943" cy="902268"/>
            <a:chOff x="8286993" y="1512506"/>
            <a:chExt cx="1294557" cy="132822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FE96B1F-1D6B-4F3C-ADA0-751861922A1B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E22E6F6-DE0A-498D-BCAD-36B8EA128A4C}"/>
                </a:ext>
              </a:extLst>
            </p:cNvPr>
            <p:cNvSpPr txBox="1"/>
            <p:nvPr/>
          </p:nvSpPr>
          <p:spPr>
            <a:xfrm>
              <a:off x="8635020" y="1512506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1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8DDEBAF-877D-4A42-9B07-817811DF2FA7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CF81A6C-CF1F-4151-86CC-B92A2C24A489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0DF5FA7-C38F-481D-A58C-18294D2981B7}"/>
              </a:ext>
            </a:extLst>
          </p:cNvPr>
          <p:cNvGrpSpPr/>
          <p:nvPr/>
        </p:nvGrpSpPr>
        <p:grpSpPr>
          <a:xfrm>
            <a:off x="10204968" y="3081029"/>
            <a:ext cx="890943" cy="902268"/>
            <a:chOff x="8286993" y="1512506"/>
            <a:chExt cx="1294557" cy="132822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7097D38-14EC-4A31-AE85-E31FF4F85595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9D6DFBA-E974-4B6C-BEE0-9974F4E86F10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3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273EE-4848-43F9-81AF-A1E47F824B21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6EF198E-76DA-48B0-B590-AAD7965BCE67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6CB3B18-6F84-43C3-A38A-03B573E55BF1}"/>
              </a:ext>
            </a:extLst>
          </p:cNvPr>
          <p:cNvGrpSpPr/>
          <p:nvPr/>
        </p:nvGrpSpPr>
        <p:grpSpPr>
          <a:xfrm>
            <a:off x="8463559" y="3071920"/>
            <a:ext cx="890943" cy="902268"/>
            <a:chOff x="8286993" y="1512506"/>
            <a:chExt cx="1294557" cy="1328224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732BA90-075D-4845-902A-35D8C11EF581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1AB1F43-6643-4A70-A118-C782B03BDFAF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2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124A0D5-4240-42AD-A9DD-9C1F29EFDBBF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F4E2DF9-D30D-4D67-855B-F313A06A0A5F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6CDF6D0-4EF6-4AA3-815A-BCBA0EABE951}"/>
              </a:ext>
            </a:extLst>
          </p:cNvPr>
          <p:cNvSpPr txBox="1"/>
          <p:nvPr/>
        </p:nvSpPr>
        <p:spPr>
          <a:xfrm>
            <a:off x="7942478" y="4827475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38B3B4-5843-43A8-8628-4874CBEF2F99}"/>
              </a:ext>
            </a:extLst>
          </p:cNvPr>
          <p:cNvSpPr txBox="1"/>
          <p:nvPr/>
        </p:nvSpPr>
        <p:spPr>
          <a:xfrm>
            <a:off x="10778521" y="4838189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52B60AE-98CE-4341-96E9-354321D8181F}"/>
              </a:ext>
            </a:extLst>
          </p:cNvPr>
          <p:cNvCxnSpPr>
            <a:cxnSpLocks/>
          </p:cNvCxnSpPr>
          <p:nvPr/>
        </p:nvCxnSpPr>
        <p:spPr>
          <a:xfrm flipH="1">
            <a:off x="9140037" y="2047077"/>
            <a:ext cx="443333" cy="11212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5654B25-011A-44A7-964E-EA25F923D7BF}"/>
              </a:ext>
            </a:extLst>
          </p:cNvPr>
          <p:cNvCxnSpPr>
            <a:cxnSpLocks/>
          </p:cNvCxnSpPr>
          <p:nvPr/>
        </p:nvCxnSpPr>
        <p:spPr>
          <a:xfrm>
            <a:off x="10013896" y="2047077"/>
            <a:ext cx="446481" cy="11212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6418B66-220A-4DE8-9C04-5F656A57E21E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10909771" y="3802096"/>
            <a:ext cx="355422" cy="10360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5DCCBD6-9FED-4C0B-B191-0131DC7623F1}"/>
              </a:ext>
            </a:extLst>
          </p:cNvPr>
          <p:cNvCxnSpPr>
            <a:cxnSpLocks/>
          </p:cNvCxnSpPr>
          <p:nvPr/>
        </p:nvCxnSpPr>
        <p:spPr>
          <a:xfrm flipH="1">
            <a:off x="10103428" y="3802096"/>
            <a:ext cx="322438" cy="10253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DAEC6F6-B1B0-4D8D-B366-7A67130552BC}"/>
              </a:ext>
            </a:extLst>
          </p:cNvPr>
          <p:cNvCxnSpPr>
            <a:cxnSpLocks/>
          </p:cNvCxnSpPr>
          <p:nvPr/>
        </p:nvCxnSpPr>
        <p:spPr>
          <a:xfrm>
            <a:off x="9141405" y="3779566"/>
            <a:ext cx="292076" cy="10586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AE87685-A996-4B99-8C56-81456FDB8201}"/>
              </a:ext>
            </a:extLst>
          </p:cNvPr>
          <p:cNvCxnSpPr>
            <a:cxnSpLocks/>
            <a:endCxn id="22" idx="0"/>
          </p:cNvCxnSpPr>
          <p:nvPr/>
        </p:nvCxnSpPr>
        <p:spPr>
          <a:xfrm flipH="1">
            <a:off x="8429150" y="3779566"/>
            <a:ext cx="255305" cy="10479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BAA0C8A-F904-8E90-A2CB-A3612C88ECD7}"/>
              </a:ext>
            </a:extLst>
          </p:cNvPr>
          <p:cNvSpPr txBox="1"/>
          <p:nvPr/>
        </p:nvSpPr>
        <p:spPr>
          <a:xfrm>
            <a:off x="8854277" y="4820442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DC43C4E-5E7C-6EA1-442B-8E99FCC9C611}"/>
              </a:ext>
            </a:extLst>
          </p:cNvPr>
          <p:cNvSpPr txBox="1"/>
          <p:nvPr/>
        </p:nvSpPr>
        <p:spPr>
          <a:xfrm>
            <a:off x="9771223" y="4825063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287559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AE8A3-48DC-4DF6-A6D6-5974E84C4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Enter the order in which the nodes of this tree would be visited in a </a:t>
            </a:r>
            <a:r>
              <a:rPr lang="en-US" u="sng" dirty="0"/>
              <a:t>pre-order</a:t>
            </a:r>
            <a:r>
              <a:rPr lang="en-US" dirty="0"/>
              <a:t> traversal.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7187F0-CA10-4BC5-B0A5-B4633CD4B80D}"/>
              </a:ext>
            </a:extLst>
          </p:cNvPr>
          <p:cNvGrpSpPr/>
          <p:nvPr/>
        </p:nvGrpSpPr>
        <p:grpSpPr>
          <a:xfrm>
            <a:off x="2322840" y="2304869"/>
            <a:ext cx="890943" cy="902268"/>
            <a:chOff x="8286993" y="1512506"/>
            <a:chExt cx="1294557" cy="132822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E1EEF44-B66E-4A75-BAC8-4447863ADA84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08AC5EE-B7BE-45E5-8A62-0514AA3DD203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6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F7BB8DD-85F0-43BD-972B-E0DE7EC2A93C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D9E9673-BF79-4D6E-922F-7011C70815D8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BF78AA1-A000-407C-92EE-391C81F76BB9}"/>
              </a:ext>
            </a:extLst>
          </p:cNvPr>
          <p:cNvGrpSpPr/>
          <p:nvPr/>
        </p:nvGrpSpPr>
        <p:grpSpPr>
          <a:xfrm>
            <a:off x="3799176" y="4014930"/>
            <a:ext cx="890943" cy="902268"/>
            <a:chOff x="8286993" y="1512506"/>
            <a:chExt cx="1294557" cy="132822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576BDEB-1386-4771-92D7-6D01CCC20518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61E1D41-BF74-40DD-B5BE-8F33540A5EDD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FBFFE67-FCD6-4ECA-B1BE-82EB2E34EB34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939CFCE-CC57-44E1-BF96-C03DBD1FCC05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7D4CC7-E3FC-4AD1-BC92-841AD90A71BE}"/>
              </a:ext>
            </a:extLst>
          </p:cNvPr>
          <p:cNvGrpSpPr/>
          <p:nvPr/>
        </p:nvGrpSpPr>
        <p:grpSpPr>
          <a:xfrm>
            <a:off x="799415" y="4017601"/>
            <a:ext cx="890943" cy="902268"/>
            <a:chOff x="8286993" y="1512506"/>
            <a:chExt cx="1294557" cy="132822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277A331-DB41-42A1-8CEF-58EC3AF9F0EE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D2504D-FC8E-4A55-B403-0DB95F678F94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3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7D28DB8-A5E9-4464-82BE-69EF7B253149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A39BE4B-7273-4275-B620-F7C3DDB6333E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14CB27-A4D9-44D7-A86C-453F785B48B5}"/>
              </a:ext>
            </a:extLst>
          </p:cNvPr>
          <p:cNvCxnSpPr>
            <a:cxnSpLocks/>
          </p:cNvCxnSpPr>
          <p:nvPr/>
        </p:nvCxnSpPr>
        <p:spPr>
          <a:xfrm flipH="1">
            <a:off x="1243878" y="2987412"/>
            <a:ext cx="1345568" cy="11266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13BBD72-F789-41F9-AE65-CABC493A3CB3}"/>
              </a:ext>
            </a:extLst>
          </p:cNvPr>
          <p:cNvCxnSpPr>
            <a:cxnSpLocks/>
          </p:cNvCxnSpPr>
          <p:nvPr/>
        </p:nvCxnSpPr>
        <p:spPr>
          <a:xfrm>
            <a:off x="3006822" y="3000784"/>
            <a:ext cx="1262689" cy="11456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D6C4177-FD26-4F54-8D00-6D343ABA73C6}"/>
              </a:ext>
            </a:extLst>
          </p:cNvPr>
          <p:cNvCxnSpPr>
            <a:cxnSpLocks/>
          </p:cNvCxnSpPr>
          <p:nvPr/>
        </p:nvCxnSpPr>
        <p:spPr>
          <a:xfrm flipH="1">
            <a:off x="697088" y="4716138"/>
            <a:ext cx="324558" cy="7128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325A939-C851-4FBD-9A9D-71E1D9021B78}"/>
              </a:ext>
            </a:extLst>
          </p:cNvPr>
          <p:cNvGrpSpPr/>
          <p:nvPr/>
        </p:nvGrpSpPr>
        <p:grpSpPr>
          <a:xfrm>
            <a:off x="257900" y="5324659"/>
            <a:ext cx="890943" cy="902268"/>
            <a:chOff x="8286993" y="1512506"/>
            <a:chExt cx="1294557" cy="1328224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9B2F9FD-F8F6-42D3-A7C4-77CEF9E0B5F5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FE6CCF6-E3BE-4450-8477-DDE55FC48C62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1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4A363F0-9278-4743-B7B4-24B6AA204E55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D3CD930-A721-4DF0-84AE-885B68271822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A8829B0-3DED-4FC5-BC65-0A55FC093685}"/>
              </a:ext>
            </a:extLst>
          </p:cNvPr>
          <p:cNvCxnSpPr>
            <a:cxnSpLocks/>
          </p:cNvCxnSpPr>
          <p:nvPr/>
        </p:nvCxnSpPr>
        <p:spPr>
          <a:xfrm flipH="1">
            <a:off x="3688645" y="4712663"/>
            <a:ext cx="324558" cy="7128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A4C8FDE-BAA7-4333-ADDD-05C7E8E53E33}"/>
              </a:ext>
            </a:extLst>
          </p:cNvPr>
          <p:cNvGrpSpPr/>
          <p:nvPr/>
        </p:nvGrpSpPr>
        <p:grpSpPr>
          <a:xfrm>
            <a:off x="3243173" y="5324659"/>
            <a:ext cx="890943" cy="902268"/>
            <a:chOff x="8286993" y="1512506"/>
            <a:chExt cx="1294557" cy="1328224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C18028D-80A5-4595-A5FF-E8E93A5CCCB1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DC71FAB-514B-4001-8E78-CD2AD0C60E52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6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C866A7D-F557-4F1B-94CA-8ED8E4C60D9C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184659D-E3CF-4289-9121-8B19972C5A75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D91864D-BC31-4725-8F9C-20305D17A575}"/>
              </a:ext>
            </a:extLst>
          </p:cNvPr>
          <p:cNvCxnSpPr>
            <a:cxnSpLocks/>
          </p:cNvCxnSpPr>
          <p:nvPr/>
        </p:nvCxnSpPr>
        <p:spPr>
          <a:xfrm>
            <a:off x="1483397" y="4747274"/>
            <a:ext cx="393875" cy="6816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83252D7-4FBF-41A3-9C9A-B802D83DD35A}"/>
              </a:ext>
            </a:extLst>
          </p:cNvPr>
          <p:cNvGrpSpPr/>
          <p:nvPr/>
        </p:nvGrpSpPr>
        <p:grpSpPr>
          <a:xfrm>
            <a:off x="1438084" y="5324659"/>
            <a:ext cx="890943" cy="902268"/>
            <a:chOff x="8286993" y="1512506"/>
            <a:chExt cx="1294557" cy="1328224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4F6BCA6-C00B-47F5-A814-0E2887EDFDD6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9662725-83C1-407D-AE49-F7522F6D3BA5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4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DFEEAA1-844A-4C6C-9F81-30978B0F05F0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F5A7A4C-E0BB-423F-8B4D-4149A6E64FDC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74DDC3DC-839B-47E3-A8BD-527FBD5FC2B3}"/>
              </a:ext>
            </a:extLst>
          </p:cNvPr>
          <p:cNvCxnSpPr>
            <a:cxnSpLocks/>
          </p:cNvCxnSpPr>
          <p:nvPr/>
        </p:nvCxnSpPr>
        <p:spPr>
          <a:xfrm>
            <a:off x="4494699" y="4716138"/>
            <a:ext cx="393875" cy="6816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269EBF4-7E6B-4A07-9AF1-6601E8B2BBA4}"/>
              </a:ext>
            </a:extLst>
          </p:cNvPr>
          <p:cNvGrpSpPr/>
          <p:nvPr/>
        </p:nvGrpSpPr>
        <p:grpSpPr>
          <a:xfrm>
            <a:off x="4472425" y="5324659"/>
            <a:ext cx="890943" cy="902268"/>
            <a:chOff x="8286993" y="1512506"/>
            <a:chExt cx="1294557" cy="1328224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F45920F-FAE7-424D-A517-14B410051118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83A089F-969E-4671-83CC-9B4D98C2C265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4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999B257-068C-4C2E-B4A1-312046C964EB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8DF839A-6D8C-46CA-9615-5AD56A03332D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CE43999-8C35-4789-D4E4-4C80E7DDC2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53679" y="291118"/>
            <a:ext cx="762636" cy="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19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>
            <a:extLst>
              <a:ext uri="{FF2B5EF4-FFF2-40B4-BE49-F238E27FC236}">
                <a16:creationId xmlns:a16="http://schemas.microsoft.com/office/drawing/2014/main" id="{587EF506-7C50-4A16-B51A-FA19FDB3A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Enter the order in which the nodes of this tree would be visited in a </a:t>
            </a:r>
            <a:r>
              <a:rPr lang="en-US" u="sng" dirty="0"/>
              <a:t>pre-order</a:t>
            </a:r>
            <a:r>
              <a:rPr lang="en-US" dirty="0"/>
              <a:t> traversal.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23F2EA3-2FF4-4AAA-8663-27A226501754}"/>
              </a:ext>
            </a:extLst>
          </p:cNvPr>
          <p:cNvGrpSpPr/>
          <p:nvPr/>
        </p:nvGrpSpPr>
        <p:grpSpPr>
          <a:xfrm>
            <a:off x="2322840" y="2304869"/>
            <a:ext cx="890943" cy="902268"/>
            <a:chOff x="8286993" y="1512506"/>
            <a:chExt cx="1294557" cy="1328224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EC23859-FBA7-481A-B392-BFD0DF92DD8C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E5079E6-78C6-4012-AFB6-0A8CE0D449CF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6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BEB56A0-4127-40F1-AD72-AA02044D486F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D37871A-382A-4ABB-BDD0-D7431425A4C0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C58B801-14E5-4BBF-A421-AE3CBAC9A40B}"/>
              </a:ext>
            </a:extLst>
          </p:cNvPr>
          <p:cNvGrpSpPr/>
          <p:nvPr/>
        </p:nvGrpSpPr>
        <p:grpSpPr>
          <a:xfrm>
            <a:off x="3799176" y="4014930"/>
            <a:ext cx="890943" cy="902268"/>
            <a:chOff x="8286993" y="1512506"/>
            <a:chExt cx="1294557" cy="1328224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B293A1C-760A-4387-8B95-5978BFBF3B61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CF56C67-6C9A-491E-BB35-A4C5313CEDE7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2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2DA8853-6750-4B9B-9E86-A7C41D8CAD59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FBCD8A3-2111-4032-8939-C1C00F70430B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E515812-402C-4F14-B604-CBD05A11EEDF}"/>
              </a:ext>
            </a:extLst>
          </p:cNvPr>
          <p:cNvGrpSpPr/>
          <p:nvPr/>
        </p:nvGrpSpPr>
        <p:grpSpPr>
          <a:xfrm>
            <a:off x="799415" y="4017601"/>
            <a:ext cx="890943" cy="902268"/>
            <a:chOff x="8286993" y="1512506"/>
            <a:chExt cx="1294557" cy="1328224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81FD476-F793-4925-9328-25068C1F1942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2F62C5E-2DF9-4C81-B897-44F1B5D46D70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3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C431E81-5564-4DD2-9F4E-6204507D62A6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184271C-2D50-4597-9893-E95F99A8C615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F63B951-9C5B-439A-B63A-3E688746D31C}"/>
              </a:ext>
            </a:extLst>
          </p:cNvPr>
          <p:cNvCxnSpPr>
            <a:cxnSpLocks/>
          </p:cNvCxnSpPr>
          <p:nvPr/>
        </p:nvCxnSpPr>
        <p:spPr>
          <a:xfrm flipH="1">
            <a:off x="1243878" y="2987412"/>
            <a:ext cx="1345568" cy="11266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D0D6C6F-E2F9-452E-8C1D-387FBACDB0C9}"/>
              </a:ext>
            </a:extLst>
          </p:cNvPr>
          <p:cNvCxnSpPr>
            <a:cxnSpLocks/>
          </p:cNvCxnSpPr>
          <p:nvPr/>
        </p:nvCxnSpPr>
        <p:spPr>
          <a:xfrm>
            <a:off x="3006822" y="3000784"/>
            <a:ext cx="1262689" cy="11456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4CD8319-54DB-4A96-8D2F-55C5AC554A74}"/>
              </a:ext>
            </a:extLst>
          </p:cNvPr>
          <p:cNvCxnSpPr>
            <a:cxnSpLocks/>
          </p:cNvCxnSpPr>
          <p:nvPr/>
        </p:nvCxnSpPr>
        <p:spPr>
          <a:xfrm flipH="1">
            <a:off x="697088" y="4716138"/>
            <a:ext cx="324558" cy="7128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473B60E-5B76-4F1F-9FDA-2CE34504BF0F}"/>
              </a:ext>
            </a:extLst>
          </p:cNvPr>
          <p:cNvGrpSpPr/>
          <p:nvPr/>
        </p:nvGrpSpPr>
        <p:grpSpPr>
          <a:xfrm>
            <a:off x="257900" y="5324659"/>
            <a:ext cx="890943" cy="902268"/>
            <a:chOff x="8286993" y="1512506"/>
            <a:chExt cx="1294557" cy="132822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88DBF5E-5BD0-4AE7-A5CB-B25588DEF205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D12237F-756A-4ED5-AD7E-7C0456D616F9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1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345D110-1D28-4381-A595-010BD29B12C4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68EA3FB-C995-4C7D-AAEB-343247844F05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708CCEC-778F-4AEB-818E-F9C454E3C686}"/>
              </a:ext>
            </a:extLst>
          </p:cNvPr>
          <p:cNvCxnSpPr>
            <a:cxnSpLocks/>
          </p:cNvCxnSpPr>
          <p:nvPr/>
        </p:nvCxnSpPr>
        <p:spPr>
          <a:xfrm flipH="1">
            <a:off x="3688645" y="4712663"/>
            <a:ext cx="324558" cy="7128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CC178FB-BC5F-40D3-A563-21E794FADDBA}"/>
              </a:ext>
            </a:extLst>
          </p:cNvPr>
          <p:cNvGrpSpPr/>
          <p:nvPr/>
        </p:nvGrpSpPr>
        <p:grpSpPr>
          <a:xfrm>
            <a:off x="3243173" y="5324659"/>
            <a:ext cx="890943" cy="902268"/>
            <a:chOff x="8286993" y="1512506"/>
            <a:chExt cx="1294557" cy="1328224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FA7D769-0DA4-4315-8348-3F1B31E11762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75AF1D3-7761-46B5-BB97-7126A7C66912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6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693E744-B65C-450D-99C0-64A7D3326F0A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DDF027A-9690-4D1E-B87B-2CC4C4FA99E6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16250AD-29C8-40D8-A855-E5D98926C923}"/>
              </a:ext>
            </a:extLst>
          </p:cNvPr>
          <p:cNvCxnSpPr>
            <a:cxnSpLocks/>
          </p:cNvCxnSpPr>
          <p:nvPr/>
        </p:nvCxnSpPr>
        <p:spPr>
          <a:xfrm>
            <a:off x="1483397" y="4747274"/>
            <a:ext cx="393875" cy="6816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EC0C402-D6B7-473E-BAAA-EBA0D7351604}"/>
              </a:ext>
            </a:extLst>
          </p:cNvPr>
          <p:cNvGrpSpPr/>
          <p:nvPr/>
        </p:nvGrpSpPr>
        <p:grpSpPr>
          <a:xfrm>
            <a:off x="1438084" y="5324659"/>
            <a:ext cx="890943" cy="902268"/>
            <a:chOff x="8286993" y="1512506"/>
            <a:chExt cx="1294557" cy="1328224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6A3B866-822B-4DCA-ACAE-AB9A3AD0A010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6BE54DC-2091-4645-A625-B6D269A00F4F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4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31C7EE3-DF35-4C76-96A3-167CA6CDA168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158D513-0A16-4E5D-A5C8-2AA9A2518F52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D103FD00-C24E-4420-9459-8FD6E69F1F47}"/>
              </a:ext>
            </a:extLst>
          </p:cNvPr>
          <p:cNvCxnSpPr>
            <a:cxnSpLocks/>
          </p:cNvCxnSpPr>
          <p:nvPr/>
        </p:nvCxnSpPr>
        <p:spPr>
          <a:xfrm>
            <a:off x="4494699" y="4716138"/>
            <a:ext cx="393875" cy="6816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5BA45E7-6D76-420D-B42E-6E8A94478DB0}"/>
              </a:ext>
            </a:extLst>
          </p:cNvPr>
          <p:cNvGrpSpPr/>
          <p:nvPr/>
        </p:nvGrpSpPr>
        <p:grpSpPr>
          <a:xfrm>
            <a:off x="4472425" y="5324659"/>
            <a:ext cx="890943" cy="902268"/>
            <a:chOff x="8286993" y="1512506"/>
            <a:chExt cx="1294557" cy="1328224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9915668-F713-4FAB-A2F9-FC72C3682696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194DB22-1A44-4D24-969F-04D083EC8E81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4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86BD22D-E5D0-487A-AAEA-963ABE008932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B2CFF866-FEBD-45BF-89DF-177595B1B777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DD14C0F-5426-9175-DEC0-CF3FACECFA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53679" y="291118"/>
            <a:ext cx="762636" cy="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09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>
            <a:extLst>
              <a:ext uri="{FF2B5EF4-FFF2-40B4-BE49-F238E27FC236}">
                <a16:creationId xmlns:a16="http://schemas.microsoft.com/office/drawing/2014/main" id="{587EF506-7C50-4A16-B51A-FA19FDB3A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Enter the order in which the nodes of this tree would be visited in an </a:t>
            </a:r>
            <a:r>
              <a:rPr lang="en-US" u="sng" dirty="0"/>
              <a:t>in-order</a:t>
            </a:r>
            <a:r>
              <a:rPr lang="en-US" dirty="0"/>
              <a:t> traversal.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23F2EA3-2FF4-4AAA-8663-27A226501754}"/>
              </a:ext>
            </a:extLst>
          </p:cNvPr>
          <p:cNvGrpSpPr/>
          <p:nvPr/>
        </p:nvGrpSpPr>
        <p:grpSpPr>
          <a:xfrm>
            <a:off x="2322840" y="2304869"/>
            <a:ext cx="890943" cy="902268"/>
            <a:chOff x="8286993" y="1512506"/>
            <a:chExt cx="1294557" cy="1328224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EC23859-FBA7-481A-B392-BFD0DF92DD8C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E5079E6-78C6-4012-AFB6-0A8CE0D449CF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6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BEB56A0-4127-40F1-AD72-AA02044D486F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D37871A-382A-4ABB-BDD0-D7431425A4C0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C58B801-14E5-4BBF-A421-AE3CBAC9A40B}"/>
              </a:ext>
            </a:extLst>
          </p:cNvPr>
          <p:cNvGrpSpPr/>
          <p:nvPr/>
        </p:nvGrpSpPr>
        <p:grpSpPr>
          <a:xfrm>
            <a:off x="3799176" y="4014930"/>
            <a:ext cx="890943" cy="902268"/>
            <a:chOff x="8286993" y="1512506"/>
            <a:chExt cx="1294557" cy="1328224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B293A1C-760A-4387-8B95-5978BFBF3B61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CF56C67-6C9A-491E-BB35-A4C5313CEDE7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2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2DA8853-6750-4B9B-9E86-A7C41D8CAD59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FBCD8A3-2111-4032-8939-C1C00F70430B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E515812-402C-4F14-B604-CBD05A11EEDF}"/>
              </a:ext>
            </a:extLst>
          </p:cNvPr>
          <p:cNvGrpSpPr/>
          <p:nvPr/>
        </p:nvGrpSpPr>
        <p:grpSpPr>
          <a:xfrm>
            <a:off x="799415" y="4017601"/>
            <a:ext cx="890943" cy="902268"/>
            <a:chOff x="8286993" y="1512506"/>
            <a:chExt cx="1294557" cy="1328224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81FD476-F793-4925-9328-25068C1F1942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2F62C5E-2DF9-4C81-B897-44F1B5D46D70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3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C431E81-5564-4DD2-9F4E-6204507D62A6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184271C-2D50-4597-9893-E95F99A8C615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F63B951-9C5B-439A-B63A-3E688746D31C}"/>
              </a:ext>
            </a:extLst>
          </p:cNvPr>
          <p:cNvCxnSpPr>
            <a:cxnSpLocks/>
          </p:cNvCxnSpPr>
          <p:nvPr/>
        </p:nvCxnSpPr>
        <p:spPr>
          <a:xfrm flipH="1">
            <a:off x="1243878" y="2987412"/>
            <a:ext cx="1345568" cy="11266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D0D6C6F-E2F9-452E-8C1D-387FBACDB0C9}"/>
              </a:ext>
            </a:extLst>
          </p:cNvPr>
          <p:cNvCxnSpPr>
            <a:cxnSpLocks/>
          </p:cNvCxnSpPr>
          <p:nvPr/>
        </p:nvCxnSpPr>
        <p:spPr>
          <a:xfrm>
            <a:off x="3006822" y="3000784"/>
            <a:ext cx="1262689" cy="11456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4CD8319-54DB-4A96-8D2F-55C5AC554A74}"/>
              </a:ext>
            </a:extLst>
          </p:cNvPr>
          <p:cNvCxnSpPr>
            <a:cxnSpLocks/>
          </p:cNvCxnSpPr>
          <p:nvPr/>
        </p:nvCxnSpPr>
        <p:spPr>
          <a:xfrm flipH="1">
            <a:off x="697088" y="4716138"/>
            <a:ext cx="324558" cy="7128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473B60E-5B76-4F1F-9FDA-2CE34504BF0F}"/>
              </a:ext>
            </a:extLst>
          </p:cNvPr>
          <p:cNvGrpSpPr/>
          <p:nvPr/>
        </p:nvGrpSpPr>
        <p:grpSpPr>
          <a:xfrm>
            <a:off x="257900" y="5324659"/>
            <a:ext cx="890943" cy="902268"/>
            <a:chOff x="8286993" y="1512506"/>
            <a:chExt cx="1294557" cy="132822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88DBF5E-5BD0-4AE7-A5CB-B25588DEF205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D12237F-756A-4ED5-AD7E-7C0456D616F9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1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345D110-1D28-4381-A595-010BD29B12C4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68EA3FB-C995-4C7D-AAEB-343247844F05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708CCEC-778F-4AEB-818E-F9C454E3C686}"/>
              </a:ext>
            </a:extLst>
          </p:cNvPr>
          <p:cNvCxnSpPr>
            <a:cxnSpLocks/>
          </p:cNvCxnSpPr>
          <p:nvPr/>
        </p:nvCxnSpPr>
        <p:spPr>
          <a:xfrm flipH="1">
            <a:off x="3688645" y="4712663"/>
            <a:ext cx="324558" cy="7128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CC178FB-BC5F-40D3-A563-21E794FADDBA}"/>
              </a:ext>
            </a:extLst>
          </p:cNvPr>
          <p:cNvGrpSpPr/>
          <p:nvPr/>
        </p:nvGrpSpPr>
        <p:grpSpPr>
          <a:xfrm>
            <a:off x="3243173" y="5324659"/>
            <a:ext cx="890943" cy="902268"/>
            <a:chOff x="8286993" y="1512506"/>
            <a:chExt cx="1294557" cy="1328224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FA7D769-0DA4-4315-8348-3F1B31E11762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75AF1D3-7761-46B5-BB97-7126A7C66912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6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693E744-B65C-450D-99C0-64A7D3326F0A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DDF027A-9690-4D1E-B87B-2CC4C4FA99E6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16250AD-29C8-40D8-A855-E5D98926C923}"/>
              </a:ext>
            </a:extLst>
          </p:cNvPr>
          <p:cNvCxnSpPr>
            <a:cxnSpLocks/>
          </p:cNvCxnSpPr>
          <p:nvPr/>
        </p:nvCxnSpPr>
        <p:spPr>
          <a:xfrm>
            <a:off x="1483397" y="4747274"/>
            <a:ext cx="393875" cy="6816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EC0C402-D6B7-473E-BAAA-EBA0D7351604}"/>
              </a:ext>
            </a:extLst>
          </p:cNvPr>
          <p:cNvGrpSpPr/>
          <p:nvPr/>
        </p:nvGrpSpPr>
        <p:grpSpPr>
          <a:xfrm>
            <a:off x="1438084" y="5324659"/>
            <a:ext cx="890943" cy="902268"/>
            <a:chOff x="8286993" y="1512506"/>
            <a:chExt cx="1294557" cy="1328224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6A3B866-822B-4DCA-ACAE-AB9A3AD0A010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6BE54DC-2091-4645-A625-B6D269A00F4F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4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31C7EE3-DF35-4C76-96A3-167CA6CDA168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158D513-0A16-4E5D-A5C8-2AA9A2518F52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D103FD00-C24E-4420-9459-8FD6E69F1F47}"/>
              </a:ext>
            </a:extLst>
          </p:cNvPr>
          <p:cNvCxnSpPr>
            <a:cxnSpLocks/>
          </p:cNvCxnSpPr>
          <p:nvPr/>
        </p:nvCxnSpPr>
        <p:spPr>
          <a:xfrm>
            <a:off x="4494699" y="4716138"/>
            <a:ext cx="393875" cy="6816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5BA45E7-6D76-420D-B42E-6E8A94478DB0}"/>
              </a:ext>
            </a:extLst>
          </p:cNvPr>
          <p:cNvGrpSpPr/>
          <p:nvPr/>
        </p:nvGrpSpPr>
        <p:grpSpPr>
          <a:xfrm>
            <a:off x="4472425" y="5324659"/>
            <a:ext cx="890943" cy="902268"/>
            <a:chOff x="8286993" y="1512506"/>
            <a:chExt cx="1294557" cy="1328224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9915668-F713-4FAB-A2F9-FC72C3682696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194DB22-1A44-4D24-969F-04D083EC8E81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4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86BD22D-E5D0-487A-AAEA-963ABE008932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B2CFF866-FEBD-45BF-89DF-177595B1B777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47C2E03-4235-0514-AC4D-B0F1A604E6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53679" y="291118"/>
            <a:ext cx="762636" cy="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36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Binary Tree Review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Traversals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Practice!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669274" y="144148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54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>
            <a:extLst>
              <a:ext uri="{FF2B5EF4-FFF2-40B4-BE49-F238E27FC236}">
                <a16:creationId xmlns:a16="http://schemas.microsoft.com/office/drawing/2014/main" id="{587EF506-7C50-4A16-B51A-FA19FDB3A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>
            <a:normAutofit fontScale="90000"/>
          </a:bodyPr>
          <a:lstStyle/>
          <a:p>
            <a:r>
              <a:rPr lang="en-US" dirty="0"/>
              <a:t>Enter the order in which the nodes of this tree would be visited in a </a:t>
            </a:r>
            <a:r>
              <a:rPr lang="en-US" u="sng" dirty="0"/>
              <a:t>post-order</a:t>
            </a:r>
            <a:r>
              <a:rPr lang="en-US" dirty="0"/>
              <a:t> traversal.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23F2EA3-2FF4-4AAA-8663-27A226501754}"/>
              </a:ext>
            </a:extLst>
          </p:cNvPr>
          <p:cNvGrpSpPr/>
          <p:nvPr/>
        </p:nvGrpSpPr>
        <p:grpSpPr>
          <a:xfrm>
            <a:off x="2322840" y="2304869"/>
            <a:ext cx="890943" cy="902268"/>
            <a:chOff x="8286993" y="1512506"/>
            <a:chExt cx="1294557" cy="1328224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EC23859-FBA7-481A-B392-BFD0DF92DD8C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E5079E6-78C6-4012-AFB6-0A8CE0D449CF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6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BEB56A0-4127-40F1-AD72-AA02044D486F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D37871A-382A-4ABB-BDD0-D7431425A4C0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C58B801-14E5-4BBF-A421-AE3CBAC9A40B}"/>
              </a:ext>
            </a:extLst>
          </p:cNvPr>
          <p:cNvGrpSpPr/>
          <p:nvPr/>
        </p:nvGrpSpPr>
        <p:grpSpPr>
          <a:xfrm>
            <a:off x="3799176" y="4014930"/>
            <a:ext cx="890943" cy="902268"/>
            <a:chOff x="8286993" y="1512506"/>
            <a:chExt cx="1294557" cy="1328224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B293A1C-760A-4387-8B95-5978BFBF3B61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CF56C67-6C9A-491E-BB35-A4C5313CEDE7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2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2DA8853-6750-4B9B-9E86-A7C41D8CAD59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FBCD8A3-2111-4032-8939-C1C00F70430B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E515812-402C-4F14-B604-CBD05A11EEDF}"/>
              </a:ext>
            </a:extLst>
          </p:cNvPr>
          <p:cNvGrpSpPr/>
          <p:nvPr/>
        </p:nvGrpSpPr>
        <p:grpSpPr>
          <a:xfrm>
            <a:off x="799415" y="4017601"/>
            <a:ext cx="890943" cy="902268"/>
            <a:chOff x="8286993" y="1512506"/>
            <a:chExt cx="1294557" cy="1328224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81FD476-F793-4925-9328-25068C1F1942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2F62C5E-2DF9-4C81-B897-44F1B5D46D70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3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C431E81-5564-4DD2-9F4E-6204507D62A6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184271C-2D50-4597-9893-E95F99A8C615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F63B951-9C5B-439A-B63A-3E688746D31C}"/>
              </a:ext>
            </a:extLst>
          </p:cNvPr>
          <p:cNvCxnSpPr>
            <a:cxnSpLocks/>
          </p:cNvCxnSpPr>
          <p:nvPr/>
        </p:nvCxnSpPr>
        <p:spPr>
          <a:xfrm flipH="1">
            <a:off x="1243878" y="2987412"/>
            <a:ext cx="1345568" cy="11266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AD0D6C6F-E2F9-452E-8C1D-387FBACDB0C9}"/>
              </a:ext>
            </a:extLst>
          </p:cNvPr>
          <p:cNvCxnSpPr>
            <a:cxnSpLocks/>
          </p:cNvCxnSpPr>
          <p:nvPr/>
        </p:nvCxnSpPr>
        <p:spPr>
          <a:xfrm>
            <a:off x="3006822" y="3000784"/>
            <a:ext cx="1262689" cy="11456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E4CD8319-54DB-4A96-8D2F-55C5AC554A74}"/>
              </a:ext>
            </a:extLst>
          </p:cNvPr>
          <p:cNvCxnSpPr>
            <a:cxnSpLocks/>
          </p:cNvCxnSpPr>
          <p:nvPr/>
        </p:nvCxnSpPr>
        <p:spPr>
          <a:xfrm flipH="1">
            <a:off x="697088" y="4716138"/>
            <a:ext cx="324558" cy="7128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473B60E-5B76-4F1F-9FDA-2CE34504BF0F}"/>
              </a:ext>
            </a:extLst>
          </p:cNvPr>
          <p:cNvGrpSpPr/>
          <p:nvPr/>
        </p:nvGrpSpPr>
        <p:grpSpPr>
          <a:xfrm>
            <a:off x="257900" y="5324659"/>
            <a:ext cx="890943" cy="902268"/>
            <a:chOff x="8286993" y="1512506"/>
            <a:chExt cx="1294557" cy="1328224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88DBF5E-5BD0-4AE7-A5CB-B25588DEF205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D12237F-756A-4ED5-AD7E-7C0456D616F9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1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345D110-1D28-4381-A595-010BD29B12C4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68EA3FB-C995-4C7D-AAEB-343247844F05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708CCEC-778F-4AEB-818E-F9C454E3C686}"/>
              </a:ext>
            </a:extLst>
          </p:cNvPr>
          <p:cNvCxnSpPr>
            <a:cxnSpLocks/>
          </p:cNvCxnSpPr>
          <p:nvPr/>
        </p:nvCxnSpPr>
        <p:spPr>
          <a:xfrm flipH="1">
            <a:off x="3688645" y="4712663"/>
            <a:ext cx="324558" cy="7128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CC178FB-BC5F-40D3-A563-21E794FADDBA}"/>
              </a:ext>
            </a:extLst>
          </p:cNvPr>
          <p:cNvGrpSpPr/>
          <p:nvPr/>
        </p:nvGrpSpPr>
        <p:grpSpPr>
          <a:xfrm>
            <a:off x="3243173" y="5324659"/>
            <a:ext cx="890943" cy="902268"/>
            <a:chOff x="8286993" y="1512506"/>
            <a:chExt cx="1294557" cy="1328224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FA7D769-0DA4-4315-8348-3F1B31E11762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75AF1D3-7761-46B5-BB97-7126A7C66912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6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693E744-B65C-450D-99C0-64A7D3326F0A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DDF027A-9690-4D1E-B87B-2CC4C4FA99E6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16250AD-29C8-40D8-A855-E5D98926C923}"/>
              </a:ext>
            </a:extLst>
          </p:cNvPr>
          <p:cNvCxnSpPr>
            <a:cxnSpLocks/>
          </p:cNvCxnSpPr>
          <p:nvPr/>
        </p:nvCxnSpPr>
        <p:spPr>
          <a:xfrm>
            <a:off x="1483397" y="4747274"/>
            <a:ext cx="393875" cy="6816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EC0C402-D6B7-473E-BAAA-EBA0D7351604}"/>
              </a:ext>
            </a:extLst>
          </p:cNvPr>
          <p:cNvGrpSpPr/>
          <p:nvPr/>
        </p:nvGrpSpPr>
        <p:grpSpPr>
          <a:xfrm>
            <a:off x="1438084" y="5324659"/>
            <a:ext cx="890943" cy="902268"/>
            <a:chOff x="8286993" y="1512506"/>
            <a:chExt cx="1294557" cy="1328224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6A3B866-822B-4DCA-ACAE-AB9A3AD0A010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6BE54DC-2091-4645-A625-B6D269A00F4F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4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31C7EE3-DF35-4C76-96A3-167CA6CDA168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158D513-0A16-4E5D-A5C8-2AA9A2518F52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D103FD00-C24E-4420-9459-8FD6E69F1F47}"/>
              </a:ext>
            </a:extLst>
          </p:cNvPr>
          <p:cNvCxnSpPr>
            <a:cxnSpLocks/>
          </p:cNvCxnSpPr>
          <p:nvPr/>
        </p:nvCxnSpPr>
        <p:spPr>
          <a:xfrm>
            <a:off x="4494699" y="4716138"/>
            <a:ext cx="393875" cy="6816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5BA45E7-6D76-420D-B42E-6E8A94478DB0}"/>
              </a:ext>
            </a:extLst>
          </p:cNvPr>
          <p:cNvGrpSpPr/>
          <p:nvPr/>
        </p:nvGrpSpPr>
        <p:grpSpPr>
          <a:xfrm>
            <a:off x="4472425" y="5324659"/>
            <a:ext cx="890943" cy="902268"/>
            <a:chOff x="8286993" y="1512506"/>
            <a:chExt cx="1294557" cy="1328224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9915668-F713-4FAB-A2F9-FC72C3682696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194DB22-1A44-4D24-969F-04D083EC8E81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4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86BD22D-E5D0-487A-AAEA-963ABE008932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B2CFF866-FEBD-45BF-89DF-177595B1B777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8740A57-F611-36BA-A8BA-DB560AFE16B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353679" y="291118"/>
            <a:ext cx="762636" cy="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85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Binary Tree Review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Traversals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Practice!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660663" y="3429000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27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7662C-F2BD-4834-95DE-E3CE94644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Tracing through size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AE71A7-CE93-467D-95B3-6C0F5FD8A146}"/>
              </a:ext>
            </a:extLst>
          </p:cNvPr>
          <p:cNvGrpSpPr/>
          <p:nvPr/>
        </p:nvGrpSpPr>
        <p:grpSpPr>
          <a:xfrm>
            <a:off x="2726769" y="2085144"/>
            <a:ext cx="890943" cy="902268"/>
            <a:chOff x="8286993" y="1512506"/>
            <a:chExt cx="1294557" cy="132822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C172FC2-EBD9-4D5B-8264-C2EDCEE382EF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1863A12-E076-42F4-B253-B5A0642A8B59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6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9FB3429-3CE6-4BEF-817B-E99D329EA10F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6811326-FE22-49F1-9043-40DD4044E1F8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FA59B67-37FE-47F7-A896-A88B1D07424A}"/>
              </a:ext>
            </a:extLst>
          </p:cNvPr>
          <p:cNvGrpSpPr/>
          <p:nvPr/>
        </p:nvGrpSpPr>
        <p:grpSpPr>
          <a:xfrm>
            <a:off x="4203105" y="3795205"/>
            <a:ext cx="890943" cy="902268"/>
            <a:chOff x="8286993" y="1512506"/>
            <a:chExt cx="1294557" cy="132822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D95B9E4-5C96-4C00-AE45-57355F77A822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29FF233-CD3E-4C3A-92B3-61E77DFF7C38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6B05664-7E56-4D91-A1F8-D91ADA98721F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3690964-311A-4A52-B8DD-8C88FD0C8F41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2077DB7-75DE-4A10-8A4E-2350DBD1B1D2}"/>
              </a:ext>
            </a:extLst>
          </p:cNvPr>
          <p:cNvGrpSpPr/>
          <p:nvPr/>
        </p:nvGrpSpPr>
        <p:grpSpPr>
          <a:xfrm>
            <a:off x="1203344" y="3797876"/>
            <a:ext cx="890943" cy="902268"/>
            <a:chOff x="8286993" y="1512506"/>
            <a:chExt cx="1294557" cy="132822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3AB7E42-767B-4E0F-849D-6659FCD39B95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1EBAE3D-BBA0-44FB-BC85-115493572F52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3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732A213-7D46-43B7-96B6-0359F65F8653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CDA8FEB-3C86-4BB5-9027-C006A4794C5C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BA6BB79-DD6B-4036-8F64-6EA690385384}"/>
              </a:ext>
            </a:extLst>
          </p:cNvPr>
          <p:cNvCxnSpPr>
            <a:cxnSpLocks/>
          </p:cNvCxnSpPr>
          <p:nvPr/>
        </p:nvCxnSpPr>
        <p:spPr>
          <a:xfrm flipH="1">
            <a:off x="1647807" y="2767687"/>
            <a:ext cx="1345568" cy="11266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3851F62-2B20-430A-B310-D8B2D3EDA677}"/>
              </a:ext>
            </a:extLst>
          </p:cNvPr>
          <p:cNvCxnSpPr>
            <a:cxnSpLocks/>
          </p:cNvCxnSpPr>
          <p:nvPr/>
        </p:nvCxnSpPr>
        <p:spPr>
          <a:xfrm>
            <a:off x="3410751" y="2781059"/>
            <a:ext cx="1262689" cy="114564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C4F4B17-E7A1-4325-B27A-581977CE326E}"/>
              </a:ext>
            </a:extLst>
          </p:cNvPr>
          <p:cNvCxnSpPr>
            <a:cxnSpLocks/>
          </p:cNvCxnSpPr>
          <p:nvPr/>
        </p:nvCxnSpPr>
        <p:spPr>
          <a:xfrm flipH="1">
            <a:off x="1101017" y="4496413"/>
            <a:ext cx="324558" cy="7128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71EED14-F86A-4DA4-AA60-033F817CF570}"/>
              </a:ext>
            </a:extLst>
          </p:cNvPr>
          <p:cNvGrpSpPr/>
          <p:nvPr/>
        </p:nvGrpSpPr>
        <p:grpSpPr>
          <a:xfrm>
            <a:off x="661829" y="5104934"/>
            <a:ext cx="890943" cy="902268"/>
            <a:chOff x="8286993" y="1512506"/>
            <a:chExt cx="1294557" cy="132822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72F3954-EC63-4F9A-A77F-026719B176D0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CF0E325-2F6A-4669-984C-6E52DE7E6EF1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1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5BF8FD3-2244-40BF-90A2-E1670EA1EC97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FDFDA2F-42A3-4FF4-849C-CF976FD5EB26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C75649F-B5F2-48C1-8DCC-9687EEC5C798}"/>
              </a:ext>
            </a:extLst>
          </p:cNvPr>
          <p:cNvCxnSpPr>
            <a:cxnSpLocks/>
          </p:cNvCxnSpPr>
          <p:nvPr/>
        </p:nvCxnSpPr>
        <p:spPr>
          <a:xfrm flipH="1">
            <a:off x="4092574" y="4492938"/>
            <a:ext cx="324558" cy="7128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35B1906-3FB3-49D7-9DF6-AF0EF3B4D75B}"/>
              </a:ext>
            </a:extLst>
          </p:cNvPr>
          <p:cNvGrpSpPr/>
          <p:nvPr/>
        </p:nvGrpSpPr>
        <p:grpSpPr>
          <a:xfrm>
            <a:off x="3647102" y="5104934"/>
            <a:ext cx="890943" cy="902268"/>
            <a:chOff x="8286993" y="1512506"/>
            <a:chExt cx="1294557" cy="132822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185247D-5001-43D1-9CE0-B81F92C09489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E727AED-E87B-4F25-8979-0CF00168C287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6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F415DDE-5D62-49F7-B46F-577AD22340AD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078638B-72CB-4C05-9A3B-55AD0513D4CC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72F65AF-08B4-45F5-9F7B-8CAE04A74A92}"/>
              </a:ext>
            </a:extLst>
          </p:cNvPr>
          <p:cNvCxnSpPr>
            <a:cxnSpLocks/>
          </p:cNvCxnSpPr>
          <p:nvPr/>
        </p:nvCxnSpPr>
        <p:spPr>
          <a:xfrm>
            <a:off x="1887326" y="4527549"/>
            <a:ext cx="393875" cy="6816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C42DBA2-EE3D-4F55-9A84-E20C9A64B264}"/>
              </a:ext>
            </a:extLst>
          </p:cNvPr>
          <p:cNvGrpSpPr/>
          <p:nvPr/>
        </p:nvGrpSpPr>
        <p:grpSpPr>
          <a:xfrm>
            <a:off x="1842013" y="5104934"/>
            <a:ext cx="890943" cy="902268"/>
            <a:chOff x="8286993" y="1512506"/>
            <a:chExt cx="1294557" cy="132822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CD26D82-610D-462F-A4EE-E32C826D368A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6A8C0FA-3706-45A2-B4A9-F71A24FCA0CF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4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2D03779-0F5D-4ABF-838E-0533759A5781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8D7E97F-3BAE-4C66-A1F7-0D6302EB62AC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9B98694-0972-48BD-9FE7-6FC4A015C247}"/>
              </a:ext>
            </a:extLst>
          </p:cNvPr>
          <p:cNvCxnSpPr>
            <a:cxnSpLocks/>
          </p:cNvCxnSpPr>
          <p:nvPr/>
        </p:nvCxnSpPr>
        <p:spPr>
          <a:xfrm>
            <a:off x="4898628" y="4496413"/>
            <a:ext cx="393875" cy="6816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EF076C7-7FAB-4F5F-AE37-14F3B3C8026F}"/>
              </a:ext>
            </a:extLst>
          </p:cNvPr>
          <p:cNvGrpSpPr/>
          <p:nvPr/>
        </p:nvGrpSpPr>
        <p:grpSpPr>
          <a:xfrm>
            <a:off x="4876354" y="5104934"/>
            <a:ext cx="890943" cy="902268"/>
            <a:chOff x="8286993" y="1512506"/>
            <a:chExt cx="1294557" cy="1328224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56BA246-BDAB-48E8-A662-73AE22645A64}"/>
                </a:ext>
              </a:extLst>
            </p:cNvPr>
            <p:cNvSpPr/>
            <p:nvPr/>
          </p:nvSpPr>
          <p:spPr>
            <a:xfrm>
              <a:off x="8286993" y="1641086"/>
              <a:ext cx="1294557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4D68B63-D891-4800-94E0-006DE4536AF5}"/>
                </a:ext>
              </a:extLst>
            </p:cNvPr>
            <p:cNvSpPr txBox="1"/>
            <p:nvPr/>
          </p:nvSpPr>
          <p:spPr>
            <a:xfrm>
              <a:off x="8635020" y="1512506"/>
              <a:ext cx="596740" cy="8608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Consolas" panose="020B0609020204030204" pitchFamily="49" charset="0"/>
                </a:rPr>
                <a:t>4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0136CCF-B8C6-4FC2-8EC4-420A2FC8DAEA}"/>
                </a:ext>
              </a:extLst>
            </p:cNvPr>
            <p:cNvSpPr/>
            <p:nvPr/>
          </p:nvSpPr>
          <p:spPr>
            <a:xfrm>
              <a:off x="8935738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264E38D-0381-4F53-A566-319DCA6BA750}"/>
                </a:ext>
              </a:extLst>
            </p:cNvPr>
            <p:cNvSpPr/>
            <p:nvPr/>
          </p:nvSpPr>
          <p:spPr>
            <a:xfrm>
              <a:off x="8286993" y="2240908"/>
              <a:ext cx="645812" cy="599822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US" sz="2400" dirty="0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95A0ED52-268B-4342-9A44-E9B5D503DAFE}"/>
              </a:ext>
            </a:extLst>
          </p:cNvPr>
          <p:cNvSpPr txBox="1"/>
          <p:nvPr/>
        </p:nvSpPr>
        <p:spPr>
          <a:xfrm>
            <a:off x="5904820" y="530872"/>
            <a:ext cx="483887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public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1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overallRoot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1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</a:br>
            <a:r>
              <a:rPr lang="en-US" sz="14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1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IntTreeNode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currentRoot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1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currentRoot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null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1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4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1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1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4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sz="1400" dirty="0">
                <a:solidFill>
                  <a:srgbClr val="333333"/>
                </a:solidFill>
                <a:latin typeface="Consolas" panose="020B0609020204030204" pitchFamily="49" charset="0"/>
              </a:rPr>
              <a:t>               </a:t>
            </a:r>
            <a:r>
              <a:rPr lang="en-US" sz="14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currentRoot</a:t>
            </a:r>
            <a:r>
              <a:rPr lang="en-US" sz="14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4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left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+</a:t>
            </a:r>
          </a:p>
          <a:p>
            <a:r>
              <a:rPr lang="en-US" sz="1400" dirty="0">
                <a:solidFill>
                  <a:srgbClr val="777777"/>
                </a:solidFill>
                <a:latin typeface="Consolas" panose="020B0609020204030204" pitchFamily="49" charset="0"/>
              </a:rPr>
              <a:t>              </a:t>
            </a:r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400" b="1" dirty="0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size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4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currentRoot</a:t>
            </a:r>
            <a:r>
              <a:rPr lang="en-US" sz="14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4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right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1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4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4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297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sz="3200" dirty="0"/>
              <a:t>Resubmission Cycle 4 is due tonight at 11:59pm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b="1" i="1" u="sng" dirty="0">
                <a:solidFill>
                  <a:schemeClr val="accent2"/>
                </a:solidFill>
              </a:rPr>
              <a:t>C1</a:t>
            </a:r>
            <a:r>
              <a:rPr lang="en-US" dirty="0"/>
              <a:t>, P1 eligible</a:t>
            </a:r>
          </a:p>
          <a:p>
            <a:r>
              <a:rPr lang="en-US" dirty="0"/>
              <a:t>Programming Assignment 2 is out, due Wednesday (Nov 25)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962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Binary Tree Review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Traversals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Practice!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217914" y="210096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03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5C5E702-CEDF-45B1-A81F-2E1AF9A52380}"/>
              </a:ext>
            </a:extLst>
          </p:cNvPr>
          <p:cNvCxnSpPr>
            <a:cxnSpLocks/>
          </p:cNvCxnSpPr>
          <p:nvPr/>
        </p:nvCxnSpPr>
        <p:spPr>
          <a:xfrm flipV="1">
            <a:off x="10320788" y="2909034"/>
            <a:ext cx="666740" cy="33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6F8767DB-EEF5-48BD-9B5B-6605171582BA}"/>
              </a:ext>
            </a:extLst>
          </p:cNvPr>
          <p:cNvCxnSpPr>
            <a:cxnSpLocks/>
          </p:cNvCxnSpPr>
          <p:nvPr/>
        </p:nvCxnSpPr>
        <p:spPr>
          <a:xfrm flipV="1">
            <a:off x="8677173" y="2921830"/>
            <a:ext cx="666740" cy="33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r>
              <a:rPr lang="en-US" dirty="0"/>
              <a:t>Last data structure of the quarter!</a:t>
            </a:r>
          </a:p>
          <a:p>
            <a:pPr lvl="1"/>
            <a:r>
              <a:rPr lang="en-US" dirty="0"/>
              <a:t>Very similar to </a:t>
            </a:r>
            <a:r>
              <a:rPr lang="en-US" dirty="0" err="1">
                <a:latin typeface="Consolas" panose="020B0609020204030204" pitchFamily="49" charset="0"/>
              </a:rPr>
              <a:t>LinkedLists</a:t>
            </a:r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7368E96-420F-43E6-9A9D-DD8003637BE0}"/>
              </a:ext>
            </a:extLst>
          </p:cNvPr>
          <p:cNvSpPr/>
          <p:nvPr/>
        </p:nvSpPr>
        <p:spPr>
          <a:xfrm>
            <a:off x="6070818" y="2595579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E8ACA16-D25A-46F5-BE7B-A47E0C5219BF}"/>
              </a:ext>
            </a:extLst>
          </p:cNvPr>
          <p:cNvSpPr txBox="1"/>
          <p:nvPr/>
        </p:nvSpPr>
        <p:spPr>
          <a:xfrm>
            <a:off x="6196149" y="2603102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1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A8A7B4A-6C47-44E0-9CEC-4830B5BD1CCB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5504372" y="2895490"/>
            <a:ext cx="566446" cy="63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E7C4BA96-FC09-412C-AF12-795715C07F54}"/>
              </a:ext>
            </a:extLst>
          </p:cNvPr>
          <p:cNvSpPr/>
          <p:nvPr/>
        </p:nvSpPr>
        <p:spPr>
          <a:xfrm>
            <a:off x="5350214" y="2738912"/>
            <a:ext cx="312550" cy="3090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75E29B-4A41-4CC5-A86A-15D096483AC3}"/>
              </a:ext>
            </a:extLst>
          </p:cNvPr>
          <p:cNvSpPr txBox="1"/>
          <p:nvPr/>
        </p:nvSpPr>
        <p:spPr>
          <a:xfrm>
            <a:off x="5181432" y="2397525"/>
            <a:ext cx="65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7459CBA-8593-44F0-8DE1-D768C1BCC0B3}"/>
              </a:ext>
            </a:extLst>
          </p:cNvPr>
          <p:cNvSpPr/>
          <p:nvPr/>
        </p:nvSpPr>
        <p:spPr>
          <a:xfrm>
            <a:off x="6716630" y="2595579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41517B1-D7F8-4180-8F5B-D1EB999857F4}"/>
              </a:ext>
            </a:extLst>
          </p:cNvPr>
          <p:cNvSpPr txBox="1"/>
          <p:nvPr/>
        </p:nvSpPr>
        <p:spPr>
          <a:xfrm>
            <a:off x="10966600" y="2655616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EB44C91-A16D-4973-8DA6-B7054945987F}"/>
              </a:ext>
            </a:extLst>
          </p:cNvPr>
          <p:cNvCxnSpPr>
            <a:cxnSpLocks/>
            <a:endCxn id="54" idx="1"/>
          </p:cNvCxnSpPr>
          <p:nvPr/>
        </p:nvCxnSpPr>
        <p:spPr>
          <a:xfrm flipV="1">
            <a:off x="7039536" y="2904898"/>
            <a:ext cx="666740" cy="33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7D8A9844-C526-4313-9049-E9BA322FD017}"/>
              </a:ext>
            </a:extLst>
          </p:cNvPr>
          <p:cNvSpPr/>
          <p:nvPr/>
        </p:nvSpPr>
        <p:spPr>
          <a:xfrm>
            <a:off x="7706276" y="2604987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133A340-7F2D-4051-9CC4-D41B6487273D}"/>
              </a:ext>
            </a:extLst>
          </p:cNvPr>
          <p:cNvSpPr txBox="1"/>
          <p:nvPr/>
        </p:nvSpPr>
        <p:spPr>
          <a:xfrm>
            <a:off x="7831607" y="2612510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2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654FD1A-49CA-4EE8-8C10-ACED828F97AD}"/>
              </a:ext>
            </a:extLst>
          </p:cNvPr>
          <p:cNvSpPr/>
          <p:nvPr/>
        </p:nvSpPr>
        <p:spPr>
          <a:xfrm>
            <a:off x="8355978" y="2604986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D753859-68D5-4D95-9088-0F966ABFFA2F}"/>
              </a:ext>
            </a:extLst>
          </p:cNvPr>
          <p:cNvSpPr/>
          <p:nvPr/>
        </p:nvSpPr>
        <p:spPr>
          <a:xfrm>
            <a:off x="9354169" y="2604986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081A0D8-0AC0-4995-A0C7-6C1D6360245A}"/>
              </a:ext>
            </a:extLst>
          </p:cNvPr>
          <p:cNvSpPr txBox="1"/>
          <p:nvPr/>
        </p:nvSpPr>
        <p:spPr>
          <a:xfrm>
            <a:off x="9479500" y="261250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3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FAB28A0-5DF9-4FF5-BAC3-5A26CAD94F14}"/>
              </a:ext>
            </a:extLst>
          </p:cNvPr>
          <p:cNvSpPr/>
          <p:nvPr/>
        </p:nvSpPr>
        <p:spPr>
          <a:xfrm>
            <a:off x="10003218" y="2604985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ACDEBBA-8383-434F-9F57-4CE498942489}"/>
              </a:ext>
            </a:extLst>
          </p:cNvPr>
          <p:cNvSpPr txBox="1"/>
          <p:nvPr/>
        </p:nvSpPr>
        <p:spPr>
          <a:xfrm>
            <a:off x="6087137" y="2243403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data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1EF9276-E40A-4AEB-A3F1-79D75C24E25F}"/>
              </a:ext>
            </a:extLst>
          </p:cNvPr>
          <p:cNvSpPr txBox="1"/>
          <p:nvPr/>
        </p:nvSpPr>
        <p:spPr>
          <a:xfrm>
            <a:off x="6742498" y="2243403"/>
            <a:ext cx="586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next</a:t>
            </a:r>
          </a:p>
        </p:txBody>
      </p:sp>
      <p:pic>
        <p:nvPicPr>
          <p:cNvPr id="4" name="Picture 4" descr="Cartoon tree png images | PNGEgg">
            <a:extLst>
              <a:ext uri="{FF2B5EF4-FFF2-40B4-BE49-F238E27FC236}">
                <a16:creationId xmlns:a16="http://schemas.microsoft.com/office/drawing/2014/main" id="{69C3E480-0094-E71A-6D5C-D197900DF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18" b="98214" l="1778" r="98667">
                        <a14:foregroundMark x1="5333" y1="50000" x2="5333" y2="43750"/>
                        <a14:foregroundMark x1="8444" y1="29018" x2="4000" y2="27232"/>
                        <a14:foregroundMark x1="3111" y1="43750" x2="2222" y2="44196"/>
                        <a14:foregroundMark x1="45333" y1="10714" x2="64000" y2="4018"/>
                        <a14:foregroundMark x1="88889" y1="49554" x2="94667" y2="54464"/>
                        <a14:foregroundMark x1="91556" y1="46875" x2="98667" y2="52232"/>
                        <a14:foregroundMark x1="49778" y1="88839" x2="52889" y2="98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665" y="4915179"/>
            <a:ext cx="1951495" cy="194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497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213927"/>
          </a:xfrm>
        </p:spPr>
        <p:txBody>
          <a:bodyPr>
            <a:normAutofit/>
          </a:bodyPr>
          <a:lstStyle/>
          <a:p>
            <a:r>
              <a:rPr lang="en-US" dirty="0"/>
              <a:t>Last data structure of the quarter!</a:t>
            </a:r>
          </a:p>
          <a:p>
            <a:pPr lvl="1"/>
            <a:r>
              <a:rPr lang="en-US" dirty="0"/>
              <a:t>Very similar to </a:t>
            </a:r>
            <a:r>
              <a:rPr lang="en-US" dirty="0" err="1">
                <a:latin typeface="Consolas" panose="020B0609020204030204" pitchFamily="49" charset="0"/>
              </a:rPr>
              <a:t>LinkedLists</a:t>
            </a:r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048E39-C595-407F-8FFB-A4559BF185D7}"/>
              </a:ext>
            </a:extLst>
          </p:cNvPr>
          <p:cNvSpPr/>
          <p:nvPr/>
        </p:nvSpPr>
        <p:spPr>
          <a:xfrm>
            <a:off x="8601246" y="1641086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D46573-E933-4331-BE0F-F9F33C936323}"/>
              </a:ext>
            </a:extLst>
          </p:cNvPr>
          <p:cNvSpPr txBox="1"/>
          <p:nvPr/>
        </p:nvSpPr>
        <p:spPr>
          <a:xfrm>
            <a:off x="8726577" y="164860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80A3C28-C425-4FCD-93D6-693CDBF18F0F}"/>
              </a:ext>
            </a:extLst>
          </p:cNvPr>
          <p:cNvCxnSpPr>
            <a:cxnSpLocks/>
          </p:cNvCxnSpPr>
          <p:nvPr/>
        </p:nvCxnSpPr>
        <p:spPr>
          <a:xfrm>
            <a:off x="8928195" y="1203869"/>
            <a:ext cx="0" cy="442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E60ADE3-C88C-4B39-B017-9BA11652987E}"/>
              </a:ext>
            </a:extLst>
          </p:cNvPr>
          <p:cNvSpPr/>
          <p:nvPr/>
        </p:nvSpPr>
        <p:spPr>
          <a:xfrm>
            <a:off x="8771849" y="1049359"/>
            <a:ext cx="312550" cy="3090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ECBD95-FBAA-4DE6-AED2-0B81A0C6934E}"/>
              </a:ext>
            </a:extLst>
          </p:cNvPr>
          <p:cNvSpPr txBox="1"/>
          <p:nvPr/>
        </p:nvSpPr>
        <p:spPr>
          <a:xfrm>
            <a:off x="8603067" y="707972"/>
            <a:ext cx="65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CB6A296-99F0-4A4B-9EC8-4588C9BEF944}"/>
              </a:ext>
            </a:extLst>
          </p:cNvPr>
          <p:cNvSpPr/>
          <p:nvPr/>
        </p:nvSpPr>
        <p:spPr>
          <a:xfrm>
            <a:off x="8601246" y="224090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5F34236-7576-4A30-A75A-F3DC0ABF268E}"/>
              </a:ext>
            </a:extLst>
          </p:cNvPr>
          <p:cNvSpPr/>
          <p:nvPr/>
        </p:nvSpPr>
        <p:spPr>
          <a:xfrm>
            <a:off x="8601246" y="3086442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A9B2516-4513-48CB-93FD-EB09ACC4336B}"/>
              </a:ext>
            </a:extLst>
          </p:cNvPr>
          <p:cNvSpPr txBox="1"/>
          <p:nvPr/>
        </p:nvSpPr>
        <p:spPr>
          <a:xfrm>
            <a:off x="8726577" y="3093965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2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5FBEF0C-8586-4E43-A484-DC124C14997A}"/>
              </a:ext>
            </a:extLst>
          </p:cNvPr>
          <p:cNvCxnSpPr>
            <a:cxnSpLocks/>
          </p:cNvCxnSpPr>
          <p:nvPr/>
        </p:nvCxnSpPr>
        <p:spPr>
          <a:xfrm>
            <a:off x="8928195" y="2534811"/>
            <a:ext cx="0" cy="5564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611FEED0-7CAD-49DC-BBE4-C25AF1B30A7C}"/>
              </a:ext>
            </a:extLst>
          </p:cNvPr>
          <p:cNvSpPr/>
          <p:nvPr/>
        </p:nvSpPr>
        <p:spPr>
          <a:xfrm>
            <a:off x="8601246" y="3686264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DCC34A7-2674-47CF-BC50-DFE1F776CDBD}"/>
              </a:ext>
            </a:extLst>
          </p:cNvPr>
          <p:cNvSpPr/>
          <p:nvPr/>
        </p:nvSpPr>
        <p:spPr>
          <a:xfrm>
            <a:off x="8607369" y="4508842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9CB0CE-48B5-4A18-B1E9-90A0DE769824}"/>
              </a:ext>
            </a:extLst>
          </p:cNvPr>
          <p:cNvSpPr txBox="1"/>
          <p:nvPr/>
        </p:nvSpPr>
        <p:spPr>
          <a:xfrm>
            <a:off x="8732700" y="4516365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3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A0FDDED-5350-4967-8627-257157773F87}"/>
              </a:ext>
            </a:extLst>
          </p:cNvPr>
          <p:cNvCxnSpPr>
            <a:cxnSpLocks/>
          </p:cNvCxnSpPr>
          <p:nvPr/>
        </p:nvCxnSpPr>
        <p:spPr>
          <a:xfrm>
            <a:off x="8934318" y="3995311"/>
            <a:ext cx="0" cy="5183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1B10D456-1470-4A27-92EC-26E723816BC3}"/>
              </a:ext>
            </a:extLst>
          </p:cNvPr>
          <p:cNvSpPr/>
          <p:nvPr/>
        </p:nvSpPr>
        <p:spPr>
          <a:xfrm>
            <a:off x="8607369" y="5108664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30924AF-B55B-4E10-ADB4-DEE4C7F407E7}"/>
              </a:ext>
            </a:extLst>
          </p:cNvPr>
          <p:cNvCxnSpPr>
            <a:cxnSpLocks/>
          </p:cNvCxnSpPr>
          <p:nvPr/>
        </p:nvCxnSpPr>
        <p:spPr>
          <a:xfrm>
            <a:off x="8934318" y="5449297"/>
            <a:ext cx="0" cy="5183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591BCC7-2371-44E3-A053-959405C4959E}"/>
              </a:ext>
            </a:extLst>
          </p:cNvPr>
          <p:cNvSpPr txBox="1"/>
          <p:nvPr/>
        </p:nvSpPr>
        <p:spPr>
          <a:xfrm>
            <a:off x="8467195" y="5920895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A6A92D9-329A-44D2-A46A-9DED1833BAF9}"/>
              </a:ext>
            </a:extLst>
          </p:cNvPr>
          <p:cNvSpPr txBox="1"/>
          <p:nvPr/>
        </p:nvSpPr>
        <p:spPr>
          <a:xfrm>
            <a:off x="9247129" y="1757616"/>
            <a:ext cx="614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data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52D478-5C80-4F9F-9033-0F8C7E64A276}"/>
              </a:ext>
            </a:extLst>
          </p:cNvPr>
          <p:cNvSpPr txBox="1"/>
          <p:nvPr/>
        </p:nvSpPr>
        <p:spPr>
          <a:xfrm>
            <a:off x="9265235" y="2350145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next</a:t>
            </a:r>
          </a:p>
        </p:txBody>
      </p:sp>
      <p:pic>
        <p:nvPicPr>
          <p:cNvPr id="4" name="Picture 4" descr="Cartoon tree png images | PNGEgg">
            <a:extLst>
              <a:ext uri="{FF2B5EF4-FFF2-40B4-BE49-F238E27FC236}">
                <a16:creationId xmlns:a16="http://schemas.microsoft.com/office/drawing/2014/main" id="{17D08C1B-EAA0-5C07-DDD8-E69AFE2C5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18" b="98214" l="1778" r="98667">
                        <a14:foregroundMark x1="5333" y1="50000" x2="5333" y2="43750"/>
                        <a14:foregroundMark x1="8444" y1="29018" x2="4000" y2="27232"/>
                        <a14:foregroundMark x1="3111" y1="43750" x2="2222" y2="44196"/>
                        <a14:foregroundMark x1="45333" y1="10714" x2="64000" y2="4018"/>
                        <a14:foregroundMark x1="88889" y1="49554" x2="94667" y2="54464"/>
                        <a14:foregroundMark x1="91556" y1="46875" x2="98667" y2="52232"/>
                        <a14:foregroundMark x1="49778" y1="88839" x2="52889" y2="98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665" y="4915179"/>
            <a:ext cx="1951495" cy="194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247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379"/>
            <a:ext cx="10515600" cy="5213927"/>
          </a:xfrm>
        </p:spPr>
        <p:txBody>
          <a:bodyPr>
            <a:normAutofit/>
          </a:bodyPr>
          <a:lstStyle/>
          <a:p>
            <a:r>
              <a:rPr lang="en-US" dirty="0"/>
              <a:t>Last data structure of the quarter!</a:t>
            </a:r>
          </a:p>
          <a:p>
            <a:pPr lvl="1"/>
            <a:r>
              <a:rPr lang="en-US" dirty="0"/>
              <a:t>Very similar to </a:t>
            </a:r>
            <a:r>
              <a:rPr lang="en-US" dirty="0" err="1">
                <a:latin typeface="Consolas" panose="020B0609020204030204" pitchFamily="49" charset="0"/>
              </a:rPr>
              <a:t>LinkedLists</a:t>
            </a:r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Linked </a:t>
            </a:r>
            <a:r>
              <a:rPr lang="en-US" dirty="0" err="1">
                <a:latin typeface="Consolas" panose="020B0609020204030204" pitchFamily="49" charset="0"/>
              </a:rPr>
              <a:t>TreeNodes</a:t>
            </a:r>
            <a:r>
              <a:rPr lang="en-US" dirty="0"/>
              <a:t> w/ 3 fields:</a:t>
            </a:r>
          </a:p>
          <a:p>
            <a:pPr lvl="1"/>
            <a:r>
              <a:rPr lang="en-US" dirty="0"/>
              <a:t>int data, </a:t>
            </a:r>
            <a:r>
              <a:rPr lang="en-US" dirty="0" err="1">
                <a:latin typeface="Consolas" panose="020B0609020204030204" pitchFamily="49" charset="0"/>
              </a:rPr>
              <a:t>TreeNode</a:t>
            </a:r>
            <a:r>
              <a:rPr lang="en-US" dirty="0"/>
              <a:t> left, </a:t>
            </a:r>
            <a:r>
              <a:rPr lang="en-US" dirty="0" err="1">
                <a:latin typeface="Consolas" panose="020B0609020204030204" pitchFamily="49" charset="0"/>
              </a:rPr>
              <a:t>TreeNode</a:t>
            </a:r>
            <a:r>
              <a:rPr lang="en-US" dirty="0"/>
              <a:t> right</a:t>
            </a:r>
          </a:p>
          <a:p>
            <a:pPr lvl="1"/>
            <a:r>
              <a:rPr lang="en-US" dirty="0"/>
              <a:t>Doubly complicated!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6BF6AE-8662-43C8-B2CF-CB213563824F}"/>
              </a:ext>
            </a:extLst>
          </p:cNvPr>
          <p:cNvSpPr/>
          <p:nvPr/>
        </p:nvSpPr>
        <p:spPr>
          <a:xfrm>
            <a:off x="8286993" y="1641086"/>
            <a:ext cx="1294557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E6086E-8E0D-484D-8F82-953E8A0C6875}"/>
              </a:ext>
            </a:extLst>
          </p:cNvPr>
          <p:cNvSpPr txBox="1"/>
          <p:nvPr/>
        </p:nvSpPr>
        <p:spPr>
          <a:xfrm>
            <a:off x="8736516" y="167673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EA8DB78-B6ED-4BF5-B15E-CA29C93DAFB7}"/>
              </a:ext>
            </a:extLst>
          </p:cNvPr>
          <p:cNvCxnSpPr>
            <a:cxnSpLocks/>
          </p:cNvCxnSpPr>
          <p:nvPr/>
        </p:nvCxnSpPr>
        <p:spPr>
          <a:xfrm>
            <a:off x="8934272" y="1203869"/>
            <a:ext cx="0" cy="442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1936EB8-130B-401A-A801-B6F388C7C027}"/>
              </a:ext>
            </a:extLst>
          </p:cNvPr>
          <p:cNvSpPr/>
          <p:nvPr/>
        </p:nvSpPr>
        <p:spPr>
          <a:xfrm>
            <a:off x="8777926" y="1049359"/>
            <a:ext cx="312550" cy="3090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0E36AA-3521-4F2D-B933-97EA89C50A55}"/>
              </a:ext>
            </a:extLst>
          </p:cNvPr>
          <p:cNvSpPr txBox="1"/>
          <p:nvPr/>
        </p:nvSpPr>
        <p:spPr>
          <a:xfrm>
            <a:off x="8300054" y="707972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overallRoot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D2DD9C-E37F-4482-80E3-0FA1108FDC94}"/>
              </a:ext>
            </a:extLst>
          </p:cNvPr>
          <p:cNvSpPr/>
          <p:nvPr/>
        </p:nvSpPr>
        <p:spPr>
          <a:xfrm>
            <a:off x="8935738" y="224090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3CB015-ABB8-4BEC-8194-D97E043FBB4A}"/>
              </a:ext>
            </a:extLst>
          </p:cNvPr>
          <p:cNvSpPr/>
          <p:nvPr/>
        </p:nvSpPr>
        <p:spPr>
          <a:xfrm>
            <a:off x="9025378" y="3086442"/>
            <a:ext cx="1294557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ABA1F8-5EB8-4D0E-91F5-FC085E9566B5}"/>
              </a:ext>
            </a:extLst>
          </p:cNvPr>
          <p:cNvSpPr txBox="1"/>
          <p:nvPr/>
        </p:nvSpPr>
        <p:spPr>
          <a:xfrm>
            <a:off x="9466661" y="309001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2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B24306F-7639-4F66-8832-9A69380C1151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9259258" y="2562491"/>
            <a:ext cx="413399" cy="5239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27413AF-2812-466A-8242-1EEFCDE9BBD5}"/>
              </a:ext>
            </a:extLst>
          </p:cNvPr>
          <p:cNvSpPr/>
          <p:nvPr/>
        </p:nvSpPr>
        <p:spPr>
          <a:xfrm>
            <a:off x="9674123" y="3686264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02F990-622E-465F-B944-F97CB3C3515E}"/>
              </a:ext>
            </a:extLst>
          </p:cNvPr>
          <p:cNvSpPr/>
          <p:nvPr/>
        </p:nvSpPr>
        <p:spPr>
          <a:xfrm>
            <a:off x="9757841" y="4551173"/>
            <a:ext cx="1290766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0F3BC1-F56F-495D-86BB-5EBF2133F2F3}"/>
              </a:ext>
            </a:extLst>
          </p:cNvPr>
          <p:cNvSpPr txBox="1"/>
          <p:nvPr/>
        </p:nvSpPr>
        <p:spPr>
          <a:xfrm>
            <a:off x="10196603" y="4558696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3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B51A3CD-073E-4907-9363-35990918AE54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9997029" y="3986167"/>
            <a:ext cx="404919" cy="5725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78F5B24-4562-4D94-AB0E-30C588EC7B96}"/>
              </a:ext>
            </a:extLst>
          </p:cNvPr>
          <p:cNvSpPr/>
          <p:nvPr/>
        </p:nvSpPr>
        <p:spPr>
          <a:xfrm>
            <a:off x="10402795" y="5150995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918B50A-3D3E-4A47-9CE1-81E76F8F3E15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10741125" y="5450906"/>
            <a:ext cx="277311" cy="527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75BF5B7-3AA9-4B49-BA5C-7358EA6E0F30}"/>
              </a:ext>
            </a:extLst>
          </p:cNvPr>
          <p:cNvSpPr txBox="1"/>
          <p:nvPr/>
        </p:nvSpPr>
        <p:spPr>
          <a:xfrm>
            <a:off x="10531764" y="5978466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5636A6-0EC6-425E-8907-ADF0CE905B44}"/>
              </a:ext>
            </a:extLst>
          </p:cNvPr>
          <p:cNvSpPr/>
          <p:nvPr/>
        </p:nvSpPr>
        <p:spPr>
          <a:xfrm>
            <a:off x="8286993" y="224090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8B8FE1E-15D3-4AA1-82DF-BBAA6B41B734}"/>
              </a:ext>
            </a:extLst>
          </p:cNvPr>
          <p:cNvSpPr/>
          <p:nvPr/>
        </p:nvSpPr>
        <p:spPr>
          <a:xfrm>
            <a:off x="9026194" y="3686264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CEF7DE7-0250-462B-BA63-D34E1F658201}"/>
              </a:ext>
            </a:extLst>
          </p:cNvPr>
          <p:cNvSpPr/>
          <p:nvPr/>
        </p:nvSpPr>
        <p:spPr>
          <a:xfrm>
            <a:off x="9757841" y="5150995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70BC431-803D-452A-8F36-990B7EBDA0AA}"/>
              </a:ext>
            </a:extLst>
          </p:cNvPr>
          <p:cNvCxnSpPr>
            <a:cxnSpLocks/>
            <a:endCxn id="33" idx="0"/>
          </p:cNvCxnSpPr>
          <p:nvPr/>
        </p:nvCxnSpPr>
        <p:spPr>
          <a:xfrm flipH="1">
            <a:off x="9834240" y="5450906"/>
            <a:ext cx="261931" cy="506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F2333B5-D83A-4AD1-BA04-DEE889C7D6D0}"/>
              </a:ext>
            </a:extLst>
          </p:cNvPr>
          <p:cNvSpPr txBox="1"/>
          <p:nvPr/>
        </p:nvSpPr>
        <p:spPr>
          <a:xfrm>
            <a:off x="9347568" y="5957793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641D441-5ED4-47A1-A412-89ADC09E7820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9071452" y="3986167"/>
            <a:ext cx="261931" cy="506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8553B893-C7CE-40B6-A783-BB54D8976661}"/>
              </a:ext>
            </a:extLst>
          </p:cNvPr>
          <p:cNvSpPr txBox="1"/>
          <p:nvPr/>
        </p:nvSpPr>
        <p:spPr>
          <a:xfrm>
            <a:off x="8584780" y="4493054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71F3B39-8131-435F-A06D-ECD664464EA0}"/>
              </a:ext>
            </a:extLst>
          </p:cNvPr>
          <p:cNvCxnSpPr>
            <a:cxnSpLocks/>
            <a:endCxn id="46" idx="0"/>
          </p:cNvCxnSpPr>
          <p:nvPr/>
        </p:nvCxnSpPr>
        <p:spPr>
          <a:xfrm flipH="1">
            <a:off x="8332127" y="2562491"/>
            <a:ext cx="261931" cy="506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ADCF3276-7EE7-49B1-90E0-69F4BE24FAEC}"/>
              </a:ext>
            </a:extLst>
          </p:cNvPr>
          <p:cNvSpPr txBox="1"/>
          <p:nvPr/>
        </p:nvSpPr>
        <p:spPr>
          <a:xfrm>
            <a:off x="7845455" y="3069378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FEB3E57-93CA-4ACD-BD23-728458B75CB9}"/>
              </a:ext>
            </a:extLst>
          </p:cNvPr>
          <p:cNvSpPr txBox="1"/>
          <p:nvPr/>
        </p:nvSpPr>
        <p:spPr>
          <a:xfrm>
            <a:off x="9581550" y="1757616"/>
            <a:ext cx="614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data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D6A4B18-12F4-4B13-911F-D5229EAB2F8A}"/>
              </a:ext>
            </a:extLst>
          </p:cNvPr>
          <p:cNvSpPr txBox="1"/>
          <p:nvPr/>
        </p:nvSpPr>
        <p:spPr>
          <a:xfrm>
            <a:off x="9574689" y="2359736"/>
            <a:ext cx="628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right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73E2A81-CFC3-4F24-9575-4FE17387A070}"/>
              </a:ext>
            </a:extLst>
          </p:cNvPr>
          <p:cNvSpPr txBox="1"/>
          <p:nvPr/>
        </p:nvSpPr>
        <p:spPr>
          <a:xfrm>
            <a:off x="7788583" y="2382843"/>
            <a:ext cx="49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left</a:t>
            </a:r>
          </a:p>
        </p:txBody>
      </p:sp>
      <p:pic>
        <p:nvPicPr>
          <p:cNvPr id="4" name="Picture 4" descr="Cartoon tree png images | PNGEgg">
            <a:extLst>
              <a:ext uri="{FF2B5EF4-FFF2-40B4-BE49-F238E27FC236}">
                <a16:creationId xmlns:a16="http://schemas.microsoft.com/office/drawing/2014/main" id="{CCFF3C4F-4015-0748-E59E-84E20075F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18" b="98214" l="1778" r="98667">
                        <a14:foregroundMark x1="5333" y1="50000" x2="5333" y2="43750"/>
                        <a14:foregroundMark x1="8444" y1="29018" x2="4000" y2="27232"/>
                        <a14:foregroundMark x1="3111" y1="43750" x2="2222" y2="44196"/>
                        <a14:foregroundMark x1="45333" y1="10714" x2="64000" y2="4018"/>
                        <a14:foregroundMark x1="88889" y1="49554" x2="94667" y2="54464"/>
                        <a14:foregroundMark x1="91556" y1="46875" x2="98667" y2="52232"/>
                        <a14:foregroundMark x1="49778" y1="88839" x2="52889" y2="98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665" y="4915179"/>
            <a:ext cx="1951495" cy="194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420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CD00CC0-3BBA-4F3E-BD02-0230656CA24A}"/>
              </a:ext>
            </a:extLst>
          </p:cNvPr>
          <p:cNvSpPr/>
          <p:nvPr/>
        </p:nvSpPr>
        <p:spPr>
          <a:xfrm>
            <a:off x="7788582" y="1464912"/>
            <a:ext cx="2414163" cy="1465287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CB125E5-D436-48CF-B859-21F69B47198D}"/>
              </a:ext>
            </a:extLst>
          </p:cNvPr>
          <p:cNvSpPr/>
          <p:nvPr/>
        </p:nvSpPr>
        <p:spPr>
          <a:xfrm>
            <a:off x="8065971" y="4408587"/>
            <a:ext cx="3176336" cy="1465287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65F00-1F12-0E48-0722-69545AF48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379"/>
            <a:ext cx="10515600" cy="5610312"/>
          </a:xfrm>
        </p:spPr>
        <p:txBody>
          <a:bodyPr>
            <a:normAutofit/>
          </a:bodyPr>
          <a:lstStyle/>
          <a:p>
            <a:r>
              <a:rPr lang="en-US" dirty="0"/>
              <a:t>Last data structure of the quarter!</a:t>
            </a:r>
          </a:p>
          <a:p>
            <a:pPr lvl="1"/>
            <a:r>
              <a:rPr lang="en-US" dirty="0"/>
              <a:t>Very similar to </a:t>
            </a:r>
            <a:r>
              <a:rPr lang="en-US" dirty="0" err="1">
                <a:latin typeface="Consolas" panose="020B0609020204030204" pitchFamily="49" charset="0"/>
              </a:rPr>
              <a:t>LinkedLists</a:t>
            </a:r>
            <a:r>
              <a:rPr lang="en-US" dirty="0"/>
              <a:t>…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Linked </a:t>
            </a:r>
            <a:r>
              <a:rPr lang="en-US" dirty="0" err="1">
                <a:latin typeface="Consolas" panose="020B0609020204030204" pitchFamily="49" charset="0"/>
              </a:rPr>
              <a:t>TreeNodes</a:t>
            </a:r>
            <a:r>
              <a:rPr lang="en-US" dirty="0"/>
              <a:t> w/ 3 fields:</a:t>
            </a:r>
          </a:p>
          <a:p>
            <a:pPr lvl="1"/>
            <a:r>
              <a:rPr lang="en-US" dirty="0"/>
              <a:t>int data, </a:t>
            </a:r>
            <a:r>
              <a:rPr lang="en-US" dirty="0" err="1">
                <a:latin typeface="Consolas" panose="020B0609020204030204" pitchFamily="49" charset="0"/>
              </a:rPr>
              <a:t>TreeNode</a:t>
            </a:r>
            <a:r>
              <a:rPr lang="en-US" dirty="0"/>
              <a:t> left, </a:t>
            </a:r>
            <a:r>
              <a:rPr lang="en-US" dirty="0" err="1">
                <a:latin typeface="Consolas" panose="020B0609020204030204" pitchFamily="49" charset="0"/>
              </a:rPr>
              <a:t>TreeNode</a:t>
            </a:r>
            <a:r>
              <a:rPr lang="en-US" dirty="0"/>
              <a:t> right</a:t>
            </a:r>
          </a:p>
          <a:p>
            <a:pPr lvl="1"/>
            <a:r>
              <a:rPr lang="en-US" dirty="0"/>
              <a:t>Doubly complicated!</a:t>
            </a:r>
          </a:p>
          <a:p>
            <a:pPr lvl="1"/>
            <a:endParaRPr lang="en-US" dirty="0"/>
          </a:p>
          <a:p>
            <a:r>
              <a:rPr lang="en-US" dirty="0"/>
              <a:t>Similar to trees?</a:t>
            </a:r>
          </a:p>
          <a:p>
            <a:pPr lvl="1"/>
            <a:r>
              <a:rPr lang="en-US" dirty="0"/>
              <a:t>Close enough!</a:t>
            </a:r>
          </a:p>
          <a:p>
            <a:pPr lvl="1"/>
            <a:r>
              <a:rPr lang="en-US" dirty="0"/>
              <a:t>Terminology: root / leaves</a:t>
            </a:r>
          </a:p>
          <a:p>
            <a:pPr lvl="1"/>
            <a:endParaRPr lang="en-US" dirty="0"/>
          </a:p>
          <a:p>
            <a:r>
              <a:rPr lang="en-US" dirty="0"/>
              <a:t>Other terminology as well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6BF6AE-8662-43C8-B2CF-CB213563824F}"/>
              </a:ext>
            </a:extLst>
          </p:cNvPr>
          <p:cNvSpPr/>
          <p:nvPr/>
        </p:nvSpPr>
        <p:spPr>
          <a:xfrm>
            <a:off x="8286993" y="1641086"/>
            <a:ext cx="1294557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E6086E-8E0D-484D-8F82-953E8A0C6875}"/>
              </a:ext>
            </a:extLst>
          </p:cNvPr>
          <p:cNvSpPr txBox="1"/>
          <p:nvPr/>
        </p:nvSpPr>
        <p:spPr>
          <a:xfrm>
            <a:off x="8736516" y="167673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EA8DB78-B6ED-4BF5-B15E-CA29C93DAFB7}"/>
              </a:ext>
            </a:extLst>
          </p:cNvPr>
          <p:cNvCxnSpPr>
            <a:cxnSpLocks/>
          </p:cNvCxnSpPr>
          <p:nvPr/>
        </p:nvCxnSpPr>
        <p:spPr>
          <a:xfrm>
            <a:off x="8934272" y="1203869"/>
            <a:ext cx="0" cy="442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31936EB8-130B-401A-A801-B6F388C7C027}"/>
              </a:ext>
            </a:extLst>
          </p:cNvPr>
          <p:cNvSpPr/>
          <p:nvPr/>
        </p:nvSpPr>
        <p:spPr>
          <a:xfrm>
            <a:off x="8777926" y="1049359"/>
            <a:ext cx="312550" cy="3090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0E36AA-3521-4F2D-B933-97EA89C50A55}"/>
              </a:ext>
            </a:extLst>
          </p:cNvPr>
          <p:cNvSpPr txBox="1"/>
          <p:nvPr/>
        </p:nvSpPr>
        <p:spPr>
          <a:xfrm>
            <a:off x="8300054" y="707972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overallRoot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D2DD9C-E37F-4482-80E3-0FA1108FDC94}"/>
              </a:ext>
            </a:extLst>
          </p:cNvPr>
          <p:cNvSpPr/>
          <p:nvPr/>
        </p:nvSpPr>
        <p:spPr>
          <a:xfrm>
            <a:off x="8935738" y="224090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3CB015-ABB8-4BEC-8194-D97E043FBB4A}"/>
              </a:ext>
            </a:extLst>
          </p:cNvPr>
          <p:cNvSpPr/>
          <p:nvPr/>
        </p:nvSpPr>
        <p:spPr>
          <a:xfrm>
            <a:off x="9025378" y="3086442"/>
            <a:ext cx="1294557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ABA1F8-5EB8-4D0E-91F5-FC085E9566B5}"/>
              </a:ext>
            </a:extLst>
          </p:cNvPr>
          <p:cNvSpPr txBox="1"/>
          <p:nvPr/>
        </p:nvSpPr>
        <p:spPr>
          <a:xfrm>
            <a:off x="9466661" y="309001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2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B24306F-7639-4F66-8832-9A69380C1151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9259258" y="2562491"/>
            <a:ext cx="413399" cy="5239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27413AF-2812-466A-8242-1EEFCDE9BBD5}"/>
              </a:ext>
            </a:extLst>
          </p:cNvPr>
          <p:cNvSpPr/>
          <p:nvPr/>
        </p:nvSpPr>
        <p:spPr>
          <a:xfrm>
            <a:off x="9674123" y="3686264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02F990-622E-465F-B944-F97CB3C3515E}"/>
              </a:ext>
            </a:extLst>
          </p:cNvPr>
          <p:cNvSpPr/>
          <p:nvPr/>
        </p:nvSpPr>
        <p:spPr>
          <a:xfrm>
            <a:off x="9757841" y="4551173"/>
            <a:ext cx="1290766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0F3BC1-F56F-495D-86BB-5EBF2133F2F3}"/>
              </a:ext>
            </a:extLst>
          </p:cNvPr>
          <p:cNvSpPr txBox="1"/>
          <p:nvPr/>
        </p:nvSpPr>
        <p:spPr>
          <a:xfrm>
            <a:off x="10196603" y="4558696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3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B51A3CD-073E-4907-9363-35990918AE54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9997029" y="3986167"/>
            <a:ext cx="404919" cy="5725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78F5B24-4562-4D94-AB0E-30C588EC7B96}"/>
              </a:ext>
            </a:extLst>
          </p:cNvPr>
          <p:cNvSpPr/>
          <p:nvPr/>
        </p:nvSpPr>
        <p:spPr>
          <a:xfrm>
            <a:off x="10402795" y="5150995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918B50A-3D3E-4A47-9CE1-81E76F8F3E15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10741125" y="5450906"/>
            <a:ext cx="277311" cy="527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75BF5B7-3AA9-4B49-BA5C-7358EA6E0F30}"/>
              </a:ext>
            </a:extLst>
          </p:cNvPr>
          <p:cNvSpPr txBox="1"/>
          <p:nvPr/>
        </p:nvSpPr>
        <p:spPr>
          <a:xfrm>
            <a:off x="10531764" y="5978466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5636A6-0EC6-425E-8907-ADF0CE905B44}"/>
              </a:ext>
            </a:extLst>
          </p:cNvPr>
          <p:cNvSpPr/>
          <p:nvPr/>
        </p:nvSpPr>
        <p:spPr>
          <a:xfrm>
            <a:off x="8286993" y="224090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8B8FE1E-15D3-4AA1-82DF-BBAA6B41B734}"/>
              </a:ext>
            </a:extLst>
          </p:cNvPr>
          <p:cNvSpPr/>
          <p:nvPr/>
        </p:nvSpPr>
        <p:spPr>
          <a:xfrm>
            <a:off x="9026194" y="3686264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CEF7DE7-0250-462B-BA63-D34E1F658201}"/>
              </a:ext>
            </a:extLst>
          </p:cNvPr>
          <p:cNvSpPr/>
          <p:nvPr/>
        </p:nvSpPr>
        <p:spPr>
          <a:xfrm>
            <a:off x="9757841" y="5150995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70BC431-803D-452A-8F36-990B7EBDA0AA}"/>
              </a:ext>
            </a:extLst>
          </p:cNvPr>
          <p:cNvCxnSpPr>
            <a:cxnSpLocks/>
          </p:cNvCxnSpPr>
          <p:nvPr/>
        </p:nvCxnSpPr>
        <p:spPr>
          <a:xfrm flipH="1">
            <a:off x="9822873" y="5471579"/>
            <a:ext cx="261931" cy="506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F2333B5-D83A-4AD1-BA04-DEE889C7D6D0}"/>
              </a:ext>
            </a:extLst>
          </p:cNvPr>
          <p:cNvSpPr txBox="1"/>
          <p:nvPr/>
        </p:nvSpPr>
        <p:spPr>
          <a:xfrm>
            <a:off x="8797209" y="5974991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E641D441-5ED4-47A1-A412-89ADC09E7820}"/>
              </a:ext>
            </a:extLst>
          </p:cNvPr>
          <p:cNvCxnSpPr>
            <a:cxnSpLocks/>
            <a:endCxn id="34" idx="0"/>
          </p:cNvCxnSpPr>
          <p:nvPr/>
        </p:nvCxnSpPr>
        <p:spPr>
          <a:xfrm flipH="1">
            <a:off x="8924243" y="3986167"/>
            <a:ext cx="409142" cy="5655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71F3B39-8131-435F-A06D-ECD664464EA0}"/>
              </a:ext>
            </a:extLst>
          </p:cNvPr>
          <p:cNvCxnSpPr>
            <a:cxnSpLocks/>
            <a:endCxn id="46" idx="0"/>
          </p:cNvCxnSpPr>
          <p:nvPr/>
        </p:nvCxnSpPr>
        <p:spPr>
          <a:xfrm flipH="1">
            <a:off x="8332127" y="2562491"/>
            <a:ext cx="261931" cy="506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ADCF3276-7EE7-49B1-90E0-69F4BE24FAEC}"/>
              </a:ext>
            </a:extLst>
          </p:cNvPr>
          <p:cNvSpPr txBox="1"/>
          <p:nvPr/>
        </p:nvSpPr>
        <p:spPr>
          <a:xfrm>
            <a:off x="7845455" y="3069378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FEB3E57-93CA-4ACD-BD23-728458B75CB9}"/>
              </a:ext>
            </a:extLst>
          </p:cNvPr>
          <p:cNvSpPr txBox="1"/>
          <p:nvPr/>
        </p:nvSpPr>
        <p:spPr>
          <a:xfrm>
            <a:off x="9652723" y="1757616"/>
            <a:ext cx="614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data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D6A4B18-12F4-4B13-911F-D5229EAB2F8A}"/>
              </a:ext>
            </a:extLst>
          </p:cNvPr>
          <p:cNvSpPr txBox="1"/>
          <p:nvPr/>
        </p:nvSpPr>
        <p:spPr>
          <a:xfrm>
            <a:off x="9574689" y="2359736"/>
            <a:ext cx="628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right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73E2A81-CFC3-4F24-9575-4FE17387A070}"/>
              </a:ext>
            </a:extLst>
          </p:cNvPr>
          <p:cNvSpPr txBox="1"/>
          <p:nvPr/>
        </p:nvSpPr>
        <p:spPr>
          <a:xfrm>
            <a:off x="7788583" y="2382843"/>
            <a:ext cx="49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left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C5F711D-9CB6-42F4-8C45-63AF433729D3}"/>
              </a:ext>
            </a:extLst>
          </p:cNvPr>
          <p:cNvSpPr/>
          <p:nvPr/>
        </p:nvSpPr>
        <p:spPr>
          <a:xfrm>
            <a:off x="8278860" y="4551736"/>
            <a:ext cx="1290766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87D7E9A-EE49-412B-A677-1C759B2475B7}"/>
              </a:ext>
            </a:extLst>
          </p:cNvPr>
          <p:cNvSpPr txBox="1"/>
          <p:nvPr/>
        </p:nvSpPr>
        <p:spPr>
          <a:xfrm>
            <a:off x="8717622" y="455925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4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1F633B3-AF59-44A7-9CC0-5228DA1F443E}"/>
              </a:ext>
            </a:extLst>
          </p:cNvPr>
          <p:cNvSpPr/>
          <p:nvPr/>
        </p:nvSpPr>
        <p:spPr>
          <a:xfrm>
            <a:off x="8923814" y="515155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3E6801B-E639-4316-918C-7E1513462223}"/>
              </a:ext>
            </a:extLst>
          </p:cNvPr>
          <p:cNvCxnSpPr>
            <a:cxnSpLocks/>
          </p:cNvCxnSpPr>
          <p:nvPr/>
        </p:nvCxnSpPr>
        <p:spPr>
          <a:xfrm>
            <a:off x="9262144" y="5451469"/>
            <a:ext cx="277311" cy="527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975B0C76-0B9B-43CC-A3B6-855BBC3CA466}"/>
              </a:ext>
            </a:extLst>
          </p:cNvPr>
          <p:cNvSpPr/>
          <p:nvPr/>
        </p:nvSpPr>
        <p:spPr>
          <a:xfrm>
            <a:off x="8278860" y="515155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55A9C8E-00B3-4F1C-B714-176DE02B7B1C}"/>
              </a:ext>
            </a:extLst>
          </p:cNvPr>
          <p:cNvCxnSpPr>
            <a:cxnSpLocks/>
            <a:endCxn id="51" idx="0"/>
          </p:cNvCxnSpPr>
          <p:nvPr/>
        </p:nvCxnSpPr>
        <p:spPr>
          <a:xfrm flipH="1">
            <a:off x="8355259" y="5451469"/>
            <a:ext cx="261932" cy="5160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A5B580F-0215-41F9-840E-EDDD9021F9CE}"/>
              </a:ext>
            </a:extLst>
          </p:cNvPr>
          <p:cNvSpPr txBox="1"/>
          <p:nvPr/>
        </p:nvSpPr>
        <p:spPr>
          <a:xfrm>
            <a:off x="7868587" y="5967547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pic>
        <p:nvPicPr>
          <p:cNvPr id="2052" name="Picture 4" descr="Cartoon tree png images | PNGEgg">
            <a:extLst>
              <a:ext uri="{FF2B5EF4-FFF2-40B4-BE49-F238E27FC236}">
                <a16:creationId xmlns:a16="http://schemas.microsoft.com/office/drawing/2014/main" id="{A8D7D062-B36E-46A3-A2E9-C4A8F828F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18" b="98214" l="1778" r="98667">
                        <a14:foregroundMark x1="5333" y1="50000" x2="5333" y2="43750"/>
                        <a14:foregroundMark x1="8444" y1="29018" x2="4000" y2="27232"/>
                        <a14:foregroundMark x1="3111" y1="43750" x2="2222" y2="44196"/>
                        <a14:foregroundMark x1="45333" y1="10714" x2="64000" y2="4018"/>
                        <a14:foregroundMark x1="88889" y1="49554" x2="94667" y2="54464"/>
                        <a14:foregroundMark x1="91556" y1="46875" x2="98667" y2="52232"/>
                        <a14:foregroundMark x1="49778" y1="88839" x2="52889" y2="98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665" y="4915179"/>
            <a:ext cx="1951495" cy="194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4E889E-FFB9-45E1-8898-DC96BEFA7A92}"/>
              </a:ext>
            </a:extLst>
          </p:cNvPr>
          <p:cNvSpPr txBox="1"/>
          <p:nvPr/>
        </p:nvSpPr>
        <p:spPr>
          <a:xfrm>
            <a:off x="9674123" y="886830"/>
            <a:ext cx="910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root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86C27C1-8C5B-487C-BEF1-0B35C7481EDA}"/>
              </a:ext>
            </a:extLst>
          </p:cNvPr>
          <p:cNvSpPr txBox="1"/>
          <p:nvPr/>
        </p:nvSpPr>
        <p:spPr>
          <a:xfrm>
            <a:off x="10524920" y="3806535"/>
            <a:ext cx="1249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leaves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EEA3F2-FC67-D668-3547-14A0D5765DB1}"/>
              </a:ext>
            </a:extLst>
          </p:cNvPr>
          <p:cNvSpPr txBox="1"/>
          <p:nvPr/>
        </p:nvSpPr>
        <p:spPr>
          <a:xfrm>
            <a:off x="9577675" y="5979612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419455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33333E-6 L 0.25873 -0.35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30" y="-178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275000" y="2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4" grpId="0" animBg="1"/>
      <p:bldP spid="6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CF905CC4-7198-40A6-A840-860F1423838A}"/>
              </a:ext>
            </a:extLst>
          </p:cNvPr>
          <p:cNvSpPr/>
          <p:nvPr/>
        </p:nvSpPr>
        <p:spPr>
          <a:xfrm rot="20095040">
            <a:off x="9087340" y="2842185"/>
            <a:ext cx="1870679" cy="3146980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EF3870-2373-2B03-570C-6B3CE09F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Terminology</a:t>
            </a:r>
          </a:p>
        </p:txBody>
      </p:sp>
      <p:pic>
        <p:nvPicPr>
          <p:cNvPr id="1026" name="Picture 2" descr="Family Genealogic Tree Parents And Grandparents Children Genealogy Pedigree  Genealogical Concept Vector Flat Illustration Stock Illustration - Download  Image Now - iStock">
            <a:extLst>
              <a:ext uri="{FF2B5EF4-FFF2-40B4-BE49-F238E27FC236}">
                <a16:creationId xmlns:a16="http://schemas.microsoft.com/office/drawing/2014/main" id="{3D53AA9D-CF32-4E35-9236-285AD2A5B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8" y="1077304"/>
            <a:ext cx="7100354" cy="609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id="{07A20020-853C-499E-8905-53CBE82C2D01}"/>
              </a:ext>
            </a:extLst>
          </p:cNvPr>
          <p:cNvSpPr/>
          <p:nvPr/>
        </p:nvSpPr>
        <p:spPr>
          <a:xfrm>
            <a:off x="8286993" y="1641086"/>
            <a:ext cx="1294557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5348CE6-6512-4AB2-9810-B2F5F6329A43}"/>
              </a:ext>
            </a:extLst>
          </p:cNvPr>
          <p:cNvSpPr txBox="1"/>
          <p:nvPr/>
        </p:nvSpPr>
        <p:spPr>
          <a:xfrm>
            <a:off x="8736516" y="167673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1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EFD22D6-B1C5-4F76-A8FF-602BE9C450D4}"/>
              </a:ext>
            </a:extLst>
          </p:cNvPr>
          <p:cNvCxnSpPr>
            <a:cxnSpLocks/>
          </p:cNvCxnSpPr>
          <p:nvPr/>
        </p:nvCxnSpPr>
        <p:spPr>
          <a:xfrm>
            <a:off x="8934272" y="1203869"/>
            <a:ext cx="0" cy="442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F244F1D7-8EE0-47C2-B75A-8FC8762D6992}"/>
              </a:ext>
            </a:extLst>
          </p:cNvPr>
          <p:cNvSpPr/>
          <p:nvPr/>
        </p:nvSpPr>
        <p:spPr>
          <a:xfrm>
            <a:off x="8777926" y="1049359"/>
            <a:ext cx="312550" cy="3090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2CDC3DC-2DB4-40F1-B5B8-408D8B31F4F6}"/>
              </a:ext>
            </a:extLst>
          </p:cNvPr>
          <p:cNvSpPr txBox="1"/>
          <p:nvPr/>
        </p:nvSpPr>
        <p:spPr>
          <a:xfrm>
            <a:off x="8300054" y="707972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overallRoot</a:t>
            </a:r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1AF29D6-39EB-4E3C-938A-153A7A4D6644}"/>
              </a:ext>
            </a:extLst>
          </p:cNvPr>
          <p:cNvSpPr/>
          <p:nvPr/>
        </p:nvSpPr>
        <p:spPr>
          <a:xfrm>
            <a:off x="8935738" y="224090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BC327AB-8416-4877-9D7E-C66C6E380A32}"/>
              </a:ext>
            </a:extLst>
          </p:cNvPr>
          <p:cNvSpPr/>
          <p:nvPr/>
        </p:nvSpPr>
        <p:spPr>
          <a:xfrm>
            <a:off x="9025378" y="3086442"/>
            <a:ext cx="1294557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D128FD6-A9A8-4373-9C97-044B34AC74DC}"/>
              </a:ext>
            </a:extLst>
          </p:cNvPr>
          <p:cNvSpPr txBox="1"/>
          <p:nvPr/>
        </p:nvSpPr>
        <p:spPr>
          <a:xfrm>
            <a:off x="9466661" y="309001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2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7FBD6C6-E99A-4726-9295-3DEC81D34946}"/>
              </a:ext>
            </a:extLst>
          </p:cNvPr>
          <p:cNvCxnSpPr>
            <a:cxnSpLocks/>
            <a:endCxn id="82" idx="0"/>
          </p:cNvCxnSpPr>
          <p:nvPr/>
        </p:nvCxnSpPr>
        <p:spPr>
          <a:xfrm>
            <a:off x="9259258" y="2562491"/>
            <a:ext cx="413399" cy="52395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61884A50-5804-4CAE-BF65-7E68DD519244}"/>
              </a:ext>
            </a:extLst>
          </p:cNvPr>
          <p:cNvSpPr/>
          <p:nvPr/>
        </p:nvSpPr>
        <p:spPr>
          <a:xfrm>
            <a:off x="9674123" y="3686264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007DDDD-F93F-42EF-9D4B-B5DC1F8BA065}"/>
              </a:ext>
            </a:extLst>
          </p:cNvPr>
          <p:cNvSpPr/>
          <p:nvPr/>
        </p:nvSpPr>
        <p:spPr>
          <a:xfrm>
            <a:off x="9757841" y="4551173"/>
            <a:ext cx="1290766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6FD43F5-24C4-4C5F-B499-684FB5E40C2D}"/>
              </a:ext>
            </a:extLst>
          </p:cNvPr>
          <p:cNvSpPr txBox="1"/>
          <p:nvPr/>
        </p:nvSpPr>
        <p:spPr>
          <a:xfrm>
            <a:off x="10196603" y="4558696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3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26339AD1-71F2-476A-B2D8-B012ACD350D6}"/>
              </a:ext>
            </a:extLst>
          </p:cNvPr>
          <p:cNvCxnSpPr>
            <a:cxnSpLocks/>
            <a:endCxn id="87" idx="0"/>
          </p:cNvCxnSpPr>
          <p:nvPr/>
        </p:nvCxnSpPr>
        <p:spPr>
          <a:xfrm>
            <a:off x="9997029" y="3986167"/>
            <a:ext cx="404919" cy="5725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558CA62D-C8E2-477B-AE1A-87E963AF77EE}"/>
              </a:ext>
            </a:extLst>
          </p:cNvPr>
          <p:cNvSpPr/>
          <p:nvPr/>
        </p:nvSpPr>
        <p:spPr>
          <a:xfrm>
            <a:off x="10402795" y="5150995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7D2F12E3-1501-4539-B871-E91B59AFED0A}"/>
              </a:ext>
            </a:extLst>
          </p:cNvPr>
          <p:cNvCxnSpPr>
            <a:cxnSpLocks/>
            <a:endCxn id="91" idx="0"/>
          </p:cNvCxnSpPr>
          <p:nvPr/>
        </p:nvCxnSpPr>
        <p:spPr>
          <a:xfrm>
            <a:off x="10741125" y="5450906"/>
            <a:ext cx="277311" cy="527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7CFD8C20-202B-4986-AE17-0536CD46FF3C}"/>
              </a:ext>
            </a:extLst>
          </p:cNvPr>
          <p:cNvSpPr txBox="1"/>
          <p:nvPr/>
        </p:nvSpPr>
        <p:spPr>
          <a:xfrm>
            <a:off x="10531764" y="5978466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C001BBD-F12A-4ADF-B21F-0E3F652C4E04}"/>
              </a:ext>
            </a:extLst>
          </p:cNvPr>
          <p:cNvSpPr/>
          <p:nvPr/>
        </p:nvSpPr>
        <p:spPr>
          <a:xfrm>
            <a:off x="8286993" y="224090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8127187-22EA-4E2C-8927-1CA916471480}"/>
              </a:ext>
            </a:extLst>
          </p:cNvPr>
          <p:cNvSpPr/>
          <p:nvPr/>
        </p:nvSpPr>
        <p:spPr>
          <a:xfrm>
            <a:off x="9026194" y="3686264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07FF73A-BBF0-4198-89D9-F88922C14B6C}"/>
              </a:ext>
            </a:extLst>
          </p:cNvPr>
          <p:cNvSpPr/>
          <p:nvPr/>
        </p:nvSpPr>
        <p:spPr>
          <a:xfrm>
            <a:off x="9757841" y="5150995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31ED386-A7E6-420C-8DC6-DBBEFBBAE91A}"/>
              </a:ext>
            </a:extLst>
          </p:cNvPr>
          <p:cNvCxnSpPr>
            <a:cxnSpLocks/>
          </p:cNvCxnSpPr>
          <p:nvPr/>
        </p:nvCxnSpPr>
        <p:spPr>
          <a:xfrm flipH="1">
            <a:off x="9822873" y="5471579"/>
            <a:ext cx="261931" cy="506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1E51E457-D549-4E00-BEF1-9910A00130F4}"/>
              </a:ext>
            </a:extLst>
          </p:cNvPr>
          <p:cNvCxnSpPr>
            <a:cxnSpLocks/>
            <a:endCxn id="103" idx="0"/>
          </p:cNvCxnSpPr>
          <p:nvPr/>
        </p:nvCxnSpPr>
        <p:spPr>
          <a:xfrm flipH="1">
            <a:off x="8924243" y="3986167"/>
            <a:ext cx="409142" cy="5655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22FA35EF-DB71-4CDF-8F46-F6F33633C4E4}"/>
              </a:ext>
            </a:extLst>
          </p:cNvPr>
          <p:cNvCxnSpPr>
            <a:cxnSpLocks/>
            <a:endCxn id="99" idx="0"/>
          </p:cNvCxnSpPr>
          <p:nvPr/>
        </p:nvCxnSpPr>
        <p:spPr>
          <a:xfrm flipH="1">
            <a:off x="8332127" y="2562491"/>
            <a:ext cx="261931" cy="5068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9ACD9C7E-2382-4AC4-939A-C35B4AB29B10}"/>
              </a:ext>
            </a:extLst>
          </p:cNvPr>
          <p:cNvSpPr txBox="1"/>
          <p:nvPr/>
        </p:nvSpPr>
        <p:spPr>
          <a:xfrm>
            <a:off x="7845455" y="3069378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5C217EF3-8109-46B3-A9FC-0238D0962B41}"/>
              </a:ext>
            </a:extLst>
          </p:cNvPr>
          <p:cNvSpPr txBox="1"/>
          <p:nvPr/>
        </p:nvSpPr>
        <p:spPr>
          <a:xfrm>
            <a:off x="9581550" y="1757616"/>
            <a:ext cx="614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data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D2A99E9-DDB5-45FD-B848-8C1ED30CDB8D}"/>
              </a:ext>
            </a:extLst>
          </p:cNvPr>
          <p:cNvSpPr txBox="1"/>
          <p:nvPr/>
        </p:nvSpPr>
        <p:spPr>
          <a:xfrm>
            <a:off x="9574689" y="2359736"/>
            <a:ext cx="628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right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ABC8136-0E82-4D00-BAEC-8D5E3E4C257A}"/>
              </a:ext>
            </a:extLst>
          </p:cNvPr>
          <p:cNvSpPr txBox="1"/>
          <p:nvPr/>
        </p:nvSpPr>
        <p:spPr>
          <a:xfrm>
            <a:off x="7788583" y="2382843"/>
            <a:ext cx="49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left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38FF640-BFE2-492F-8004-073960F499D5}"/>
              </a:ext>
            </a:extLst>
          </p:cNvPr>
          <p:cNvSpPr/>
          <p:nvPr/>
        </p:nvSpPr>
        <p:spPr>
          <a:xfrm>
            <a:off x="8278860" y="4551736"/>
            <a:ext cx="1290766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9DEDEB08-0790-4EFA-BD7E-92F99D74BAE9}"/>
              </a:ext>
            </a:extLst>
          </p:cNvPr>
          <p:cNvSpPr txBox="1"/>
          <p:nvPr/>
        </p:nvSpPr>
        <p:spPr>
          <a:xfrm>
            <a:off x="8717622" y="4559259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4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F6CB5C6-528E-4C1B-8570-950AE7132DC0}"/>
              </a:ext>
            </a:extLst>
          </p:cNvPr>
          <p:cNvSpPr/>
          <p:nvPr/>
        </p:nvSpPr>
        <p:spPr>
          <a:xfrm>
            <a:off x="8923814" y="515155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F6B8E15A-92B1-429B-814E-EC41641A42E1}"/>
              </a:ext>
            </a:extLst>
          </p:cNvPr>
          <p:cNvCxnSpPr>
            <a:cxnSpLocks/>
          </p:cNvCxnSpPr>
          <p:nvPr/>
        </p:nvCxnSpPr>
        <p:spPr>
          <a:xfrm>
            <a:off x="9262144" y="5451469"/>
            <a:ext cx="277311" cy="5275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135B102-1B28-4A4E-B7EB-E040910FC95E}"/>
              </a:ext>
            </a:extLst>
          </p:cNvPr>
          <p:cNvSpPr/>
          <p:nvPr/>
        </p:nvSpPr>
        <p:spPr>
          <a:xfrm>
            <a:off x="8278860" y="5151558"/>
            <a:ext cx="645812" cy="5998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6D268191-8B8B-4853-89F1-62A4A7F3E8C1}"/>
              </a:ext>
            </a:extLst>
          </p:cNvPr>
          <p:cNvCxnSpPr>
            <a:cxnSpLocks/>
            <a:endCxn id="109" idx="0"/>
          </p:cNvCxnSpPr>
          <p:nvPr/>
        </p:nvCxnSpPr>
        <p:spPr>
          <a:xfrm flipH="1">
            <a:off x="8355259" y="5451469"/>
            <a:ext cx="261932" cy="5160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C0982BB7-ABDC-45FA-BAA0-5843BE759F2D}"/>
              </a:ext>
            </a:extLst>
          </p:cNvPr>
          <p:cNvSpPr txBox="1"/>
          <p:nvPr/>
        </p:nvSpPr>
        <p:spPr>
          <a:xfrm>
            <a:off x="7868587" y="5967547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288E3D7-ADC6-4933-8E92-FFC8715556E2}"/>
              </a:ext>
            </a:extLst>
          </p:cNvPr>
          <p:cNvSpPr txBox="1"/>
          <p:nvPr/>
        </p:nvSpPr>
        <p:spPr>
          <a:xfrm>
            <a:off x="10507293" y="2190459"/>
            <a:ext cx="15821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parent /</a:t>
            </a:r>
          </a:p>
          <a:p>
            <a:r>
              <a:rPr lang="en-US" sz="3200" b="1" dirty="0">
                <a:solidFill>
                  <a:schemeClr val="accent5"/>
                </a:solidFill>
              </a:rPr>
              <a:t>child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C7D0795-D132-4346-BC8F-B78CD2624E94}"/>
              </a:ext>
            </a:extLst>
          </p:cNvPr>
          <p:cNvSpPr/>
          <p:nvPr/>
        </p:nvSpPr>
        <p:spPr>
          <a:xfrm rot="19024272">
            <a:off x="2869760" y="2756321"/>
            <a:ext cx="1576341" cy="2859054"/>
          </a:xfrm>
          <a:prstGeom prst="ellipse">
            <a:avLst/>
          </a:prstGeom>
          <a:noFill/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73BD0C-9710-E87A-D016-45B2537802EA}"/>
              </a:ext>
            </a:extLst>
          </p:cNvPr>
          <p:cNvSpPr txBox="1"/>
          <p:nvPr/>
        </p:nvSpPr>
        <p:spPr>
          <a:xfrm>
            <a:off x="8797209" y="5974991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425404-28F5-7137-BC35-1F7D943019F1}"/>
              </a:ext>
            </a:extLst>
          </p:cNvPr>
          <p:cNvSpPr txBox="1"/>
          <p:nvPr/>
        </p:nvSpPr>
        <p:spPr>
          <a:xfrm>
            <a:off x="9577675" y="5979612"/>
            <a:ext cx="973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Consolas" panose="020B0609020204030204" pitchFamily="49" charset="0"/>
              </a:rPr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268919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18332</TotalTime>
  <Words>685</Words>
  <Application>Microsoft Office PowerPoint</Application>
  <PresentationFormat>Widescreen</PresentationFormat>
  <Paragraphs>256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Binary Trees</vt:lpstr>
      <vt:lpstr>Lecture Outline</vt:lpstr>
      <vt:lpstr>Announcements</vt:lpstr>
      <vt:lpstr>Lecture Outline</vt:lpstr>
      <vt:lpstr>Binary Trees</vt:lpstr>
      <vt:lpstr>Binary Trees</vt:lpstr>
      <vt:lpstr>Binary Trees</vt:lpstr>
      <vt:lpstr>Binary Trees</vt:lpstr>
      <vt:lpstr>Tree Terminology</vt:lpstr>
      <vt:lpstr>Tree Terminology</vt:lpstr>
      <vt:lpstr>Linked Lists [Review]</vt:lpstr>
      <vt:lpstr>Binary Trees</vt:lpstr>
      <vt:lpstr>Binary Tree Programming</vt:lpstr>
      <vt:lpstr>Tracing Through Binary Tree Programming</vt:lpstr>
      <vt:lpstr>Lecture Outline</vt:lpstr>
      <vt:lpstr>Binary Tree Traversals</vt:lpstr>
      <vt:lpstr>Enter the order in which the nodes of this tree would be visited in a pre-order traversal.</vt:lpstr>
      <vt:lpstr>Enter the order in which the nodes of this tree would be visited in a pre-order traversal.</vt:lpstr>
      <vt:lpstr>Enter the order in which the nodes of this tree would be visited in an in-order traversal.</vt:lpstr>
      <vt:lpstr>Enter the order in which the nodes of this tree would be visited in a post-order traversal.</vt:lpstr>
      <vt:lpstr>Lecture Outline</vt:lpstr>
      <vt:lpstr>Tracing through size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Brett Wortzman</cp:lastModifiedBy>
  <cp:revision>322</cp:revision>
  <cp:lastPrinted>2022-09-27T21:33:44Z</cp:lastPrinted>
  <dcterms:created xsi:type="dcterms:W3CDTF">2020-06-13T06:27:42Z</dcterms:created>
  <dcterms:modified xsi:type="dcterms:W3CDTF">2026-02-14T00:58:12Z</dcterms:modified>
</cp:coreProperties>
</file>