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99" r:id="rId2"/>
    <p:sldId id="383" r:id="rId3"/>
    <p:sldId id="325" r:id="rId4"/>
    <p:sldId id="928" r:id="rId5"/>
    <p:sldId id="919" r:id="rId6"/>
    <p:sldId id="921" r:id="rId7"/>
    <p:sldId id="929" r:id="rId8"/>
    <p:sldId id="902" r:id="rId9"/>
    <p:sldId id="920" r:id="rId10"/>
    <p:sldId id="922" r:id="rId11"/>
    <p:sldId id="92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FAFAFA"/>
    <a:srgbClr val="F5F5F5"/>
    <a:srgbClr val="EF5777"/>
    <a:srgbClr val="0FB9B1"/>
    <a:srgbClr val="54A0FF"/>
    <a:srgbClr val="F7B7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29" autoAdjust="0"/>
    <p:restoredTop sz="91429"/>
  </p:normalViewPr>
  <p:slideViewPr>
    <p:cSldViewPr snapToGrid="0" snapToObjects="1">
      <p:cViewPr varScale="1">
        <p:scale>
          <a:sx n="80" d="100"/>
          <a:sy n="80" d="100"/>
        </p:scale>
        <p:origin x="82" y="845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61" d="100"/>
          <a:sy n="61" d="100"/>
        </p:scale>
        <p:origin x="2058" y="2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open.spotify.com/playlist/0kFSLp6kKEw6GNZDot0pyT?si=ibDFdyI0Qk-Tgtp8ddHrFw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12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2F9617-4B9F-19A5-D41B-387416ABD311}"/>
              </a:ext>
            </a:extLst>
          </p:cNvPr>
          <p:cNvSpPr/>
          <p:nvPr userDrawn="1"/>
        </p:nvSpPr>
        <p:spPr>
          <a:xfrm>
            <a:off x="8063682" y="5075655"/>
            <a:ext cx="1847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en-US" sz="1200" b="1" i="0" dirty="0">
              <a:solidFill>
                <a:schemeClr val="bg1">
                  <a:lumMod val="65000"/>
                </a:schemeClr>
              </a:solidFill>
              <a:latin typeface="Montserrat" pitchFamily="2" charset="77"/>
            </a:endParaRPr>
          </a:p>
        </p:txBody>
      </p:sp>
      <p:sp>
        <p:nvSpPr>
          <p:cNvPr id="5" name="Google Shape;24;p29">
            <a:extLst>
              <a:ext uri="{FF2B5EF4-FFF2-40B4-BE49-F238E27FC236}">
                <a16:creationId xmlns:a16="http://schemas.microsoft.com/office/drawing/2014/main" id="{B6DAE422-3759-BE11-4E17-3AF09D3FC3BA}"/>
              </a:ext>
            </a:extLst>
          </p:cNvPr>
          <p:cNvSpPr/>
          <p:nvPr userDrawn="1"/>
        </p:nvSpPr>
        <p:spPr>
          <a:xfrm>
            <a:off x="7275442" y="1530627"/>
            <a:ext cx="4673729" cy="4641574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AEE5F4-D87B-46BA-A301-BD760C172BE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80439" y="31865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3BBBC8-B59D-4857-BFCD-49D18C6569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80439" y="318659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 txBox="1">
            <a:spLocks noGrp="1"/>
          </p:cNvSpPr>
          <p:nvPr>
            <p:ph type="title"/>
          </p:nvPr>
        </p:nvSpPr>
        <p:spPr>
          <a:xfrm>
            <a:off x="292977" y="4013370"/>
            <a:ext cx="6212926" cy="195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  <a:defRPr sz="6000" b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3182199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123</a:t>
            </a:r>
            <a:endParaRPr dirty="0"/>
          </a:p>
        </p:txBody>
      </p:sp>
      <p:sp>
        <p:nvSpPr>
          <p:cNvPr id="22" name="Google Shape;22;p29"/>
          <p:cNvSpPr/>
          <p:nvPr/>
        </p:nvSpPr>
        <p:spPr>
          <a:xfrm>
            <a:off x="420127" y="2753847"/>
            <a:ext cx="1269525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/>
          <p:cNvSpPr/>
          <p:nvPr/>
        </p:nvSpPr>
        <p:spPr>
          <a:xfrm>
            <a:off x="6714463" y="1251642"/>
            <a:ext cx="5250244" cy="5486042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/>
          <p:cNvCxnSpPr/>
          <p:nvPr/>
        </p:nvCxnSpPr>
        <p:spPr>
          <a:xfrm>
            <a:off x="7105432" y="3799913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/>
          <p:cNvSpPr/>
          <p:nvPr/>
        </p:nvSpPr>
        <p:spPr>
          <a:xfrm>
            <a:off x="6931" y="5505568"/>
            <a:ext cx="4514270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9"/>
          <p:cNvSpPr txBox="1"/>
          <p:nvPr/>
        </p:nvSpPr>
        <p:spPr>
          <a:xfrm>
            <a:off x="242828" y="5666317"/>
            <a:ext cx="215923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</a:pPr>
            <a:r>
              <a:rPr lang="en-US" sz="1200" b="1" i="0" u="none" strike="noStrike" cap="none" dirty="0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Questions during Class?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  <a:tabLst/>
              <a:defRPr/>
            </a:pPr>
            <a:r>
              <a:rPr lang="en-US" sz="1200" b="1" i="0" u="none" strike="noStrike" cap="none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lang="en-US" sz="1200" dirty="0"/>
          </a:p>
        </p:txBody>
      </p:sp>
      <p:sp>
        <p:nvSpPr>
          <p:cNvPr id="28" name="Google Shape;28;p29"/>
          <p:cNvSpPr txBox="1"/>
          <p:nvPr/>
        </p:nvSpPr>
        <p:spPr>
          <a:xfrm>
            <a:off x="242828" y="6094422"/>
            <a:ext cx="215486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0" i="0" u="none" strike="noStrike" cap="none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sli.do    #cse123 </a:t>
            </a:r>
            <a:endParaRPr dirty="0"/>
          </a:p>
        </p:txBody>
      </p:sp>
      <p:sp>
        <p:nvSpPr>
          <p:cNvPr id="31" name="Google Shape;31;p2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B5095B-504B-A3F8-FCC4-C84802EB203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97125" y="1766888"/>
            <a:ext cx="798513" cy="6619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Google Shape;6;p28">
            <a:extLst>
              <a:ext uri="{FF2B5EF4-FFF2-40B4-BE49-F238E27FC236}">
                <a16:creationId xmlns:a16="http://schemas.microsoft.com/office/drawing/2014/main" id="{90DE1CCA-3C44-4A8B-8512-85130B59739C}"/>
              </a:ext>
            </a:extLst>
          </p:cNvPr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Google Shape;7;p28" descr="Picture 6">
            <a:extLst>
              <a:ext uri="{FF2B5EF4-FFF2-40B4-BE49-F238E27FC236}">
                <a16:creationId xmlns:a16="http://schemas.microsoft.com/office/drawing/2014/main" id="{5CC3B2A6-B9E4-4692-B1C5-C4AFE479505E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-5988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8;p28">
            <a:extLst>
              <a:ext uri="{FF2B5EF4-FFF2-40B4-BE49-F238E27FC236}">
                <a16:creationId xmlns:a16="http://schemas.microsoft.com/office/drawing/2014/main" id="{1897D9CE-58CC-4DB4-A4A6-DD3585087B5E}"/>
              </a:ext>
            </a:extLst>
          </p:cNvPr>
          <p:cNvSpPr txBox="1"/>
          <p:nvPr userDrawn="1"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123 Winter 2026</a:t>
            </a:r>
            <a:endParaRPr dirty="0"/>
          </a:p>
        </p:txBody>
      </p:sp>
      <p:sp>
        <p:nvSpPr>
          <p:cNvPr id="2" name="Google Shape;92;p1">
            <a:extLst>
              <a:ext uri="{FF2B5EF4-FFF2-40B4-BE49-F238E27FC236}">
                <a16:creationId xmlns:a16="http://schemas.microsoft.com/office/drawing/2014/main" id="{C96B5491-F7FA-23FC-FB30-12701599F978}"/>
              </a:ext>
            </a:extLst>
          </p:cNvPr>
          <p:cNvSpPr txBox="1"/>
          <p:nvPr userDrawn="1"/>
        </p:nvSpPr>
        <p:spPr>
          <a:xfrm>
            <a:off x="7148325" y="1757973"/>
            <a:ext cx="438540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endParaRPr lang="en-US" sz="2200" b="1" i="1" u="none" strike="noStrike" cap="none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94;p1">
            <a:extLst>
              <a:ext uri="{FF2B5EF4-FFF2-40B4-BE49-F238E27FC236}">
                <a16:creationId xmlns:a16="http://schemas.microsoft.com/office/drawing/2014/main" id="{9ED2A101-430A-CE69-E5BC-7D6DD50BF4E3}"/>
              </a:ext>
            </a:extLst>
          </p:cNvPr>
          <p:cNvSpPr txBox="1"/>
          <p:nvPr userDrawn="1"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/>
          </a:p>
        </p:txBody>
      </p:sp>
      <p:sp>
        <p:nvSpPr>
          <p:cNvPr id="5" name="Google Shape;98;p1">
            <a:extLst>
              <a:ext uri="{FF2B5EF4-FFF2-40B4-BE49-F238E27FC236}">
                <a16:creationId xmlns:a16="http://schemas.microsoft.com/office/drawing/2014/main" id="{4F0067DD-CF99-C93E-1F23-875552C4DCFF}"/>
              </a:ext>
            </a:extLst>
          </p:cNvPr>
          <p:cNvSpPr txBox="1"/>
          <p:nvPr userDrawn="1"/>
        </p:nvSpPr>
        <p:spPr>
          <a:xfrm>
            <a:off x="8657726" y="3736492"/>
            <a:ext cx="30537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Brett Wortzman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476EE3D-184B-F94C-9377-8106CC10DB1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26019104"/>
              </p:ext>
            </p:extLst>
          </p:nvPr>
        </p:nvGraphicFramePr>
        <p:xfrm>
          <a:off x="7502629" y="4536528"/>
          <a:ext cx="4358194" cy="1804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6512">
                  <a:extLst>
                    <a:ext uri="{9D8B030D-6E8A-4147-A177-3AD203B41FA5}">
                      <a16:colId xmlns:a16="http://schemas.microsoft.com/office/drawing/2014/main" val="2285619573"/>
                    </a:ext>
                  </a:extLst>
                </a:gridCol>
                <a:gridCol w="748482">
                  <a:extLst>
                    <a:ext uri="{9D8B030D-6E8A-4147-A177-3AD203B41FA5}">
                      <a16:colId xmlns:a16="http://schemas.microsoft.com/office/drawing/2014/main" val="3883267222"/>
                    </a:ext>
                  </a:extLst>
                </a:gridCol>
                <a:gridCol w="861646">
                  <a:extLst>
                    <a:ext uri="{9D8B030D-6E8A-4147-A177-3AD203B41FA5}">
                      <a16:colId xmlns:a16="http://schemas.microsoft.com/office/drawing/2014/main" val="3067426825"/>
                    </a:ext>
                  </a:extLst>
                </a:gridCol>
                <a:gridCol w="905608">
                  <a:extLst>
                    <a:ext uri="{9D8B030D-6E8A-4147-A177-3AD203B41FA5}">
                      <a16:colId xmlns:a16="http://schemas.microsoft.com/office/drawing/2014/main" val="4293795288"/>
                    </a:ext>
                  </a:extLst>
                </a:gridCol>
                <a:gridCol w="975946">
                  <a:extLst>
                    <a:ext uri="{9D8B030D-6E8A-4147-A177-3AD203B41FA5}">
                      <a16:colId xmlns:a16="http://schemas.microsoft.com/office/drawing/2014/main" val="3683209748"/>
                    </a:ext>
                  </a:extLst>
                </a:gridCol>
              </a:tblGrid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Arohan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Jonah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Kavya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Eeshani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Trien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865140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Ashar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Brice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Misha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Aidan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Evan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830221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Sean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Chris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Kieran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Cora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Rena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7651945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Chloe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Elden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Sahana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Dixon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Katharine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5184837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Jenny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Ishita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Anirudh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Nhan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Anya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6156089"/>
                  </a:ext>
                </a:extLst>
              </a:tr>
              <a:tr h="30073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Nate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Kuhu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Montserrat SemiBold" panose="00000700000000000000" pitchFamily="2" charset="0"/>
                        </a:rPr>
                        <a:t>Crystal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Montserrat SemiBold" panose="000007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129757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13833EE-05B6-BA72-385F-A23240AFEA45}"/>
              </a:ext>
            </a:extLst>
          </p:cNvPr>
          <p:cNvSpPr txBox="1"/>
          <p:nvPr userDrawn="1"/>
        </p:nvSpPr>
        <p:spPr>
          <a:xfrm>
            <a:off x="6815404" y="6442666"/>
            <a:ext cx="49410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535353"/>
                </a:solidFill>
                <a:latin typeface="Montserrat SemiBold" panose="00000700000000000000" pitchFamily="2" charset="0"/>
              </a:rPr>
              <a:t>Now playing</a:t>
            </a:r>
            <a:r>
              <a:rPr lang="en-US" sz="1400" dirty="0">
                <a:solidFill>
                  <a:srgbClr val="535353"/>
                </a:solidFill>
                <a:latin typeface="Montserrat SemiBold" panose="00000700000000000000" pitchFamily="2" charset="0"/>
              </a:rPr>
              <a:t>: 🎶 </a:t>
            </a:r>
            <a:r>
              <a:rPr lang="en-US" sz="1400" dirty="0">
                <a:solidFill>
                  <a:srgbClr val="535353"/>
                </a:solidFill>
                <a:latin typeface="Montserrat SemiBold" panose="00000700000000000000" pitchFamily="2" charset="0"/>
                <a:hlinkClick r:id="rId4"/>
              </a:rPr>
              <a:t>CSE 123 26wi Lecture Tunes</a:t>
            </a:r>
            <a:r>
              <a:rPr lang="en-US" sz="1400" dirty="0">
                <a:solidFill>
                  <a:srgbClr val="535353"/>
                </a:solidFill>
                <a:latin typeface="Montserrat SemiBold" panose="00000700000000000000" pitchFamily="2" charset="0"/>
              </a:rPr>
              <a:t> 🎶</a:t>
            </a:r>
          </a:p>
        </p:txBody>
      </p:sp>
      <p:sp>
        <p:nvSpPr>
          <p:cNvPr id="8" name="Google Shape;96;p1">
            <a:extLst>
              <a:ext uri="{FF2B5EF4-FFF2-40B4-BE49-F238E27FC236}">
                <a16:creationId xmlns:a16="http://schemas.microsoft.com/office/drawing/2014/main" id="{04EE4C82-5E95-B610-DF46-3246854AB08E}"/>
              </a:ext>
            </a:extLst>
          </p:cNvPr>
          <p:cNvSpPr txBox="1"/>
          <p:nvPr userDrawn="1"/>
        </p:nvSpPr>
        <p:spPr>
          <a:xfrm>
            <a:off x="6519481" y="3741864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" name="Google Shape;96;p1">
            <a:extLst>
              <a:ext uri="{FF2B5EF4-FFF2-40B4-BE49-F238E27FC236}">
                <a16:creationId xmlns:a16="http://schemas.microsoft.com/office/drawing/2014/main" id="{320AD4A8-23AD-0876-E2BA-C94D9FC4392A}"/>
              </a:ext>
            </a:extLst>
          </p:cNvPr>
          <p:cNvSpPr txBox="1"/>
          <p:nvPr userDrawn="1"/>
        </p:nvSpPr>
        <p:spPr>
          <a:xfrm>
            <a:off x="5500614" y="4433103"/>
            <a:ext cx="213824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2000" dirty="0">
              <a:solidFill>
                <a:schemeClr val="tx1">
                  <a:lumMod val="65000"/>
                  <a:lumOff val="3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C8C360F-4256-FEE1-7C14-17182C543AFA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12: Linked Lists with Recursion</a:t>
            </a:r>
          </a:p>
        </p:txBody>
      </p:sp>
      <p:sp>
        <p:nvSpPr>
          <p:cNvPr id="12" name="Google Shape;23;p29">
            <a:extLst>
              <a:ext uri="{FF2B5EF4-FFF2-40B4-BE49-F238E27FC236}">
                <a16:creationId xmlns:a16="http://schemas.microsoft.com/office/drawing/2014/main" id="{8AB0C156-E646-655A-EAEF-6213F4E43055}"/>
              </a:ext>
            </a:extLst>
          </p:cNvPr>
          <p:cNvSpPr txBox="1"/>
          <p:nvPr userDrawn="1"/>
        </p:nvSpPr>
        <p:spPr>
          <a:xfrm>
            <a:off x="486355" y="2794656"/>
            <a:ext cx="11370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LEC 12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766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Winter 2026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12: Linked Lists with Recursion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dstem.org/us/courses/90027/discussion/7665664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/>
          </p:nvPr>
        </p:nvSpPr>
        <p:spPr>
          <a:xfrm>
            <a:off x="131885" y="4013370"/>
            <a:ext cx="6471138" cy="1954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lvl="0"/>
            <a:r>
              <a:rPr lang="en-US" sz="4000" dirty="0"/>
              <a:t>Linked Lists with Recursion</a:t>
            </a:r>
            <a:endParaRPr sz="3800" dirty="0">
              <a:latin typeface="Montserrat SemiBold" panose="00000700000000000000" pitchFamily="2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8D04F4-55AB-5CE1-FC37-42BEC912BC09}"/>
              </a:ext>
            </a:extLst>
          </p:cNvPr>
          <p:cNvSpPr txBox="1"/>
          <p:nvPr/>
        </p:nvSpPr>
        <p:spPr>
          <a:xfrm>
            <a:off x="7071026" y="2237509"/>
            <a:ext cx="4539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i="1" dirty="0"/>
          </a:p>
          <a:p>
            <a:pPr algn="ctr"/>
            <a:r>
              <a:rPr lang="en-US" i="1" dirty="0"/>
              <a:t>Where is the best boba in Seattle? </a:t>
            </a:r>
            <a:r>
              <a:rPr lang="en-US" dirty="0"/>
              <a:t>🧋</a:t>
            </a:r>
          </a:p>
          <a:p>
            <a:pPr algn="ctr"/>
            <a:endParaRPr lang="en-US" b="1" dirty="0">
              <a:solidFill>
                <a:schemeClr val="accent6"/>
              </a:solidFill>
              <a:cs typeface="Calibri"/>
              <a:sym typeface="Calibri"/>
            </a:endParaRPr>
          </a:p>
          <a:p>
            <a:pPr algn="ctr"/>
            <a:r>
              <a:rPr lang="en-US" b="1" dirty="0">
                <a:solidFill>
                  <a:schemeClr val="accent6"/>
                </a:solidFill>
                <a:cs typeface="Calibri"/>
                <a:sym typeface="Calibri"/>
              </a:rPr>
              <a:t>Respond on sli.do!</a:t>
            </a:r>
            <a:endParaRPr lang="en-US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16D884-E09B-95F5-9177-A68D1287AD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75610" y="5575495"/>
            <a:ext cx="1229360" cy="12293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Modifying </a:t>
            </a:r>
            <a:r>
              <a:rPr lang="en-US" dirty="0" err="1"/>
              <a:t>LinkedLists</a:t>
            </a:r>
            <a:r>
              <a:rPr lang="en-US" dirty="0"/>
              <a:t> Recursively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5991224"/>
          </a:xfrm>
        </p:spPr>
        <p:txBody>
          <a:bodyPr>
            <a:normAutofit/>
          </a:bodyPr>
          <a:lstStyle/>
          <a:p>
            <a:r>
              <a:rPr lang="en-US" dirty="0"/>
              <a:t>Much easier than iterative solutions!</a:t>
            </a:r>
          </a:p>
          <a:p>
            <a:r>
              <a:rPr lang="en-US" dirty="0"/>
              <a:t>No longer need to stop one early</a:t>
            </a:r>
          </a:p>
          <a:p>
            <a:pPr lvl="1"/>
            <a:r>
              <a:rPr lang="en-US" dirty="0"/>
              <a:t>Can go right to the point you’d like to make the change</a:t>
            </a:r>
          </a:p>
          <a:p>
            <a:endParaRPr lang="en-US" dirty="0"/>
          </a:p>
          <a:p>
            <a:r>
              <a:rPr lang="en-US" dirty="0"/>
              <a:t>How? Return the updated change and catch it!</a:t>
            </a:r>
          </a:p>
          <a:p>
            <a:pPr lvl="1"/>
            <a:r>
              <a:rPr lang="en-US" dirty="0"/>
              <a:t>Private pair returns </a:t>
            </a:r>
            <a:r>
              <a:rPr lang="en-US" dirty="0" err="1">
                <a:latin typeface="Consolas" panose="020B0609020204030204" pitchFamily="49" charset="0"/>
              </a:rPr>
              <a:t>ListNode</a:t>
            </a:r>
            <a:r>
              <a:rPr lang="en-US" dirty="0"/>
              <a:t> type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curr.next</a:t>
            </a:r>
            <a:r>
              <a:rPr lang="en-US" dirty="0">
                <a:latin typeface="Consolas" panose="020B0609020204030204" pitchFamily="49" charset="0"/>
              </a:rPr>
              <a:t> = change(</a:t>
            </a:r>
            <a:r>
              <a:rPr lang="en-US" dirty="0" err="1">
                <a:latin typeface="Consolas" panose="020B0609020204030204" pitchFamily="49" charset="0"/>
              </a:rPr>
              <a:t>curr.next</a:t>
            </a:r>
            <a:r>
              <a:rPr lang="en-US" dirty="0">
                <a:latin typeface="Consolas" panose="020B0609020204030204" pitchFamily="49" charset="0"/>
              </a:rPr>
              <a:t>)</a:t>
            </a:r>
            <a:r>
              <a:rPr lang="en-US" dirty="0"/>
              <a:t> / </a:t>
            </a:r>
            <a:r>
              <a:rPr lang="en-US" dirty="0">
                <a:latin typeface="Consolas" panose="020B0609020204030204" pitchFamily="49" charset="0"/>
              </a:rPr>
              <a:t>front = change(front)</a:t>
            </a:r>
          </a:p>
          <a:p>
            <a:pPr lvl="1"/>
            <a:r>
              <a:rPr lang="en-US" dirty="0"/>
              <a:t>Resulting solutions much cleaner than iterative cases </a:t>
            </a:r>
            <a:endParaRPr lang="en-US" dirty="0">
              <a:latin typeface="Consolas" panose="020B0609020204030204" pitchFamily="49" charset="0"/>
            </a:endParaRPr>
          </a:p>
          <a:p>
            <a:endParaRPr lang="en-US" dirty="0"/>
          </a:p>
          <a:p>
            <a:r>
              <a:rPr lang="en-US" dirty="0"/>
              <a:t>We call this pattern </a:t>
            </a:r>
            <a:r>
              <a:rPr lang="en-US" b="1" dirty="0">
                <a:latin typeface="Consolas" panose="020B0609020204030204" pitchFamily="49" charset="0"/>
              </a:rPr>
              <a:t>x = change(x)</a:t>
            </a:r>
          </a:p>
          <a:p>
            <a:pPr lvl="1"/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862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F808A-9B90-4E3E-8B0D-9F58569E4F3F}"/>
              </a:ext>
            </a:extLst>
          </p:cNvPr>
          <p:cNvSpPr txBox="1">
            <a:spLocks/>
          </p:cNvSpPr>
          <p:nvPr/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dirty="0" err="1"/>
              <a:t>removeAll</a:t>
            </a:r>
            <a:r>
              <a:rPr lang="en-US" dirty="0"/>
              <a:t> Walkthrough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57BCFD-0DEA-40C6-B15D-F10952E2146A}"/>
              </a:ext>
            </a:extLst>
          </p:cNvPr>
          <p:cNvSpPr/>
          <p:nvPr/>
        </p:nvSpPr>
        <p:spPr>
          <a:xfrm>
            <a:off x="1725350" y="1331049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626AC8-A6E2-4B15-93D9-784082ABBD79}"/>
              </a:ext>
            </a:extLst>
          </p:cNvPr>
          <p:cNvSpPr/>
          <p:nvPr/>
        </p:nvSpPr>
        <p:spPr>
          <a:xfrm>
            <a:off x="2544652" y="1331049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B8BAC5-3C1D-4F56-8E75-4FAC6F0D3A9F}"/>
              </a:ext>
            </a:extLst>
          </p:cNvPr>
          <p:cNvSpPr txBox="1"/>
          <p:nvPr/>
        </p:nvSpPr>
        <p:spPr>
          <a:xfrm>
            <a:off x="1951334" y="1420964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1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8DE0018-9BE4-4EFB-88A5-D4B71F1E7A0C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758523" y="1715097"/>
            <a:ext cx="96682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3B2BC37A-3E39-48B6-BE7E-B9C3E3DCA953}"/>
              </a:ext>
            </a:extLst>
          </p:cNvPr>
          <p:cNvSpPr/>
          <p:nvPr/>
        </p:nvSpPr>
        <p:spPr>
          <a:xfrm>
            <a:off x="619711" y="1560587"/>
            <a:ext cx="312550" cy="3090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9E75A0-55BA-4BAA-8F70-7F5EF1486A5E}"/>
              </a:ext>
            </a:extLst>
          </p:cNvPr>
          <p:cNvSpPr txBox="1"/>
          <p:nvPr/>
        </p:nvSpPr>
        <p:spPr>
          <a:xfrm>
            <a:off x="450929" y="1219200"/>
            <a:ext cx="650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598042-C5C9-44D0-AF4E-F35515B2ABD5}"/>
              </a:ext>
            </a:extLst>
          </p:cNvPr>
          <p:cNvSpPr/>
          <p:nvPr/>
        </p:nvSpPr>
        <p:spPr>
          <a:xfrm>
            <a:off x="3826793" y="1346430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B1B292-6DF8-4882-9FDC-A016255D098D}"/>
              </a:ext>
            </a:extLst>
          </p:cNvPr>
          <p:cNvSpPr/>
          <p:nvPr/>
        </p:nvSpPr>
        <p:spPr>
          <a:xfrm>
            <a:off x="4646095" y="1346430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E659E2-E505-40CD-B46B-29888AE017A6}"/>
              </a:ext>
            </a:extLst>
          </p:cNvPr>
          <p:cNvSpPr txBox="1"/>
          <p:nvPr/>
        </p:nvSpPr>
        <p:spPr>
          <a:xfrm>
            <a:off x="4052777" y="1436345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3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59D30BA-2749-453F-8D01-FF4D1D724A1E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2954303" y="1730478"/>
            <a:ext cx="87249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03A0F185-85AF-4FD4-8A4F-1C314E6643EA}"/>
              </a:ext>
            </a:extLst>
          </p:cNvPr>
          <p:cNvSpPr/>
          <p:nvPr/>
        </p:nvSpPr>
        <p:spPr>
          <a:xfrm>
            <a:off x="5833899" y="1334829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CA3471-CE3A-4557-B9CA-29C2DF16DEA6}"/>
              </a:ext>
            </a:extLst>
          </p:cNvPr>
          <p:cNvSpPr/>
          <p:nvPr/>
        </p:nvSpPr>
        <p:spPr>
          <a:xfrm>
            <a:off x="6653201" y="1334829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330B3F-8CD0-4D67-A58A-77B3D8A5D8A1}"/>
              </a:ext>
            </a:extLst>
          </p:cNvPr>
          <p:cNvSpPr txBox="1"/>
          <p:nvPr/>
        </p:nvSpPr>
        <p:spPr>
          <a:xfrm>
            <a:off x="6059883" y="1424744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6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9C11453-A3B1-43FD-818A-9DD24FA2E94A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5055746" y="1718877"/>
            <a:ext cx="77815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6C1365DA-8976-4AB7-9F92-3FE2EF1EBA38}"/>
              </a:ext>
            </a:extLst>
          </p:cNvPr>
          <p:cNvSpPr/>
          <p:nvPr/>
        </p:nvSpPr>
        <p:spPr>
          <a:xfrm>
            <a:off x="7831529" y="1331049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79B3D17-7651-428D-9004-0824BBE2561D}"/>
              </a:ext>
            </a:extLst>
          </p:cNvPr>
          <p:cNvSpPr/>
          <p:nvPr/>
        </p:nvSpPr>
        <p:spPr>
          <a:xfrm>
            <a:off x="8650831" y="1331049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595488-7E2B-4901-94C5-A2314B1A6B0A}"/>
              </a:ext>
            </a:extLst>
          </p:cNvPr>
          <p:cNvCxnSpPr>
            <a:cxnSpLocks/>
          </p:cNvCxnSpPr>
          <p:nvPr/>
        </p:nvCxnSpPr>
        <p:spPr>
          <a:xfrm>
            <a:off x="7053376" y="1696614"/>
            <a:ext cx="77815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F3C1490-A8CA-46C2-9B36-74FDEE619D6A}"/>
              </a:ext>
            </a:extLst>
          </p:cNvPr>
          <p:cNvSpPr txBox="1"/>
          <p:nvPr/>
        </p:nvSpPr>
        <p:spPr>
          <a:xfrm>
            <a:off x="7999043" y="1403866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3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02F8BEA-73A0-4231-AFB4-227FD8E97F21}"/>
              </a:ext>
            </a:extLst>
          </p:cNvPr>
          <p:cNvCxnSpPr>
            <a:cxnSpLocks/>
          </p:cNvCxnSpPr>
          <p:nvPr/>
        </p:nvCxnSpPr>
        <p:spPr>
          <a:xfrm flipH="1">
            <a:off x="8691079" y="1334829"/>
            <a:ext cx="779054" cy="7643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DC64EAB6-41C0-4A22-8583-19A1DD95E7DD}"/>
              </a:ext>
            </a:extLst>
          </p:cNvPr>
          <p:cNvSpPr txBox="1"/>
          <p:nvPr/>
        </p:nvSpPr>
        <p:spPr>
          <a:xfrm>
            <a:off x="362260" y="3535679"/>
            <a:ext cx="62022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private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ListNode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removeAll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ListNode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node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16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6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node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9C5D27"/>
                </a:solidFill>
                <a:effectLst/>
                <a:latin typeface="Consolas" panose="020B0609020204030204" pitchFamily="49" charset="0"/>
              </a:rPr>
              <a:t>null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16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6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node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16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node</a:t>
            </a:r>
            <a:r>
              <a:rPr lang="en-US" sz="1600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6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data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==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sz="16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6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removeAll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node</a:t>
            </a:r>
            <a:r>
              <a:rPr lang="en-US" sz="1600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6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next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);</a:t>
            </a:r>
            <a:endParaRPr lang="en-US" sz="16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{</a:t>
            </a:r>
          </a:p>
          <a:p>
            <a:r>
              <a:rPr lang="en-US" sz="1600" dirty="0">
                <a:solidFill>
                  <a:srgbClr val="777777"/>
                </a:solidFill>
                <a:latin typeface="Consolas" panose="020B0609020204030204" pitchFamily="49" charset="0"/>
              </a:rPr>
              <a:t>      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 </a:t>
            </a:r>
            <a:r>
              <a:rPr lang="en-US" sz="1600" b="0" i="1" dirty="0">
                <a:solidFill>
                  <a:srgbClr val="AAAAAA"/>
                </a:solidFill>
                <a:effectLst/>
                <a:latin typeface="Consolas" panose="020B0609020204030204" pitchFamily="49" charset="0"/>
              </a:rPr>
              <a:t>// x = change(x)</a:t>
            </a:r>
            <a:endParaRPr lang="en-US" sz="16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6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node</a:t>
            </a:r>
            <a:r>
              <a:rPr lang="en-US" sz="1600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6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next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1" dirty="0" err="1">
                <a:solidFill>
                  <a:srgbClr val="AA3731"/>
                </a:solidFill>
                <a:effectLst/>
                <a:latin typeface="Consolas" panose="020B0609020204030204" pitchFamily="49" charset="0"/>
              </a:rPr>
              <a:t>removeAll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6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value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,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node</a:t>
            </a:r>
            <a:r>
              <a:rPr lang="en-US" sz="1600" b="0" dirty="0" err="1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1600" b="0" dirty="0" err="1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next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);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</a:p>
          <a:p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1600" b="0" dirty="0">
                <a:solidFill>
                  <a:srgbClr val="4B69C6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600" b="0" dirty="0">
                <a:solidFill>
                  <a:srgbClr val="7A3E9D"/>
                </a:solidFill>
                <a:effectLst/>
                <a:latin typeface="Consolas" panose="020B0609020204030204" pitchFamily="49" charset="0"/>
              </a:rPr>
              <a:t>node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sz="16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333333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6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1600" b="0" dirty="0">
                <a:solidFill>
                  <a:srgbClr val="777777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sz="1600" b="0" dirty="0">
              <a:solidFill>
                <a:srgbClr val="333333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028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Traversing Linked Lists Recursively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Modifying Linked Lists Recursively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669274" y="1441485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54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74137-454F-4228-821A-939B43E99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8DF6D-D585-4D00-AEEE-A7BCCB0F5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9833"/>
            <a:ext cx="10515600" cy="5359036"/>
          </a:xfrm>
        </p:spPr>
        <p:txBody>
          <a:bodyPr>
            <a:norm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sz="3200" dirty="0">
                <a:solidFill>
                  <a:schemeClr val="tx1"/>
                </a:solidFill>
              </a:rPr>
              <a:t>Creative Project 2 due tonight (Feb 18) at 11:59pm</a:t>
            </a: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sz="3200" dirty="0"/>
              <a:t>Programming Assignment 2 released tomorrow (Feb 19)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dirty="0"/>
              <a:t>Focused on exhaustive search + recursive backtracking! </a:t>
            </a: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sz="3200" dirty="0"/>
              <a:t>Resubmission Cycle 4 is due Fri (Feb 20) at 11:59pm</a:t>
            </a:r>
          </a:p>
          <a:p>
            <a:pPr lvl="1" indent="-406400">
              <a:lnSpc>
                <a:spcPct val="100000"/>
              </a:lnSpc>
              <a:buSzPts val="2800"/>
            </a:pPr>
            <a:r>
              <a:rPr lang="en-US" b="1" i="1" u="sng" dirty="0">
                <a:solidFill>
                  <a:schemeClr val="accent2"/>
                </a:solidFill>
              </a:rPr>
              <a:t>C1</a:t>
            </a:r>
            <a:r>
              <a:rPr lang="en-US" dirty="0"/>
              <a:t>, P1 eligible</a:t>
            </a: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sz="3200" dirty="0">
                <a:solidFill>
                  <a:schemeClr val="tx1"/>
                </a:solidFill>
              </a:rPr>
              <a:t>Quiz 1 grades out </a:t>
            </a:r>
            <a:r>
              <a:rPr lang="en-US" sz="3200" dirty="0"/>
              <a:t>next week</a:t>
            </a:r>
          </a:p>
          <a:p>
            <a:pPr lvl="0" indent="-406400">
              <a:lnSpc>
                <a:spcPct val="100000"/>
              </a:lnSpc>
              <a:buSzPts val="2800"/>
            </a:pPr>
            <a:r>
              <a:rPr lang="en-US" sz="3200" dirty="0">
                <a:hlinkClick r:id="rId2"/>
              </a:rPr>
              <a:t>CSE 12X TA application</a:t>
            </a:r>
            <a:r>
              <a:rPr lang="en-US" sz="3200" dirty="0"/>
              <a:t> is open. Due </a:t>
            </a:r>
            <a:r>
              <a:rPr lang="en-US" sz="3200" b="1" dirty="0"/>
              <a:t>tomorrow (Feb 19)</a:t>
            </a:r>
            <a:r>
              <a:rPr lang="en-US" sz="3200" dirty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818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Traversing Linked Lists Recursively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Modifying Linked Lists Recursively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6334888" y="2123128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91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 Lists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61899D-B871-4443-BEE6-B123FFA87B93}"/>
              </a:ext>
            </a:extLst>
          </p:cNvPr>
          <p:cNvSpPr txBox="1">
            <a:spLocks/>
          </p:cNvSpPr>
          <p:nvPr/>
        </p:nvSpPr>
        <p:spPr>
          <a:xfrm>
            <a:off x="838200" y="2339162"/>
            <a:ext cx="10515600" cy="4139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835986" cy="4701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linked list is either:</a:t>
            </a:r>
          </a:p>
          <a:p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B5C8A7-C277-41A3-B76B-4D27240B0617}"/>
              </a:ext>
            </a:extLst>
          </p:cNvPr>
          <p:cNvSpPr txBox="1">
            <a:spLocks/>
          </p:cNvSpPr>
          <p:nvPr/>
        </p:nvSpPr>
        <p:spPr>
          <a:xfrm>
            <a:off x="1392830" y="4498514"/>
            <a:ext cx="4419600" cy="1167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Empty list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5CD0B5A-5823-4ECB-BE15-2E9179D8B317}"/>
              </a:ext>
            </a:extLst>
          </p:cNvPr>
          <p:cNvSpPr txBox="1">
            <a:spLocks/>
          </p:cNvSpPr>
          <p:nvPr/>
        </p:nvSpPr>
        <p:spPr>
          <a:xfrm>
            <a:off x="6435436" y="4439258"/>
            <a:ext cx="4419600" cy="1249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Node w/ another linked list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CA0335F-684E-4A7B-B72E-10B626ADA4F6}"/>
              </a:ext>
            </a:extLst>
          </p:cNvPr>
          <p:cNvSpPr txBox="1">
            <a:spLocks/>
          </p:cNvSpPr>
          <p:nvPr/>
        </p:nvSpPr>
        <p:spPr>
          <a:xfrm>
            <a:off x="813091" y="5716533"/>
            <a:ext cx="10835986" cy="1369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/>
              <a:t>This is a recursive definition! </a:t>
            </a:r>
          </a:p>
          <a:p>
            <a:pPr marL="0" indent="0" algn="ctr">
              <a:buNone/>
            </a:pPr>
            <a:r>
              <a:rPr lang="en-US" i="1" dirty="0"/>
              <a:t>A list is either empty or a node with another list!</a:t>
            </a:r>
            <a:endParaRPr lang="en-US" sz="1800" i="1" dirty="0">
              <a:latin typeface="Consolas" panose="020B0609020204030204" pitchFamily="49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C32BDE-FFDC-4E6D-AC80-4CEE1E3537D4}"/>
              </a:ext>
            </a:extLst>
          </p:cNvPr>
          <p:cNvSpPr/>
          <p:nvPr/>
        </p:nvSpPr>
        <p:spPr>
          <a:xfrm>
            <a:off x="6715355" y="2830982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6728EA-8DE7-4CD4-9DEB-AB56053C6275}"/>
              </a:ext>
            </a:extLst>
          </p:cNvPr>
          <p:cNvSpPr/>
          <p:nvPr/>
        </p:nvSpPr>
        <p:spPr>
          <a:xfrm>
            <a:off x="7534657" y="2830982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06331B-5FF5-4C7D-AAEC-5FCE24CA1BB7}"/>
              </a:ext>
            </a:extLst>
          </p:cNvPr>
          <p:cNvSpPr txBox="1"/>
          <p:nvPr/>
        </p:nvSpPr>
        <p:spPr>
          <a:xfrm>
            <a:off x="6779399" y="2504208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data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11DD70-0D7F-44F6-89E8-963D2611179E}"/>
              </a:ext>
            </a:extLst>
          </p:cNvPr>
          <p:cNvSpPr txBox="1"/>
          <p:nvPr/>
        </p:nvSpPr>
        <p:spPr>
          <a:xfrm>
            <a:off x="7610857" y="2513976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next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CB8E54-6B32-4C55-977C-AB9476166FB3}"/>
              </a:ext>
            </a:extLst>
          </p:cNvPr>
          <p:cNvSpPr txBox="1"/>
          <p:nvPr/>
        </p:nvSpPr>
        <p:spPr>
          <a:xfrm>
            <a:off x="6941339" y="2920897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4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315AFE0-DA95-4DCC-9219-5AB06938D02A}"/>
              </a:ext>
            </a:extLst>
          </p:cNvPr>
          <p:cNvCxnSpPr>
            <a:cxnSpLocks/>
            <a:endCxn id="8" idx="2"/>
          </p:cNvCxnSpPr>
          <p:nvPr/>
        </p:nvCxnSpPr>
        <p:spPr>
          <a:xfrm>
            <a:off x="7925908" y="3215030"/>
            <a:ext cx="90955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DC78B288-88E0-4973-AC8B-20B2FB79C3EC}"/>
              </a:ext>
            </a:extLst>
          </p:cNvPr>
          <p:cNvSpPr/>
          <p:nvPr/>
        </p:nvSpPr>
        <p:spPr>
          <a:xfrm>
            <a:off x="8835467" y="2830982"/>
            <a:ext cx="2092505" cy="76809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A21D17-16CF-4B12-81CA-F27FB89FF6C3}"/>
              </a:ext>
            </a:extLst>
          </p:cNvPr>
          <p:cNvSpPr txBox="1"/>
          <p:nvPr/>
        </p:nvSpPr>
        <p:spPr>
          <a:xfrm>
            <a:off x="8860576" y="2984197"/>
            <a:ext cx="2067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</a:rPr>
              <a:t>another list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E56EDFE-B5F8-4769-AF51-A1594FF8A2A5}"/>
              </a:ext>
            </a:extLst>
          </p:cNvPr>
          <p:cNvSpPr/>
          <p:nvPr/>
        </p:nvSpPr>
        <p:spPr>
          <a:xfrm>
            <a:off x="6291072" y="2146033"/>
            <a:ext cx="4866190" cy="218420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B545F86-D6A9-4C97-9208-1668E41542B2}"/>
              </a:ext>
            </a:extLst>
          </p:cNvPr>
          <p:cNvSpPr/>
          <p:nvPr/>
        </p:nvSpPr>
        <p:spPr>
          <a:xfrm>
            <a:off x="1175228" y="2121181"/>
            <a:ext cx="4866190" cy="218420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065518-8477-43D5-A674-8EE49E229525}"/>
              </a:ext>
            </a:extLst>
          </p:cNvPr>
          <p:cNvSpPr txBox="1"/>
          <p:nvPr/>
        </p:nvSpPr>
        <p:spPr>
          <a:xfrm>
            <a:off x="2388042" y="2830982"/>
            <a:ext cx="2441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onsolas" panose="020B0609020204030204" pitchFamily="49" charset="0"/>
              </a:rPr>
              <a:t>null</a:t>
            </a:r>
          </a:p>
        </p:txBody>
      </p:sp>
    </p:spTree>
    <p:extLst>
      <p:ext uri="{BB962C8B-B14F-4D97-AF65-F5344CB8AC3E}">
        <p14:creationId xmlns:p14="http://schemas.microsoft.com/office/powerpoint/2010/main" val="627396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Traversals w/ </a:t>
            </a:r>
            <a:r>
              <a:rPr lang="en-US" dirty="0" err="1"/>
              <a:t>LinkedLists</a:t>
            </a:r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F9D4CB0F-3B19-4FD0-95C4-DF1601255261}"/>
              </a:ext>
            </a:extLst>
          </p:cNvPr>
          <p:cNvSpPr txBox="1">
            <a:spLocks/>
          </p:cNvSpPr>
          <p:nvPr/>
        </p:nvSpPr>
        <p:spPr>
          <a:xfrm>
            <a:off x="990600" y="1345765"/>
            <a:ext cx="10515600" cy="4701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Guaranteed base case: empty list</a:t>
            </a:r>
          </a:p>
          <a:p>
            <a:pPr lvl="1"/>
            <a:r>
              <a:rPr lang="en-US" dirty="0"/>
              <a:t>Simplest possible input, should immediately know the return</a:t>
            </a:r>
          </a:p>
          <a:p>
            <a:r>
              <a:rPr lang="en-US" dirty="0"/>
              <a:t>Guaranteed public / private pair</a:t>
            </a:r>
          </a:p>
          <a:p>
            <a:pPr lvl="1"/>
            <a:r>
              <a:rPr lang="en-US" dirty="0"/>
              <a:t>Need to know which </a:t>
            </a:r>
            <a:r>
              <a:rPr lang="en-US" dirty="0" err="1"/>
              <a:t>sublist</a:t>
            </a:r>
            <a:r>
              <a:rPr lang="en-US" dirty="0"/>
              <a:t> you’re currently processing (i.e.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/>
              <a:t>)</a:t>
            </a:r>
          </a:p>
        </p:txBody>
      </p:sp>
      <p:pic>
        <p:nvPicPr>
          <p:cNvPr id="19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8B6B80B4-C124-4C8E-AF4A-BEA4D74A9A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4" t="28381" r="48639" b="9395"/>
          <a:stretch/>
        </p:blipFill>
        <p:spPr bwMode="auto">
          <a:xfrm>
            <a:off x="2054770" y="3121444"/>
            <a:ext cx="1744910" cy="200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A5796B53-001C-429E-9C24-48DC76CB0E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8" t="35572" r="31164" b="9395"/>
          <a:stretch/>
        </p:blipFill>
        <p:spPr bwMode="auto">
          <a:xfrm>
            <a:off x="4394640" y="3352588"/>
            <a:ext cx="1308683" cy="176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18D9FAF2-DBB1-4795-ABD2-B2B6BD24DA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39" t="45054" r="14012" b="9396"/>
          <a:stretch/>
        </p:blipFill>
        <p:spPr bwMode="auto">
          <a:xfrm>
            <a:off x="6405830" y="3657388"/>
            <a:ext cx="1224793" cy="146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ute Matryoshka: Over 2,643 Royalty-Free Licensable Stock Illustrations &amp;  Drawings | Shutterstock">
            <a:extLst>
              <a:ext uri="{FF2B5EF4-FFF2-40B4-BE49-F238E27FC236}">
                <a16:creationId xmlns:a16="http://schemas.microsoft.com/office/drawing/2014/main" id="{44543AC1-ECF4-4482-8A8B-5BCDF72985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6" t="61466" r="3156" b="9396"/>
          <a:stretch/>
        </p:blipFill>
        <p:spPr bwMode="auto">
          <a:xfrm>
            <a:off x="8678542" y="4170006"/>
            <a:ext cx="718398" cy="93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82DC392-8620-4B79-B262-F802089CF79F}"/>
              </a:ext>
            </a:extLst>
          </p:cNvPr>
          <p:cNvSpPr/>
          <p:nvPr/>
        </p:nvSpPr>
        <p:spPr>
          <a:xfrm>
            <a:off x="1919307" y="5121586"/>
            <a:ext cx="2015836" cy="508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method(one)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71B451D2-CE57-4F61-8623-92C0DD5E5CFB}"/>
              </a:ext>
            </a:extLst>
          </p:cNvPr>
          <p:cNvSpPr/>
          <p:nvPr/>
        </p:nvSpPr>
        <p:spPr>
          <a:xfrm>
            <a:off x="4151900" y="5121586"/>
            <a:ext cx="1794164" cy="508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method(two)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BFE6483B-5E75-4193-99F2-E0312FF0E86B}"/>
              </a:ext>
            </a:extLst>
          </p:cNvPr>
          <p:cNvSpPr/>
          <p:nvPr/>
        </p:nvSpPr>
        <p:spPr>
          <a:xfrm>
            <a:off x="6121144" y="5106639"/>
            <a:ext cx="1884935" cy="508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method(three)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74A4C380-BE18-4742-907B-DCDB5F70DA0C}"/>
              </a:ext>
            </a:extLst>
          </p:cNvPr>
          <p:cNvSpPr/>
          <p:nvPr/>
        </p:nvSpPr>
        <p:spPr>
          <a:xfrm>
            <a:off x="8181159" y="5106638"/>
            <a:ext cx="1748453" cy="50834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method(null)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8DAFD5-0C2D-4AA0-855C-55BFE23A948E}"/>
              </a:ext>
            </a:extLst>
          </p:cNvPr>
          <p:cNvSpPr/>
          <p:nvPr/>
        </p:nvSpPr>
        <p:spPr>
          <a:xfrm>
            <a:off x="2136040" y="5790026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1CF2884-AC33-4F4F-ADD4-C5E0E734283D}"/>
              </a:ext>
            </a:extLst>
          </p:cNvPr>
          <p:cNvSpPr/>
          <p:nvPr/>
        </p:nvSpPr>
        <p:spPr>
          <a:xfrm>
            <a:off x="2955342" y="5790026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FC1FC69-8AD5-4957-A459-6902E310A5C4}"/>
              </a:ext>
            </a:extLst>
          </p:cNvPr>
          <p:cNvSpPr txBox="1"/>
          <p:nvPr/>
        </p:nvSpPr>
        <p:spPr>
          <a:xfrm>
            <a:off x="2362024" y="5879941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1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BB0ED34-581D-468B-B300-8FC198C2843C}"/>
              </a:ext>
            </a:extLst>
          </p:cNvPr>
          <p:cNvCxnSpPr>
            <a:cxnSpLocks/>
            <a:endCxn id="32" idx="1"/>
          </p:cNvCxnSpPr>
          <p:nvPr/>
        </p:nvCxnSpPr>
        <p:spPr>
          <a:xfrm>
            <a:off x="1169213" y="6174074"/>
            <a:ext cx="96682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76EDFF3B-2C68-43D1-A5BD-03B99F3E4535}"/>
              </a:ext>
            </a:extLst>
          </p:cNvPr>
          <p:cNvSpPr/>
          <p:nvPr/>
        </p:nvSpPr>
        <p:spPr>
          <a:xfrm>
            <a:off x="1030401" y="6019564"/>
            <a:ext cx="312550" cy="3090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4E843D9-4D25-43E8-8D14-430F7976A8D3}"/>
              </a:ext>
            </a:extLst>
          </p:cNvPr>
          <p:cNvSpPr txBox="1"/>
          <p:nvPr/>
        </p:nvSpPr>
        <p:spPr>
          <a:xfrm>
            <a:off x="861619" y="5678177"/>
            <a:ext cx="650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83BC312-BD84-4901-85B7-8D69F6303E30}"/>
              </a:ext>
            </a:extLst>
          </p:cNvPr>
          <p:cNvSpPr/>
          <p:nvPr/>
        </p:nvSpPr>
        <p:spPr>
          <a:xfrm>
            <a:off x="4237483" y="5805407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AF33340-157A-4BA4-9829-9C40ACEA1146}"/>
              </a:ext>
            </a:extLst>
          </p:cNvPr>
          <p:cNvSpPr/>
          <p:nvPr/>
        </p:nvSpPr>
        <p:spPr>
          <a:xfrm>
            <a:off x="5056785" y="5805407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9626EFC-3FAC-4571-94CD-5CE0C8281FFC}"/>
              </a:ext>
            </a:extLst>
          </p:cNvPr>
          <p:cNvSpPr txBox="1"/>
          <p:nvPr/>
        </p:nvSpPr>
        <p:spPr>
          <a:xfrm>
            <a:off x="4463467" y="5895322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2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8D12155-1B8D-490A-970D-2931CAB1F65C}"/>
              </a:ext>
            </a:extLst>
          </p:cNvPr>
          <p:cNvCxnSpPr>
            <a:cxnSpLocks/>
            <a:endCxn id="40" idx="1"/>
          </p:cNvCxnSpPr>
          <p:nvPr/>
        </p:nvCxnSpPr>
        <p:spPr>
          <a:xfrm>
            <a:off x="3364993" y="6189455"/>
            <a:ext cx="87249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EF7284F0-D33D-4446-8EBD-66BA4DEECA48}"/>
              </a:ext>
            </a:extLst>
          </p:cNvPr>
          <p:cNvSpPr/>
          <p:nvPr/>
        </p:nvSpPr>
        <p:spPr>
          <a:xfrm>
            <a:off x="6244589" y="5793806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9F47A12-ECE9-4466-BE13-E43296C6EEEA}"/>
              </a:ext>
            </a:extLst>
          </p:cNvPr>
          <p:cNvSpPr/>
          <p:nvPr/>
        </p:nvSpPr>
        <p:spPr>
          <a:xfrm>
            <a:off x="7063891" y="5793806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FDD498D-67BC-4FD4-A381-6766717E9858}"/>
              </a:ext>
            </a:extLst>
          </p:cNvPr>
          <p:cNvSpPr txBox="1"/>
          <p:nvPr/>
        </p:nvSpPr>
        <p:spPr>
          <a:xfrm>
            <a:off x="6470573" y="5883721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3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C1D454D-4A73-4AB1-8CF6-D65DC317FF07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5466436" y="6177854"/>
            <a:ext cx="77815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D1895E9-E060-4DC2-9563-BA9CAE5A235A}"/>
              </a:ext>
            </a:extLst>
          </p:cNvPr>
          <p:cNvCxnSpPr>
            <a:cxnSpLocks/>
          </p:cNvCxnSpPr>
          <p:nvPr/>
        </p:nvCxnSpPr>
        <p:spPr>
          <a:xfrm>
            <a:off x="7473542" y="6166253"/>
            <a:ext cx="96682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7DF16C05-DAB1-4975-ADF7-26EF85B4397F}"/>
              </a:ext>
            </a:extLst>
          </p:cNvPr>
          <p:cNvSpPr txBox="1"/>
          <p:nvPr/>
        </p:nvSpPr>
        <p:spPr>
          <a:xfrm>
            <a:off x="8511005" y="5862843"/>
            <a:ext cx="10887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null</a:t>
            </a:r>
          </a:p>
        </p:txBody>
      </p:sp>
    </p:spTree>
    <p:extLst>
      <p:ext uri="{BB962C8B-B14F-4D97-AF65-F5344CB8AC3E}">
        <p14:creationId xmlns:p14="http://schemas.microsoft.com/office/powerpoint/2010/main" val="8213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6" grpId="0"/>
      <p:bldP spid="38" grpId="0" animBg="1"/>
      <p:bldP spid="39" grpId="0"/>
      <p:bldP spid="40" grpId="0" animBg="1"/>
      <p:bldP spid="41" grpId="0" animBg="1"/>
      <p:bldP spid="42" grpId="0"/>
      <p:bldP spid="44" grpId="0" animBg="1"/>
      <p:bldP spid="45" grpId="0" animBg="1"/>
      <p:bldP spid="46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Traversing Linked Lists Recursively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Modifying Linked Lists Recursively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6329347" y="2749354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96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Modifying </a:t>
            </a:r>
            <a:r>
              <a:rPr lang="en-US" dirty="0" err="1"/>
              <a:t>LinkedLists</a:t>
            </a:r>
            <a:r>
              <a:rPr lang="en-US" dirty="0"/>
              <a:t> [Review]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5991224"/>
          </a:xfrm>
        </p:spPr>
        <p:txBody>
          <a:bodyPr>
            <a:normAutofit/>
          </a:bodyPr>
          <a:lstStyle/>
          <a:p>
            <a:r>
              <a:rPr lang="en-US" dirty="0"/>
              <a:t>Remember: using a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/>
              <a:t> variable to iterate over nodes</a:t>
            </a:r>
          </a:p>
          <a:p>
            <a:endParaRPr lang="en-US" dirty="0"/>
          </a:p>
          <a:p>
            <a:r>
              <a:rPr lang="en-US" dirty="0"/>
              <a:t>Does changing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dirty="0"/>
              <a:t> actually update our chain?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What will? Changing </a:t>
            </a:r>
            <a:r>
              <a:rPr lang="en-US" dirty="0" err="1">
                <a:latin typeface="Consolas" panose="020B0609020204030204" pitchFamily="49" charset="0"/>
              </a:rPr>
              <a:t>curr</a:t>
            </a:r>
            <a:r>
              <a:rPr lang="en-US" u="sng" dirty="0" err="1">
                <a:latin typeface="Consolas" panose="020B0609020204030204" pitchFamily="49" charset="0"/>
              </a:rPr>
              <a:t>.next</a:t>
            </a:r>
            <a:r>
              <a:rPr lang="en-US" dirty="0">
                <a:latin typeface="Consolas" panose="020B0609020204030204" pitchFamily="49" charset="0"/>
              </a:rPr>
              <a:t>,</a:t>
            </a:r>
            <a:r>
              <a:rPr lang="en-US" dirty="0"/>
              <a:t> changing </a:t>
            </a:r>
            <a:r>
              <a:rPr lang="en-US" u="sng" dirty="0">
                <a:latin typeface="Consolas" panose="020B0609020204030204" pitchFamily="49" charset="0"/>
              </a:rPr>
              <a:t>front</a:t>
            </a:r>
          </a:p>
          <a:p>
            <a:pPr lvl="1"/>
            <a:r>
              <a:rPr lang="en-US" dirty="0"/>
              <a:t>Need to </a:t>
            </a:r>
            <a:r>
              <a:rPr lang="en-US" b="1" dirty="0"/>
              <a:t>stop one early</a:t>
            </a:r>
            <a:r>
              <a:rPr lang="en-US" dirty="0"/>
              <a:t> to make changes</a:t>
            </a:r>
            <a:endParaRPr lang="en-US" u="sng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1200" u="sng" dirty="0">
              <a:latin typeface="Consolas" panose="020B0609020204030204" pitchFamily="49" charset="0"/>
            </a:endParaRPr>
          </a:p>
          <a:p>
            <a:r>
              <a:rPr lang="en-US" dirty="0"/>
              <a:t>Often a number of cases to watch out for:</a:t>
            </a:r>
          </a:p>
          <a:p>
            <a:pPr lvl="1"/>
            <a:r>
              <a:rPr lang="en-US" dirty="0"/>
              <a:t>M(</a:t>
            </a:r>
            <a:r>
              <a:rPr lang="en-US" dirty="0" err="1"/>
              <a:t>iddle</a:t>
            </a:r>
            <a:r>
              <a:rPr lang="en-US" dirty="0"/>
              <a:t>) – Modifying node in the middle of the list (general)</a:t>
            </a:r>
          </a:p>
          <a:p>
            <a:pPr lvl="1"/>
            <a:r>
              <a:rPr lang="en-US" dirty="0"/>
              <a:t>F(</a:t>
            </a:r>
            <a:r>
              <a:rPr lang="en-US" dirty="0" err="1"/>
              <a:t>ront</a:t>
            </a:r>
            <a:r>
              <a:rPr lang="en-US" dirty="0"/>
              <a:t>) – Modifying the first node</a:t>
            </a:r>
          </a:p>
          <a:p>
            <a:pPr lvl="1"/>
            <a:r>
              <a:rPr lang="en-US" dirty="0"/>
              <a:t>E(</a:t>
            </a:r>
            <a:r>
              <a:rPr lang="en-US" dirty="0" err="1"/>
              <a:t>mpty</a:t>
            </a:r>
            <a:r>
              <a:rPr lang="en-US" dirty="0"/>
              <a:t>) – What if the list is empty?</a:t>
            </a:r>
          </a:p>
          <a:p>
            <a:pPr lvl="1"/>
            <a:r>
              <a:rPr lang="en-US" dirty="0"/>
              <a:t>E(</a:t>
            </a:r>
            <a:r>
              <a:rPr lang="en-US" dirty="0" err="1"/>
              <a:t>nd</a:t>
            </a:r>
            <a:r>
              <a:rPr lang="en-US" dirty="0"/>
              <a:t>) – Rare, do we need to do something with the end of the list?</a:t>
            </a:r>
          </a:p>
        </p:txBody>
      </p:sp>
    </p:spTree>
    <p:extLst>
      <p:ext uri="{BB962C8B-B14F-4D97-AF65-F5344CB8AC3E}">
        <p14:creationId xmlns:p14="http://schemas.microsoft.com/office/powerpoint/2010/main" val="658586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Modifying </a:t>
            </a:r>
            <a:r>
              <a:rPr lang="en-US" dirty="0" err="1"/>
              <a:t>LinkedLists</a:t>
            </a:r>
            <a:r>
              <a:rPr lang="en-US" dirty="0"/>
              <a:t> Recursively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4BF8D8-ADB5-4B3B-B5CB-495E34E98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5991224"/>
          </a:xfrm>
        </p:spPr>
        <p:txBody>
          <a:bodyPr>
            <a:normAutofit/>
          </a:bodyPr>
          <a:lstStyle/>
          <a:p>
            <a:r>
              <a:rPr lang="en-US" dirty="0"/>
              <a:t>Much easier than iterative solutions!</a:t>
            </a:r>
          </a:p>
          <a:p>
            <a:r>
              <a:rPr lang="en-US" dirty="0"/>
              <a:t>No longer need to stop one early</a:t>
            </a:r>
          </a:p>
          <a:p>
            <a:pPr lvl="1"/>
            <a:r>
              <a:rPr lang="en-US" dirty="0"/>
              <a:t>Can go right to the point you’d like to make the change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D813CE0-F7FA-489D-A14E-725D0E9C7A8B}"/>
              </a:ext>
            </a:extLst>
          </p:cNvPr>
          <p:cNvGrpSpPr/>
          <p:nvPr/>
        </p:nvGrpSpPr>
        <p:grpSpPr>
          <a:xfrm>
            <a:off x="1919307" y="3121444"/>
            <a:ext cx="8010305" cy="2508489"/>
            <a:chOff x="1767934" y="3429000"/>
            <a:chExt cx="8010305" cy="2508489"/>
          </a:xfrm>
        </p:grpSpPr>
        <p:pic>
          <p:nvPicPr>
            <p:cNvPr id="5" name="Picture 2" descr="Cute Matryoshka: Over 2,643 Royalty-Free Licensable Stock Illustrations &amp;  Drawings | Shutterstock">
              <a:extLst>
                <a:ext uri="{FF2B5EF4-FFF2-40B4-BE49-F238E27FC236}">
                  <a16:creationId xmlns:a16="http://schemas.microsoft.com/office/drawing/2014/main" id="{BB04B391-986E-4AE9-B50F-794E291C255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24" t="28381" r="48639" b="9395"/>
            <a:stretch/>
          </p:blipFill>
          <p:spPr bwMode="auto">
            <a:xfrm>
              <a:off x="1903397" y="3429000"/>
              <a:ext cx="1744910" cy="2000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ute Matryoshka: Over 2,643 Royalty-Free Licensable Stock Illustrations &amp;  Drawings | Shutterstock">
              <a:extLst>
                <a:ext uri="{FF2B5EF4-FFF2-40B4-BE49-F238E27FC236}">
                  <a16:creationId xmlns:a16="http://schemas.microsoft.com/office/drawing/2014/main" id="{B70686A3-3911-48E4-9131-540FB5181D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008" t="35572" r="31164" b="9395"/>
            <a:stretch/>
          </p:blipFill>
          <p:spPr bwMode="auto">
            <a:xfrm>
              <a:off x="4243267" y="3660144"/>
              <a:ext cx="1308683" cy="1768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Cute Matryoshka: Over 2,643 Royalty-Free Licensable Stock Illustrations &amp;  Drawings | Shutterstock">
              <a:extLst>
                <a:ext uri="{FF2B5EF4-FFF2-40B4-BE49-F238E27FC236}">
                  <a16:creationId xmlns:a16="http://schemas.microsoft.com/office/drawing/2014/main" id="{DEB468AA-0949-4484-A24F-AFA532F4DE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39" t="45054" r="14012" b="9396"/>
            <a:stretch/>
          </p:blipFill>
          <p:spPr bwMode="auto">
            <a:xfrm>
              <a:off x="6254457" y="3964944"/>
              <a:ext cx="1224793" cy="14641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ute Matryoshka: Over 2,643 Royalty-Free Licensable Stock Illustrations &amp;  Drawings | Shutterstock">
              <a:extLst>
                <a:ext uri="{FF2B5EF4-FFF2-40B4-BE49-F238E27FC236}">
                  <a16:creationId xmlns:a16="http://schemas.microsoft.com/office/drawing/2014/main" id="{8E2C8BFE-9942-4BBC-BBE2-2E39F11498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606" t="61466" r="3156" b="9396"/>
            <a:stretch/>
          </p:blipFill>
          <p:spPr bwMode="auto">
            <a:xfrm>
              <a:off x="8527169" y="4477562"/>
              <a:ext cx="718398" cy="936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7D711628-77A9-4CB0-AA63-AA8ABFA26E9E}"/>
                </a:ext>
              </a:extLst>
            </p:cNvPr>
            <p:cNvSpPr/>
            <p:nvPr/>
          </p:nvSpPr>
          <p:spPr>
            <a:xfrm>
              <a:off x="1767934" y="5429142"/>
              <a:ext cx="2015836" cy="50834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method(one)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F47B133-659A-4609-BAE9-5A8364EC3284}"/>
                </a:ext>
              </a:extLst>
            </p:cNvPr>
            <p:cNvSpPr/>
            <p:nvPr/>
          </p:nvSpPr>
          <p:spPr>
            <a:xfrm>
              <a:off x="4000527" y="5429142"/>
              <a:ext cx="1794164" cy="50834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method(two)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EAB3621-D636-4C8A-88B3-C705C294DBBE}"/>
                </a:ext>
              </a:extLst>
            </p:cNvPr>
            <p:cNvSpPr/>
            <p:nvPr/>
          </p:nvSpPr>
          <p:spPr>
            <a:xfrm>
              <a:off x="5969771" y="5414195"/>
              <a:ext cx="1884935" cy="50834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method(three)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EBDFD32-757A-406A-953B-79194034D584}"/>
                </a:ext>
              </a:extLst>
            </p:cNvPr>
            <p:cNvSpPr/>
            <p:nvPr/>
          </p:nvSpPr>
          <p:spPr>
            <a:xfrm>
              <a:off x="8029786" y="5414194"/>
              <a:ext cx="1748453" cy="50834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Consolas" panose="020B0609020204030204" pitchFamily="49" charset="0"/>
                </a:rPr>
                <a:t>method(null)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2A66D73-A2F0-4DC2-A0A0-C6EABCE8CC82}"/>
              </a:ext>
            </a:extLst>
          </p:cNvPr>
          <p:cNvSpPr/>
          <p:nvPr/>
        </p:nvSpPr>
        <p:spPr>
          <a:xfrm>
            <a:off x="2136040" y="5790026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A6FF23-803E-49E0-A965-A72D2649EA69}"/>
              </a:ext>
            </a:extLst>
          </p:cNvPr>
          <p:cNvSpPr/>
          <p:nvPr/>
        </p:nvSpPr>
        <p:spPr>
          <a:xfrm>
            <a:off x="2955342" y="5790026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AAB099-2497-4E67-B083-A75BAA48EE1C}"/>
              </a:ext>
            </a:extLst>
          </p:cNvPr>
          <p:cNvSpPr txBox="1"/>
          <p:nvPr/>
        </p:nvSpPr>
        <p:spPr>
          <a:xfrm>
            <a:off x="2362024" y="5879941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C14B1FA-8D4D-48D4-81ED-3568635FF211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1169213" y="6174074"/>
            <a:ext cx="96682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0A777391-E09C-40AF-980C-F8F4CDA76955}"/>
              </a:ext>
            </a:extLst>
          </p:cNvPr>
          <p:cNvSpPr/>
          <p:nvPr/>
        </p:nvSpPr>
        <p:spPr>
          <a:xfrm>
            <a:off x="1030401" y="6019564"/>
            <a:ext cx="312550" cy="30902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83B948-E063-47B7-9DC5-60A78296AD4C}"/>
              </a:ext>
            </a:extLst>
          </p:cNvPr>
          <p:cNvSpPr txBox="1"/>
          <p:nvPr/>
        </p:nvSpPr>
        <p:spPr>
          <a:xfrm>
            <a:off x="861619" y="5678177"/>
            <a:ext cx="650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front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6BEBD0-9A4D-4C33-9C2C-5AD66BE71DCE}"/>
              </a:ext>
            </a:extLst>
          </p:cNvPr>
          <p:cNvSpPr/>
          <p:nvPr/>
        </p:nvSpPr>
        <p:spPr>
          <a:xfrm>
            <a:off x="4237483" y="5805407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04911D-0D10-4735-B66F-9EF795937EC3}"/>
              </a:ext>
            </a:extLst>
          </p:cNvPr>
          <p:cNvSpPr/>
          <p:nvPr/>
        </p:nvSpPr>
        <p:spPr>
          <a:xfrm>
            <a:off x="5056785" y="5805407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083E29-79EA-43E4-BC87-8B4829B70275}"/>
              </a:ext>
            </a:extLst>
          </p:cNvPr>
          <p:cNvSpPr txBox="1"/>
          <p:nvPr/>
        </p:nvSpPr>
        <p:spPr>
          <a:xfrm>
            <a:off x="4463467" y="5895322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2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C0D320D-141D-4AA5-842E-4C90A6D7EE45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3364993" y="6189455"/>
            <a:ext cx="87249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B4974E5B-4BAD-4EB8-802C-F2064EEA601F}"/>
              </a:ext>
            </a:extLst>
          </p:cNvPr>
          <p:cNvSpPr/>
          <p:nvPr/>
        </p:nvSpPr>
        <p:spPr>
          <a:xfrm>
            <a:off x="6244589" y="5793806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15C5B49-D7F2-4FA2-9AFB-8B2EA861E609}"/>
              </a:ext>
            </a:extLst>
          </p:cNvPr>
          <p:cNvSpPr/>
          <p:nvPr/>
        </p:nvSpPr>
        <p:spPr>
          <a:xfrm>
            <a:off x="7063891" y="5793806"/>
            <a:ext cx="819302" cy="76809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827125A-630F-4A52-93E2-A0F3535ADECD}"/>
              </a:ext>
            </a:extLst>
          </p:cNvPr>
          <p:cNvSpPr txBox="1"/>
          <p:nvPr/>
        </p:nvSpPr>
        <p:spPr>
          <a:xfrm>
            <a:off x="6470573" y="5883721"/>
            <a:ext cx="4106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3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579E9C2-B6D2-4F54-BE70-C0DA1814849D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5466436" y="6177854"/>
            <a:ext cx="77815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88B079C-C388-4B6F-9A17-E78D97F27D59}"/>
              </a:ext>
            </a:extLst>
          </p:cNvPr>
          <p:cNvCxnSpPr>
            <a:cxnSpLocks/>
          </p:cNvCxnSpPr>
          <p:nvPr/>
        </p:nvCxnSpPr>
        <p:spPr>
          <a:xfrm>
            <a:off x="7473542" y="6166253"/>
            <a:ext cx="966827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1CC7556-284C-4B65-90FE-26AA1F1DDE55}"/>
              </a:ext>
            </a:extLst>
          </p:cNvPr>
          <p:cNvSpPr txBox="1"/>
          <p:nvPr/>
        </p:nvSpPr>
        <p:spPr>
          <a:xfrm>
            <a:off x="8511005" y="5862843"/>
            <a:ext cx="10887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null</a:t>
            </a:r>
          </a:p>
        </p:txBody>
      </p: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E37677FB-DF68-404D-A665-A341395262C4}"/>
              </a:ext>
            </a:extLst>
          </p:cNvPr>
          <p:cNvCxnSpPr>
            <a:cxnSpLocks/>
            <a:stCxn id="6" idx="0"/>
            <a:endCxn id="5" idx="0"/>
          </p:cNvCxnSpPr>
          <p:nvPr/>
        </p:nvCxnSpPr>
        <p:spPr>
          <a:xfrm rot="16200000" flipV="1">
            <a:off x="3872532" y="2176137"/>
            <a:ext cx="231144" cy="2121757"/>
          </a:xfrm>
          <a:prstGeom prst="curvedConnector3">
            <a:avLst>
              <a:gd name="adj1" fmla="val 19889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08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l">
          <a:defRPr sz="2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26107</TotalTime>
  <Words>538</Words>
  <Application>Microsoft Office PowerPoint</Application>
  <PresentationFormat>Widescreen</PresentationFormat>
  <Paragraphs>104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Linked Lists with Recursion</vt:lpstr>
      <vt:lpstr>Lecture Outline</vt:lpstr>
      <vt:lpstr>Announcements</vt:lpstr>
      <vt:lpstr>Lecture Outline</vt:lpstr>
      <vt:lpstr>Linked Lists</vt:lpstr>
      <vt:lpstr>Recursive Traversals w/ LinkedLists</vt:lpstr>
      <vt:lpstr>Lecture Outline</vt:lpstr>
      <vt:lpstr>Modifying LinkedLists [Review]</vt:lpstr>
      <vt:lpstr>Modifying LinkedLists Recursively</vt:lpstr>
      <vt:lpstr>Modifying LinkedLists Recursively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Brett Wortzman</cp:lastModifiedBy>
  <cp:revision>331</cp:revision>
  <cp:lastPrinted>2022-09-27T21:33:44Z</cp:lastPrinted>
  <dcterms:created xsi:type="dcterms:W3CDTF">2020-06-13T06:27:42Z</dcterms:created>
  <dcterms:modified xsi:type="dcterms:W3CDTF">2026-02-14T00:53:53Z</dcterms:modified>
</cp:coreProperties>
</file>