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9" r:id="rId2"/>
  </p:sldMasterIdLst>
  <p:notesMasterIdLst>
    <p:notesMasterId r:id="rId9"/>
  </p:notesMasterIdLst>
  <p:sldIdLst>
    <p:sldId id="878" r:id="rId3"/>
    <p:sldId id="867" r:id="rId4"/>
    <p:sldId id="361" r:id="rId5"/>
    <p:sldId id="869" r:id="rId6"/>
    <p:sldId id="873" r:id="rId7"/>
    <p:sldId id="87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5C71387-6F25-40BE-A9C7-2DE5AC23F89B}">
          <p14:sldIdLst>
            <p14:sldId id="878"/>
            <p14:sldId id="867"/>
            <p14:sldId id="361"/>
            <p14:sldId id="869"/>
            <p14:sldId id="873"/>
            <p14:sldId id="87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nats" initials="m" lastIdx="1" clrIdx="0">
    <p:extLst>
      <p:ext uri="{19B8F6BF-5375-455C-9EA6-DF929625EA0E}">
        <p15:presenceInfo xmlns:p15="http://schemas.microsoft.com/office/powerpoint/2012/main" userId="S-1-5-21-2454115528-2111753937-1836222636-10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231"/>
    <a:srgbClr val="0FB9B1"/>
    <a:srgbClr val="54A0FF"/>
    <a:srgbClr val="FAFAFA"/>
    <a:srgbClr val="F5F5F5"/>
    <a:srgbClr val="EF5777"/>
    <a:srgbClr val="F7B731"/>
    <a:srgbClr val="4E408B"/>
    <a:srgbClr val="43367C"/>
    <a:srgbClr val="2E2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57" autoAdjust="0"/>
    <p:restoredTop sz="91361"/>
  </p:normalViewPr>
  <p:slideViewPr>
    <p:cSldViewPr snapToGrid="0" snapToObjects="1">
      <p:cViewPr varScale="1">
        <p:scale>
          <a:sx n="94" d="100"/>
          <a:sy n="94" d="100"/>
        </p:scale>
        <p:origin x="90" y="39"/>
      </p:cViewPr>
      <p:guideLst/>
    </p:cSldViewPr>
  </p:slideViewPr>
  <p:outlineViewPr>
    <p:cViewPr>
      <p:scale>
        <a:sx n="33" d="100"/>
        <a:sy n="33" d="100"/>
      </p:scale>
      <p:origin x="0" y="-180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B3A00-37AE-DF4F-846D-B0E493D1DDE8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0FC8D-3FAB-384B-A523-F958535FCC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039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Slido</a:t>
            </a:r>
            <a:r>
              <a:rPr lang="en-US" dirty="0"/>
              <a:t> event https://app.sli.do/event/3JU2wS7VcYeUwLJoiPdW5j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Or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Slido.com and event code cse123</a:t>
            </a:r>
            <a:endParaRPr dirty="0"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5B6226-E642-10B0-730C-CA63F126DC0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2520" y="236757"/>
            <a:ext cx="12540363" cy="7181466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09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#cse123 </a:t>
            </a:r>
          </a:p>
        </p:txBody>
      </p:sp>
      <p:sp>
        <p:nvSpPr>
          <p:cNvPr id="5" name="Google Shape;24;p29">
            <a:extLst>
              <a:ext uri="{FF2B5EF4-FFF2-40B4-BE49-F238E27FC236}">
                <a16:creationId xmlns:a16="http://schemas.microsoft.com/office/drawing/2014/main" id="{7598AB6A-DDAC-77B1-E44C-DEF1D614739E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8369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510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A7CA7DD-E1AA-4B63-BB81-4C53C0FBC439}"/>
              </a:ext>
            </a:extLst>
          </p:cNvPr>
          <p:cNvSpPr/>
          <p:nvPr userDrawn="1"/>
        </p:nvSpPr>
        <p:spPr>
          <a:xfrm>
            <a:off x="7302715" y="237410"/>
            <a:ext cx="868680" cy="8686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8761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DF6858E-0BE5-4C2C-83C3-0117BA0145D7}"/>
              </a:ext>
            </a:extLst>
          </p:cNvPr>
          <p:cNvSpPr/>
          <p:nvPr userDrawn="1"/>
        </p:nvSpPr>
        <p:spPr>
          <a:xfrm>
            <a:off x="7302715" y="237410"/>
            <a:ext cx="868680" cy="8686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015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341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908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userDrawn="1">
  <p:cSld name="1_Title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29"/>
          <p:cNvSpPr txBox="1">
            <a:spLocks noGrp="1"/>
          </p:cNvSpPr>
          <p:nvPr>
            <p:ph type="title"/>
          </p:nvPr>
        </p:nvSpPr>
        <p:spPr>
          <a:xfrm>
            <a:off x="292977" y="4013370"/>
            <a:ext cx="6212926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6000"/>
              <a:buFont typeface="Montserrat SemiBold"/>
              <a:buNone/>
              <a:defRPr sz="6000" b="0">
                <a:solidFill>
                  <a:srgbClr val="F0F0F0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9"/>
          <p:cNvSpPr txBox="1"/>
          <p:nvPr/>
        </p:nvSpPr>
        <p:spPr>
          <a:xfrm>
            <a:off x="338697" y="3182199"/>
            <a:ext cx="306297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0F0"/>
              </a:buClr>
              <a:buSzPts val="3600"/>
              <a:buFont typeface="Montserrat ExtraBold"/>
              <a:buNone/>
            </a:pPr>
            <a:r>
              <a:rPr lang="en-US" sz="3600" b="1" i="0" u="none" strike="noStrike" cap="none" dirty="0">
                <a:solidFill>
                  <a:srgbClr val="F0F0F0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CSE 123</a:t>
            </a:r>
            <a:endParaRPr dirty="0"/>
          </a:p>
        </p:txBody>
      </p:sp>
      <p:sp>
        <p:nvSpPr>
          <p:cNvPr id="22" name="Google Shape;22;p29"/>
          <p:cNvSpPr/>
          <p:nvPr/>
        </p:nvSpPr>
        <p:spPr>
          <a:xfrm>
            <a:off x="420127" y="2753847"/>
            <a:ext cx="1269525" cy="420132"/>
          </a:xfrm>
          <a:prstGeom prst="roundRect">
            <a:avLst>
              <a:gd name="adj" fmla="val 16667"/>
            </a:avLst>
          </a:prstGeom>
          <a:solidFill>
            <a:srgbClr val="FA823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9"/>
          <p:cNvSpPr/>
          <p:nvPr/>
        </p:nvSpPr>
        <p:spPr>
          <a:xfrm>
            <a:off x="6714463" y="1251642"/>
            <a:ext cx="5250244" cy="5486042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" name="Google Shape;25;p29"/>
          <p:cNvCxnSpPr/>
          <p:nvPr/>
        </p:nvCxnSpPr>
        <p:spPr>
          <a:xfrm>
            <a:off x="7105432" y="3799913"/>
            <a:ext cx="4468306" cy="1"/>
          </a:xfrm>
          <a:prstGeom prst="straightConnector1">
            <a:avLst/>
          </a:prstGeom>
          <a:noFill/>
          <a:ln w="9525" cap="flat" cmpd="sng">
            <a:solidFill>
              <a:srgbClr val="BFBFBF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6" name="Google Shape;26;p29"/>
          <p:cNvSpPr/>
          <p:nvPr/>
        </p:nvSpPr>
        <p:spPr>
          <a:xfrm>
            <a:off x="6931" y="5505568"/>
            <a:ext cx="4514270" cy="1340914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9"/>
          <p:cNvSpPr txBox="1"/>
          <p:nvPr/>
        </p:nvSpPr>
        <p:spPr>
          <a:xfrm>
            <a:off x="242828" y="5666317"/>
            <a:ext cx="215923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</a:pPr>
            <a:r>
              <a:rPr lang="en-US" sz="1200" b="1" i="0" u="none" strike="noStrike" cap="none" dirty="0">
                <a:solidFill>
                  <a:srgbClr val="A6A6A6"/>
                </a:solidFill>
                <a:latin typeface="Montserrat"/>
                <a:ea typeface="Montserrat"/>
                <a:cs typeface="Montserrat"/>
                <a:sym typeface="Montserrat"/>
              </a:rPr>
              <a:t>Questions during Class?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200"/>
              <a:buFont typeface="Montserrat"/>
              <a:buNone/>
              <a:tabLst/>
              <a:defRPr/>
            </a:pPr>
            <a:r>
              <a:rPr lang="en-US" sz="1200" b="1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Raise hand or send here</a:t>
            </a:r>
            <a:endParaRPr lang="en-US" sz="1200" dirty="0"/>
          </a:p>
        </p:txBody>
      </p:sp>
      <p:sp>
        <p:nvSpPr>
          <p:cNvPr id="28" name="Google Shape;28;p29"/>
          <p:cNvSpPr txBox="1"/>
          <p:nvPr/>
        </p:nvSpPr>
        <p:spPr>
          <a:xfrm>
            <a:off x="242828" y="6094422"/>
            <a:ext cx="21548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Montserrat SemiBold"/>
              <a:buNone/>
            </a:pPr>
            <a:endParaRPr sz="1200" b="1" i="0" u="none" strike="noStrike" cap="none" dirty="0">
              <a:solidFill>
                <a:srgbClr val="595959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000"/>
              <a:buFont typeface="Montserrat SemiBold"/>
              <a:buNone/>
            </a:pPr>
            <a:r>
              <a:rPr lang="en-US" sz="2000" b="0" i="0" u="none" strike="noStrike" cap="none" dirty="0">
                <a:solidFill>
                  <a:srgbClr val="595959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sli.do    #cse123 </a:t>
            </a:r>
            <a:endParaRPr dirty="0"/>
          </a:p>
        </p:txBody>
      </p:sp>
      <p:sp>
        <p:nvSpPr>
          <p:cNvPr id="30" name="Google Shape;6;p28">
            <a:extLst>
              <a:ext uri="{FF2B5EF4-FFF2-40B4-BE49-F238E27FC236}">
                <a16:creationId xmlns:a16="http://schemas.microsoft.com/office/drawing/2014/main" id="{90DE1CCA-3C44-4A8B-8512-85130B59739C}"/>
              </a:ext>
            </a:extLst>
          </p:cNvPr>
          <p:cNvSpPr/>
          <p:nvPr userDrawn="1"/>
        </p:nvSpPr>
        <p:spPr>
          <a:xfrm>
            <a:off x="-29765" y="-6263"/>
            <a:ext cx="12221765" cy="23029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7;p28" descr="Picture 6">
            <a:extLst>
              <a:ext uri="{FF2B5EF4-FFF2-40B4-BE49-F238E27FC236}">
                <a16:creationId xmlns:a16="http://schemas.microsoft.com/office/drawing/2014/main" id="{5CC3B2A6-B9E4-4692-B1C5-C4AFE479505E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29762" y="-5988"/>
            <a:ext cx="2150723" cy="169039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;p28">
            <a:extLst>
              <a:ext uri="{FF2B5EF4-FFF2-40B4-BE49-F238E27FC236}">
                <a16:creationId xmlns:a16="http://schemas.microsoft.com/office/drawing/2014/main" id="{1897D9CE-58CC-4DB4-A4A6-DD3585087B5E}"/>
              </a:ext>
            </a:extLst>
          </p:cNvPr>
          <p:cNvSpPr txBox="1"/>
          <p:nvPr userDrawn="1"/>
        </p:nvSpPr>
        <p:spPr>
          <a:xfrm>
            <a:off x="10615294" y="-1"/>
            <a:ext cx="1530987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Montserrat SemiBold"/>
              <a:buNone/>
            </a:pPr>
            <a:r>
              <a:rPr lang="en-US" sz="900" b="1" i="0" u="none" strike="noStrike" cap="none" dirty="0">
                <a:solidFill>
                  <a:srgbClr val="FFFFFF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CSE 123 Summer 2026</a:t>
            </a:r>
            <a:endParaRPr dirty="0"/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C96B5491-F7FA-23FC-FB30-12701599F978}"/>
              </a:ext>
            </a:extLst>
          </p:cNvPr>
          <p:cNvSpPr txBox="1"/>
          <p:nvPr userDrawn="1"/>
        </p:nvSpPr>
        <p:spPr>
          <a:xfrm>
            <a:off x="7148325" y="1757973"/>
            <a:ext cx="4385400" cy="17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r>
              <a:rPr lang="en-US" sz="2200" b="1" i="1" u="none" strike="noStrike" cap="none" dirty="0">
                <a:solidFill>
                  <a:srgbClr val="404040"/>
                </a:solidFill>
                <a:latin typeface="Calibri"/>
                <a:ea typeface="Calibri"/>
                <a:cs typeface="Calibri"/>
                <a:sym typeface="Calibri"/>
              </a:rPr>
              <a:t>Talk to your neighbors: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2200"/>
              <a:buFont typeface="Calibri"/>
              <a:buNone/>
            </a:pPr>
            <a:endParaRPr lang="en-US" sz="2200" b="1" i="1" u="none" strike="noStrike" cap="none" dirty="0">
              <a:solidFill>
                <a:srgbClr val="40404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94;p1">
            <a:extLst>
              <a:ext uri="{FF2B5EF4-FFF2-40B4-BE49-F238E27FC236}">
                <a16:creationId xmlns:a16="http://schemas.microsoft.com/office/drawing/2014/main" id="{9ED2A101-430A-CE69-E5BC-7D6DD50BF4E3}"/>
              </a:ext>
            </a:extLst>
          </p:cNvPr>
          <p:cNvSpPr txBox="1"/>
          <p:nvPr userDrawn="1"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</a:pPr>
            <a:r>
              <a:rPr lang="en-US" sz="1600" b="1" i="0" u="none" strike="noStrike" cap="none" dirty="0">
                <a:solidFill>
                  <a:srgbClr val="A6A6A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8C360F-4256-FEE1-7C14-17182C543AFA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07: Recursive Programming</a:t>
            </a:r>
          </a:p>
        </p:txBody>
      </p:sp>
      <p:sp>
        <p:nvSpPr>
          <p:cNvPr id="12" name="Google Shape;23;p29">
            <a:extLst>
              <a:ext uri="{FF2B5EF4-FFF2-40B4-BE49-F238E27FC236}">
                <a16:creationId xmlns:a16="http://schemas.microsoft.com/office/drawing/2014/main" id="{8AB0C156-E646-655A-EAEF-6213F4E43055}"/>
              </a:ext>
            </a:extLst>
          </p:cNvPr>
          <p:cNvSpPr txBox="1"/>
          <p:nvPr userDrawn="1"/>
        </p:nvSpPr>
        <p:spPr>
          <a:xfrm>
            <a:off x="486355" y="2794656"/>
            <a:ext cx="113706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Montserrat"/>
              <a:buNone/>
            </a:pPr>
            <a:r>
              <a:rPr lang="en-US" sz="1600" b="0" i="0" u="none" strike="noStrike" cap="none" dirty="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LEC 07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0402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517276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A6B8B3-3837-584A-94CD-BA26A8EF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A6CF4A-8D26-7E47-BE24-56CAFA2BF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DA4DA-0832-AD49-906C-ED72A76C7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810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tice: Th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3AA407-1DA0-3243-8E37-6DD02AC469B7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8B2FB86-FF62-31DF-F83C-54AC220C7122}"/>
              </a:ext>
            </a:extLst>
          </p:cNvPr>
          <p:cNvSpPr txBox="1"/>
          <p:nvPr userDrawn="1"/>
        </p:nvSpPr>
        <p:spPr>
          <a:xfrm>
            <a:off x="1106916" y="300371"/>
            <a:ext cx="3741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Think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7D0B743-6487-A3F6-EBE7-3E0368CD2E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flipH="1">
            <a:off x="154039" y="300371"/>
            <a:ext cx="684160" cy="781897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1F486DBF-0D75-55DB-9928-3E596B345D51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D5B7D14-FA34-B2D9-C621-221E813EEED7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6F433B8-1705-4DC6-89CE-C8D6973DAF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5652" y="287373"/>
            <a:ext cx="762806" cy="76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51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citce: Pai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1B53D-D190-0D4A-BA39-A8F17D8FE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88066"/>
            <a:ext cx="10515600" cy="76263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F8F08A-57D8-194E-8383-EB3BBBF69B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6DF9B-F95B-9446-A8D9-E083A46274F8}"/>
              </a:ext>
            </a:extLst>
          </p:cNvPr>
          <p:cNvSpPr/>
          <p:nvPr userDrawn="1"/>
        </p:nvSpPr>
        <p:spPr>
          <a:xfrm>
            <a:off x="-29763" y="231050"/>
            <a:ext cx="12221763" cy="98440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5A96D726-B7B5-E5FD-95E9-944FA8727D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4039" y="300371"/>
            <a:ext cx="961802" cy="76944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0FA711B-19AB-5E1A-7C37-14ED2D5431ED}"/>
              </a:ext>
            </a:extLst>
          </p:cNvPr>
          <p:cNvSpPr/>
          <p:nvPr userDrawn="1"/>
        </p:nvSpPr>
        <p:spPr>
          <a:xfrm>
            <a:off x="8365340" y="393723"/>
            <a:ext cx="3380431" cy="556054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i="0" dirty="0">
                <a:latin typeface="Calibri" panose="020F0502020204030204" pitchFamily="34" charset="0"/>
                <a:cs typeface="Calibri" panose="020F0502020204030204" pitchFamily="34" charset="0"/>
              </a:rPr>
              <a:t>sli.do      #cse122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2366A2-C9D8-2580-7B79-3B1F6DDAB802}"/>
              </a:ext>
            </a:extLst>
          </p:cNvPr>
          <p:cNvSpPr/>
          <p:nvPr userDrawn="1"/>
        </p:nvSpPr>
        <p:spPr>
          <a:xfrm>
            <a:off x="7256995" y="195215"/>
            <a:ext cx="960120" cy="960120"/>
          </a:xfrm>
          <a:prstGeom prst="roundRect">
            <a:avLst/>
          </a:prstGeom>
          <a:solidFill>
            <a:srgbClr val="4E40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61646E-9F5C-9C61-C30B-3DF312AA0AE9}"/>
              </a:ext>
            </a:extLst>
          </p:cNvPr>
          <p:cNvSpPr/>
          <p:nvPr userDrawn="1"/>
        </p:nvSpPr>
        <p:spPr>
          <a:xfrm>
            <a:off x="7362151" y="300371"/>
            <a:ext cx="749808" cy="7498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522D9B-890F-87AE-E16B-BD76B76C8428}"/>
              </a:ext>
            </a:extLst>
          </p:cNvPr>
          <p:cNvSpPr txBox="1"/>
          <p:nvPr userDrawn="1"/>
        </p:nvSpPr>
        <p:spPr>
          <a:xfrm>
            <a:off x="1106916" y="300371"/>
            <a:ext cx="335765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Practice : Pair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7E29C1-FA87-4954-91F1-86C1FBC08B4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55652" y="287373"/>
            <a:ext cx="762806" cy="76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98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3D231-F19F-A840-B5BC-F29C9E521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AC8BA-BD64-6945-A342-22D204834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02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2D3693-0064-BB4F-9EC2-569D40495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486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9E575A9-56CD-5A42-B9C7-1068F9228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77" y="4013370"/>
            <a:ext cx="6212925" cy="1954786"/>
          </a:xfrm>
        </p:spPr>
        <p:txBody>
          <a:bodyPr anchor="t">
            <a:noAutofit/>
          </a:bodyPr>
          <a:lstStyle>
            <a:lvl1pPr>
              <a:defRPr sz="6000" b="0" i="0">
                <a:solidFill>
                  <a:srgbClr val="F0F0F0"/>
                </a:solidFill>
                <a:latin typeface="Montserrat SemiBold" pitchFamily="2" charset="77"/>
              </a:defRPr>
            </a:lvl1pPr>
          </a:lstStyle>
          <a:p>
            <a:r>
              <a:rPr lang="en-US" dirty="0"/>
              <a:t>Click to edit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AB47C65-C622-BE47-AE97-E148F4F3EA4E}"/>
              </a:ext>
            </a:extLst>
          </p:cNvPr>
          <p:cNvSpPr txBox="1"/>
          <p:nvPr userDrawn="1"/>
        </p:nvSpPr>
        <p:spPr>
          <a:xfrm>
            <a:off x="292977" y="3182200"/>
            <a:ext cx="315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0" spc="100" baseline="0" dirty="0">
                <a:solidFill>
                  <a:srgbClr val="F0F0F0"/>
                </a:solidFill>
                <a:latin typeface="Montserrat ExtraBold" pitchFamily="2" charset="77"/>
              </a:rPr>
              <a:t>CSE 123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7A9EB4D-77DA-A446-AC45-F12975CF7B81}"/>
              </a:ext>
            </a:extLst>
          </p:cNvPr>
          <p:cNvSpPr/>
          <p:nvPr userDrawn="1"/>
        </p:nvSpPr>
        <p:spPr>
          <a:xfrm>
            <a:off x="420128" y="2753848"/>
            <a:ext cx="1269523" cy="420130"/>
          </a:xfrm>
          <a:prstGeom prst="roundRect">
            <a:avLst/>
          </a:prstGeom>
          <a:solidFill>
            <a:srgbClr val="FA82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0" i="0" spc="300" dirty="0">
                <a:latin typeface="Montserrat" pitchFamily="2" charset="77"/>
              </a:rPr>
              <a:t>LEC 08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6C7426B-729E-F7D5-0736-3AD7D1926A0A}"/>
              </a:ext>
            </a:extLst>
          </p:cNvPr>
          <p:cNvSpPr/>
          <p:nvPr userDrawn="1"/>
        </p:nvSpPr>
        <p:spPr>
          <a:xfrm>
            <a:off x="-369625" y="5494620"/>
            <a:ext cx="4632957" cy="1688781"/>
          </a:xfrm>
          <a:prstGeom prst="roundRect">
            <a:avLst>
              <a:gd name="adj" fmla="val 9433"/>
            </a:avLst>
          </a:prstGeom>
          <a:solidFill>
            <a:srgbClr val="FAFAFA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808DAC-636A-06AC-ADA9-6F6514C7FCE0}"/>
              </a:ext>
            </a:extLst>
          </p:cNvPr>
          <p:cNvSpPr/>
          <p:nvPr userDrawn="1"/>
        </p:nvSpPr>
        <p:spPr>
          <a:xfrm>
            <a:off x="71163" y="5574803"/>
            <a:ext cx="225067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200" b="1" i="0" dirty="0">
                <a:solidFill>
                  <a:schemeClr val="bg1">
                    <a:lumMod val="65000"/>
                  </a:schemeClr>
                </a:solidFill>
                <a:latin typeface="Montserrat" pitchFamily="2" charset="77"/>
              </a:rPr>
              <a:t>Questions during Class?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DE38F8-AD40-1DC7-1944-4682FDD989B1}"/>
              </a:ext>
            </a:extLst>
          </p:cNvPr>
          <p:cNvSpPr/>
          <p:nvPr userDrawn="1"/>
        </p:nvSpPr>
        <p:spPr>
          <a:xfrm>
            <a:off x="72629" y="5851802"/>
            <a:ext cx="2432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Raise hand or send here</a:t>
            </a:r>
          </a:p>
          <a:p>
            <a:endParaRPr lang="en-US" sz="1200" b="1" i="0" dirty="0">
              <a:solidFill>
                <a:schemeClr val="tx1">
                  <a:lumMod val="65000"/>
                  <a:lumOff val="35000"/>
                </a:schemeClr>
              </a:solidFill>
              <a:latin typeface="Montserrat SemiBold" pitchFamily="2" charset="77"/>
            </a:endParaRPr>
          </a:p>
          <a:p>
            <a:r>
              <a:rPr lang="en-US" sz="2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SemiBold" pitchFamily="2" charset="77"/>
              </a:rPr>
              <a:t>sli.do    #cse123</a:t>
            </a:r>
          </a:p>
        </p:txBody>
      </p:sp>
      <p:sp>
        <p:nvSpPr>
          <p:cNvPr id="5" name="Google Shape;24;p29">
            <a:extLst>
              <a:ext uri="{FF2B5EF4-FFF2-40B4-BE49-F238E27FC236}">
                <a16:creationId xmlns:a16="http://schemas.microsoft.com/office/drawing/2014/main" id="{FAAFC217-8FE2-D6F8-124C-C7DDCD377443}"/>
              </a:ext>
            </a:extLst>
          </p:cNvPr>
          <p:cNvSpPr/>
          <p:nvPr userDrawn="1"/>
        </p:nvSpPr>
        <p:spPr>
          <a:xfrm>
            <a:off x="7275442" y="1530627"/>
            <a:ext cx="4673729" cy="4641574"/>
          </a:xfrm>
          <a:prstGeom prst="roundRect">
            <a:avLst>
              <a:gd name="adj" fmla="val 1114"/>
            </a:avLst>
          </a:prstGeom>
          <a:solidFill>
            <a:srgbClr val="FAFAFA"/>
          </a:solidFill>
          <a:ln w="12700" cap="flat" cmpd="sng">
            <a:solidFill>
              <a:srgbClr val="221A44"/>
            </a:solidFill>
            <a:prstDash val="solid"/>
            <a:miter lim="8000"/>
            <a:headEnd type="none" w="sm" len="sm"/>
            <a:tailEnd type="none" w="sm" len="sm"/>
          </a:ln>
          <a:effectLst>
            <a:outerShdw blurRad="50800" dist="38100" dir="8100000" rotWithShape="0">
              <a:srgbClr val="000000">
                <a:alpha val="4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5608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788E2-53AC-E040-9733-D210E855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CCEFC-A9FF-8249-A3D3-21FB7B7CCB8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10CAD9-D825-5C41-812F-1D2BA3804933}"/>
              </a:ext>
            </a:extLst>
          </p:cNvPr>
          <p:cNvSpPr txBox="1"/>
          <p:nvPr userDrawn="1"/>
        </p:nvSpPr>
        <p:spPr>
          <a:xfrm>
            <a:off x="568410" y="469557"/>
            <a:ext cx="20141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>
                <a:latin typeface="Calibri" panose="020F0502020204030204" pitchFamily="34" charset="0"/>
                <a:cs typeface="Calibri" panose="020F050202020403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24849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123 Summer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07: Recursive Programming</a:t>
            </a:r>
          </a:p>
        </p:txBody>
      </p:sp>
    </p:spTree>
    <p:extLst>
      <p:ext uri="{BB962C8B-B14F-4D97-AF65-F5344CB8AC3E}">
        <p14:creationId xmlns:p14="http://schemas.microsoft.com/office/powerpoint/2010/main" val="8468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6" r:id="rId4"/>
    <p:sldLayoutId id="214748365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460B4-70F4-B145-8648-892BD7385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6565"/>
            <a:ext cx="10515600" cy="7626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173FE4-2A2D-D54E-9CA7-3BE743A500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71600"/>
            <a:ext cx="10515600" cy="480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0E522-6C81-E146-9573-8B2A265760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7150" y="6329363"/>
            <a:ext cx="552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rgbClr val="2E235D"/>
                </a:solidFill>
              </a:defRPr>
            </a:lvl1pPr>
          </a:lstStyle>
          <a:p>
            <a:fld id="{B84CCEFC-A9FF-8249-A3D3-21FB7B7CCB8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829BDB-00F0-1A4D-85ED-E7EECB1665B0}"/>
              </a:ext>
            </a:extLst>
          </p:cNvPr>
          <p:cNvSpPr/>
          <p:nvPr userDrawn="1"/>
        </p:nvSpPr>
        <p:spPr>
          <a:xfrm>
            <a:off x="-89452" y="-2819"/>
            <a:ext cx="12503426" cy="239554"/>
          </a:xfrm>
          <a:prstGeom prst="rect">
            <a:avLst/>
          </a:prstGeom>
          <a:solidFill>
            <a:srgbClr val="2E235D"/>
          </a:solidFill>
          <a:ln w="12700">
            <a:solidFill>
              <a:srgbClr val="2E23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2F99840-7979-4642-ADBB-375B21C7BD9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63" y="29972"/>
            <a:ext cx="2150721" cy="1690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16FF7FA-8B99-C643-9479-91C32ACC4F6F}"/>
              </a:ext>
            </a:extLst>
          </p:cNvPr>
          <p:cNvSpPr txBox="1"/>
          <p:nvPr userDrawn="1"/>
        </p:nvSpPr>
        <p:spPr>
          <a:xfrm>
            <a:off x="10569575" y="0"/>
            <a:ext cx="16224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CSE 123 Spring 2026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982E279-6D9E-BC4A-A9B9-46E4512D586D}"/>
              </a:ext>
            </a:extLst>
          </p:cNvPr>
          <p:cNvSpPr txBox="1"/>
          <p:nvPr userDrawn="1"/>
        </p:nvSpPr>
        <p:spPr>
          <a:xfrm>
            <a:off x="3000376" y="-2819"/>
            <a:ext cx="619124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i="0" dirty="0">
                <a:solidFill>
                  <a:schemeClr val="bg1"/>
                </a:solidFill>
                <a:latin typeface="Montserrat SemiBold" pitchFamily="2" charset="77"/>
              </a:rPr>
              <a:t>LEC 08: Recursion</a:t>
            </a:r>
          </a:p>
        </p:txBody>
      </p:sp>
    </p:spTree>
    <p:extLst>
      <p:ext uri="{BB962C8B-B14F-4D97-AF65-F5344CB8AC3E}">
        <p14:creationId xmlns:p14="http://schemas.microsoft.com/office/powerpoint/2010/main" val="1028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.spotify.com/playlist/7sjPyy1Zv8wAZ1Qo8r0qeQ?si=1f29712a9d924eb7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 txBox="1">
            <a:spLocks noGrp="1"/>
          </p:cNvSpPr>
          <p:nvPr>
            <p:ph type="title"/>
          </p:nvPr>
        </p:nvSpPr>
        <p:spPr>
          <a:xfrm>
            <a:off x="131885" y="4013370"/>
            <a:ext cx="6471138" cy="1954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lvl="0"/>
            <a:r>
              <a:rPr lang="en-US" sz="4400" dirty="0">
                <a:latin typeface="Montserrat SemiBold" panose="00000700000000000000" pitchFamily="2" charset="0"/>
              </a:rPr>
              <a:t>Recursive Programming</a:t>
            </a:r>
            <a:endParaRPr sz="4400" dirty="0">
              <a:latin typeface="Montserrat SemiBold" panose="00000700000000000000" pitchFamily="2" charset="0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7071026" y="1419273"/>
            <a:ext cx="45399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6A6A6"/>
              </a:buClr>
              <a:buSzPts val="1600"/>
              <a:buFont typeface="Montserrat SemiBold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BEFORE WE START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8D04F4-55AB-5CE1-FC37-42BEC912BC09}"/>
              </a:ext>
            </a:extLst>
          </p:cNvPr>
          <p:cNvSpPr txBox="1"/>
          <p:nvPr/>
        </p:nvSpPr>
        <p:spPr>
          <a:xfrm>
            <a:off x="7071026" y="2237509"/>
            <a:ext cx="4539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What is your </a:t>
            </a:r>
            <a:r>
              <a:rPr lang="en-US" i="1" dirty="0">
                <a:solidFill>
                  <a:srgbClr val="000000"/>
                </a:solidFill>
                <a:latin typeface="Calibri" panose="020F0502020204030204"/>
              </a:rPr>
              <a:t>perfect temperature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9A98A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9A98A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  <a:sym typeface="Calibri"/>
              </a:rPr>
              <a:t>Respond on sli.do!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9A98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Google Shape;96;p1">
            <a:extLst>
              <a:ext uri="{FF2B5EF4-FFF2-40B4-BE49-F238E27FC236}">
                <a16:creationId xmlns:a16="http://schemas.microsoft.com/office/drawing/2014/main" id="{A9940A9E-8CCD-4E05-8726-8B6D573B3480}"/>
              </a:ext>
            </a:extLst>
          </p:cNvPr>
          <p:cNvSpPr txBox="1"/>
          <p:nvPr/>
        </p:nvSpPr>
        <p:spPr>
          <a:xfrm>
            <a:off x="6519481" y="3741864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Instructor: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" name="Google Shape;98;p1">
            <a:extLst>
              <a:ext uri="{FF2B5EF4-FFF2-40B4-BE49-F238E27FC236}">
                <a16:creationId xmlns:a16="http://schemas.microsoft.com/office/drawing/2014/main" id="{3434756B-318F-4FE1-B24E-CCE94E309B71}"/>
              </a:ext>
            </a:extLst>
          </p:cNvPr>
          <p:cNvSpPr txBox="1"/>
          <p:nvPr/>
        </p:nvSpPr>
        <p:spPr>
          <a:xfrm>
            <a:off x="8657726" y="3736492"/>
            <a:ext cx="30537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Trien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SemiBold"/>
                <a:ea typeface="Montserrat SemiBold"/>
                <a:cs typeface="Montserrat SemiBold"/>
                <a:sym typeface="Montserrat SemiBold"/>
              </a:rPr>
              <a:t>Vuong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" name="Google Shape;96;p1">
            <a:extLst>
              <a:ext uri="{FF2B5EF4-FFF2-40B4-BE49-F238E27FC236}">
                <a16:creationId xmlns:a16="http://schemas.microsoft.com/office/drawing/2014/main" id="{671EBFB9-9F3A-446A-B32C-55FBF50581CA}"/>
              </a:ext>
            </a:extLst>
          </p:cNvPr>
          <p:cNvSpPr txBox="1"/>
          <p:nvPr/>
        </p:nvSpPr>
        <p:spPr>
          <a:xfrm>
            <a:off x="5500614" y="4433103"/>
            <a:ext cx="2138245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Montserrat ExtraBold"/>
                <a:ea typeface="Montserrat ExtraBold"/>
                <a:cs typeface="Montserrat ExtraBold"/>
                <a:sym typeface="Montserrat ExtraBold"/>
              </a:rPr>
              <a:t>TAs: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F20D477-E6A7-4562-AEB3-CCAA60073734}"/>
              </a:ext>
            </a:extLst>
          </p:cNvPr>
          <p:cNvSpPr txBox="1"/>
          <p:nvPr/>
        </p:nvSpPr>
        <p:spPr>
          <a:xfrm>
            <a:off x="7684077" y="4395355"/>
            <a:ext cx="3777096" cy="193899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400" dirty="0">
                <a:latin typeface="Montserrat" panose="00000500000000000000" pitchFamily="2" charset="0"/>
              </a:rPr>
              <a:t>Cora</a:t>
            </a:r>
          </a:p>
          <a:p>
            <a:r>
              <a:rPr lang="en-US" sz="2400" dirty="0">
                <a:latin typeface="Montserrat" panose="00000500000000000000" pitchFamily="2" charset="0"/>
              </a:rPr>
              <a:t>Jonah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Maitreyi</a:t>
            </a:r>
            <a:endParaRPr lang="en-US" sz="2400" dirty="0">
              <a:latin typeface="Montserrat" panose="00000500000000000000" pitchFamily="2" charset="0"/>
            </a:endParaRPr>
          </a:p>
          <a:p>
            <a:br>
              <a:rPr lang="en-US" sz="2400" dirty="0">
                <a:latin typeface="Montserrat" panose="00000500000000000000" pitchFamily="2" charset="0"/>
              </a:rPr>
            </a:br>
            <a:br>
              <a:rPr lang="en-US" sz="2400" dirty="0">
                <a:latin typeface="Montserrat" panose="00000500000000000000" pitchFamily="2" charset="0"/>
              </a:rPr>
            </a:br>
            <a:r>
              <a:rPr lang="en-US" sz="2400" dirty="0" err="1">
                <a:latin typeface="Montserrat" panose="00000500000000000000" pitchFamily="2" charset="0"/>
              </a:rPr>
              <a:t>Nhan</a:t>
            </a:r>
            <a:endParaRPr lang="en-US" sz="2400" dirty="0">
              <a:latin typeface="Montserrat" panose="00000500000000000000" pitchFamily="2" charset="0"/>
            </a:endParaRPr>
          </a:p>
          <a:p>
            <a:r>
              <a:rPr lang="en-US" sz="2400" dirty="0">
                <a:latin typeface="Montserrat" panose="00000500000000000000" pitchFamily="2" charset="0"/>
              </a:rPr>
              <a:t>Nichole</a:t>
            </a:r>
          </a:p>
          <a:p>
            <a:r>
              <a:rPr lang="en-US" sz="2400" dirty="0" err="1">
                <a:latin typeface="Montserrat" panose="00000500000000000000" pitchFamily="2" charset="0"/>
              </a:rPr>
              <a:t>Shiven</a:t>
            </a:r>
            <a:endParaRPr lang="en-US" sz="2400" dirty="0"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44160D-2A6D-41FF-8ED4-8918DC5C6644}"/>
              </a:ext>
            </a:extLst>
          </p:cNvPr>
          <p:cNvSpPr txBox="1"/>
          <p:nvPr/>
        </p:nvSpPr>
        <p:spPr>
          <a:xfrm>
            <a:off x="6815404" y="6360778"/>
            <a:ext cx="5208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535353"/>
                </a:solidFill>
                <a:latin typeface="Montserrat SemiBold" panose="00000700000000000000" pitchFamily="2" charset="0"/>
              </a:rPr>
              <a:t>Music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</a:rPr>
              <a:t>: </a:t>
            </a:r>
            <a:r>
              <a:rPr lang="en-US" dirty="0">
                <a:solidFill>
                  <a:srgbClr val="535353"/>
                </a:solidFill>
                <a:latin typeface="Montserrat SemiBold" panose="00000700000000000000" pitchFamily="2" charset="0"/>
                <a:hlinkClick r:id="rId3"/>
              </a:rPr>
              <a:t>CSE 123 26su Lecture Tunes </a:t>
            </a:r>
            <a:endParaRPr lang="en-US" dirty="0">
              <a:solidFill>
                <a:srgbClr val="535353"/>
              </a:solidFill>
              <a:latin typeface="Montserrat SemiBold" panose="00000700000000000000" pitchFamily="2" charset="0"/>
            </a:endParaRPr>
          </a:p>
        </p:txBody>
      </p:sp>
      <p:pic>
        <p:nvPicPr>
          <p:cNvPr id="4" name="Picture 3" descr="qr code for https://app.sli.do/event/3JU2wS7VcYeUwLJoiPdW5j&#10;slido event details in speaker notes">
            <a:extLst>
              <a:ext uri="{FF2B5EF4-FFF2-40B4-BE49-F238E27FC236}">
                <a16:creationId xmlns:a16="http://schemas.microsoft.com/office/drawing/2014/main" id="{DA8B70DE-09F1-41D1-8C38-A394F4A1DF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3025" y="5643895"/>
            <a:ext cx="1086215" cy="10862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9163B-3175-4D16-8247-BF18B8922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02521-05B7-4C2E-AD6B-3DC70DACA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600"/>
            <a:ext cx="10515600" cy="54864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Calibri" panose="020F0502020204030204" pitchFamily="34" charset="0"/>
              </a:rPr>
              <a:t>Yay Quiz 1 is done!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Again, grades before Quiz 2 but we have makeups to take of</a:t>
            </a:r>
          </a:p>
          <a:p>
            <a:r>
              <a:rPr lang="en-US" dirty="0">
                <a:latin typeface="Calibri" panose="020F0502020204030204" pitchFamily="34" charset="0"/>
              </a:rPr>
              <a:t>Programming Assignment 1 due tonight (7/22) at 11:59 pm</a:t>
            </a:r>
          </a:p>
          <a:p>
            <a:r>
              <a:rPr lang="en-US" dirty="0">
                <a:latin typeface="Calibri" panose="020F0502020204030204" pitchFamily="34" charset="0"/>
              </a:rPr>
              <a:t>Creative Project 1 released tomorrow due next Wednesday (7/29)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Focused on recursion!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Experimenting with giving y’all the choice between two assignments</a:t>
            </a:r>
          </a:p>
          <a:p>
            <a:r>
              <a:rPr lang="en-US" sz="2800" dirty="0">
                <a:latin typeface="Calibri" panose="020F0502020204030204" pitchFamily="34" charset="0"/>
              </a:rPr>
              <a:t>Resubmission Cycle 2 cycle out due Friday (</a:t>
            </a:r>
            <a:r>
              <a:rPr lang="en-US" dirty="0">
                <a:latin typeface="Calibri" panose="020F0502020204030204" pitchFamily="34" charset="0"/>
              </a:rPr>
              <a:t>7</a:t>
            </a:r>
            <a:r>
              <a:rPr lang="en-US" sz="2800" dirty="0">
                <a:latin typeface="Calibri" panose="020F0502020204030204" pitchFamily="34" charset="0"/>
              </a:rPr>
              <a:t>/24) at 11:59pm</a:t>
            </a:r>
          </a:p>
          <a:p>
            <a:pPr lvl="1"/>
            <a:r>
              <a:rPr lang="en-US" dirty="0">
                <a:latin typeface="Calibri" panose="020F0502020204030204" pitchFamily="34" charset="0"/>
              </a:rPr>
              <a:t>P1 is not eligible. Only P0 and C0</a:t>
            </a:r>
          </a:p>
        </p:txBody>
      </p:sp>
    </p:spTree>
    <p:extLst>
      <p:ext uri="{BB962C8B-B14F-4D97-AF65-F5344CB8AC3E}">
        <p14:creationId xmlns:p14="http://schemas.microsoft.com/office/powerpoint/2010/main" val="1561764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Recursive Methods [Review]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53881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2 components of every recursive method:</a:t>
            </a:r>
          </a:p>
          <a:p>
            <a:pPr marL="0" indent="0">
              <a:buNone/>
            </a:pPr>
            <a:endParaRPr lang="en-US" sz="500" dirty="0"/>
          </a:p>
          <a:p>
            <a:r>
              <a:rPr lang="en-US" dirty="0"/>
              <a:t>Recursive case</a:t>
            </a:r>
          </a:p>
          <a:p>
            <a:pPr lvl="1"/>
            <a:r>
              <a:rPr lang="en-US" dirty="0"/>
              <a:t>Decompose problem into subproblem</a:t>
            </a:r>
          </a:p>
          <a:p>
            <a:pPr lvl="1"/>
            <a:r>
              <a:rPr lang="en-US" dirty="0"/>
              <a:t>Make the actual recursive call</a:t>
            </a:r>
          </a:p>
          <a:p>
            <a:pPr lvl="1"/>
            <a:r>
              <a:rPr lang="en-US" dirty="0"/>
              <a:t>Combine results meaningfully</a:t>
            </a:r>
          </a:p>
          <a:p>
            <a:r>
              <a:rPr lang="en-US" dirty="0"/>
              <a:t>Base case</a:t>
            </a:r>
          </a:p>
          <a:p>
            <a:pPr lvl="1"/>
            <a:r>
              <a:rPr lang="en-US" dirty="0"/>
              <a:t>Simplest version of the problem</a:t>
            </a:r>
          </a:p>
          <a:p>
            <a:pPr lvl="1"/>
            <a:r>
              <a:rPr lang="en-US" dirty="0"/>
              <a:t>No subproblems to break into</a:t>
            </a:r>
          </a:p>
          <a:p>
            <a:pPr lvl="1"/>
            <a:r>
              <a:rPr lang="en-US" dirty="0"/>
              <a:t>Return known answer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637ADCE-DE38-48E0-B699-2BFAA0249AC1}"/>
              </a:ext>
            </a:extLst>
          </p:cNvPr>
          <p:cNvSpPr txBox="1"/>
          <p:nvPr/>
        </p:nvSpPr>
        <p:spPr>
          <a:xfrm>
            <a:off x="482219" y="5996731"/>
            <a:ext cx="112275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/>
              <a:t>If decomposing moves you closer to the base, no infinite recursion!</a:t>
            </a:r>
          </a:p>
        </p:txBody>
      </p:sp>
      <p:pic>
        <p:nvPicPr>
          <p:cNvPr id="7" name="Picture 2" descr="Biggest Matryoshka doll">
            <a:extLst>
              <a:ext uri="{FF2B5EF4-FFF2-40B4-BE49-F238E27FC236}">
                <a16:creationId xmlns:a16="http://schemas.microsoft.com/office/drawing/2014/main" id="{71E5E544-7763-494F-86B2-8BA09C06C5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935" b="85081" l="6167" r="25667">
                        <a14:foregroundMark x1="17833" y1="64516" x2="17833" y2="64516"/>
                        <a14:foregroundMark x1="14167" y1="66129" x2="14167" y2="66129"/>
                        <a14:foregroundMark x1="9333" y1="71774" x2="9333" y2="71774"/>
                        <a14:foregroundMark x1="6333" y1="59274" x2="6333" y2="59274"/>
                        <a14:foregroundMark x1="6667" y1="70565" x2="6667" y2="70565"/>
                        <a14:foregroundMark x1="7833" y1="68145" x2="8500" y2="70565"/>
                        <a14:foregroundMark x1="7667" y1="70565" x2="10500" y2="79839"/>
                        <a14:foregroundMark x1="10167" y1="80645" x2="22667" y2="83468"/>
                        <a14:foregroundMark x1="22667" y1="83468" x2="24000" y2="79032"/>
                        <a14:foregroundMark x1="19333" y1="85081" x2="10167" y2="83468"/>
                        <a14:foregroundMark x1="25333" y1="74597" x2="25667" y2="58468"/>
                        <a14:foregroundMark x1="13667" y1="19758" x2="17000" y2="20161"/>
                        <a14:foregroundMark x1="16000" y1="16935" x2="16667" y2="16935"/>
                        <a14:foregroundMark x1="19333" y1="54032" x2="12333" y2="48387"/>
                        <a14:foregroundMark x1="24000" y1="64919" x2="11667" y2="68145"/>
                        <a14:foregroundMark x1="21500" y1="75806" x2="13667" y2="51613"/>
                        <a14:foregroundMark x1="19000" y1="51613" x2="8833" y2="73387"/>
                        <a14:foregroundMark x1="8833" y1="73387" x2="8833" y2="73387"/>
                        <a14:foregroundMark x1="15833" y1="54032" x2="9833" y2="68145"/>
                        <a14:foregroundMark x1="11833" y1="60081" x2="19500" y2="80242"/>
                        <a14:foregroundMark x1="19500" y1="80242" x2="14667" y2="60081"/>
                        <a14:foregroundMark x1="13333" y1="67742" x2="11667" y2="67742"/>
                        <a14:foregroundMark x1="13333" y1="70968" x2="16167" y2="79435"/>
                        <a14:foregroundMark x1="13333" y1="68952" x2="19667" y2="80645"/>
                        <a14:foregroundMark x1="20667" y1="77823" x2="18667" y2="54032"/>
                        <a14:foregroundMark x1="18667" y1="54032" x2="14000" y2="35484"/>
                        <a14:foregroundMark x1="12667" y1="47177" x2="13333" y2="326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82" t="14245" r="72712" b="10087"/>
          <a:stretch/>
        </p:blipFill>
        <p:spPr bwMode="auto">
          <a:xfrm>
            <a:off x="9535591" y="698103"/>
            <a:ext cx="1089782" cy="151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Second biggest Matryoshka doll">
            <a:extLst>
              <a:ext uri="{FF2B5EF4-FFF2-40B4-BE49-F238E27FC236}">
                <a16:creationId xmlns:a16="http://schemas.microsoft.com/office/drawing/2014/main" id="{B377AB4D-E200-423F-9C45-D8EDEB034C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065" b="87903" l="32167" r="47667">
                        <a14:foregroundMark x1="38333" y1="35484" x2="38333" y2="35484"/>
                        <a14:foregroundMark x1="39333" y1="34274" x2="40167" y2="33065"/>
                        <a14:foregroundMark x1="36500" y1="60887" x2="37787" y2="78723"/>
                        <a14:foregroundMark x1="38764" y1="78860" x2="39667" y2="63306"/>
                        <a14:foregroundMark x1="36833" y1="77419" x2="40333" y2="67339"/>
                        <a14:foregroundMark x1="42333" y1="68548" x2="44833" y2="68548"/>
                        <a14:foregroundMark x1="43167" y1="65726" x2="45167" y2="75806"/>
                        <a14:foregroundMark x1="41167" y1="76210" x2="45833" y2="74194"/>
                        <a14:foregroundMark x1="45139" y1="79601" x2="46833" y2="71774"/>
                        <a14:foregroundMark x1="47000" y1="69758" x2="45500" y2="81048"/>
                        <a14:foregroundMark x1="46667" y1="77016" x2="44988" y2="80651"/>
                        <a14:foregroundMark x1="34577" y1="78273" x2="34333" y2="77823"/>
                        <a14:foregroundMark x1="35126" y1="78350" x2="34500" y2="68952"/>
                        <a14:foregroundMark x1="36500" y1="75403" x2="35333" y2="64516"/>
                        <a14:foregroundMark x1="34000" y1="74194" x2="34000" y2="64113"/>
                        <a14:foregroundMark x1="33833" y1="61694" x2="34167" y2="76210"/>
                        <a14:foregroundMark x1="33500" y1="64516" x2="33333" y2="74597"/>
                        <a14:foregroundMark x1="33167" y1="63710" x2="32833" y2="75806"/>
                        <a14:foregroundMark x1="32333" y1="68145" x2="32833" y2="75000"/>
                        <a14:foregroundMark x1="47000" y1="62500" x2="47167" y2="76613"/>
                        <a14:foregroundMark x1="47167" y1="65323" x2="47667" y2="75000"/>
                        <a14:foregroundMark x1="47333" y1="65726" x2="47833" y2="75806"/>
                        <a14:foregroundMark x1="47333" y1="66935" x2="45667" y2="79032"/>
                        <a14:foregroundMark x1="45667" y1="84274" x2="45097" y2="85403"/>
                        <a14:foregroundMark x1="45667" y1="64919" x2="43000" y2="65726"/>
                        <a14:foregroundMark x1="42167" y1="72177" x2="42000" y2="70968"/>
                        <a14:foregroundMark x1="38500" y1="72984" x2="37667" y2="71371"/>
                        <a14:foregroundMark x1="35500" y1="87097" x2="35584" y2="87102"/>
                        <a14:foregroundMark x1="35333" y1="86290" x2="35500" y2="87097"/>
                        <a14:foregroundMark x1="44089" y1="87412" x2="45000" y2="87097"/>
                        <a14:backgroundMark x1="44667" y1="89516" x2="44425" y2="89477"/>
                        <a14:backgroundMark x1="44667" y1="89516" x2="45667" y2="89919"/>
                        <a14:backgroundMark x1="34655" y1="86739" x2="34333" y2="86694"/>
                        <a14:backgroundMark x1="45833" y1="88306" x2="44745" y2="88153"/>
                        <a14:backgroundMark x1="35795" y1="88678" x2="42564" y2="88328"/>
                        <a14:backgroundMark x1="35447" y1="88696" x2="35630" y2="88687"/>
                        <a14:backgroundMark x1="35167" y1="88710" x2="35257" y2="88705"/>
                        <a14:backgroundMark x1="44167" y1="88306" x2="44167" y2="88306"/>
                        <a14:backgroundMark x1="44333" y1="88306" x2="41500" y2="88710"/>
                        <a14:backgroundMark x1="35667" y1="88306" x2="3433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535" t="30830" r="51228" b="11269"/>
          <a:stretch/>
        </p:blipFill>
        <p:spPr bwMode="auto">
          <a:xfrm>
            <a:off x="9662798" y="2186676"/>
            <a:ext cx="834661" cy="115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hird biggest Matryoshka doll">
            <a:extLst>
              <a:ext uri="{FF2B5EF4-FFF2-40B4-BE49-F238E27FC236}">
                <a16:creationId xmlns:a16="http://schemas.microsoft.com/office/drawing/2014/main" id="{6C33D7FF-FA16-4783-B380-DCA3AFBDB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9516" b="85484" l="53167" r="67000">
                        <a14:foregroundMark x1="59500" y1="41935" x2="62167" y2="41532"/>
                        <a14:foregroundMark x1="56333" y1="73790" x2="58000" y2="78226"/>
                        <a14:foregroundMark x1="57000" y1="70161" x2="60000" y2="76613"/>
                        <a14:foregroundMark x1="59333" y1="68548" x2="63667" y2="74194"/>
                        <a14:foregroundMark x1="63167" y1="67742" x2="64333" y2="79435"/>
                        <a14:foregroundMark x1="65667" y1="70161" x2="65333" y2="81048"/>
                        <a14:foregroundMark x1="55000" y1="71371" x2="59833" y2="83871"/>
                        <a14:foregroundMark x1="54667" y1="69758" x2="58333" y2="83468"/>
                        <a14:foregroundMark x1="54333" y1="75403" x2="57333" y2="85484"/>
                        <a14:foregroundMark x1="55167" y1="78226" x2="58667" y2="84677"/>
                        <a14:foregroundMark x1="58000" y1="85081" x2="66333" y2="82258"/>
                        <a14:foregroundMark x1="61667" y1="86290" x2="66028" y2="68154"/>
                        <a14:foregroundMark x1="53667" y1="76210" x2="53984" y2="69677"/>
                        <a14:foregroundMark x1="53397" y1="70025" x2="53667" y2="74597"/>
                        <a14:foregroundMark x1="65833" y1="68952" x2="64333" y2="76210"/>
                        <a14:foregroundMark x1="55000" y1="69758" x2="58000" y2="77419"/>
                        <a14:foregroundMark x1="57167" y1="71371" x2="59333" y2="78629"/>
                        <a14:foregroundMark x1="63333" y1="72984" x2="65833" y2="77823"/>
                        <a14:foregroundMark x1="65833" y1="71371" x2="65500" y2="74597"/>
                        <a14:foregroundMark x1="62333" y1="50000" x2="62000" y2="56452"/>
                        <a14:foregroundMark x1="59667" y1="39516" x2="61667" y2="39516"/>
                        <a14:foregroundMark x1="53667" y1="68548" x2="53667" y2="72581"/>
                        <a14:backgroundMark x1="66833" y1="61290" x2="67833" y2="661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829" t="37213" r="31740" b="11466"/>
          <a:stretch/>
        </p:blipFill>
        <p:spPr bwMode="auto">
          <a:xfrm>
            <a:off x="9706928" y="3345551"/>
            <a:ext cx="747184" cy="102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Fourth biggest Matryoshka doll">
            <a:extLst>
              <a:ext uri="{FF2B5EF4-FFF2-40B4-BE49-F238E27FC236}">
                <a16:creationId xmlns:a16="http://schemas.microsoft.com/office/drawing/2014/main" id="{5C4A2859-794F-4E51-9CC3-695922E81D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984" b="86290" l="73000" r="83667">
                        <a14:foregroundMark x1="79167" y1="51613" x2="77167" y2="48790"/>
                        <a14:foregroundMark x1="74333" y1="71774" x2="77333" y2="83468"/>
                        <a14:foregroundMark x1="74667" y1="73387" x2="78833" y2="84677"/>
                        <a14:foregroundMark x1="78000" y1="86290" x2="83667" y2="70968"/>
                        <a14:foregroundMark x1="82833" y1="69355" x2="82333" y2="83065"/>
                        <a14:foregroundMark x1="82833" y1="77016" x2="80167" y2="85484"/>
                        <a14:foregroundMark x1="76667" y1="85887" x2="73500" y2="73790"/>
                        <a14:foregroundMark x1="73667" y1="75806" x2="75500" y2="822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741" t="45032" r="15018" b="11588"/>
          <a:stretch/>
        </p:blipFill>
        <p:spPr bwMode="auto">
          <a:xfrm>
            <a:off x="9759557" y="4334428"/>
            <a:ext cx="641141" cy="868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mallest Matryoshka doll">
            <a:extLst>
              <a:ext uri="{FF2B5EF4-FFF2-40B4-BE49-F238E27FC236}">
                <a16:creationId xmlns:a16="http://schemas.microsoft.com/office/drawing/2014/main" id="{7D3C6CF1-62EF-46F4-9934-57FE5FC69C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4126" b="85600" l="88329" r="95033">
                        <a14:foregroundMark x1="92500" y1="82258" x2="91333" y2="75403"/>
                        <a14:foregroundMark x1="91667" y1="81452" x2="91000" y2="73790"/>
                        <a14:foregroundMark x1="91000" y1="68548" x2="90500" y2="76210"/>
                        <a14:foregroundMark x1="90000" y1="68145" x2="93667" y2="85081"/>
                        <a14:foregroundMark x1="90667" y1="85484" x2="89833" y2="76210"/>
                        <a14:foregroundMark x1="93333" y1="76613" x2="93167" y2="75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491" t="61442" r="4129" b="11716"/>
          <a:stretch/>
        </p:blipFill>
        <p:spPr bwMode="auto">
          <a:xfrm>
            <a:off x="9877240" y="5208487"/>
            <a:ext cx="405773" cy="53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578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Recursion?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1189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Generally, anything you can write iteratively you can write recursively</a:t>
            </a:r>
          </a:p>
          <a:p>
            <a:pPr lvl="1"/>
            <a:r>
              <a:rPr lang="en-US" dirty="0"/>
              <a:t>So why write anything recursively?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B429AE-A906-464A-85CF-850C294EAFFD}"/>
              </a:ext>
            </a:extLst>
          </p:cNvPr>
          <p:cNvSpPr txBox="1"/>
          <p:nvPr/>
        </p:nvSpPr>
        <p:spPr>
          <a:xfrm>
            <a:off x="781437" y="2736793"/>
            <a:ext cx="106291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/>
              <a:t>Recursion is particularly useful when dealing with something that’s recursively defined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6">
                <a:extLst>
                  <a:ext uri="{FF2B5EF4-FFF2-40B4-BE49-F238E27FC236}">
                    <a16:creationId xmlns:a16="http://schemas.microsoft.com/office/drawing/2014/main" id="{18D3C3E6-9BBF-4ADA-93DD-FC1654DF57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39091" y="4528978"/>
                <a:ext cx="6837218" cy="262727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System Font Regular"/>
                  <a:buChar char="-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dirty="0"/>
                  <a:t>Math examples:</a:t>
                </a:r>
              </a:p>
              <a:p>
                <a:pPr lvl="1"/>
                <a:r>
                  <a:rPr lang="en-US" dirty="0"/>
                  <a:t>Factorial: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endParaRPr lang="en-US" b="0" dirty="0"/>
              </a:p>
              <a:p>
                <a:pPr lvl="1"/>
                <a:r>
                  <a:rPr lang="en-US" dirty="0"/>
                  <a:t>Exponent: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∗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US" dirty="0"/>
              </a:p>
              <a:p>
                <a:pPr lvl="1"/>
                <a:r>
                  <a:rPr lang="en-US" dirty="0"/>
                  <a:t>Fibonacci: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𝑓𝑖𝑏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𝑓𝑖𝑏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−1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buNone/>
                </a:pPr>
                <a:r>
                  <a:rPr lang="en-US" b="0" dirty="0"/>
                  <a:t>                                 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𝑓𝑖𝑏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−2)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5" name="Content Placeholder 6">
                <a:extLst>
                  <a:ext uri="{FF2B5EF4-FFF2-40B4-BE49-F238E27FC236}">
                    <a16:creationId xmlns:a16="http://schemas.microsoft.com/office/drawing/2014/main" id="{18D3C3E6-9BBF-4ADA-93DD-FC1654DF5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091" y="4528978"/>
                <a:ext cx="6837218" cy="2627277"/>
              </a:xfrm>
              <a:prstGeom prst="rect">
                <a:avLst/>
              </a:prstGeom>
              <a:blipFill>
                <a:blip r:embed="rId2"/>
                <a:stretch>
                  <a:fillRect l="-1604" t="-39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50A830F7-8856-4069-91AF-6D3C61377BF9}"/>
              </a:ext>
            </a:extLst>
          </p:cNvPr>
          <p:cNvSpPr txBox="1">
            <a:spLocks/>
          </p:cNvSpPr>
          <p:nvPr/>
        </p:nvSpPr>
        <p:spPr>
          <a:xfrm>
            <a:off x="6463145" y="4528978"/>
            <a:ext cx="6837218" cy="26272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Non-math examples?</a:t>
            </a:r>
          </a:p>
          <a:p>
            <a:pPr lvl="1"/>
            <a:r>
              <a:rPr lang="en-US" dirty="0" err="1"/>
              <a:t>ListNodes</a:t>
            </a:r>
            <a:r>
              <a:rPr lang="en-US" dirty="0"/>
              <a:t> (int data, </a:t>
            </a:r>
            <a:r>
              <a:rPr lang="en-US" dirty="0" err="1"/>
              <a:t>ListNode</a:t>
            </a:r>
            <a:r>
              <a:rPr lang="en-US" dirty="0"/>
              <a:t> next)</a:t>
            </a:r>
          </a:p>
          <a:p>
            <a:pPr lvl="1"/>
            <a:r>
              <a:rPr lang="en-US" dirty="0"/>
              <a:t>Other ideas?</a:t>
            </a:r>
          </a:p>
        </p:txBody>
      </p:sp>
    </p:spTree>
    <p:extLst>
      <p:ext uri="{BB962C8B-B14F-4D97-AF65-F5344CB8AC3E}">
        <p14:creationId xmlns:p14="http://schemas.microsoft.com/office/powerpoint/2010/main" val="3574116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/ Private Pairs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4"/>
            <a:ext cx="10515600" cy="6308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Used when we need additional information between recursive calls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Private helper method hides additional info</a:t>
            </a:r>
          </a:p>
          <a:p>
            <a:pPr lvl="1"/>
            <a:r>
              <a:rPr lang="en-US" dirty="0"/>
              <a:t>Clients shouldn’t have to worry about it</a:t>
            </a:r>
          </a:p>
          <a:p>
            <a:r>
              <a:rPr lang="en-US" dirty="0"/>
              <a:t>All public method does is kick-start the private one</a:t>
            </a:r>
          </a:p>
          <a:p>
            <a:pPr lvl="1"/>
            <a:r>
              <a:rPr lang="en-US" dirty="0"/>
              <a:t>What’s the correct starting value(s) for additional param(s)?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12B26FF5-CF38-4DD1-B1D7-540CD8C5C01F}"/>
              </a:ext>
            </a:extLst>
          </p:cNvPr>
          <p:cNvSpPr txBox="1">
            <a:spLocks/>
          </p:cNvSpPr>
          <p:nvPr/>
        </p:nvSpPr>
        <p:spPr>
          <a:xfrm>
            <a:off x="830407" y="5235531"/>
            <a:ext cx="10835986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/>
              <a:t>Question to ask: “Do I need to keep track of any additional information?” </a:t>
            </a:r>
            <a:endParaRPr lang="en-US" sz="1800" i="1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2621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E5B18-EC10-4D28-83F1-A67D382E6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Files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F9D4CB0F-3B19-4FD0-95C4-DF1601255261}"/>
              </a:ext>
            </a:extLst>
          </p:cNvPr>
          <p:cNvSpPr txBox="1">
            <a:spLocks/>
          </p:cNvSpPr>
          <p:nvPr/>
        </p:nvSpPr>
        <p:spPr>
          <a:xfrm>
            <a:off x="990600" y="1345765"/>
            <a:ext cx="10515600" cy="4701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We’ll say that computer files fall into one of the following categories:</a:t>
            </a:r>
          </a:p>
          <a:p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7FB5C8A7-C277-41A3-B76B-4D27240B0617}"/>
              </a:ext>
            </a:extLst>
          </p:cNvPr>
          <p:cNvSpPr txBox="1">
            <a:spLocks/>
          </p:cNvSpPr>
          <p:nvPr/>
        </p:nvSpPr>
        <p:spPr>
          <a:xfrm>
            <a:off x="1541318" y="4343214"/>
            <a:ext cx="4419600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Standard file (.txt, .csv, .java)</a:t>
            </a:r>
          </a:p>
          <a:p>
            <a:pPr marL="0" indent="0" algn="ctr">
              <a:buNone/>
            </a:pPr>
            <a:r>
              <a:rPr lang="en-US" sz="1800" dirty="0" err="1">
                <a:latin typeface="Consolas" panose="020B0609020204030204" pitchFamily="49" charset="0"/>
              </a:rPr>
              <a:t>f.isDirectory</a:t>
            </a:r>
            <a:r>
              <a:rPr lang="en-US" sz="1800" dirty="0">
                <a:latin typeface="Consolas" panose="020B0609020204030204" pitchFamily="49" charset="0"/>
              </a:rPr>
              <a:t>() -&gt; false</a:t>
            </a:r>
          </a:p>
        </p:txBody>
      </p:sp>
      <p:pic>
        <p:nvPicPr>
          <p:cNvPr id="1028" name="Picture 4" descr="A single file">
            <a:extLst>
              <a:ext uri="{FF2B5EF4-FFF2-40B4-BE49-F238E27FC236}">
                <a16:creationId xmlns:a16="http://schemas.microsoft.com/office/drawing/2014/main" id="{301EDA03-E395-471D-A6EC-A20B2DAEC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424" y="2177349"/>
            <a:ext cx="2160412" cy="216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5CD0B5A-5823-4ECB-BE15-2E9179D8B317}"/>
              </a:ext>
            </a:extLst>
          </p:cNvPr>
          <p:cNvSpPr txBox="1">
            <a:spLocks/>
          </p:cNvSpPr>
          <p:nvPr/>
        </p:nvSpPr>
        <p:spPr>
          <a:xfrm>
            <a:off x="6435436" y="4337006"/>
            <a:ext cx="4419600" cy="1351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Directory w/ subfiles</a:t>
            </a:r>
          </a:p>
          <a:p>
            <a:pPr marL="0" indent="0" algn="ctr">
              <a:buNone/>
            </a:pPr>
            <a:r>
              <a:rPr lang="en-US" sz="1800" dirty="0" err="1">
                <a:latin typeface="Consolas" panose="020B0609020204030204" pitchFamily="49" charset="0"/>
              </a:rPr>
              <a:t>f.isDirectory</a:t>
            </a:r>
            <a:r>
              <a:rPr lang="en-US" sz="1800" dirty="0">
                <a:latin typeface="Consolas" panose="020B0609020204030204" pitchFamily="49" charset="0"/>
              </a:rPr>
              <a:t>() -&gt; true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n-US" sz="1800" dirty="0">
                <a:latin typeface="Consolas" panose="020B0609020204030204" pitchFamily="49" charset="0"/>
              </a:rPr>
              <a:t>File[] </a:t>
            </a:r>
            <a:r>
              <a:rPr lang="en-US" sz="1800" dirty="0" err="1">
                <a:latin typeface="Consolas" panose="020B0609020204030204" pitchFamily="49" charset="0"/>
              </a:rPr>
              <a:t>subFiles</a:t>
            </a:r>
            <a:r>
              <a:rPr lang="en-US" sz="1800" dirty="0">
                <a:latin typeface="Consolas" panose="020B0609020204030204" pitchFamily="49" charset="0"/>
              </a:rPr>
              <a:t> = </a:t>
            </a:r>
            <a:r>
              <a:rPr lang="en-US" sz="1800" dirty="0" err="1">
                <a:latin typeface="Consolas" panose="020B0609020204030204" pitchFamily="49" charset="0"/>
              </a:rPr>
              <a:t>f.listFiles</a:t>
            </a:r>
            <a:r>
              <a:rPr lang="en-US" sz="1800" dirty="0">
                <a:latin typeface="Consolas" panose="020B0609020204030204" pitchFamily="49" charset="0"/>
              </a:rPr>
              <a:t>()</a:t>
            </a:r>
          </a:p>
        </p:txBody>
      </p:sp>
      <p:pic>
        <p:nvPicPr>
          <p:cNvPr id="1026" name="Picture 2" descr="Yellow folder">
            <a:extLst>
              <a:ext uri="{FF2B5EF4-FFF2-40B4-BE49-F238E27FC236}">
                <a16:creationId xmlns:a16="http://schemas.microsoft.com/office/drawing/2014/main" id="{3764B298-1914-4B8D-817A-C714D6285C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1084" y="1865893"/>
            <a:ext cx="4817918" cy="2783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CA0335F-684E-4A7B-B72E-10B626ADA4F6}"/>
              </a:ext>
            </a:extLst>
          </p:cNvPr>
          <p:cNvSpPr txBox="1">
            <a:spLocks/>
          </p:cNvSpPr>
          <p:nvPr/>
        </p:nvSpPr>
        <p:spPr>
          <a:xfrm>
            <a:off x="813091" y="5716533"/>
            <a:ext cx="10835986" cy="13698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i="1" dirty="0"/>
              <a:t>This is a recursive definition! A File is either normal, or a directory with a File[] of </a:t>
            </a:r>
            <a:r>
              <a:rPr lang="en-US" i="1" dirty="0" err="1"/>
              <a:t>subFiles</a:t>
            </a:r>
            <a:endParaRPr lang="en-US" sz="1800" i="1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294366"/>
      </p:ext>
    </p:extLst>
  </p:cSld>
  <p:clrMapOvr>
    <a:masterClrMapping/>
  </p:clrMapOvr>
</p:sld>
</file>

<file path=ppt/theme/theme1.xml><?xml version="1.0" encoding="utf-8"?>
<a:theme xmlns:a="http://schemas.openxmlformats.org/drawingml/2006/main" name="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SE 373 Summer 2020">
  <a:themeElements>
    <a:clrScheme name="CSE 373 20s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E235D"/>
      </a:accent1>
      <a:accent2>
        <a:srgbClr val="E83C60"/>
      </a:accent2>
      <a:accent3>
        <a:srgbClr val="2699A9"/>
      </a:accent3>
      <a:accent4>
        <a:srgbClr val="FFC000"/>
      </a:accent4>
      <a:accent5>
        <a:srgbClr val="EE8A64"/>
      </a:accent5>
      <a:accent6>
        <a:srgbClr val="09A98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32182</TotalTime>
  <Words>402</Words>
  <Application>Microsoft Office PowerPoint</Application>
  <PresentationFormat>Widescreen</PresentationFormat>
  <Paragraphs>69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Cambria Math</vt:lpstr>
      <vt:lpstr>Consolas</vt:lpstr>
      <vt:lpstr>Montserrat</vt:lpstr>
      <vt:lpstr>Montserrat ExtraBold</vt:lpstr>
      <vt:lpstr>Montserrat SemiBold</vt:lpstr>
      <vt:lpstr>System Font Regular</vt:lpstr>
      <vt:lpstr>CSE 373 Summer 2020</vt:lpstr>
      <vt:lpstr>1_CSE 373 Summer 2020</vt:lpstr>
      <vt:lpstr>Recursive Programming</vt:lpstr>
      <vt:lpstr>Announcements</vt:lpstr>
      <vt:lpstr>Recursive Methods [Review]</vt:lpstr>
      <vt:lpstr>Why Recursion?</vt:lpstr>
      <vt:lpstr>Public / Private Pairs</vt:lpstr>
      <vt:lpstr>Files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S Johnston</dc:creator>
  <cp:lastModifiedBy>cse-loaner</cp:lastModifiedBy>
  <cp:revision>500</cp:revision>
  <cp:lastPrinted>2022-09-27T21:33:44Z</cp:lastPrinted>
  <dcterms:created xsi:type="dcterms:W3CDTF">2020-06-13T06:27:42Z</dcterms:created>
  <dcterms:modified xsi:type="dcterms:W3CDTF">2026-07-22T18:27:26Z</dcterms:modified>
</cp:coreProperties>
</file>