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9" r:id="rId2"/>
    <p:sldId id="340" r:id="rId3"/>
    <p:sldId id="341" r:id="rId4"/>
    <p:sldId id="342" r:id="rId5"/>
    <p:sldId id="343" r:id="rId6"/>
    <p:sldId id="345" r:id="rId7"/>
    <p:sldId id="346" r:id="rId8"/>
    <p:sldId id="348" r:id="rId9"/>
    <p:sldId id="351" r:id="rId10"/>
    <p:sldId id="357" r:id="rId11"/>
    <p:sldId id="344" r:id="rId12"/>
    <p:sldId id="352" r:id="rId13"/>
    <p:sldId id="355" r:id="rId14"/>
    <p:sldId id="35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F7B731"/>
    <a:srgbClr val="FAFAFA"/>
    <a:srgbClr val="F5F5F5"/>
    <a:srgbClr val="EF5777"/>
    <a:srgbClr val="0FB9B1"/>
    <a:srgbClr val="54A0FF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68" autoAdjust="0"/>
    <p:restoredTop sz="93083" autoAdjust="0"/>
  </p:normalViewPr>
  <p:slideViewPr>
    <p:cSldViewPr snapToGrid="0" snapToObjects="1">
      <p:cViewPr varScale="1">
        <p:scale>
          <a:sx n="81" d="100"/>
          <a:sy n="81" d="100"/>
        </p:scale>
        <p:origin x="78" y="366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event: https://app.sli.do/event/s6GiSHFHuDWn8fhMuCRqnT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445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07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501882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87AC82-1C83-DEB8-6EF0-4E95C143477E}"/>
              </a:ext>
            </a:extLst>
          </p:cNvPr>
          <p:cNvSpPr/>
          <p:nvPr userDrawn="1"/>
        </p:nvSpPr>
        <p:spPr>
          <a:xfrm>
            <a:off x="72629" y="5851802"/>
            <a:ext cx="29982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2000" b="0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B029A16A-F6CF-D781-37BE-1F2CA23EDCA6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 userDrawn="1"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05: Runtime Analysis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05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005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05: Runtime Analysis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  <p:sldLayoutId id="214748365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dstem.org/us/courses/99613/resources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400" dirty="0">
                <a:latin typeface="Consolas" panose="020B0609020204030204" pitchFamily="49" charset="0"/>
              </a:rPr>
              <a:t>Runtime Analysis</a:t>
            </a:r>
            <a:endParaRPr sz="4400" dirty="0">
              <a:latin typeface="Consolas" panose="020B0609020204030204" pitchFamily="49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i="1" dirty="0"/>
          </a:p>
          <a:p>
            <a:pPr algn="ctr"/>
            <a:r>
              <a:rPr lang="en-US" i="1" dirty="0"/>
              <a:t>What was your last YouTube/Wikipedia/Google rabbit hole?</a:t>
            </a:r>
          </a:p>
          <a:p>
            <a:pPr algn="ctr"/>
            <a:endParaRPr lang="en-US" b="1" dirty="0">
              <a:solidFill>
                <a:schemeClr val="accent6"/>
              </a:solidFill>
              <a:cs typeface="Calibri"/>
              <a:sym typeface="Calibri"/>
            </a:endParaRPr>
          </a:p>
          <a:p>
            <a:pPr algn="ctr"/>
            <a:r>
              <a:rPr lang="en-US" b="1" dirty="0">
                <a:solidFill>
                  <a:schemeClr val="accent6"/>
                </a:solidFill>
                <a:cs typeface="Calibri"/>
                <a:sym typeface="Calibri"/>
              </a:rPr>
              <a:t>Respond on sli.do!</a:t>
            </a:r>
            <a:endParaRPr lang="en-US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69D00882-F783-42B9-872F-8702433A4529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37053AC4-C868-4D20-88B6-0A19B1987D9B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9FE34C46-8B1D-461E-9003-692107F70D89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2000" dirty="0">
              <a:solidFill>
                <a:schemeClr val="tx1">
                  <a:lumMod val="75000"/>
                  <a:lumOff val="25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4F3FFD-E0FC-43AA-BBCE-503F3DCB3B9C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F68380-C766-46B5-B76C-2591C65468F2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Picture 3" descr="qr code for https://app.sli.do/event/s6GiSHFHuDWn8fhMuCRqnT&#10;joining link in speaker notes">
            <a:extLst>
              <a:ext uri="{FF2B5EF4-FFF2-40B4-BE49-F238E27FC236}">
                <a16:creationId xmlns:a16="http://schemas.microsoft.com/office/drawing/2014/main" id="{CD1EA50A-744F-48F6-B559-E76A21E1A0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2770" y="5616186"/>
            <a:ext cx="1077131" cy="10771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872C2-623D-39E8-162B-3F76FA90C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CD6BB-9A42-8404-CBBA-448C6CEAD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Classes: Example 5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A4DC95A-E669-321D-41B4-888434871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What’s the complexity class of the following?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F57149-A433-9908-87DE-A8D3FA9C936C}"/>
              </a:ext>
            </a:extLst>
          </p:cNvPr>
          <p:cNvSpPr txBox="1"/>
          <p:nvPr/>
        </p:nvSpPr>
        <p:spPr>
          <a:xfrm>
            <a:off x="1975104" y="2090172"/>
            <a:ext cx="866294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public static int mystery(int[]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int sum = 0;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for (int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= 0;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&lt; 1000000000;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sum +=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return sum;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F897BC-1923-40AC-9DC2-6A5AF1F36173}"/>
              </a:ext>
            </a:extLst>
          </p:cNvPr>
          <p:cNvSpPr txBox="1"/>
          <p:nvPr/>
        </p:nvSpPr>
        <p:spPr>
          <a:xfrm>
            <a:off x="3301652" y="5689472"/>
            <a:ext cx="57653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Constant Complexity (1)</a:t>
            </a:r>
          </a:p>
        </p:txBody>
      </p:sp>
    </p:spTree>
    <p:extLst>
      <p:ext uri="{BB962C8B-B14F-4D97-AF65-F5344CB8AC3E}">
        <p14:creationId xmlns:p14="http://schemas.microsoft.com/office/powerpoint/2010/main" val="315101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Big-Oh Notation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CB7159A-441C-4DD9-B2D0-A34E8226B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r>
              <a:rPr lang="en-US" dirty="0"/>
              <a:t>Programmers… are pessimists (or maybe realists)</a:t>
            </a:r>
          </a:p>
          <a:p>
            <a:pPr lvl="1"/>
            <a:r>
              <a:rPr lang="en-US" dirty="0"/>
              <a:t>Case in point: dominating term</a:t>
            </a:r>
          </a:p>
          <a:p>
            <a:r>
              <a:rPr lang="en-US" dirty="0"/>
              <a:t>In the real world, best-case complexity isn’t super useful</a:t>
            </a:r>
          </a:p>
          <a:p>
            <a:pPr lvl="1"/>
            <a:r>
              <a:rPr lang="en-US" dirty="0"/>
              <a:t>Want to make sure solutions work well in the worst possible situations</a:t>
            </a:r>
          </a:p>
          <a:p>
            <a:endParaRPr lang="en-US" dirty="0"/>
          </a:p>
          <a:p>
            <a:r>
              <a:rPr lang="en-US" dirty="0"/>
              <a:t>We use Big-Oh notation to demonstrate worst-case complexity!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1E4D3-1E52-495C-9ECE-953200B05A19}"/>
              </a:ext>
            </a:extLst>
          </p:cNvPr>
          <p:cNvSpPr txBox="1"/>
          <p:nvPr/>
        </p:nvSpPr>
        <p:spPr>
          <a:xfrm>
            <a:off x="1552708" y="4277203"/>
            <a:ext cx="78309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public static int </a:t>
            </a:r>
            <a:r>
              <a:rPr lang="en-US" sz="2400" dirty="0" err="1">
                <a:latin typeface="Consolas" panose="020B0609020204030204" pitchFamily="49" charset="0"/>
              </a:rPr>
              <a:t>indexOf</a:t>
            </a:r>
            <a:r>
              <a:rPr lang="en-US" sz="2400" dirty="0">
                <a:latin typeface="Consolas" panose="020B0609020204030204" pitchFamily="49" charset="0"/>
              </a:rPr>
              <a:t>(int[] </a:t>
            </a:r>
            <a:r>
              <a:rPr lang="en-US" sz="2400" dirty="0" err="1">
                <a:latin typeface="Consolas" panose="020B0609020204030204" pitchFamily="49" charset="0"/>
              </a:rPr>
              <a:t>arr</a:t>
            </a:r>
            <a:r>
              <a:rPr lang="en-US" sz="2400" dirty="0">
                <a:latin typeface="Consolas" panose="020B0609020204030204" pitchFamily="49" charset="0"/>
              </a:rPr>
              <a:t>, int x) {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    for (int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 = 0;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 &lt; </a:t>
            </a:r>
            <a:r>
              <a:rPr lang="en-US" sz="2400" dirty="0" err="1">
                <a:latin typeface="Consolas" panose="020B0609020204030204" pitchFamily="49" charset="0"/>
              </a:rPr>
              <a:t>arr.length</a:t>
            </a:r>
            <a:r>
              <a:rPr lang="en-US" sz="2400" dirty="0">
                <a:latin typeface="Consolas" panose="020B0609020204030204" pitchFamily="49" charset="0"/>
              </a:rPr>
              <a:t>;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        if (</a:t>
            </a:r>
            <a:r>
              <a:rPr lang="en-US" sz="2400" dirty="0" err="1">
                <a:latin typeface="Consolas" panose="020B0609020204030204" pitchFamily="49" charset="0"/>
              </a:rPr>
              <a:t>arr</a:t>
            </a:r>
            <a:r>
              <a:rPr lang="en-US" sz="2400" dirty="0">
                <a:latin typeface="Consolas" panose="020B0609020204030204" pitchFamily="49" charset="0"/>
              </a:rPr>
              <a:t>[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] == x) return </a:t>
            </a:r>
            <a:r>
              <a:rPr lang="en-US" sz="2400" dirty="0" err="1">
                <a:latin typeface="Consolas" panose="020B0609020204030204" pitchFamily="49" charset="0"/>
              </a:rPr>
              <a:t>i</a:t>
            </a:r>
            <a:r>
              <a:rPr lang="en-US" sz="24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    return -1;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92FF80-553A-4B40-9B75-8C2CED1318FC}"/>
              </a:ext>
            </a:extLst>
          </p:cNvPr>
          <p:cNvSpPr txBox="1"/>
          <p:nvPr/>
        </p:nvSpPr>
        <p:spPr>
          <a:xfrm>
            <a:off x="9600076" y="4615757"/>
            <a:ext cx="20784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/>
              <a:t>Worst-case linear</a:t>
            </a:r>
          </a:p>
          <a:p>
            <a:pPr algn="ctr"/>
            <a:r>
              <a:rPr lang="en-US" sz="3600" b="1" i="1" u="sng" dirty="0"/>
              <a:t>O(n)</a:t>
            </a:r>
          </a:p>
        </p:txBody>
      </p:sp>
    </p:spTree>
    <p:extLst>
      <p:ext uri="{BB962C8B-B14F-4D97-AF65-F5344CB8AC3E}">
        <p14:creationId xmlns:p14="http://schemas.microsoft.com/office/powerpoint/2010/main" val="247402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164F1-D4F1-D941-DF09-2E409EF19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ArrayList</a:t>
            </a:r>
            <a:r>
              <a:rPr lang="en-US" dirty="0"/>
              <a:t> vs LinkedList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11B566-CFEA-A854-B6D7-9FA9FD607A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978132"/>
              </p:ext>
            </p:extLst>
          </p:nvPr>
        </p:nvGraphicFramePr>
        <p:xfrm>
          <a:off x="838200" y="1371600"/>
          <a:ext cx="10515597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19908330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13134378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3504693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ArrayIntList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LinkedIntList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738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size()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055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get(index)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554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add(</a:t>
                      </a:r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val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729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add(0, </a:t>
                      </a:r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val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11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add(index, </a:t>
                      </a:r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val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174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remove(0)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19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remove(n-1)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7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remove(index)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289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531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6F9D-5446-C6EF-B846-39799AA7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we implement a stack?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E62E8-6B6D-2BC8-AC7D-0FB2484F6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an </a:t>
            </a:r>
            <a:r>
              <a:rPr lang="en-US" dirty="0" err="1">
                <a:latin typeface="Consolas" panose="020B0609020204030204" pitchFamily="49" charset="0"/>
              </a:rPr>
              <a:t>ArrayIntList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push = what?</a:t>
            </a:r>
          </a:p>
          <a:p>
            <a:pPr lvl="1"/>
            <a:r>
              <a:rPr lang="en-US" dirty="0"/>
              <a:t>pop = what?</a:t>
            </a:r>
          </a:p>
          <a:p>
            <a:endParaRPr lang="en-US" dirty="0"/>
          </a:p>
          <a:p>
            <a:r>
              <a:rPr lang="en-US" dirty="0"/>
              <a:t>With a </a:t>
            </a:r>
            <a:r>
              <a:rPr lang="en-US" dirty="0" err="1">
                <a:latin typeface="Consolas" panose="020B0609020204030204" pitchFamily="49" charset="0"/>
              </a:rPr>
              <a:t>LinkedIntList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push = what?</a:t>
            </a:r>
          </a:p>
          <a:p>
            <a:pPr lvl="1"/>
            <a:r>
              <a:rPr lang="en-US" dirty="0"/>
              <a:t>pop = what?</a:t>
            </a:r>
          </a:p>
        </p:txBody>
      </p:sp>
    </p:spTree>
    <p:extLst>
      <p:ext uri="{BB962C8B-B14F-4D97-AF65-F5344CB8AC3E}">
        <p14:creationId xmlns:p14="http://schemas.microsoft.com/office/powerpoint/2010/main" val="1702096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679A-02FC-51DC-FCAC-0CCD0F9E8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running time an implementation detail?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1BA0F-BC79-1027-26F8-AF06A9B18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Yes</a:t>
            </a:r>
          </a:p>
          <a:p>
            <a:r>
              <a:rPr lang="en-US" dirty="0"/>
              <a:t>No</a:t>
            </a:r>
          </a:p>
          <a:p>
            <a:endParaRPr lang="en-US" dirty="0"/>
          </a:p>
          <a:p>
            <a:r>
              <a:rPr lang="en-US" dirty="0"/>
              <a:t>Does that help? :D </a:t>
            </a:r>
          </a:p>
        </p:txBody>
      </p:sp>
    </p:spTree>
    <p:extLst>
      <p:ext uri="{BB962C8B-B14F-4D97-AF65-F5344CB8AC3E}">
        <p14:creationId xmlns:p14="http://schemas.microsoft.com/office/powerpoint/2010/main" val="399999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B7A0B6-1949-29C1-70EC-F1BAAA42E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3225" indent="-403225"/>
            <a:r>
              <a:rPr lang="en-US" dirty="0"/>
              <a:t>Creative Project 1 and Resubmission Cycle 0 feedback released today.</a:t>
            </a:r>
          </a:p>
          <a:p>
            <a:pPr marL="403225" indent="-403225"/>
            <a:r>
              <a:rPr lang="en-US" dirty="0"/>
              <a:t>Resubmission 1 out, due Friday at 11:59pm</a:t>
            </a:r>
          </a:p>
          <a:p>
            <a:pPr marL="403225" indent="-403225">
              <a:lnSpc>
                <a:spcPct val="100000"/>
              </a:lnSpc>
              <a:buSzPts val="2800"/>
            </a:pPr>
            <a:r>
              <a:rPr lang="en-US" dirty="0"/>
              <a:t>Programming Project 1 currently out, due next Wednesday (July 22) at 11:59pm</a:t>
            </a:r>
          </a:p>
          <a:p>
            <a:pPr marL="403225" indent="-403225">
              <a:lnSpc>
                <a:spcPct val="100000"/>
              </a:lnSpc>
              <a:buSzPts val="2800"/>
            </a:pPr>
            <a:r>
              <a:rPr lang="en-US" dirty="0"/>
              <a:t>Quiz 0 grades out sometime this weekend</a:t>
            </a:r>
          </a:p>
          <a:p>
            <a:pPr marL="403225" indent="-403225">
              <a:lnSpc>
                <a:spcPct val="100000"/>
              </a:lnSpc>
              <a:buSzPts val="2800"/>
            </a:pPr>
            <a:r>
              <a:rPr lang="en-US" dirty="0"/>
              <a:t>Quiz 1 Tuesday (July 21)!</a:t>
            </a:r>
          </a:p>
          <a:p>
            <a:pPr marL="860425" lvl="1" indent="-403225">
              <a:lnSpc>
                <a:spcPct val="100000"/>
              </a:lnSpc>
              <a:buSzPts val="2800"/>
            </a:pPr>
            <a:r>
              <a:rPr lang="en-US" dirty="0"/>
              <a:t>Topics: Runtime Analysis, </a:t>
            </a:r>
            <a:r>
              <a:rPr lang="en-US" dirty="0" err="1"/>
              <a:t>LinkedIntList</a:t>
            </a:r>
            <a:endParaRPr lang="en-US" dirty="0"/>
          </a:p>
          <a:p>
            <a:pPr marL="860425" lvl="1" indent="-403225">
              <a:lnSpc>
                <a:spcPct val="100000"/>
              </a:lnSpc>
              <a:buSzPts val="2800"/>
            </a:pPr>
            <a:r>
              <a:rPr lang="en-US" dirty="0"/>
              <a:t>Topics not on Quiz 1: Recursion</a:t>
            </a:r>
          </a:p>
          <a:p>
            <a:pPr marL="860425" lvl="1" indent="-403225">
              <a:lnSpc>
                <a:spcPct val="100000"/>
              </a:lnSpc>
              <a:buSzPts val="2800"/>
            </a:pPr>
            <a:r>
              <a:rPr lang="en-US" dirty="0"/>
              <a:t>2 practice quizzes posted under the </a:t>
            </a:r>
            <a:r>
              <a:rPr lang="en-US" dirty="0">
                <a:hlinkClick r:id="rId2"/>
              </a:rPr>
              <a:t>Ed Resources Tab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5962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r>
              <a:rPr lang="en-US" dirty="0"/>
              <a:t>What’s the “best” way to write code?</a:t>
            </a:r>
          </a:p>
          <a:p>
            <a:pPr lvl="1"/>
            <a:r>
              <a:rPr lang="en-US" dirty="0"/>
              <a:t>Depends on how you define best: Code quality, memory usage, speed, etc.</a:t>
            </a:r>
          </a:p>
          <a:p>
            <a:endParaRPr lang="en-US" dirty="0"/>
          </a:p>
          <a:p>
            <a:r>
              <a:rPr lang="en-US" dirty="0"/>
              <a:t>Runtime = most popular way of analyzing solutions</a:t>
            </a:r>
          </a:p>
          <a:p>
            <a:pPr lvl="1"/>
            <a:r>
              <a:rPr lang="en-US" dirty="0"/>
              <a:t>Slow code = bad for business</a:t>
            </a:r>
          </a:p>
          <a:p>
            <a:r>
              <a:rPr lang="en-US" dirty="0"/>
              <a:t>How do we figure out how long execution takes?</a:t>
            </a:r>
          </a:p>
          <a:p>
            <a:pPr lvl="1"/>
            <a:r>
              <a:rPr lang="en-US" dirty="0"/>
              <a:t>Stopwatch = human error</a:t>
            </a:r>
          </a:p>
          <a:p>
            <a:pPr lvl="1"/>
            <a:r>
              <a:rPr lang="en-US" dirty="0"/>
              <a:t>Computers = computer error (artifacts, operating systems, language)</a:t>
            </a:r>
          </a:p>
          <a:p>
            <a:pPr lvl="1"/>
            <a:r>
              <a:rPr lang="en-US" dirty="0"/>
              <a:t>Need a way to formalize abstractly…</a:t>
            </a:r>
          </a:p>
        </p:txBody>
      </p:sp>
    </p:spTree>
    <p:extLst>
      <p:ext uri="{BB962C8B-B14F-4D97-AF65-F5344CB8AC3E}">
        <p14:creationId xmlns:p14="http://schemas.microsoft.com/office/powerpoint/2010/main" val="2443286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Analysis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r>
              <a:rPr lang="en-US" dirty="0"/>
              <a:t>We’ll count simple operations as 1 unit</a:t>
            </a:r>
          </a:p>
          <a:p>
            <a:pPr lvl="1"/>
            <a:r>
              <a:rPr lang="en-US" dirty="0"/>
              <a:t>variable initialize / update	</a:t>
            </a:r>
            <a:r>
              <a:rPr lang="en-US" dirty="0">
                <a:latin typeface="Consolas" panose="020B0609020204030204" pitchFamily="49" charset="0"/>
              </a:rPr>
              <a:t>int x = 0;</a:t>
            </a:r>
          </a:p>
          <a:p>
            <a:pPr lvl="1"/>
            <a:r>
              <a:rPr lang="en-US" dirty="0"/>
              <a:t>array accessing			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>
                <a:latin typeface="Consolas" panose="020B0609020204030204" pitchFamily="49" charset="0"/>
              </a:rPr>
              <a:t>[0] = 10;</a:t>
            </a:r>
            <a:endParaRPr lang="en-US" dirty="0"/>
          </a:p>
          <a:p>
            <a:pPr lvl="1"/>
            <a:r>
              <a:rPr lang="en-US" dirty="0"/>
              <a:t>conditional checks		</a:t>
            </a:r>
            <a:r>
              <a:rPr lang="en-US" dirty="0">
                <a:latin typeface="Consolas" panose="020B0609020204030204" pitchFamily="49" charset="0"/>
              </a:rPr>
              <a:t>if (x &lt; 10) {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Goal: determine how the number of operations scales w/ input size</a:t>
            </a:r>
          </a:p>
          <a:p>
            <a:pPr lvl="1"/>
            <a:r>
              <a:rPr lang="en-US" dirty="0"/>
              <a:t>Don’t care about the difference between 2 and 4</a:t>
            </a:r>
          </a:p>
          <a:p>
            <a:pPr lvl="1"/>
            <a:r>
              <a:rPr lang="en-US" dirty="0"/>
              <a:t>Find the appropriate </a:t>
            </a:r>
            <a:r>
              <a:rPr lang="en-US" b="1" dirty="0"/>
              <a:t>complexity class</a:t>
            </a:r>
            <a:endParaRPr lang="en-US" dirty="0"/>
          </a:p>
          <a:p>
            <a:endParaRPr lang="en-US" dirty="0"/>
          </a:p>
          <a:p>
            <a:r>
              <a:rPr lang="en-US" dirty="0"/>
              <a:t>Result: evaluation tactic independent of OS, language, compiler, etc.</a:t>
            </a:r>
          </a:p>
          <a:p>
            <a:pPr lvl="1"/>
            <a:r>
              <a:rPr lang="en-US" dirty="0"/>
              <a:t>Simple operation = constant regardless of if it is truly 1</a:t>
            </a:r>
          </a:p>
        </p:txBody>
      </p:sp>
    </p:spTree>
    <p:extLst>
      <p:ext uri="{BB962C8B-B14F-4D97-AF65-F5344CB8AC3E}">
        <p14:creationId xmlns:p14="http://schemas.microsoft.com/office/powerpoint/2010/main" val="1782317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65F00-1F12-0E48-0722-69545AF4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4803"/>
            <a:ext cx="11078261" cy="5650992"/>
          </a:xfrm>
        </p:spPr>
        <p:txBody>
          <a:bodyPr>
            <a:normAutofit/>
          </a:bodyPr>
          <a:lstStyle/>
          <a:p>
            <a:r>
              <a:rPr lang="en-US" dirty="0"/>
              <a:t>Input will always be an array </a:t>
            </a:r>
            <a:r>
              <a:rPr lang="en-US" dirty="0" err="1">
                <a:latin typeface="Consolas" panose="020B0609020204030204" pitchFamily="49" charset="0"/>
              </a:rPr>
              <a:t>arr</a:t>
            </a:r>
            <a:r>
              <a:rPr lang="en-US" dirty="0"/>
              <a:t> of length </a:t>
            </a:r>
            <a:r>
              <a:rPr lang="en-US" i="1" dirty="0">
                <a:latin typeface="Consolas" panose="020B0609020204030204" pitchFamily="49" charset="0"/>
              </a:rPr>
              <a:t>n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en-US" u="sng" dirty="0"/>
              <a:t>Constant (1)</a:t>
            </a:r>
          </a:p>
          <a:p>
            <a:pPr lvl="1"/>
            <a:r>
              <a:rPr lang="en-US" dirty="0"/>
              <a:t># Ops doesn’t relate to </a:t>
            </a:r>
            <a:r>
              <a:rPr lang="en-US" i="1" dirty="0">
                <a:latin typeface="Consolas" panose="020B0609020204030204" pitchFamily="49" charset="0"/>
              </a:rPr>
              <a:t>n</a:t>
            </a:r>
            <a:r>
              <a:rPr lang="en-US" dirty="0"/>
              <a:t>	</a:t>
            </a:r>
            <a:r>
              <a:rPr lang="en-US" sz="2200" dirty="0">
                <a:latin typeface="Consolas" panose="020B0609020204030204" pitchFamily="49" charset="0"/>
              </a:rPr>
              <a:t>return </a:t>
            </a:r>
            <a:r>
              <a:rPr lang="en-US" sz="2200" dirty="0" err="1">
                <a:latin typeface="Consolas" panose="020B0609020204030204" pitchFamily="49" charset="0"/>
              </a:rPr>
              <a:t>arr</a:t>
            </a:r>
            <a:r>
              <a:rPr lang="en-US" sz="2200" dirty="0">
                <a:latin typeface="Consolas" panose="020B0609020204030204" pitchFamily="49" charset="0"/>
              </a:rPr>
              <a:t>[0];</a:t>
            </a:r>
          </a:p>
          <a:p>
            <a:r>
              <a:rPr lang="en-US" u="sng" dirty="0"/>
              <a:t>Linear (n)</a:t>
            </a:r>
          </a:p>
          <a:p>
            <a:pPr lvl="1"/>
            <a:r>
              <a:rPr lang="en-US" dirty="0"/>
              <a:t># Ops proportional to </a:t>
            </a:r>
            <a:r>
              <a:rPr lang="en-US" i="1" dirty="0">
                <a:latin typeface="Consolas" panose="020B0609020204030204" pitchFamily="49" charset="0"/>
              </a:rPr>
              <a:t>n</a:t>
            </a:r>
            <a:r>
              <a:rPr lang="en-US" dirty="0"/>
              <a:t>		</a:t>
            </a:r>
            <a:r>
              <a:rPr lang="en-US" sz="2200" dirty="0">
                <a:latin typeface="Consolas" panose="020B0609020204030204" pitchFamily="49" charset="0"/>
              </a:rPr>
              <a:t>for (int </a:t>
            </a:r>
            <a:r>
              <a:rPr lang="en-US" sz="2200" dirty="0" err="1">
                <a:latin typeface="Consolas" panose="020B0609020204030204" pitchFamily="49" charset="0"/>
              </a:rPr>
              <a:t>i</a:t>
            </a:r>
            <a:r>
              <a:rPr lang="en-US" sz="2200" dirty="0">
                <a:latin typeface="Consolas" panose="020B0609020204030204" pitchFamily="49" charset="0"/>
              </a:rPr>
              <a:t> = 0; </a:t>
            </a:r>
            <a:r>
              <a:rPr lang="en-US" sz="2200" dirty="0" err="1">
                <a:latin typeface="Consolas" panose="020B0609020204030204" pitchFamily="49" charset="0"/>
              </a:rPr>
              <a:t>i</a:t>
            </a:r>
            <a:r>
              <a:rPr lang="en-US" sz="2200" dirty="0">
                <a:latin typeface="Consolas" panose="020B0609020204030204" pitchFamily="49" charset="0"/>
              </a:rPr>
              <a:t> &lt; </a:t>
            </a:r>
            <a:r>
              <a:rPr lang="en-US" sz="2200" dirty="0" err="1">
                <a:latin typeface="Consolas" panose="020B0609020204030204" pitchFamily="49" charset="0"/>
              </a:rPr>
              <a:t>arr.length</a:t>
            </a:r>
            <a:r>
              <a:rPr lang="en-US" sz="2200" dirty="0">
                <a:latin typeface="Consolas" panose="020B0609020204030204" pitchFamily="49" charset="0"/>
              </a:rPr>
              <a:t>; </a:t>
            </a:r>
            <a:r>
              <a:rPr lang="en-US" sz="2200" dirty="0" err="1">
                <a:latin typeface="Consolas" panose="020B0609020204030204" pitchFamily="49" charset="0"/>
              </a:rPr>
              <a:t>i</a:t>
            </a:r>
            <a:r>
              <a:rPr lang="en-US" sz="2200" dirty="0">
                <a:latin typeface="Consolas" panose="020B0609020204030204" pitchFamily="49" charset="0"/>
              </a:rPr>
              <a:t>++)</a:t>
            </a:r>
          </a:p>
          <a:p>
            <a:r>
              <a:rPr lang="en-US" u="sng" dirty="0"/>
              <a:t>Quadradic (n^2)</a:t>
            </a:r>
          </a:p>
          <a:p>
            <a:pPr lvl="1"/>
            <a:r>
              <a:rPr lang="en-US" dirty="0"/>
              <a:t># Ops proportional to </a:t>
            </a:r>
            <a:r>
              <a:rPr lang="en-US" i="1" dirty="0">
                <a:latin typeface="Consolas" panose="020B0609020204030204" pitchFamily="49" charset="0"/>
              </a:rPr>
              <a:t>n^2</a:t>
            </a:r>
            <a:r>
              <a:rPr lang="en-US" dirty="0"/>
              <a:t>	</a:t>
            </a:r>
            <a:r>
              <a:rPr lang="en-US" sz="2200" dirty="0">
                <a:latin typeface="Consolas" panose="020B0609020204030204" pitchFamily="49" charset="0"/>
              </a:rPr>
              <a:t>for (int </a:t>
            </a:r>
            <a:r>
              <a:rPr lang="en-US" sz="2200" dirty="0" err="1">
                <a:latin typeface="Consolas" panose="020B0609020204030204" pitchFamily="49" charset="0"/>
              </a:rPr>
              <a:t>i</a:t>
            </a:r>
            <a:r>
              <a:rPr lang="en-US" sz="2200" dirty="0">
                <a:latin typeface="Consolas" panose="020B0609020204030204" pitchFamily="49" charset="0"/>
              </a:rPr>
              <a:t> = 0; </a:t>
            </a:r>
            <a:r>
              <a:rPr lang="en-US" sz="2200" dirty="0" err="1">
                <a:latin typeface="Consolas" panose="020B0609020204030204" pitchFamily="49" charset="0"/>
              </a:rPr>
              <a:t>i</a:t>
            </a:r>
            <a:r>
              <a:rPr lang="en-US" sz="2200" dirty="0">
                <a:latin typeface="Consolas" panose="020B0609020204030204" pitchFamily="49" charset="0"/>
              </a:rPr>
              <a:t> &lt; </a:t>
            </a:r>
            <a:r>
              <a:rPr lang="en-US" sz="2200" dirty="0" err="1">
                <a:latin typeface="Consolas" panose="020B0609020204030204" pitchFamily="49" charset="0"/>
              </a:rPr>
              <a:t>arr.length</a:t>
            </a:r>
            <a:r>
              <a:rPr lang="en-US" sz="2200" dirty="0">
                <a:latin typeface="Consolas" panose="020B0609020204030204" pitchFamily="49" charset="0"/>
              </a:rPr>
              <a:t>; i++)</a:t>
            </a:r>
          </a:p>
          <a:p>
            <a:pPr marL="3657600" lvl="8" indent="0">
              <a:buNone/>
            </a:pPr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sz="2200" dirty="0">
                <a:latin typeface="Consolas" panose="020B0609020204030204" pitchFamily="49" charset="0"/>
              </a:rPr>
              <a:t>    for (int j = 0; j &lt; </a:t>
            </a:r>
            <a:r>
              <a:rPr lang="en-US" sz="2200" dirty="0" err="1">
                <a:latin typeface="Consolas" panose="020B0609020204030204" pitchFamily="49" charset="0"/>
              </a:rPr>
              <a:t>arr.length</a:t>
            </a:r>
            <a:r>
              <a:rPr lang="en-US" sz="2200" dirty="0">
                <a:latin typeface="Consolas" panose="020B0609020204030204" pitchFamily="49" charset="0"/>
              </a:rPr>
              <a:t>; </a:t>
            </a:r>
            <a:r>
              <a:rPr lang="en-US" sz="2200" dirty="0" err="1">
                <a:latin typeface="Consolas" panose="020B0609020204030204" pitchFamily="49" charset="0"/>
              </a:rPr>
              <a:t>j++</a:t>
            </a:r>
            <a:r>
              <a:rPr lang="en-US" sz="2200" dirty="0">
                <a:latin typeface="Consolas" panose="020B0609020204030204" pitchFamily="49" charset="0"/>
              </a:rPr>
              <a:t>)</a:t>
            </a:r>
          </a:p>
          <a:p>
            <a:endParaRPr lang="en-US" sz="2200" dirty="0">
              <a:latin typeface="Consolas" panose="020B0609020204030204" pitchFamily="49" charset="0"/>
            </a:endParaRPr>
          </a:p>
          <a:p>
            <a:r>
              <a:rPr lang="en-US" dirty="0"/>
              <a:t>Lets say # Ops = n^2 + 100000n</a:t>
            </a:r>
          </a:p>
          <a:p>
            <a:pPr lvl="1"/>
            <a:r>
              <a:rPr lang="en-US" dirty="0"/>
              <a:t>If n was really, really, really big, which term matters more?</a:t>
            </a:r>
          </a:p>
          <a:p>
            <a:pPr lvl="1"/>
            <a:r>
              <a:rPr lang="en-US" dirty="0"/>
              <a:t>Only care about the </a:t>
            </a:r>
            <a:r>
              <a:rPr lang="en-US" b="1" dirty="0"/>
              <a:t>dominating term </a:t>
            </a:r>
            <a:r>
              <a:rPr lang="en-US" dirty="0"/>
              <a:t>for complexity!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027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Classes: Example 1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A75C6-A31F-4591-A85C-BCD413EE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What’s the complexity class of the following?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3" name="Group 2" descr="if statement takes approximately one step">
            <a:extLst>
              <a:ext uri="{FF2B5EF4-FFF2-40B4-BE49-F238E27FC236}">
                <a16:creationId xmlns:a16="http://schemas.microsoft.com/office/drawing/2014/main" id="{D6B8E7F7-A75C-444D-9796-9E9E33720302}"/>
              </a:ext>
            </a:extLst>
          </p:cNvPr>
          <p:cNvGrpSpPr/>
          <p:nvPr/>
        </p:nvGrpSpPr>
        <p:grpSpPr>
          <a:xfrm>
            <a:off x="2173862" y="2525481"/>
            <a:ext cx="562023" cy="523220"/>
            <a:chOff x="2173862" y="2525481"/>
            <a:chExt cx="562023" cy="523220"/>
          </a:xfrm>
        </p:grpSpPr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09804B6A-96E1-49B5-8E64-01E919E94EE7}"/>
                </a:ext>
              </a:extLst>
            </p:cNvPr>
            <p:cNvSpPr/>
            <p:nvPr/>
          </p:nvSpPr>
          <p:spPr>
            <a:xfrm flipH="1">
              <a:off x="2640787" y="2574950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88A02E-0E1C-4C8B-BD7B-9939127472FA}"/>
                </a:ext>
              </a:extLst>
            </p:cNvPr>
            <p:cNvSpPr txBox="1"/>
            <p:nvPr/>
          </p:nvSpPr>
          <p:spPr>
            <a:xfrm>
              <a:off x="2173862" y="2525481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4" name="Group 3" descr="return statement takes approximately one step">
            <a:extLst>
              <a:ext uri="{FF2B5EF4-FFF2-40B4-BE49-F238E27FC236}">
                <a16:creationId xmlns:a16="http://schemas.microsoft.com/office/drawing/2014/main" id="{7CA3F83A-E0C8-4FAA-A168-9A77A417EE65}"/>
              </a:ext>
            </a:extLst>
          </p:cNvPr>
          <p:cNvGrpSpPr/>
          <p:nvPr/>
        </p:nvGrpSpPr>
        <p:grpSpPr>
          <a:xfrm>
            <a:off x="1975104" y="2090172"/>
            <a:ext cx="9057288" cy="2677656"/>
            <a:chOff x="1975104" y="2090172"/>
            <a:chExt cx="9057288" cy="267765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BFE869-EC77-4C0C-BFED-9688EDA8E165}"/>
                </a:ext>
              </a:extLst>
            </p:cNvPr>
            <p:cNvSpPr txBox="1"/>
            <p:nvPr/>
          </p:nvSpPr>
          <p:spPr>
            <a:xfrm>
              <a:off x="1975104" y="2090172"/>
              <a:ext cx="9057288" cy="2677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public static void mystery(int[] </a:t>
              </a:r>
              <a:r>
                <a:rPr lang="en-US" sz="2800" dirty="0" err="1">
                  <a:latin typeface="Consolas" panose="020B0609020204030204" pitchFamily="49" charset="0"/>
                </a:rPr>
                <a:t>arr</a:t>
              </a:r>
              <a:r>
                <a:rPr lang="en-US" sz="2800" dirty="0">
                  <a:latin typeface="Consolas" panose="020B0609020204030204" pitchFamily="49" charset="0"/>
                </a:rPr>
                <a:t>) {</a:t>
              </a:r>
            </a:p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    if (</a:t>
              </a:r>
              <a:r>
                <a:rPr lang="en-US" sz="2800" dirty="0" err="1">
                  <a:latin typeface="Consolas" panose="020B0609020204030204" pitchFamily="49" charset="0"/>
                </a:rPr>
                <a:t>arr.length</a:t>
              </a:r>
              <a:r>
                <a:rPr lang="en-US" sz="2800" dirty="0">
                  <a:latin typeface="Consolas" panose="020B0609020204030204" pitchFamily="49" charset="0"/>
                </a:rPr>
                <a:t> == 0) {</a:t>
              </a:r>
            </a:p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        throw new </a:t>
              </a:r>
              <a:r>
                <a:rPr lang="en-US" sz="2800" dirty="0" err="1">
                  <a:latin typeface="Consolas" panose="020B0609020204030204" pitchFamily="49" charset="0"/>
                </a:rPr>
                <a:t>IllegalArgumentException</a:t>
              </a:r>
              <a:r>
                <a:rPr lang="en-US" sz="2800" dirty="0">
                  <a:latin typeface="Consolas" panose="020B0609020204030204" pitchFamily="49" charset="0"/>
                </a:rPr>
                <a:t>();</a:t>
              </a:r>
            </a:p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    }</a:t>
              </a:r>
            </a:p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    return </a:t>
              </a:r>
              <a:r>
                <a:rPr lang="en-US" sz="2800" dirty="0" err="1">
                  <a:latin typeface="Consolas" panose="020B0609020204030204" pitchFamily="49" charset="0"/>
                </a:rPr>
                <a:t>arr</a:t>
              </a:r>
              <a:r>
                <a:rPr lang="en-US" sz="2800" dirty="0">
                  <a:latin typeface="Consolas" panose="020B0609020204030204" pitchFamily="49" charset="0"/>
                </a:rPr>
                <a:t>[</a:t>
              </a:r>
              <a:r>
                <a:rPr lang="en-US" sz="2800" dirty="0" err="1">
                  <a:latin typeface="Consolas" panose="020B0609020204030204" pitchFamily="49" charset="0"/>
                </a:rPr>
                <a:t>arr.length</a:t>
              </a:r>
              <a:r>
                <a:rPr lang="en-US" sz="2800" dirty="0">
                  <a:latin typeface="Consolas" panose="020B0609020204030204" pitchFamily="49" charset="0"/>
                </a:rPr>
                <a:t> – 1];</a:t>
              </a:r>
            </a:p>
            <a:p>
              <a:pPr marL="0" indent="0">
                <a:buNone/>
              </a:pPr>
              <a:r>
                <a:rPr lang="en-US" sz="2800" dirty="0">
                  <a:latin typeface="Consolas" panose="020B0609020204030204" pitchFamily="49" charset="0"/>
                </a:rPr>
                <a:t>}</a:t>
              </a:r>
            </a:p>
          </p:txBody>
        </p: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4956CE3F-7164-4B08-B2A1-A0AFBB3F3283}"/>
                </a:ext>
              </a:extLst>
            </p:cNvPr>
            <p:cNvSpPr/>
            <p:nvPr/>
          </p:nvSpPr>
          <p:spPr>
            <a:xfrm flipH="1">
              <a:off x="2640787" y="3858769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303807-A868-4E8B-B0B4-41C77A37550C}"/>
                </a:ext>
              </a:extLst>
            </p:cNvPr>
            <p:cNvSpPr txBox="1"/>
            <p:nvPr/>
          </p:nvSpPr>
          <p:spPr>
            <a:xfrm>
              <a:off x="2173862" y="380930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6" name="Group 5" descr="full method body takes approximately 2 steps">
            <a:extLst>
              <a:ext uri="{FF2B5EF4-FFF2-40B4-BE49-F238E27FC236}">
                <a16:creationId xmlns:a16="http://schemas.microsoft.com/office/drawing/2014/main" id="{18EC6380-ED74-44FD-92E9-A1C53AF67BE8}"/>
              </a:ext>
            </a:extLst>
          </p:cNvPr>
          <p:cNvGrpSpPr/>
          <p:nvPr/>
        </p:nvGrpSpPr>
        <p:grpSpPr>
          <a:xfrm>
            <a:off x="1578498" y="2637311"/>
            <a:ext cx="566166" cy="1645739"/>
            <a:chOff x="1578498" y="2637311"/>
            <a:chExt cx="566166" cy="1645739"/>
          </a:xfrm>
        </p:grpSpPr>
        <p:sp>
          <p:nvSpPr>
            <p:cNvPr id="15" name="Right Brace 14">
              <a:extLst>
                <a:ext uri="{FF2B5EF4-FFF2-40B4-BE49-F238E27FC236}">
                  <a16:creationId xmlns:a16="http://schemas.microsoft.com/office/drawing/2014/main" id="{C671B8C5-CB99-44D7-B8BD-A4D4DEB4498A}"/>
                </a:ext>
              </a:extLst>
            </p:cNvPr>
            <p:cNvSpPr/>
            <p:nvPr/>
          </p:nvSpPr>
          <p:spPr>
            <a:xfrm flipH="1">
              <a:off x="2000007" y="2637311"/>
              <a:ext cx="144657" cy="1645739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2129A0-3A79-4E79-8BCB-D49980B275A3}"/>
                </a:ext>
              </a:extLst>
            </p:cNvPr>
            <p:cNvSpPr txBox="1"/>
            <p:nvPr/>
          </p:nvSpPr>
          <p:spPr>
            <a:xfrm>
              <a:off x="1578498" y="3196923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2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7EC3C2-FB7D-4738-B034-DB2186E84CB9}"/>
              </a:ext>
            </a:extLst>
          </p:cNvPr>
          <p:cNvSpPr txBox="1"/>
          <p:nvPr/>
        </p:nvSpPr>
        <p:spPr>
          <a:xfrm>
            <a:off x="3621067" y="5631994"/>
            <a:ext cx="57653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Constant Complexity (1)</a:t>
            </a:r>
          </a:p>
        </p:txBody>
      </p:sp>
    </p:spTree>
    <p:extLst>
      <p:ext uri="{BB962C8B-B14F-4D97-AF65-F5344CB8AC3E}">
        <p14:creationId xmlns:p14="http://schemas.microsoft.com/office/powerpoint/2010/main" val="412322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Classes: Example 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A75C6-A31F-4591-A85C-BCD413EE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What’s the complexity class of the following?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A2D85E-DA39-4223-B12F-152D77627237}"/>
              </a:ext>
            </a:extLst>
          </p:cNvPr>
          <p:cNvSpPr txBox="1"/>
          <p:nvPr/>
        </p:nvSpPr>
        <p:spPr>
          <a:xfrm>
            <a:off x="1975104" y="2090172"/>
            <a:ext cx="846577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public static int mystery(int[]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int sum = 0;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for (int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= 0;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&lt; </a:t>
            </a:r>
            <a:r>
              <a:rPr lang="en-US" sz="2800" dirty="0" err="1">
                <a:latin typeface="Consolas" panose="020B0609020204030204" pitchFamily="49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sum +=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return sum;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17" name="Group 16" descr="sum += arr[i]; statements takes approximately 3 steps">
            <a:extLst>
              <a:ext uri="{FF2B5EF4-FFF2-40B4-BE49-F238E27FC236}">
                <a16:creationId xmlns:a16="http://schemas.microsoft.com/office/drawing/2014/main" id="{747D1635-7A44-48E8-99E6-5EE070E4C885}"/>
              </a:ext>
            </a:extLst>
          </p:cNvPr>
          <p:cNvGrpSpPr/>
          <p:nvPr/>
        </p:nvGrpSpPr>
        <p:grpSpPr>
          <a:xfrm>
            <a:off x="3008639" y="3409064"/>
            <a:ext cx="523384" cy="523220"/>
            <a:chOff x="3008639" y="3409064"/>
            <a:chExt cx="523384" cy="523220"/>
          </a:xfrm>
        </p:grpSpPr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E6817B3D-9269-4F8F-BE7B-117AD5D7F6AC}"/>
                </a:ext>
              </a:extLst>
            </p:cNvPr>
            <p:cNvSpPr/>
            <p:nvPr/>
          </p:nvSpPr>
          <p:spPr>
            <a:xfrm flipH="1">
              <a:off x="3436925" y="3458533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1192D7-A650-4D93-830E-AC17A613FAAE}"/>
                </a:ext>
              </a:extLst>
            </p:cNvPr>
            <p:cNvSpPr txBox="1"/>
            <p:nvPr/>
          </p:nvSpPr>
          <p:spPr>
            <a:xfrm>
              <a:off x="3008639" y="3409064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3</a:t>
              </a:r>
            </a:p>
          </p:txBody>
        </p:sp>
      </p:grpSp>
      <p:grpSp>
        <p:nvGrpSpPr>
          <p:cNvPr id="3" name="Group 2" descr="int sum initialization takes approximately one step">
            <a:extLst>
              <a:ext uri="{FF2B5EF4-FFF2-40B4-BE49-F238E27FC236}">
                <a16:creationId xmlns:a16="http://schemas.microsoft.com/office/drawing/2014/main" id="{6DFC39EC-1498-4379-BB56-1EA661B5D8C0}"/>
              </a:ext>
            </a:extLst>
          </p:cNvPr>
          <p:cNvGrpSpPr/>
          <p:nvPr/>
        </p:nvGrpSpPr>
        <p:grpSpPr>
          <a:xfrm>
            <a:off x="2173862" y="2525481"/>
            <a:ext cx="562023" cy="523220"/>
            <a:chOff x="2173862" y="2525481"/>
            <a:chExt cx="562023" cy="523220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EBBC7D8A-C123-4333-9089-C49BFDE262EC}"/>
                </a:ext>
              </a:extLst>
            </p:cNvPr>
            <p:cNvSpPr/>
            <p:nvPr/>
          </p:nvSpPr>
          <p:spPr>
            <a:xfrm flipH="1">
              <a:off x="2640787" y="2574950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C3A8DC-301C-4138-864F-18AF5ED0D5A4}"/>
                </a:ext>
              </a:extLst>
            </p:cNvPr>
            <p:cNvSpPr txBox="1"/>
            <p:nvPr/>
          </p:nvSpPr>
          <p:spPr>
            <a:xfrm>
              <a:off x="2173862" y="2525481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19" name="Group 18" descr="for loop takes approximately 3n steps">
            <a:extLst>
              <a:ext uri="{FF2B5EF4-FFF2-40B4-BE49-F238E27FC236}">
                <a16:creationId xmlns:a16="http://schemas.microsoft.com/office/drawing/2014/main" id="{61A61BF3-69C1-45CA-87E5-F57346FFA926}"/>
              </a:ext>
            </a:extLst>
          </p:cNvPr>
          <p:cNvGrpSpPr/>
          <p:nvPr/>
        </p:nvGrpSpPr>
        <p:grpSpPr>
          <a:xfrm>
            <a:off x="2078886" y="3056214"/>
            <a:ext cx="656999" cy="1226835"/>
            <a:chOff x="2078886" y="3056214"/>
            <a:chExt cx="656999" cy="1226835"/>
          </a:xfrm>
        </p:grpSpPr>
        <p:sp>
          <p:nvSpPr>
            <p:cNvPr id="15" name="Right Brace 14">
              <a:extLst>
                <a:ext uri="{FF2B5EF4-FFF2-40B4-BE49-F238E27FC236}">
                  <a16:creationId xmlns:a16="http://schemas.microsoft.com/office/drawing/2014/main" id="{4EE7C412-4FDD-49E8-9939-050E3E129033}"/>
                </a:ext>
              </a:extLst>
            </p:cNvPr>
            <p:cNvSpPr/>
            <p:nvPr/>
          </p:nvSpPr>
          <p:spPr>
            <a:xfrm flipH="1">
              <a:off x="2638655" y="3056214"/>
              <a:ext cx="97230" cy="1226835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A3FC4B-A5D7-4974-BC19-07162AC80F70}"/>
                </a:ext>
              </a:extLst>
            </p:cNvPr>
            <p:cNvSpPr txBox="1"/>
            <p:nvPr/>
          </p:nvSpPr>
          <p:spPr>
            <a:xfrm>
              <a:off x="2078886" y="3382833"/>
              <a:ext cx="5597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3n</a:t>
              </a:r>
            </a:p>
          </p:txBody>
        </p:sp>
      </p:grpSp>
      <p:grpSp>
        <p:nvGrpSpPr>
          <p:cNvPr id="18" name="Group 17" descr="return statement takes approximately one step">
            <a:extLst>
              <a:ext uri="{FF2B5EF4-FFF2-40B4-BE49-F238E27FC236}">
                <a16:creationId xmlns:a16="http://schemas.microsoft.com/office/drawing/2014/main" id="{A4B9DF46-7DA5-4CA9-AFDB-BAAC078FF347}"/>
              </a:ext>
            </a:extLst>
          </p:cNvPr>
          <p:cNvGrpSpPr/>
          <p:nvPr/>
        </p:nvGrpSpPr>
        <p:grpSpPr>
          <a:xfrm>
            <a:off x="2173862" y="4283050"/>
            <a:ext cx="562023" cy="523220"/>
            <a:chOff x="2173862" y="4283050"/>
            <a:chExt cx="562023" cy="523220"/>
          </a:xfrm>
        </p:grpSpPr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A354BA3B-7B59-46F3-B89C-C308F5884520}"/>
                </a:ext>
              </a:extLst>
            </p:cNvPr>
            <p:cNvSpPr/>
            <p:nvPr/>
          </p:nvSpPr>
          <p:spPr>
            <a:xfrm flipH="1">
              <a:off x="2640787" y="4332519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ABFF7D-7645-4C78-9EBA-C6FCAA4F4303}"/>
                </a:ext>
              </a:extLst>
            </p:cNvPr>
            <p:cNvSpPr txBox="1"/>
            <p:nvPr/>
          </p:nvSpPr>
          <p:spPr>
            <a:xfrm>
              <a:off x="2173862" y="4283050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20" name="Group 19" descr="overall method body takes approximately 3n+2 steps">
            <a:extLst>
              <a:ext uri="{FF2B5EF4-FFF2-40B4-BE49-F238E27FC236}">
                <a16:creationId xmlns:a16="http://schemas.microsoft.com/office/drawing/2014/main" id="{40F02694-59F2-420A-AD75-0A4551BDBCA1}"/>
              </a:ext>
            </a:extLst>
          </p:cNvPr>
          <p:cNvGrpSpPr/>
          <p:nvPr/>
        </p:nvGrpSpPr>
        <p:grpSpPr>
          <a:xfrm>
            <a:off x="889550" y="2637311"/>
            <a:ext cx="1255113" cy="2088980"/>
            <a:chOff x="889550" y="2637311"/>
            <a:chExt cx="1255113" cy="2088980"/>
          </a:xfrm>
        </p:grpSpPr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A4E1E982-A9D7-491C-BB16-7A1FFE350C3E}"/>
                </a:ext>
              </a:extLst>
            </p:cNvPr>
            <p:cNvSpPr/>
            <p:nvPr/>
          </p:nvSpPr>
          <p:spPr>
            <a:xfrm flipH="1">
              <a:off x="2000006" y="2637311"/>
              <a:ext cx="144657" cy="2088980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14F768-AC08-4E27-86EC-A8F43B5075A7}"/>
                </a:ext>
              </a:extLst>
            </p:cNvPr>
            <p:cNvSpPr txBox="1"/>
            <p:nvPr/>
          </p:nvSpPr>
          <p:spPr>
            <a:xfrm>
              <a:off x="889550" y="3382833"/>
              <a:ext cx="1085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3n + 2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91BC9ED-9685-4738-BD4A-3700E613FC24}"/>
              </a:ext>
            </a:extLst>
          </p:cNvPr>
          <p:cNvSpPr txBox="1"/>
          <p:nvPr/>
        </p:nvSpPr>
        <p:spPr>
          <a:xfrm>
            <a:off x="3635077" y="5631994"/>
            <a:ext cx="51458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Linear Complexity (n)</a:t>
            </a:r>
          </a:p>
        </p:txBody>
      </p:sp>
    </p:spTree>
    <p:extLst>
      <p:ext uri="{BB962C8B-B14F-4D97-AF65-F5344CB8AC3E}">
        <p14:creationId xmlns:p14="http://schemas.microsoft.com/office/powerpoint/2010/main" val="184864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3870-2373-2B03-570C-6B3CE09FA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Classes: Example 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BA75C6-A31F-4591-A85C-BCD413EE4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What’s the complexity class of the following?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00486-25CA-48D7-A35D-4A322070D149}"/>
              </a:ext>
            </a:extLst>
          </p:cNvPr>
          <p:cNvSpPr txBox="1"/>
          <p:nvPr/>
        </p:nvSpPr>
        <p:spPr>
          <a:xfrm>
            <a:off x="1975104" y="2090172"/>
            <a:ext cx="925445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public static int mystery(int[]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for (int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= 0;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&lt; </a:t>
            </a:r>
            <a:r>
              <a:rPr lang="en-US" sz="2800" dirty="0" err="1">
                <a:latin typeface="Consolas" panose="020B0609020204030204" pitchFamily="49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for (int j = 0; j &lt; </a:t>
            </a:r>
            <a:r>
              <a:rPr lang="en-US" sz="2800" dirty="0" err="1">
                <a:latin typeface="Consolas" panose="020B0609020204030204" pitchFamily="49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800" dirty="0" err="1">
                <a:latin typeface="Consolas" panose="020B0609020204030204" pitchFamily="49" charset="0"/>
              </a:rPr>
              <a:t>j++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     </a:t>
            </a:r>
            <a:r>
              <a:rPr lang="en-US" sz="2800" dirty="0" err="1">
                <a:latin typeface="Consolas" panose="020B0609020204030204" pitchFamily="49" charset="0"/>
              </a:rPr>
              <a:t>System.out.print</a:t>
            </a:r>
            <a:r>
              <a:rPr lang="en-US" sz="2800" dirty="0">
                <a:latin typeface="Consolas" panose="020B0609020204030204" pitchFamily="49" charset="0"/>
              </a:rPr>
              <a:t>(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] + " ");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</a:t>
            </a:r>
            <a:r>
              <a:rPr lang="en-US" sz="2800" dirty="0" err="1">
                <a:latin typeface="Consolas" panose="020B0609020204030204" pitchFamily="49" charset="0"/>
              </a:rPr>
              <a:t>System.out.println</a:t>
            </a:r>
            <a:r>
              <a:rPr lang="en-US" sz="28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grpSp>
        <p:nvGrpSpPr>
          <p:cNvPr id="3" name="Group 2" descr="System.out.print(arri[i] + &quot; &quot;) takes approximately 2 steps">
            <a:extLst>
              <a:ext uri="{FF2B5EF4-FFF2-40B4-BE49-F238E27FC236}">
                <a16:creationId xmlns:a16="http://schemas.microsoft.com/office/drawing/2014/main" id="{29B817C1-CA7D-4C31-B547-6B192E48B204}"/>
              </a:ext>
            </a:extLst>
          </p:cNvPr>
          <p:cNvGrpSpPr/>
          <p:nvPr/>
        </p:nvGrpSpPr>
        <p:grpSpPr>
          <a:xfrm>
            <a:off x="3939839" y="3386136"/>
            <a:ext cx="544684" cy="523220"/>
            <a:chOff x="3939839" y="3386136"/>
            <a:chExt cx="544684" cy="523220"/>
          </a:xfrm>
        </p:grpSpPr>
        <p:sp>
          <p:nvSpPr>
            <p:cNvPr id="5" name="Right Brace 4">
              <a:extLst>
                <a:ext uri="{FF2B5EF4-FFF2-40B4-BE49-F238E27FC236}">
                  <a16:creationId xmlns:a16="http://schemas.microsoft.com/office/drawing/2014/main" id="{B0A886FB-E5F3-466A-80D4-AC3F63BC9D79}"/>
                </a:ext>
              </a:extLst>
            </p:cNvPr>
            <p:cNvSpPr/>
            <p:nvPr/>
          </p:nvSpPr>
          <p:spPr>
            <a:xfrm flipH="1">
              <a:off x="4389425" y="3435605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21871E-BE7C-4282-99FC-69C83898B104}"/>
                </a:ext>
              </a:extLst>
            </p:cNvPr>
            <p:cNvSpPr txBox="1"/>
            <p:nvPr/>
          </p:nvSpPr>
          <p:spPr>
            <a:xfrm>
              <a:off x="3939839" y="3386136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2</a:t>
              </a:r>
            </a:p>
          </p:txBody>
        </p:sp>
      </p:grpSp>
      <p:grpSp>
        <p:nvGrpSpPr>
          <p:cNvPr id="16" name="Group 15" descr="inner for loop takes approximately 2n steps">
            <a:extLst>
              <a:ext uri="{FF2B5EF4-FFF2-40B4-BE49-F238E27FC236}">
                <a16:creationId xmlns:a16="http://schemas.microsoft.com/office/drawing/2014/main" id="{52178F64-4401-4470-B900-F49E598AC714}"/>
              </a:ext>
            </a:extLst>
          </p:cNvPr>
          <p:cNvGrpSpPr/>
          <p:nvPr/>
        </p:nvGrpSpPr>
        <p:grpSpPr>
          <a:xfrm>
            <a:off x="2865235" y="3020884"/>
            <a:ext cx="666788" cy="1233616"/>
            <a:chOff x="2865235" y="3020884"/>
            <a:chExt cx="666788" cy="1233616"/>
          </a:xfrm>
        </p:grpSpPr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5770B60C-85A8-44D8-9C30-5F9A3C7D3D70}"/>
                </a:ext>
              </a:extLst>
            </p:cNvPr>
            <p:cNvSpPr/>
            <p:nvPr/>
          </p:nvSpPr>
          <p:spPr>
            <a:xfrm flipH="1">
              <a:off x="3436925" y="3020884"/>
              <a:ext cx="95098" cy="1233616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7FAC36-314F-46A6-BC79-C3942A5E5110}"/>
                </a:ext>
              </a:extLst>
            </p:cNvPr>
            <p:cNvSpPr txBox="1"/>
            <p:nvPr/>
          </p:nvSpPr>
          <p:spPr>
            <a:xfrm>
              <a:off x="2865235" y="3336667"/>
              <a:ext cx="5597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2n</a:t>
              </a:r>
            </a:p>
          </p:txBody>
        </p:sp>
      </p:grpSp>
      <p:grpSp>
        <p:nvGrpSpPr>
          <p:cNvPr id="15" name="Group 14" descr="System.out.println() takes approximately 1 step">
            <a:extLst>
              <a:ext uri="{FF2B5EF4-FFF2-40B4-BE49-F238E27FC236}">
                <a16:creationId xmlns:a16="http://schemas.microsoft.com/office/drawing/2014/main" id="{171811D2-0296-4AA6-B5F2-515FA79316F7}"/>
              </a:ext>
            </a:extLst>
          </p:cNvPr>
          <p:cNvGrpSpPr/>
          <p:nvPr/>
        </p:nvGrpSpPr>
        <p:grpSpPr>
          <a:xfrm>
            <a:off x="3003779" y="4266669"/>
            <a:ext cx="528244" cy="523220"/>
            <a:chOff x="3003779" y="4266669"/>
            <a:chExt cx="528244" cy="523220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EFA9C1A0-7C3B-4520-8F9B-48E945D9A3E0}"/>
                </a:ext>
              </a:extLst>
            </p:cNvPr>
            <p:cNvSpPr/>
            <p:nvPr/>
          </p:nvSpPr>
          <p:spPr>
            <a:xfrm flipH="1">
              <a:off x="3436925" y="4316138"/>
              <a:ext cx="95098" cy="424282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86C0BA-0F79-4743-BB57-BB25B84D8358}"/>
                </a:ext>
              </a:extLst>
            </p:cNvPr>
            <p:cNvSpPr txBox="1"/>
            <p:nvPr/>
          </p:nvSpPr>
          <p:spPr>
            <a:xfrm>
              <a:off x="3003779" y="4266669"/>
              <a:ext cx="3674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accent2"/>
                  </a:solidFill>
                </a:rPr>
                <a:t>1</a:t>
              </a:r>
            </a:p>
          </p:txBody>
        </p:sp>
      </p:grpSp>
      <p:grpSp>
        <p:nvGrpSpPr>
          <p:cNvPr id="17" name="Group 16" descr="full method body (including nested for loops) takes apprximately 2n^2+n steps">
            <a:extLst>
              <a:ext uri="{FF2B5EF4-FFF2-40B4-BE49-F238E27FC236}">
                <a16:creationId xmlns:a16="http://schemas.microsoft.com/office/drawing/2014/main" id="{098A34AB-8ACC-4AB1-B208-52AE7B63D22B}"/>
              </a:ext>
            </a:extLst>
          </p:cNvPr>
          <p:cNvGrpSpPr/>
          <p:nvPr/>
        </p:nvGrpSpPr>
        <p:grpSpPr>
          <a:xfrm>
            <a:off x="731390" y="2626270"/>
            <a:ext cx="2069723" cy="2479129"/>
            <a:chOff x="731390" y="2626270"/>
            <a:chExt cx="2069723" cy="2479129"/>
          </a:xfrm>
        </p:grpSpPr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955BE387-2405-4772-A8D0-B3059A49D122}"/>
                </a:ext>
              </a:extLst>
            </p:cNvPr>
            <p:cNvSpPr/>
            <p:nvPr/>
          </p:nvSpPr>
          <p:spPr>
            <a:xfrm flipH="1">
              <a:off x="2706015" y="2626270"/>
              <a:ext cx="95098" cy="2479129"/>
            </a:xfrm>
            <a:prstGeom prst="rightBrac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9CB8958-A43F-4726-B2BF-966F0BBDC38E}"/>
                </a:ext>
              </a:extLst>
            </p:cNvPr>
            <p:cNvSpPr txBox="1"/>
            <p:nvPr/>
          </p:nvSpPr>
          <p:spPr>
            <a:xfrm>
              <a:off x="731390" y="3574172"/>
              <a:ext cx="186368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accent2"/>
                  </a:solidFill>
                </a:rPr>
                <a:t>n(2n + 1)</a:t>
              </a:r>
            </a:p>
            <a:p>
              <a:pPr algn="r"/>
              <a:r>
                <a:rPr lang="en-US" sz="2800" b="1" dirty="0">
                  <a:solidFill>
                    <a:schemeClr val="accent2"/>
                  </a:solidFill>
                </a:rPr>
                <a:t>= 2n^2 + n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A75E68D-D110-4D78-8DCF-A8148AADEF1E}"/>
              </a:ext>
            </a:extLst>
          </p:cNvPr>
          <p:cNvSpPr txBox="1"/>
          <p:nvPr/>
        </p:nvSpPr>
        <p:spPr>
          <a:xfrm>
            <a:off x="3301652" y="5689472"/>
            <a:ext cx="66013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Quadratic Complexity (n^2)</a:t>
            </a:r>
          </a:p>
        </p:txBody>
      </p:sp>
    </p:spTree>
    <p:extLst>
      <p:ext uri="{BB962C8B-B14F-4D97-AF65-F5344CB8AC3E}">
        <p14:creationId xmlns:p14="http://schemas.microsoft.com/office/powerpoint/2010/main" val="413120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0E269-A701-E787-5698-8D5D72BCC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DB6E8-087D-65F1-8746-82FCAF45B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 Classes: Example 4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A7E9207-BF54-8E60-440A-C4A00A629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213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What’s the complexity class of the following?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48860F-ADFA-73EA-9B09-D12467A4D002}"/>
              </a:ext>
            </a:extLst>
          </p:cNvPr>
          <p:cNvSpPr txBox="1"/>
          <p:nvPr/>
        </p:nvSpPr>
        <p:spPr>
          <a:xfrm>
            <a:off x="1975104" y="2090172"/>
            <a:ext cx="925445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public static int mystery(int[] 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for (int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= 0;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 &lt; </a:t>
            </a:r>
            <a:r>
              <a:rPr lang="en-US" sz="2800" dirty="0" err="1">
                <a:latin typeface="Consolas" panose="020B0609020204030204" pitchFamily="49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for (int j = </a:t>
            </a:r>
            <a:r>
              <a:rPr lang="en-US" sz="2800" b="1" u="sng" dirty="0" err="1">
                <a:solidFill>
                  <a:srgbClr val="FF2600"/>
                </a:solidFill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; j &lt; </a:t>
            </a:r>
            <a:r>
              <a:rPr lang="en-US" sz="2800" dirty="0" err="1">
                <a:latin typeface="Consolas" panose="020B0609020204030204" pitchFamily="49" charset="0"/>
              </a:rPr>
              <a:t>arr.length</a:t>
            </a:r>
            <a:r>
              <a:rPr lang="en-US" sz="2800" dirty="0">
                <a:latin typeface="Consolas" panose="020B0609020204030204" pitchFamily="49" charset="0"/>
              </a:rPr>
              <a:t>; </a:t>
            </a:r>
            <a:r>
              <a:rPr lang="en-US" sz="2800" dirty="0" err="1">
                <a:latin typeface="Consolas" panose="020B0609020204030204" pitchFamily="49" charset="0"/>
              </a:rPr>
              <a:t>j++</a:t>
            </a:r>
            <a:r>
              <a:rPr lang="en-US" sz="28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     </a:t>
            </a:r>
            <a:r>
              <a:rPr lang="en-US" sz="2800" dirty="0" err="1">
                <a:latin typeface="Consolas" panose="020B0609020204030204" pitchFamily="49" charset="0"/>
              </a:rPr>
              <a:t>System.out.print</a:t>
            </a:r>
            <a:r>
              <a:rPr lang="en-US" sz="2800" dirty="0">
                <a:latin typeface="Consolas" panose="020B0609020204030204" pitchFamily="49" charset="0"/>
              </a:rPr>
              <a:t>(</a:t>
            </a:r>
            <a:r>
              <a:rPr lang="en-US" sz="2800" dirty="0" err="1">
                <a:latin typeface="Consolas" panose="020B0609020204030204" pitchFamily="49" charset="0"/>
              </a:rPr>
              <a:t>arr</a:t>
            </a:r>
            <a:r>
              <a:rPr lang="en-US" sz="2800" dirty="0">
                <a:latin typeface="Consolas" panose="020B0609020204030204" pitchFamily="49" charset="0"/>
              </a:rPr>
              <a:t>[</a:t>
            </a:r>
            <a:r>
              <a:rPr lang="en-US" sz="2800" dirty="0" err="1">
                <a:latin typeface="Consolas" panose="020B0609020204030204" pitchFamily="49" charset="0"/>
              </a:rPr>
              <a:t>i</a:t>
            </a:r>
            <a:r>
              <a:rPr lang="en-US" sz="2800" dirty="0">
                <a:latin typeface="Consolas" panose="020B0609020204030204" pitchFamily="49" charset="0"/>
              </a:rPr>
              <a:t>] + “ “);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    </a:t>
            </a:r>
            <a:r>
              <a:rPr lang="en-US" sz="2800" dirty="0" err="1">
                <a:latin typeface="Consolas" panose="020B0609020204030204" pitchFamily="49" charset="0"/>
              </a:rPr>
              <a:t>System.out.println</a:t>
            </a:r>
            <a:r>
              <a:rPr lang="en-US" sz="2800" dirty="0">
                <a:latin typeface="Consolas" panose="020B06090202040302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2F68AC-81AB-EB20-84F2-66DDDA0F2D4B}"/>
              </a:ext>
            </a:extLst>
          </p:cNvPr>
          <p:cNvSpPr txBox="1"/>
          <p:nvPr/>
        </p:nvSpPr>
        <p:spPr>
          <a:xfrm>
            <a:off x="3301652" y="5689472"/>
            <a:ext cx="66013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Quadratic Complexity (n^2)</a:t>
            </a:r>
          </a:p>
        </p:txBody>
      </p:sp>
    </p:spTree>
    <p:extLst>
      <p:ext uri="{BB962C8B-B14F-4D97-AF65-F5344CB8AC3E}">
        <p14:creationId xmlns:p14="http://schemas.microsoft.com/office/powerpoint/2010/main" val="317558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15579</TotalTime>
  <Words>1087</Words>
  <Application>Microsoft Office PowerPoint</Application>
  <PresentationFormat>Widescreen</PresentationFormat>
  <Paragraphs>183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Runtime Analysis</vt:lpstr>
      <vt:lpstr>Announcements</vt:lpstr>
      <vt:lpstr>Runtime Analysis</vt:lpstr>
      <vt:lpstr>Runtime Analysis Process</vt:lpstr>
      <vt:lpstr>Complexity Classes</vt:lpstr>
      <vt:lpstr>Complexity Classes: Example 1</vt:lpstr>
      <vt:lpstr>Complexity Classes: Example 2</vt:lpstr>
      <vt:lpstr>Complexity Classes: Example 3</vt:lpstr>
      <vt:lpstr>Complexity Classes: Example 4</vt:lpstr>
      <vt:lpstr>Complexity Classes: Example 5</vt:lpstr>
      <vt:lpstr>Big-Oh Notation</vt:lpstr>
      <vt:lpstr>ArrayList vs LinkedList</vt:lpstr>
      <vt:lpstr>How should we implement a stack?</vt:lpstr>
      <vt:lpstr>Is running time an implementation detail?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303</cp:revision>
  <cp:lastPrinted>2022-09-27T21:33:44Z</cp:lastPrinted>
  <dcterms:created xsi:type="dcterms:W3CDTF">2020-06-13T06:27:42Z</dcterms:created>
  <dcterms:modified xsi:type="dcterms:W3CDTF">2026-07-15T00:37:53Z</dcterms:modified>
</cp:coreProperties>
</file>