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99" r:id="rId2"/>
    <p:sldId id="362" r:id="rId3"/>
    <p:sldId id="348" r:id="rId4"/>
    <p:sldId id="899" r:id="rId5"/>
    <p:sldId id="897" r:id="rId6"/>
    <p:sldId id="898" r:id="rId7"/>
    <p:sldId id="900" r:id="rId8"/>
    <p:sldId id="895" r:id="rId9"/>
    <p:sldId id="896" r:id="rId10"/>
    <p:sldId id="901" r:id="rId11"/>
    <p:sldId id="892" r:id="rId12"/>
    <p:sldId id="893" r:id="rId13"/>
    <p:sldId id="894" r:id="rId14"/>
    <p:sldId id="8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nats" initials="m" lastIdx="1" clrIdx="0">
    <p:extLst>
      <p:ext uri="{19B8F6BF-5375-455C-9EA6-DF929625EA0E}">
        <p15:presenceInfo xmlns:p15="http://schemas.microsoft.com/office/powerpoint/2012/main" userId="S-1-5-21-2454115528-2111753937-1836222636-10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AD3"/>
    <a:srgbClr val="EE8A64"/>
    <a:srgbClr val="CEC7EA"/>
    <a:srgbClr val="FFF2CC"/>
    <a:srgbClr val="C0FCF0"/>
    <a:srgbClr val="FA8231"/>
    <a:srgbClr val="0FB9B1"/>
    <a:srgbClr val="54A0FF"/>
    <a:srgbClr val="FAFAFA"/>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37" autoAdjust="0"/>
    <p:restoredTop sz="82300" autoAdjust="0"/>
  </p:normalViewPr>
  <p:slideViewPr>
    <p:cSldViewPr snapToGrid="0" snapToObjects="1">
      <p:cViewPr varScale="1">
        <p:scale>
          <a:sx n="83" d="100"/>
          <a:sy n="83" d="100"/>
        </p:scale>
        <p:origin x="63"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75" d="100"/>
          <a:sy n="75" d="100"/>
        </p:scale>
        <p:origin x="1764" y="2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8B3A00-37AE-DF4F-846D-B0E493D1DDE8}"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0FC8D-3FAB-384B-A523-F958535FCC05}" type="slidenum">
              <a:rPr lang="en-US" smtClean="0"/>
              <a:t>‹#›</a:t>
            </a:fld>
            <a:endParaRPr lang="en-US"/>
          </a:p>
        </p:txBody>
      </p:sp>
    </p:spTree>
    <p:extLst>
      <p:ext uri="{BB962C8B-B14F-4D97-AF65-F5344CB8AC3E}">
        <p14:creationId xmlns:p14="http://schemas.microsoft.com/office/powerpoint/2010/main" val="3294039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Slido</a:t>
            </a:r>
            <a:r>
              <a:rPr lang="en-US" dirty="0"/>
              <a:t> event: https://app.sli.do/event/pU9bmxxvnpKCJJtLLcb5Hj</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with event code cse123</a:t>
            </a:r>
            <a:endParaRPr dirty="0"/>
          </a:p>
        </p:txBody>
      </p:sp>
      <p:sp>
        <p:nvSpPr>
          <p:cNvPr id="89" name="Google Shape;8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https://app.sli.do/event/pU9bmxxvnpKCJJtLLcb5Hj</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with event code cse123</a:t>
            </a:r>
          </a:p>
        </p:txBody>
      </p:sp>
      <p:sp>
        <p:nvSpPr>
          <p:cNvPr id="4" name="Slide Number Placeholder 3"/>
          <p:cNvSpPr>
            <a:spLocks noGrp="1"/>
          </p:cNvSpPr>
          <p:nvPr>
            <p:ph type="sldNum" sz="quarter" idx="5"/>
          </p:nvPr>
        </p:nvSpPr>
        <p:spPr/>
        <p:txBody>
          <a:bodyPr/>
          <a:lstStyle/>
          <a:p>
            <a:fld id="{A660FC8D-3FAB-384B-A523-F958535FCC05}" type="slidenum">
              <a:rPr lang="en-US" smtClean="0"/>
              <a:t>5</a:t>
            </a:fld>
            <a:endParaRPr lang="en-US"/>
          </a:p>
        </p:txBody>
      </p:sp>
    </p:spTree>
    <p:extLst>
      <p:ext uri="{BB962C8B-B14F-4D97-AF65-F5344CB8AC3E}">
        <p14:creationId xmlns:p14="http://schemas.microsoft.com/office/powerpoint/2010/main" val="2671584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https://app.sli.do/event/pU9bmxxvnpKCJJtLLcb5Hj</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with event code cse123</a:t>
            </a:r>
          </a:p>
        </p:txBody>
      </p:sp>
      <p:sp>
        <p:nvSpPr>
          <p:cNvPr id="4" name="Slide Number Placeholder 3"/>
          <p:cNvSpPr>
            <a:spLocks noGrp="1"/>
          </p:cNvSpPr>
          <p:nvPr>
            <p:ph type="sldNum" sz="quarter" idx="5"/>
          </p:nvPr>
        </p:nvSpPr>
        <p:spPr/>
        <p:txBody>
          <a:bodyPr/>
          <a:lstStyle/>
          <a:p>
            <a:fld id="{A660FC8D-3FAB-384B-A523-F958535FCC05}" type="slidenum">
              <a:rPr lang="en-US" smtClean="0"/>
              <a:t>6</a:t>
            </a:fld>
            <a:endParaRPr lang="en-US"/>
          </a:p>
        </p:txBody>
      </p:sp>
    </p:spTree>
    <p:extLst>
      <p:ext uri="{BB962C8B-B14F-4D97-AF65-F5344CB8AC3E}">
        <p14:creationId xmlns:p14="http://schemas.microsoft.com/office/powerpoint/2010/main" val="3716080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picture: variable list holding a reference to a node containing 1 and a next field pointing to another node containing 2 and a next field pointing to another node which contains 3 and a null next field</a:t>
            </a:r>
          </a:p>
          <a:p>
            <a:r>
              <a:rPr lang="en-US" dirty="0"/>
              <a:t>bottom picture: variable list holding a reference to a node containing 1 and a next field pointing to another node containing 2 and a null net field; then a separate variable list2 holding a reference to a node containing 3 and a null next field</a:t>
            </a:r>
          </a:p>
          <a:p>
            <a:endParaRPr lang="en-US" dirty="0"/>
          </a:p>
          <a:p>
            <a:pPr marL="0" lvl="0" indent="0" algn="l" rtl="0">
              <a:spcBef>
                <a:spcPts val="0"/>
              </a:spcBef>
              <a:spcAft>
                <a:spcPts val="0"/>
              </a:spcAft>
              <a:buNone/>
            </a:pPr>
            <a:r>
              <a:rPr lang="en-US" dirty="0" err="1"/>
              <a:t>Slido</a:t>
            </a:r>
            <a:r>
              <a:rPr lang="en-US" dirty="0"/>
              <a:t> event: https://app.sli.do/event/pU9bmxxvnpKCJJtLLcb5Hj</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with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8</a:t>
            </a:fld>
            <a:endParaRPr lang="en-US"/>
          </a:p>
        </p:txBody>
      </p:sp>
    </p:spTree>
    <p:extLst>
      <p:ext uri="{BB962C8B-B14F-4D97-AF65-F5344CB8AC3E}">
        <p14:creationId xmlns:p14="http://schemas.microsoft.com/office/powerpoint/2010/main" val="3387813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picture: variable list holding a reference to a node containing 1 and a next field pointing to another node containing 2 and a next field pointing to another node which contains 3 and a null next field</a:t>
            </a:r>
          </a:p>
          <a:p>
            <a:r>
              <a:rPr lang="en-US" dirty="0"/>
              <a:t>bottom picture: variable list holding a reference to a node containing 1 and a next field pointing to another node containing 2 and a null net field; then a separate variable list2 holding a reference to a node containing 3 and a null next field</a:t>
            </a:r>
          </a:p>
          <a:p>
            <a:endParaRPr lang="en-US" dirty="0"/>
          </a:p>
          <a:p>
            <a:pPr marL="0" lvl="0" indent="0" algn="l" rtl="0">
              <a:spcBef>
                <a:spcPts val="0"/>
              </a:spcBef>
              <a:spcAft>
                <a:spcPts val="0"/>
              </a:spcAft>
              <a:buNone/>
            </a:pPr>
            <a:r>
              <a:rPr lang="en-US" dirty="0" err="1"/>
              <a:t>Slido</a:t>
            </a:r>
            <a:r>
              <a:rPr lang="en-US" dirty="0"/>
              <a:t> event: https://app.sli.do/event/pU9bmxxvnpKCJJtLLcb5Hj</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with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9</a:t>
            </a:fld>
            <a:endParaRPr lang="en-US"/>
          </a:p>
        </p:txBody>
      </p:sp>
    </p:spTree>
    <p:extLst>
      <p:ext uri="{BB962C8B-B14F-4D97-AF65-F5344CB8AC3E}">
        <p14:creationId xmlns:p14="http://schemas.microsoft.com/office/powerpoint/2010/main" val="388457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60FC8D-3FAB-384B-A523-F958535FCC05}" type="slidenum">
              <a:rPr lang="en-US" smtClean="0"/>
              <a:t>14</a:t>
            </a:fld>
            <a:endParaRPr lang="en-US"/>
          </a:p>
        </p:txBody>
      </p:sp>
    </p:spTree>
    <p:extLst>
      <p:ext uri="{BB962C8B-B14F-4D97-AF65-F5344CB8AC3E}">
        <p14:creationId xmlns:p14="http://schemas.microsoft.com/office/powerpoint/2010/main" val="31306951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5B6226-E642-10B0-730C-CA63F126DC08}"/>
              </a:ext>
            </a:extLst>
          </p:cNvPr>
          <p:cNvPicPr>
            <a:picLocks noChangeAspect="1"/>
          </p:cNvPicPr>
          <p:nvPr userDrawn="1"/>
        </p:nvPicPr>
        <p:blipFill>
          <a:blip r:embed="rId2"/>
          <a:srcRect/>
          <a:stretch/>
        </p:blipFill>
        <p:spPr>
          <a:xfrm>
            <a:off x="-82520" y="236757"/>
            <a:ext cx="12540363" cy="7181466"/>
          </a:xfrm>
          <a:prstGeom prst="rect">
            <a:avLst/>
          </a:prstGeom>
        </p:spPr>
      </p:pic>
      <p:sp>
        <p:nvSpPr>
          <p:cNvPr id="9" name="Title 8">
            <a:extLst>
              <a:ext uri="{FF2B5EF4-FFF2-40B4-BE49-F238E27FC236}">
                <a16:creationId xmlns:a16="http://schemas.microsoft.com/office/drawing/2014/main" id="{39E575A9-56CD-5A42-B9C7-1068F92289D5}"/>
              </a:ext>
            </a:extLst>
          </p:cNvPr>
          <p:cNvSpPr>
            <a:spLocks noGrp="1"/>
          </p:cNvSpPr>
          <p:nvPr>
            <p:ph type="title"/>
          </p:nvPr>
        </p:nvSpPr>
        <p:spPr>
          <a:xfrm>
            <a:off x="292977" y="4013370"/>
            <a:ext cx="6212925" cy="1954786"/>
          </a:xfrm>
        </p:spPr>
        <p:txBody>
          <a:bodyPr anchor="t">
            <a:noAutofit/>
          </a:bodyPr>
          <a:lstStyle>
            <a:lvl1pPr>
              <a:defRPr sz="6000" b="0" i="0">
                <a:solidFill>
                  <a:srgbClr val="F0F0F0"/>
                </a:solidFill>
                <a:latin typeface="Montserrat SemiBold" pitchFamily="2" charset="77"/>
              </a:defRPr>
            </a:lvl1pPr>
          </a:lstStyle>
          <a:p>
            <a:r>
              <a:rPr lang="en-US" dirty="0"/>
              <a:t>Click to edit</a:t>
            </a:r>
          </a:p>
        </p:txBody>
      </p:sp>
      <p:sp>
        <p:nvSpPr>
          <p:cNvPr id="11" name="TextBox 10">
            <a:extLst>
              <a:ext uri="{FF2B5EF4-FFF2-40B4-BE49-F238E27FC236}">
                <a16:creationId xmlns:a16="http://schemas.microsoft.com/office/drawing/2014/main" id="{4AB47C65-C622-BE47-AE97-E148F4F3EA4E}"/>
              </a:ext>
            </a:extLst>
          </p:cNvPr>
          <p:cNvSpPr txBox="1"/>
          <p:nvPr userDrawn="1"/>
        </p:nvSpPr>
        <p:spPr>
          <a:xfrm>
            <a:off x="292977" y="3182200"/>
            <a:ext cx="3154416" cy="646331"/>
          </a:xfrm>
          <a:prstGeom prst="rect">
            <a:avLst/>
          </a:prstGeom>
          <a:noFill/>
        </p:spPr>
        <p:txBody>
          <a:bodyPr wrap="square" rtlCol="0">
            <a:spAutoFit/>
          </a:bodyPr>
          <a:lstStyle/>
          <a:p>
            <a:r>
              <a:rPr lang="en-US" sz="3600" b="1" i="0" spc="100" baseline="0" dirty="0">
                <a:solidFill>
                  <a:srgbClr val="F0F0F0"/>
                </a:solidFill>
                <a:latin typeface="Montserrat ExtraBold" pitchFamily="2" charset="77"/>
              </a:rPr>
              <a:t>CSE 123</a:t>
            </a:r>
          </a:p>
        </p:txBody>
      </p:sp>
      <p:sp>
        <p:nvSpPr>
          <p:cNvPr id="4" name="Rounded Rectangle 3">
            <a:extLst>
              <a:ext uri="{FF2B5EF4-FFF2-40B4-BE49-F238E27FC236}">
                <a16:creationId xmlns:a16="http://schemas.microsoft.com/office/drawing/2014/main" id="{F7A9EB4D-77DA-A446-AC45-F12975CF7B81}"/>
              </a:ext>
            </a:extLst>
          </p:cNvPr>
          <p:cNvSpPr/>
          <p:nvPr userDrawn="1"/>
        </p:nvSpPr>
        <p:spPr>
          <a:xfrm>
            <a:off x="420128" y="2753848"/>
            <a:ext cx="1269523" cy="420130"/>
          </a:xfrm>
          <a:prstGeom prst="roundRect">
            <a:avLst/>
          </a:prstGeom>
          <a:solidFill>
            <a:srgbClr val="FA8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0" i="0" spc="300" dirty="0">
                <a:latin typeface="Montserrat" pitchFamily="2" charset="77"/>
              </a:rPr>
              <a:t>LEC 3</a:t>
            </a:r>
          </a:p>
        </p:txBody>
      </p:sp>
      <p:sp>
        <p:nvSpPr>
          <p:cNvPr id="2" name="Rounded Rectangle 1">
            <a:extLst>
              <a:ext uri="{FF2B5EF4-FFF2-40B4-BE49-F238E27FC236}">
                <a16:creationId xmlns:a16="http://schemas.microsoft.com/office/drawing/2014/main" id="{06C7426B-729E-F7D5-0736-3AD7D1926A0A}"/>
              </a:ext>
            </a:extLst>
          </p:cNvPr>
          <p:cNvSpPr/>
          <p:nvPr userDrawn="1"/>
        </p:nvSpPr>
        <p:spPr>
          <a:xfrm>
            <a:off x="-369625" y="5494620"/>
            <a:ext cx="4632957" cy="1688781"/>
          </a:xfrm>
          <a:prstGeom prst="roundRect">
            <a:avLst>
              <a:gd name="adj" fmla="val 9433"/>
            </a:avLst>
          </a:prstGeom>
          <a:solidFill>
            <a:srgbClr val="FAFAFA"/>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54808DAC-636A-06AC-ADA9-6F6514C7FCE0}"/>
              </a:ext>
            </a:extLst>
          </p:cNvPr>
          <p:cNvSpPr/>
          <p:nvPr userDrawn="1"/>
        </p:nvSpPr>
        <p:spPr>
          <a:xfrm>
            <a:off x="71163" y="5574803"/>
            <a:ext cx="2250674" cy="276999"/>
          </a:xfrm>
          <a:prstGeom prst="rect">
            <a:avLst/>
          </a:prstGeom>
        </p:spPr>
        <p:txBody>
          <a:bodyPr wrap="square">
            <a:spAutoFit/>
          </a:bodyPr>
          <a:lstStyle/>
          <a:p>
            <a:pPr algn="l"/>
            <a:r>
              <a:rPr lang="en-US" sz="1200" b="1" i="0" dirty="0">
                <a:solidFill>
                  <a:schemeClr val="bg1">
                    <a:lumMod val="65000"/>
                  </a:schemeClr>
                </a:solidFill>
                <a:latin typeface="Montserrat" pitchFamily="2" charset="77"/>
              </a:rPr>
              <a:t>Questions during Class?</a:t>
            </a:r>
          </a:p>
        </p:txBody>
      </p:sp>
      <p:sp>
        <p:nvSpPr>
          <p:cNvPr id="6" name="Rectangle 5">
            <a:extLst>
              <a:ext uri="{FF2B5EF4-FFF2-40B4-BE49-F238E27FC236}">
                <a16:creationId xmlns:a16="http://schemas.microsoft.com/office/drawing/2014/main" id="{99DE38F8-AD40-1DC7-1944-4682FDD989B1}"/>
              </a:ext>
            </a:extLst>
          </p:cNvPr>
          <p:cNvSpPr/>
          <p:nvPr userDrawn="1"/>
        </p:nvSpPr>
        <p:spPr>
          <a:xfrm>
            <a:off x="72629" y="5851802"/>
            <a:ext cx="2998231" cy="584775"/>
          </a:xfrm>
          <a:prstGeom prst="rect">
            <a:avLst/>
          </a:prstGeom>
        </p:spPr>
        <p:txBody>
          <a:bodyPr wrap="square">
            <a:spAutoFit/>
          </a:bodyPr>
          <a:lstStyle/>
          <a:p>
            <a:r>
              <a:rPr lang="en-US" sz="1200" b="1" i="0" dirty="0">
                <a:solidFill>
                  <a:schemeClr val="tx1">
                    <a:lumMod val="65000"/>
                    <a:lumOff val="35000"/>
                  </a:schemeClr>
                </a:solidFill>
                <a:latin typeface="Montserrat SemiBold" pitchFamily="2" charset="77"/>
              </a:rPr>
              <a:t>Raise hand or send here</a:t>
            </a:r>
          </a:p>
          <a:p>
            <a:r>
              <a:rPr lang="en-US" sz="2000" b="0" i="0" dirty="0">
                <a:solidFill>
                  <a:schemeClr val="tx1">
                    <a:lumMod val="65000"/>
                    <a:lumOff val="35000"/>
                  </a:schemeClr>
                </a:solidFill>
                <a:latin typeface="Montserrat SemiBold" pitchFamily="2" charset="77"/>
              </a:rPr>
              <a:t>sli.do    #cse123</a:t>
            </a:r>
          </a:p>
        </p:txBody>
      </p:sp>
      <p:sp>
        <p:nvSpPr>
          <p:cNvPr id="5" name="Google Shape;24;p29">
            <a:extLst>
              <a:ext uri="{FF2B5EF4-FFF2-40B4-BE49-F238E27FC236}">
                <a16:creationId xmlns:a16="http://schemas.microsoft.com/office/drawing/2014/main" id="{01E1EBBE-D8C0-F88F-830B-93A9D7A9BB3F}"/>
              </a:ext>
            </a:extLst>
          </p:cNvPr>
          <p:cNvSpPr/>
          <p:nvPr userDrawn="1"/>
        </p:nvSpPr>
        <p:spPr>
          <a:xfrm>
            <a:off x="7275442" y="1530627"/>
            <a:ext cx="4673729" cy="4641574"/>
          </a:xfrm>
          <a:prstGeom prst="roundRect">
            <a:avLst>
              <a:gd name="adj" fmla="val 1114"/>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82836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72788E2-53AC-E040-9733-D210E8554D6E}"/>
              </a:ext>
            </a:extLst>
          </p:cNvPr>
          <p:cNvSpPr>
            <a:spLocks noGrp="1"/>
          </p:cNvSpPr>
          <p:nvPr>
            <p:ph type="sldNum" sz="quarter" idx="12"/>
          </p:nvPr>
        </p:nvSpPr>
        <p:spPr/>
        <p:txBody>
          <a:bodyPr/>
          <a:lstStyle/>
          <a:p>
            <a:fld id="{B84CCEFC-A9FF-8249-A3D3-21FB7B7CCB8D}" type="slidenum">
              <a:rPr lang="en-US" smtClean="0"/>
              <a:t>‹#›</a:t>
            </a:fld>
            <a:endParaRPr lang="en-US"/>
          </a:p>
        </p:txBody>
      </p:sp>
      <p:sp>
        <p:nvSpPr>
          <p:cNvPr id="5" name="TextBox 4">
            <a:extLst>
              <a:ext uri="{FF2B5EF4-FFF2-40B4-BE49-F238E27FC236}">
                <a16:creationId xmlns:a16="http://schemas.microsoft.com/office/drawing/2014/main" id="{6F10CAD9-D825-5C41-812F-1D2BA3804933}"/>
              </a:ext>
            </a:extLst>
          </p:cNvPr>
          <p:cNvSpPr txBox="1"/>
          <p:nvPr userDrawn="1"/>
        </p:nvSpPr>
        <p:spPr>
          <a:xfrm>
            <a:off x="568410" y="469557"/>
            <a:ext cx="2014152" cy="769441"/>
          </a:xfrm>
          <a:prstGeom prst="rect">
            <a:avLst/>
          </a:prstGeom>
          <a:noFill/>
        </p:spPr>
        <p:txBody>
          <a:bodyPr wrap="square" rtlCol="0">
            <a:spAutoFit/>
          </a:bodyPr>
          <a:lstStyle/>
          <a:p>
            <a:r>
              <a:rPr lang="en-US" sz="4400" b="1" i="0" dirty="0">
                <a:latin typeface="Calibri" panose="020F0502020204030204" pitchFamily="34" charset="0"/>
                <a:cs typeface="Calibri" panose="020F0502020204030204" pitchFamily="34" charset="0"/>
              </a:rPr>
              <a:t>Agenda</a:t>
            </a:r>
          </a:p>
        </p:txBody>
      </p:sp>
    </p:spTree>
    <p:extLst>
      <p:ext uri="{BB962C8B-B14F-4D97-AF65-F5344CB8AC3E}">
        <p14:creationId xmlns:p14="http://schemas.microsoft.com/office/powerpoint/2010/main" val="2517276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6B8B3-3837-584A-94CD-BA26A8EFFBB5}"/>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9AA6CF4A-8D26-7E47-BE24-56CAFA2BFD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2DA4DA-0832-AD49-906C-ED72A76C79FD}"/>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205881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actice: Th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a:extLst>
              <a:ext uri="{FF2B5EF4-FFF2-40B4-BE49-F238E27FC236}">
                <a16:creationId xmlns:a16="http://schemas.microsoft.com/office/drawing/2014/main" id="{DB3AA407-1DA0-3243-8E37-6DD02AC469B7}"/>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dirty="0">
                <a:latin typeface="Calibri" panose="020F0502020204030204" pitchFamily="34" charset="0"/>
                <a:cs typeface="Calibri" panose="020F0502020204030204" pitchFamily="34" charset="0"/>
              </a:rPr>
              <a:t>sli.do      #cse123</a:t>
            </a:r>
          </a:p>
        </p:txBody>
      </p:sp>
      <p:sp>
        <p:nvSpPr>
          <p:cNvPr id="11" name="TextBox 10">
            <a:extLst>
              <a:ext uri="{FF2B5EF4-FFF2-40B4-BE49-F238E27FC236}">
                <a16:creationId xmlns:a16="http://schemas.microsoft.com/office/drawing/2014/main" id="{28B2FB86-FF62-31DF-F83C-54AC220C7122}"/>
              </a:ext>
            </a:extLst>
          </p:cNvPr>
          <p:cNvSpPr txBox="1"/>
          <p:nvPr userDrawn="1"/>
        </p:nvSpPr>
        <p:spPr>
          <a:xfrm>
            <a:off x="1106916" y="300371"/>
            <a:ext cx="3741730" cy="769441"/>
          </a:xfrm>
          <a:prstGeom prst="rect">
            <a:avLst/>
          </a:prstGeom>
          <a:noFill/>
        </p:spPr>
        <p:txBody>
          <a:bodyPr wrap="none" rtlCol="0">
            <a:spAutoFit/>
          </a:bodyPr>
          <a:lstStyle/>
          <a:p>
            <a:r>
              <a:rPr lang="en-US" sz="4400" b="1" dirty="0">
                <a:solidFill>
                  <a:schemeClr val="bg1"/>
                </a:solidFill>
              </a:rPr>
              <a:t>Practice : Think</a:t>
            </a:r>
          </a:p>
        </p:txBody>
      </p:sp>
      <p:pic>
        <p:nvPicPr>
          <p:cNvPr id="13" name="Graphic 12">
            <a:extLst>
              <a:ext uri="{FF2B5EF4-FFF2-40B4-BE49-F238E27FC236}">
                <a16:creationId xmlns:a16="http://schemas.microsoft.com/office/drawing/2014/main" id="{C7D0B743-6487-A3F6-EBE7-3E0368CD2E7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flipH="1">
            <a:off x="154039" y="300371"/>
            <a:ext cx="684160" cy="781897"/>
          </a:xfrm>
          <a:prstGeom prst="rect">
            <a:avLst/>
          </a:prstGeom>
        </p:spPr>
      </p:pic>
      <p:sp>
        <p:nvSpPr>
          <p:cNvPr id="14" name="Rounded Rectangle 13">
            <a:extLst>
              <a:ext uri="{FF2B5EF4-FFF2-40B4-BE49-F238E27FC236}">
                <a16:creationId xmlns:a16="http://schemas.microsoft.com/office/drawing/2014/main" id="{1F486DBF-0D75-55DB-9928-3E596B345D51}"/>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dirty="0">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1D5B7D14-FA34-B2D9-C621-221E813EEED7}"/>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3051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acitce: Pai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5A96D726-B7B5-E5FD-95E9-944FA8727D3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54039" y="300371"/>
            <a:ext cx="961802" cy="769442"/>
          </a:xfrm>
          <a:prstGeom prst="rect">
            <a:avLst/>
          </a:prstGeom>
        </p:spPr>
      </p:pic>
      <p:sp>
        <p:nvSpPr>
          <p:cNvPr id="5" name="Rounded Rectangle 4">
            <a:extLst>
              <a:ext uri="{FF2B5EF4-FFF2-40B4-BE49-F238E27FC236}">
                <a16:creationId xmlns:a16="http://schemas.microsoft.com/office/drawing/2014/main" id="{80FA711B-19AB-5E1A-7C37-14ED2D5431ED}"/>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dirty="0">
                <a:latin typeface="Calibri" panose="020F0502020204030204" pitchFamily="34" charset="0"/>
                <a:cs typeface="Calibri" panose="020F0502020204030204" pitchFamily="34" charset="0"/>
              </a:rPr>
              <a:t>sli.do      #cse123</a:t>
            </a:r>
          </a:p>
        </p:txBody>
      </p:sp>
      <p:sp>
        <p:nvSpPr>
          <p:cNvPr id="7" name="Rounded Rectangle 6">
            <a:extLst>
              <a:ext uri="{FF2B5EF4-FFF2-40B4-BE49-F238E27FC236}">
                <a16:creationId xmlns:a16="http://schemas.microsoft.com/office/drawing/2014/main" id="{592366A2-C9D8-2580-7B79-3B1F6DDAB802}"/>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7261646E-9F5C-9C61-C30B-3DF312AA0AE9}"/>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4522D9B-890F-87AE-E16B-BD76B76C8428}"/>
              </a:ext>
            </a:extLst>
          </p:cNvPr>
          <p:cNvSpPr txBox="1"/>
          <p:nvPr userDrawn="1"/>
        </p:nvSpPr>
        <p:spPr>
          <a:xfrm>
            <a:off x="1106916" y="300371"/>
            <a:ext cx="3357650" cy="769441"/>
          </a:xfrm>
          <a:prstGeom prst="rect">
            <a:avLst/>
          </a:prstGeom>
          <a:noFill/>
        </p:spPr>
        <p:txBody>
          <a:bodyPr wrap="none" rtlCol="0">
            <a:spAutoFit/>
          </a:bodyPr>
          <a:lstStyle/>
          <a:p>
            <a:r>
              <a:rPr lang="en-US" sz="4400" b="1" dirty="0">
                <a:solidFill>
                  <a:schemeClr val="bg1"/>
                </a:solidFill>
              </a:rPr>
              <a:t>Practice : Pair</a:t>
            </a:r>
          </a:p>
        </p:txBody>
      </p:sp>
    </p:spTree>
    <p:extLst>
      <p:ext uri="{BB962C8B-B14F-4D97-AF65-F5344CB8AC3E}">
        <p14:creationId xmlns:p14="http://schemas.microsoft.com/office/powerpoint/2010/main" val="4039598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3D231-F19F-A840-B5BC-F29C9E5212F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00AC8BA-BD64-6945-A342-22D2048343E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0902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2D3693-0064-BB4F-9EC2-569D40495AA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41486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userDrawn="1">
  <p:cSld name="1_Title Slid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9" name="Google Shape;19;p29"/>
          <p:cNvSpPr txBox="1">
            <a:spLocks noGrp="1"/>
          </p:cNvSpPr>
          <p:nvPr>
            <p:ph type="title"/>
          </p:nvPr>
        </p:nvSpPr>
        <p:spPr>
          <a:xfrm>
            <a:off x="292977" y="4013370"/>
            <a:ext cx="6212926" cy="1954787"/>
          </a:xfrm>
          <a:prstGeom prst="rect">
            <a:avLst/>
          </a:prstGeom>
          <a:noFill/>
          <a:ln>
            <a:noFill/>
          </a:ln>
        </p:spPr>
        <p:txBody>
          <a:bodyPr spcFirstLastPara="1" wrap="square" lIns="45700" tIns="45700" rIns="45700" bIns="45700" anchor="t" anchorCtr="0">
            <a:normAutofit/>
          </a:bodyPr>
          <a:lstStyle>
            <a:lvl1pPr lvl="0" algn="l">
              <a:lnSpc>
                <a:spcPct val="90000"/>
              </a:lnSpc>
              <a:spcBef>
                <a:spcPts val="0"/>
              </a:spcBef>
              <a:spcAft>
                <a:spcPts val="0"/>
              </a:spcAft>
              <a:buClr>
                <a:srgbClr val="F0F0F0"/>
              </a:buClr>
              <a:buSzPts val="6000"/>
              <a:buFont typeface="Montserrat SemiBold"/>
              <a:buNone/>
              <a:defRPr sz="6000" b="0">
                <a:solidFill>
                  <a:srgbClr val="F0F0F0"/>
                </a:solidFill>
                <a:latin typeface="Montserrat SemiBold"/>
                <a:ea typeface="Montserrat SemiBold"/>
                <a:cs typeface="Montserrat SemiBold"/>
                <a:sym typeface="Montserrat SemiBold"/>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0" name="Google Shape;20;p29"/>
          <p:cNvSpPr txBox="1"/>
          <p:nvPr/>
        </p:nvSpPr>
        <p:spPr>
          <a:xfrm>
            <a:off x="338697" y="3182199"/>
            <a:ext cx="3062976" cy="64629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0F0F0"/>
              </a:buClr>
              <a:buSzPts val="3600"/>
              <a:buFont typeface="Montserrat ExtraBold"/>
              <a:buNone/>
            </a:pPr>
            <a:r>
              <a:rPr lang="en-US" sz="3600" b="1" i="0" u="none" strike="noStrike" cap="none" dirty="0">
                <a:solidFill>
                  <a:srgbClr val="F0F0F0"/>
                </a:solidFill>
                <a:latin typeface="Montserrat ExtraBold"/>
                <a:ea typeface="Montserrat ExtraBold"/>
                <a:cs typeface="Montserrat ExtraBold"/>
                <a:sym typeface="Montserrat ExtraBold"/>
              </a:rPr>
              <a:t>CSE 123</a:t>
            </a:r>
            <a:endParaRPr dirty="0"/>
          </a:p>
        </p:txBody>
      </p:sp>
      <p:sp>
        <p:nvSpPr>
          <p:cNvPr id="22" name="Google Shape;22;p29"/>
          <p:cNvSpPr/>
          <p:nvPr/>
        </p:nvSpPr>
        <p:spPr>
          <a:xfrm>
            <a:off x="420127" y="2753847"/>
            <a:ext cx="1269525" cy="420132"/>
          </a:xfrm>
          <a:prstGeom prst="roundRect">
            <a:avLst>
              <a:gd name="adj" fmla="val 16667"/>
            </a:avLst>
          </a:prstGeom>
          <a:solidFill>
            <a:srgbClr val="FA82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 name="Google Shape;24;p29"/>
          <p:cNvSpPr/>
          <p:nvPr/>
        </p:nvSpPr>
        <p:spPr>
          <a:xfrm>
            <a:off x="6714463" y="1251642"/>
            <a:ext cx="5250244" cy="5486042"/>
          </a:xfrm>
          <a:prstGeom prst="roundRect">
            <a:avLst>
              <a:gd name="adj" fmla="val 1114"/>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dirty="0">
              <a:solidFill>
                <a:srgbClr val="FFFFFF"/>
              </a:solidFill>
              <a:latin typeface="Calibri"/>
              <a:ea typeface="Calibri"/>
              <a:cs typeface="Calibri"/>
              <a:sym typeface="Calibri"/>
            </a:endParaRPr>
          </a:p>
        </p:txBody>
      </p:sp>
      <p:sp>
        <p:nvSpPr>
          <p:cNvPr id="26" name="Google Shape;26;p29"/>
          <p:cNvSpPr/>
          <p:nvPr/>
        </p:nvSpPr>
        <p:spPr>
          <a:xfrm>
            <a:off x="6931" y="5505568"/>
            <a:ext cx="4514270" cy="1340914"/>
          </a:xfrm>
          <a:prstGeom prst="roundRect">
            <a:avLst>
              <a:gd name="adj" fmla="val 9433"/>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dirty="0">
              <a:solidFill>
                <a:srgbClr val="FFFFFF"/>
              </a:solidFill>
              <a:latin typeface="Calibri"/>
              <a:ea typeface="Calibri"/>
              <a:cs typeface="Calibri"/>
              <a:sym typeface="Calibri"/>
            </a:endParaRPr>
          </a:p>
        </p:txBody>
      </p:sp>
      <p:sp>
        <p:nvSpPr>
          <p:cNvPr id="27" name="Google Shape;27;p29"/>
          <p:cNvSpPr txBox="1"/>
          <p:nvPr/>
        </p:nvSpPr>
        <p:spPr>
          <a:xfrm>
            <a:off x="242828" y="5666317"/>
            <a:ext cx="2159236" cy="461624"/>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A6A6A6"/>
              </a:buClr>
              <a:buSzPts val="1200"/>
              <a:buFont typeface="Montserrat"/>
              <a:buNone/>
            </a:pPr>
            <a:r>
              <a:rPr lang="en-US" sz="1200" b="1" i="0" u="none" strike="noStrike" cap="none" dirty="0">
                <a:solidFill>
                  <a:srgbClr val="A6A6A6"/>
                </a:solidFill>
                <a:latin typeface="Montserrat"/>
                <a:ea typeface="Montserrat"/>
                <a:cs typeface="Montserrat"/>
                <a:sym typeface="Montserrat"/>
              </a:rPr>
              <a:t>Questions during Class?</a:t>
            </a:r>
          </a:p>
          <a:p>
            <a:pPr marL="0" marR="0" lvl="0" indent="0" algn="l" defTabSz="914400" rtl="0" eaLnBrk="1" fontAlgn="auto" latinLnBrk="0" hangingPunct="1">
              <a:lnSpc>
                <a:spcPct val="100000"/>
              </a:lnSpc>
              <a:spcBef>
                <a:spcPts val="0"/>
              </a:spcBef>
              <a:spcAft>
                <a:spcPts val="0"/>
              </a:spcAft>
              <a:buClr>
                <a:srgbClr val="A6A6A6"/>
              </a:buClr>
              <a:buSzPts val="1200"/>
              <a:buFont typeface="Montserrat"/>
              <a:buNone/>
              <a:tabLst/>
              <a:defRPr/>
            </a:pPr>
            <a:r>
              <a:rPr lang="en-US" sz="1200" b="1" i="0" u="none" strike="noStrike" cap="none" dirty="0">
                <a:solidFill>
                  <a:srgbClr val="595959"/>
                </a:solidFill>
                <a:latin typeface="Montserrat SemiBold"/>
                <a:ea typeface="Montserrat SemiBold"/>
                <a:cs typeface="Montserrat SemiBold"/>
                <a:sym typeface="Montserrat SemiBold"/>
              </a:rPr>
              <a:t>Raise hand or send here</a:t>
            </a:r>
            <a:endParaRPr lang="en-US" sz="1200" dirty="0"/>
          </a:p>
        </p:txBody>
      </p:sp>
      <p:sp>
        <p:nvSpPr>
          <p:cNvPr id="28" name="Google Shape;28;p29"/>
          <p:cNvSpPr txBox="1"/>
          <p:nvPr/>
        </p:nvSpPr>
        <p:spPr>
          <a:xfrm>
            <a:off x="242828" y="6094422"/>
            <a:ext cx="2154864" cy="584735"/>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595959"/>
              </a:buClr>
              <a:buSzPts val="1200"/>
              <a:buFont typeface="Montserrat SemiBold"/>
              <a:buNone/>
            </a:pPr>
            <a:endParaRPr sz="1200" b="1" i="0" u="none" strike="noStrike" cap="none" dirty="0">
              <a:solidFill>
                <a:srgbClr val="595959"/>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595959"/>
              </a:buClr>
              <a:buSzPts val="2000"/>
              <a:buFont typeface="Montserrat SemiBold"/>
              <a:buNone/>
            </a:pPr>
            <a:r>
              <a:rPr lang="en-US" sz="2000" b="0" i="0" u="none" strike="noStrike" cap="none" dirty="0">
                <a:solidFill>
                  <a:srgbClr val="595959"/>
                </a:solidFill>
                <a:latin typeface="Montserrat SemiBold"/>
                <a:ea typeface="Montserrat SemiBold"/>
                <a:cs typeface="Montserrat SemiBold"/>
                <a:sym typeface="Montserrat SemiBold"/>
              </a:rPr>
              <a:t>sli.do    #cse123 </a:t>
            </a:r>
            <a:endParaRPr dirty="0"/>
          </a:p>
        </p:txBody>
      </p:sp>
      <p:sp>
        <p:nvSpPr>
          <p:cNvPr id="30" name="Google Shape;6;p28">
            <a:extLst>
              <a:ext uri="{FF2B5EF4-FFF2-40B4-BE49-F238E27FC236}">
                <a16:creationId xmlns:a16="http://schemas.microsoft.com/office/drawing/2014/main" id="{90DE1CCA-3C44-4A8B-8512-85130B59739C}"/>
              </a:ext>
            </a:extLst>
          </p:cNvPr>
          <p:cNvSpPr/>
          <p:nvPr userDrawn="1"/>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2" name="Google Shape;7;p28" descr="Picture 6">
            <a:extLst>
              <a:ext uri="{FF2B5EF4-FFF2-40B4-BE49-F238E27FC236}">
                <a16:creationId xmlns:a16="http://schemas.microsoft.com/office/drawing/2014/main" id="{5CC3B2A6-B9E4-4692-B1C5-C4AFE479505E}"/>
              </a:ext>
            </a:extLst>
          </p:cNvPr>
          <p:cNvPicPr preferRelativeResize="0"/>
          <p:nvPr userDrawn="1"/>
        </p:nvPicPr>
        <p:blipFill rotWithShape="1">
          <a:blip r:embed="rId3">
            <a:alphaModFix/>
          </a:blip>
          <a:srcRect/>
          <a:stretch/>
        </p:blipFill>
        <p:spPr>
          <a:xfrm>
            <a:off x="29762" y="-5988"/>
            <a:ext cx="2150723" cy="169039"/>
          </a:xfrm>
          <a:prstGeom prst="rect">
            <a:avLst/>
          </a:prstGeom>
          <a:noFill/>
          <a:ln>
            <a:noFill/>
          </a:ln>
        </p:spPr>
      </p:pic>
      <p:sp>
        <p:nvSpPr>
          <p:cNvPr id="33" name="Google Shape;8;p28">
            <a:extLst>
              <a:ext uri="{FF2B5EF4-FFF2-40B4-BE49-F238E27FC236}">
                <a16:creationId xmlns:a16="http://schemas.microsoft.com/office/drawing/2014/main" id="{1897D9CE-58CC-4DB4-A4A6-DD3585087B5E}"/>
              </a:ext>
            </a:extLst>
          </p:cNvPr>
          <p:cNvSpPr txBox="1"/>
          <p:nvPr userDrawn="1"/>
        </p:nvSpPr>
        <p:spPr>
          <a:xfrm>
            <a:off x="10615294" y="-1"/>
            <a:ext cx="1530987" cy="230792"/>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123 Summer 2026</a:t>
            </a:r>
            <a:endParaRPr dirty="0"/>
          </a:p>
        </p:txBody>
      </p:sp>
      <p:sp>
        <p:nvSpPr>
          <p:cNvPr id="2" name="Google Shape;92;p1">
            <a:extLst>
              <a:ext uri="{FF2B5EF4-FFF2-40B4-BE49-F238E27FC236}">
                <a16:creationId xmlns:a16="http://schemas.microsoft.com/office/drawing/2014/main" id="{C96B5491-F7FA-23FC-FB30-12701599F978}"/>
              </a:ext>
            </a:extLst>
          </p:cNvPr>
          <p:cNvSpPr txBox="1"/>
          <p:nvPr userDrawn="1"/>
        </p:nvSpPr>
        <p:spPr>
          <a:xfrm>
            <a:off x="7148325" y="1757973"/>
            <a:ext cx="4385400" cy="1785064"/>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404040"/>
              </a:buClr>
              <a:buSzPts val="2200"/>
              <a:buFont typeface="Calibri"/>
              <a:buNone/>
            </a:pPr>
            <a:r>
              <a:rPr lang="en-US" sz="2200" b="1" i="1" u="none" strike="noStrike" cap="none" dirty="0">
                <a:solidFill>
                  <a:srgbClr val="404040"/>
                </a:solidFill>
                <a:latin typeface="Calibri"/>
                <a:ea typeface="Calibri"/>
                <a:cs typeface="Calibri"/>
                <a:sym typeface="Calibri"/>
              </a:rPr>
              <a:t>Talk to your neighbors:</a:t>
            </a: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p:txBody>
      </p:sp>
      <p:sp>
        <p:nvSpPr>
          <p:cNvPr id="3" name="Google Shape;94;p1">
            <a:extLst>
              <a:ext uri="{FF2B5EF4-FFF2-40B4-BE49-F238E27FC236}">
                <a16:creationId xmlns:a16="http://schemas.microsoft.com/office/drawing/2014/main" id="{9ED2A101-430A-CE69-E5BC-7D6DD50BF4E3}"/>
              </a:ext>
            </a:extLst>
          </p:cNvPr>
          <p:cNvSpPr txBox="1"/>
          <p:nvPr userDrawn="1"/>
        </p:nvSpPr>
        <p:spPr>
          <a:xfrm>
            <a:off x="7071026" y="1419273"/>
            <a:ext cx="4539900" cy="3387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6A6A6"/>
              </a:buClr>
              <a:buSzPts val="1600"/>
              <a:buFont typeface="Montserrat SemiBold"/>
              <a:buNone/>
            </a:pPr>
            <a:r>
              <a:rPr lang="en-US" sz="1600" b="1" i="0" u="none" strike="noStrike" cap="none" dirty="0">
                <a:solidFill>
                  <a:srgbClr val="A6A6A6"/>
                </a:solidFill>
                <a:latin typeface="Montserrat SemiBold"/>
                <a:ea typeface="Montserrat SemiBold"/>
                <a:cs typeface="Montserrat SemiBold"/>
                <a:sym typeface="Montserrat SemiBold"/>
              </a:rPr>
              <a:t>BEFORE WE START</a:t>
            </a:r>
            <a:endParaRPr dirty="0"/>
          </a:p>
        </p:txBody>
      </p:sp>
      <p:sp>
        <p:nvSpPr>
          <p:cNvPr id="11" name="TextBox 10">
            <a:extLst>
              <a:ext uri="{FF2B5EF4-FFF2-40B4-BE49-F238E27FC236}">
                <a16:creationId xmlns:a16="http://schemas.microsoft.com/office/drawing/2014/main" id="{5C8C360F-4256-FEE1-7C14-17182C543AFA}"/>
              </a:ext>
            </a:extLst>
          </p:cNvPr>
          <p:cNvSpPr txBox="1"/>
          <p:nvPr userDrawn="1"/>
        </p:nvSpPr>
        <p:spPr>
          <a:xfrm>
            <a:off x="3000376" y="-2819"/>
            <a:ext cx="6191248" cy="230832"/>
          </a:xfrm>
          <a:prstGeom prst="rect">
            <a:avLst/>
          </a:prstGeom>
          <a:noFill/>
        </p:spPr>
        <p:txBody>
          <a:bodyPr wrap="square" rtlCol="0">
            <a:spAutoFit/>
          </a:bodyPr>
          <a:lstStyle/>
          <a:p>
            <a:pPr algn="ctr"/>
            <a:r>
              <a:rPr lang="en-US" sz="900" b="1" i="0" dirty="0">
                <a:solidFill>
                  <a:schemeClr val="bg1"/>
                </a:solidFill>
                <a:latin typeface="Montserrat SemiBold" pitchFamily="2" charset="77"/>
              </a:rPr>
              <a:t>LEC 03: Linked Nodes w/Loops</a:t>
            </a:r>
          </a:p>
        </p:txBody>
      </p:sp>
      <p:sp>
        <p:nvSpPr>
          <p:cNvPr id="12" name="Google Shape;23;p29">
            <a:extLst>
              <a:ext uri="{FF2B5EF4-FFF2-40B4-BE49-F238E27FC236}">
                <a16:creationId xmlns:a16="http://schemas.microsoft.com/office/drawing/2014/main" id="{8AB0C156-E646-655A-EAEF-6213F4E43055}"/>
              </a:ext>
            </a:extLst>
          </p:cNvPr>
          <p:cNvSpPr txBox="1"/>
          <p:nvPr userDrawn="1"/>
        </p:nvSpPr>
        <p:spPr>
          <a:xfrm>
            <a:off x="486355" y="2794656"/>
            <a:ext cx="1137069" cy="338514"/>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600"/>
              <a:buFont typeface="Montserrat"/>
              <a:buNone/>
            </a:pPr>
            <a:r>
              <a:rPr lang="en-US" sz="1600" b="0" i="0" u="none" strike="noStrike" cap="none" dirty="0">
                <a:solidFill>
                  <a:srgbClr val="FFFFFF"/>
                </a:solidFill>
                <a:latin typeface="Montserrat"/>
                <a:ea typeface="Montserrat"/>
                <a:cs typeface="Montserrat"/>
                <a:sym typeface="Montserrat"/>
              </a:rPr>
              <a:t>LEC 03</a:t>
            </a:r>
            <a:endParaRPr dirty="0"/>
          </a:p>
        </p:txBody>
      </p:sp>
      <p:cxnSp>
        <p:nvCxnSpPr>
          <p:cNvPr id="29" name="Google Shape;25;p29">
            <a:extLst>
              <a:ext uri="{FF2B5EF4-FFF2-40B4-BE49-F238E27FC236}">
                <a16:creationId xmlns:a16="http://schemas.microsoft.com/office/drawing/2014/main" id="{F0382E08-A8DB-4ABA-ABF4-1941868B5E0A}"/>
              </a:ext>
            </a:extLst>
          </p:cNvPr>
          <p:cNvCxnSpPr/>
          <p:nvPr userDrawn="1"/>
        </p:nvCxnSpPr>
        <p:spPr>
          <a:xfrm>
            <a:off x="7105432" y="3799913"/>
            <a:ext cx="4468306" cy="1"/>
          </a:xfrm>
          <a:prstGeom prst="straightConnector1">
            <a:avLst/>
          </a:prstGeom>
          <a:noFill/>
          <a:ln w="9525" cap="flat" cmpd="sng">
            <a:solidFill>
              <a:srgbClr val="BFBFBF"/>
            </a:solidFill>
            <a:prstDash val="solid"/>
            <a:miter lim="8000"/>
            <a:headEnd type="none" w="sm" len="sm"/>
            <a:tailEnd type="none" w="sm" len="sm"/>
          </a:ln>
        </p:spPr>
      </p:cxnSp>
    </p:spTree>
    <p:extLst>
      <p:ext uri="{BB962C8B-B14F-4D97-AF65-F5344CB8AC3E}">
        <p14:creationId xmlns:p14="http://schemas.microsoft.com/office/powerpoint/2010/main" val="3868470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460B4-70F4-B145-8648-892BD7385F5F}"/>
              </a:ext>
            </a:extLst>
          </p:cNvPr>
          <p:cNvSpPr>
            <a:spLocks noGrp="1"/>
          </p:cNvSpPr>
          <p:nvPr>
            <p:ph type="title"/>
          </p:nvPr>
        </p:nvSpPr>
        <p:spPr>
          <a:xfrm>
            <a:off x="838200" y="456565"/>
            <a:ext cx="10515600" cy="76263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6173FE4-2A2D-D54E-9CA7-3BE743A500E7}"/>
              </a:ext>
            </a:extLst>
          </p:cNvPr>
          <p:cNvSpPr>
            <a:spLocks noGrp="1"/>
          </p:cNvSpPr>
          <p:nvPr>
            <p:ph type="body" idx="1"/>
          </p:nvPr>
        </p:nvSpPr>
        <p:spPr>
          <a:xfrm>
            <a:off x="838200" y="1371600"/>
            <a:ext cx="105156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F20E522-6C81-E146-9573-8B2A26576090}"/>
              </a:ext>
            </a:extLst>
          </p:cNvPr>
          <p:cNvSpPr>
            <a:spLocks noGrp="1"/>
          </p:cNvSpPr>
          <p:nvPr>
            <p:ph type="sldNum" sz="quarter" idx="4"/>
          </p:nvPr>
        </p:nvSpPr>
        <p:spPr>
          <a:xfrm>
            <a:off x="11487150" y="6329363"/>
            <a:ext cx="552450" cy="365125"/>
          </a:xfrm>
          <a:prstGeom prst="rect">
            <a:avLst/>
          </a:prstGeom>
        </p:spPr>
        <p:txBody>
          <a:bodyPr vert="horz" lIns="91440" tIns="45720" rIns="91440" bIns="45720" rtlCol="0" anchor="ctr"/>
          <a:lstStyle>
            <a:lvl1pPr algn="r">
              <a:defRPr sz="1100" b="1">
                <a:solidFill>
                  <a:srgbClr val="2E235D"/>
                </a:solidFill>
              </a:defRPr>
            </a:lvl1pPr>
          </a:lstStyle>
          <a:p>
            <a:fld id="{B84CCEFC-A9FF-8249-A3D3-21FB7B7CCB8D}" type="slidenum">
              <a:rPr lang="en-US" smtClean="0"/>
              <a:pPr/>
              <a:t>‹#›</a:t>
            </a:fld>
            <a:endParaRPr lang="en-US"/>
          </a:p>
        </p:txBody>
      </p:sp>
      <p:sp>
        <p:nvSpPr>
          <p:cNvPr id="8" name="Rectangle 7">
            <a:extLst>
              <a:ext uri="{FF2B5EF4-FFF2-40B4-BE49-F238E27FC236}">
                <a16:creationId xmlns:a16="http://schemas.microsoft.com/office/drawing/2014/main" id="{27829BDB-00F0-1A4D-85ED-E7EECB1665B0}"/>
              </a:ext>
            </a:extLst>
          </p:cNvPr>
          <p:cNvSpPr/>
          <p:nvPr userDrawn="1"/>
        </p:nvSpPr>
        <p:spPr>
          <a:xfrm>
            <a:off x="-89452" y="-2819"/>
            <a:ext cx="12503426" cy="23955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2F99840-7979-4642-ADBB-375B21C7BD95}"/>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9763" y="29972"/>
            <a:ext cx="2150721" cy="169037"/>
          </a:xfrm>
          <a:prstGeom prst="rect">
            <a:avLst/>
          </a:prstGeom>
        </p:spPr>
      </p:pic>
      <p:sp>
        <p:nvSpPr>
          <p:cNvPr id="9" name="TextBox 8">
            <a:extLst>
              <a:ext uri="{FF2B5EF4-FFF2-40B4-BE49-F238E27FC236}">
                <a16:creationId xmlns:a16="http://schemas.microsoft.com/office/drawing/2014/main" id="{C16FF7FA-8B99-C643-9479-91C32ACC4F6F}"/>
              </a:ext>
            </a:extLst>
          </p:cNvPr>
          <p:cNvSpPr txBox="1"/>
          <p:nvPr userDrawn="1"/>
        </p:nvSpPr>
        <p:spPr>
          <a:xfrm>
            <a:off x="10569575" y="0"/>
            <a:ext cx="1622425" cy="230832"/>
          </a:xfrm>
          <a:prstGeom prst="rect">
            <a:avLst/>
          </a:prstGeom>
          <a:noFill/>
        </p:spPr>
        <p:txBody>
          <a:bodyPr wrap="square" rtlCol="0">
            <a:spAutoFit/>
          </a:bodyPr>
          <a:lstStyle/>
          <a:p>
            <a:pPr algn="r"/>
            <a:r>
              <a:rPr lang="en-US" sz="900" b="1" i="0" dirty="0">
                <a:solidFill>
                  <a:schemeClr val="bg1"/>
                </a:solidFill>
                <a:latin typeface="Montserrat SemiBold" pitchFamily="2" charset="77"/>
              </a:rPr>
              <a:t>CSE 123 Summer 2026</a:t>
            </a:r>
          </a:p>
        </p:txBody>
      </p:sp>
      <p:sp>
        <p:nvSpPr>
          <p:cNvPr id="10" name="TextBox 9">
            <a:extLst>
              <a:ext uri="{FF2B5EF4-FFF2-40B4-BE49-F238E27FC236}">
                <a16:creationId xmlns:a16="http://schemas.microsoft.com/office/drawing/2014/main" id="{2982E279-6D9E-BC4A-A9B9-46E4512D586D}"/>
              </a:ext>
            </a:extLst>
          </p:cNvPr>
          <p:cNvSpPr txBox="1"/>
          <p:nvPr userDrawn="1"/>
        </p:nvSpPr>
        <p:spPr>
          <a:xfrm>
            <a:off x="3000376" y="-2819"/>
            <a:ext cx="6191248" cy="230832"/>
          </a:xfrm>
          <a:prstGeom prst="rect">
            <a:avLst/>
          </a:prstGeom>
          <a:noFill/>
        </p:spPr>
        <p:txBody>
          <a:bodyPr wrap="square" rtlCol="0">
            <a:spAutoFit/>
          </a:bodyPr>
          <a:lstStyle/>
          <a:p>
            <a:pPr algn="ctr"/>
            <a:r>
              <a:rPr lang="en-US" sz="900" b="1" i="0" dirty="0">
                <a:solidFill>
                  <a:schemeClr val="bg1"/>
                </a:solidFill>
                <a:latin typeface="Montserrat SemiBold" pitchFamily="2" charset="77"/>
              </a:rPr>
              <a:t>LEC 03: Linked Nodes w/Loops</a:t>
            </a:r>
          </a:p>
        </p:txBody>
      </p:sp>
    </p:spTree>
    <p:extLst>
      <p:ext uri="{BB962C8B-B14F-4D97-AF65-F5344CB8AC3E}">
        <p14:creationId xmlns:p14="http://schemas.microsoft.com/office/powerpoint/2010/main" val="846827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6" r:id="rId4"/>
    <p:sldLayoutId id="2147483657" r:id="rId5"/>
    <p:sldLayoutId id="2147483654" r:id="rId6"/>
    <p:sldLayoutId id="2147483655" r:id="rId7"/>
    <p:sldLayoutId id="2147483658" r:id="rId8"/>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pen.spotify.com/playlist/7sjPyy1Zv8wAZ1Qo8r0qeQ?si=1f29712a9d924eb7"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
          <p:cNvSpPr txBox="1">
            <a:spLocks noGrp="1"/>
          </p:cNvSpPr>
          <p:nvPr>
            <p:ph type="title"/>
          </p:nvPr>
        </p:nvSpPr>
        <p:spPr>
          <a:xfrm>
            <a:off x="131885" y="4013370"/>
            <a:ext cx="6471138" cy="1954787"/>
          </a:xfrm>
          <a:prstGeom prst="rect">
            <a:avLst/>
          </a:prstGeom>
          <a:noFill/>
          <a:ln>
            <a:noFill/>
          </a:ln>
        </p:spPr>
        <p:txBody>
          <a:bodyPr spcFirstLastPara="1" wrap="square" lIns="45700" tIns="45700" rIns="45700" bIns="45700" anchor="t" anchorCtr="0">
            <a:noAutofit/>
          </a:bodyPr>
          <a:lstStyle/>
          <a:p>
            <a:pPr lvl="0"/>
            <a:r>
              <a:rPr lang="en-US" sz="3600" dirty="0"/>
              <a:t>Linked Nodes w/Loops</a:t>
            </a:r>
            <a:endParaRPr sz="4400" dirty="0">
              <a:latin typeface="Montserrat SemiBold" panose="00000700000000000000" pitchFamily="2" charset="0"/>
            </a:endParaRPr>
          </a:p>
        </p:txBody>
      </p:sp>
      <p:sp>
        <p:nvSpPr>
          <p:cNvPr id="94" name="Google Shape;94;p1"/>
          <p:cNvSpPr txBox="1"/>
          <p:nvPr/>
        </p:nvSpPr>
        <p:spPr>
          <a:xfrm>
            <a:off x="7071026" y="1419273"/>
            <a:ext cx="4539900" cy="3387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6A6A6"/>
              </a:buClr>
              <a:buSzPts val="1600"/>
              <a:buFont typeface="Montserrat SemiBold"/>
              <a:buNone/>
            </a:pPr>
            <a:r>
              <a:rPr lang="en-US" sz="1600" b="1" i="0" u="none" strike="noStrike" cap="none">
                <a:solidFill>
                  <a:srgbClr val="A6A6A6"/>
                </a:solidFill>
                <a:latin typeface="Montserrat SemiBold"/>
                <a:ea typeface="Montserrat SemiBold"/>
                <a:cs typeface="Montserrat SemiBold"/>
                <a:sym typeface="Montserrat SemiBold"/>
              </a:rPr>
              <a:t>BEFORE WE START</a:t>
            </a:r>
            <a:endParaRPr/>
          </a:p>
        </p:txBody>
      </p:sp>
      <p:sp>
        <p:nvSpPr>
          <p:cNvPr id="7" name="TextBox 6">
            <a:extLst>
              <a:ext uri="{FF2B5EF4-FFF2-40B4-BE49-F238E27FC236}">
                <a16:creationId xmlns:a16="http://schemas.microsoft.com/office/drawing/2014/main" id="{D68D04F4-55AB-5CE1-FC37-42BEC912BC09}"/>
              </a:ext>
            </a:extLst>
          </p:cNvPr>
          <p:cNvSpPr txBox="1"/>
          <p:nvPr/>
        </p:nvSpPr>
        <p:spPr>
          <a:xfrm>
            <a:off x="7071026" y="2237509"/>
            <a:ext cx="4539900" cy="1538883"/>
          </a:xfrm>
          <a:prstGeom prst="rect">
            <a:avLst/>
          </a:prstGeom>
          <a:noFill/>
        </p:spPr>
        <p:txBody>
          <a:bodyPr wrap="square" rtlCol="0">
            <a:spAutoFit/>
          </a:bodyPr>
          <a:lstStyle/>
          <a:p>
            <a:pPr algn="ctr"/>
            <a:endParaRPr lang="en-US" i="1" dirty="0"/>
          </a:p>
          <a:p>
            <a:pPr algn="ctr"/>
            <a:r>
              <a:rPr lang="en-US" sz="2000" i="1" dirty="0"/>
              <a:t>What’s the last TV show or movie you finished?</a:t>
            </a:r>
            <a:endParaRPr lang="en-US" i="1" dirty="0"/>
          </a:p>
          <a:p>
            <a:pPr algn="ctr"/>
            <a:endParaRPr lang="en-US" b="1" dirty="0">
              <a:solidFill>
                <a:schemeClr val="accent6"/>
              </a:solidFill>
              <a:cs typeface="Calibri"/>
              <a:sym typeface="Calibri"/>
            </a:endParaRPr>
          </a:p>
          <a:p>
            <a:pPr algn="ctr"/>
            <a:r>
              <a:rPr lang="en-US" b="1" dirty="0">
                <a:solidFill>
                  <a:schemeClr val="accent6"/>
                </a:solidFill>
                <a:cs typeface="Calibri"/>
                <a:sym typeface="Calibri"/>
              </a:rPr>
              <a:t>Respond on sli.do!</a:t>
            </a:r>
            <a:endParaRPr lang="en-US" b="1" dirty="0">
              <a:solidFill>
                <a:schemeClr val="accent6"/>
              </a:solidFill>
              <a:latin typeface="Calibri" panose="020F0502020204030204" pitchFamily="34" charset="0"/>
              <a:cs typeface="Calibri" panose="020F0502020204030204" pitchFamily="34" charset="0"/>
            </a:endParaRPr>
          </a:p>
        </p:txBody>
      </p:sp>
      <p:sp>
        <p:nvSpPr>
          <p:cNvPr id="6" name="Google Shape;96;p1">
            <a:extLst>
              <a:ext uri="{FF2B5EF4-FFF2-40B4-BE49-F238E27FC236}">
                <a16:creationId xmlns:a16="http://schemas.microsoft.com/office/drawing/2014/main" id="{917F35AA-ED88-4560-AAC6-7D12D5EC0619}"/>
              </a:ext>
            </a:extLst>
          </p:cNvPr>
          <p:cNvSpPr txBox="1"/>
          <p:nvPr/>
        </p:nvSpPr>
        <p:spPr>
          <a:xfrm>
            <a:off x="6519481" y="3741864"/>
            <a:ext cx="2138245" cy="492412"/>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000" dirty="0">
                <a:solidFill>
                  <a:schemeClr val="tx1">
                    <a:lumMod val="75000"/>
                    <a:lumOff val="25000"/>
                  </a:schemeClr>
                </a:solidFill>
                <a:latin typeface="Montserrat ExtraBold"/>
                <a:ea typeface="Montserrat ExtraBold"/>
                <a:cs typeface="Montserrat ExtraBold"/>
                <a:sym typeface="Montserrat ExtraBold"/>
              </a:rPr>
              <a:t>Instructor:</a:t>
            </a:r>
            <a:endParaRPr sz="2000" dirty="0">
              <a:solidFill>
                <a:schemeClr val="tx1">
                  <a:lumMod val="75000"/>
                  <a:lumOff val="25000"/>
                </a:schemeClr>
              </a:solidFill>
              <a:latin typeface="Montserrat ExtraBold"/>
              <a:ea typeface="Montserrat ExtraBold"/>
              <a:cs typeface="Montserrat ExtraBold"/>
              <a:sym typeface="Montserrat ExtraBold"/>
            </a:endParaRPr>
          </a:p>
        </p:txBody>
      </p:sp>
      <p:sp>
        <p:nvSpPr>
          <p:cNvPr id="8" name="Google Shape;98;p1">
            <a:extLst>
              <a:ext uri="{FF2B5EF4-FFF2-40B4-BE49-F238E27FC236}">
                <a16:creationId xmlns:a16="http://schemas.microsoft.com/office/drawing/2014/main" id="{2AC05B63-9AD5-44C2-BA47-AB327C527C53}"/>
              </a:ext>
            </a:extLst>
          </p:cNvPr>
          <p:cNvSpPr txBox="1"/>
          <p:nvPr/>
        </p:nvSpPr>
        <p:spPr>
          <a:xfrm>
            <a:off x="8657726" y="3736492"/>
            <a:ext cx="3053700"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dirty="0">
                <a:solidFill>
                  <a:schemeClr val="tx1">
                    <a:lumMod val="75000"/>
                    <a:lumOff val="25000"/>
                  </a:schemeClr>
                </a:solidFill>
                <a:latin typeface="Montserrat SemiBold"/>
                <a:ea typeface="Montserrat SemiBold"/>
                <a:cs typeface="Montserrat SemiBold"/>
                <a:sym typeface="Montserrat SemiBold"/>
              </a:rPr>
              <a:t>Trien </a:t>
            </a:r>
            <a:r>
              <a:rPr lang="en-US" sz="2000" dirty="0" err="1">
                <a:solidFill>
                  <a:schemeClr val="tx1">
                    <a:lumMod val="75000"/>
                    <a:lumOff val="25000"/>
                  </a:schemeClr>
                </a:solidFill>
                <a:latin typeface="Montserrat SemiBold"/>
                <a:ea typeface="Montserrat SemiBold"/>
                <a:cs typeface="Montserrat SemiBold"/>
                <a:sym typeface="Montserrat SemiBold"/>
              </a:rPr>
              <a:t>Vuong</a:t>
            </a:r>
            <a:endParaRPr lang="en-US" sz="2000" dirty="0">
              <a:solidFill>
                <a:schemeClr val="tx1">
                  <a:lumMod val="75000"/>
                  <a:lumOff val="25000"/>
                </a:schemeClr>
              </a:solidFill>
              <a:latin typeface="Montserrat SemiBold"/>
              <a:ea typeface="Montserrat SemiBold"/>
              <a:cs typeface="Montserrat SemiBold"/>
              <a:sym typeface="Montserrat SemiBold"/>
            </a:endParaRPr>
          </a:p>
        </p:txBody>
      </p:sp>
      <p:sp>
        <p:nvSpPr>
          <p:cNvPr id="9" name="Google Shape;96;p1">
            <a:extLst>
              <a:ext uri="{FF2B5EF4-FFF2-40B4-BE49-F238E27FC236}">
                <a16:creationId xmlns:a16="http://schemas.microsoft.com/office/drawing/2014/main" id="{8F2CB5ED-1BCE-4512-98E5-15C64443B22C}"/>
              </a:ext>
            </a:extLst>
          </p:cNvPr>
          <p:cNvSpPr txBox="1"/>
          <p:nvPr/>
        </p:nvSpPr>
        <p:spPr>
          <a:xfrm>
            <a:off x="5500614" y="4433103"/>
            <a:ext cx="2138245" cy="492412"/>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000" dirty="0">
                <a:solidFill>
                  <a:schemeClr val="tx1">
                    <a:lumMod val="75000"/>
                    <a:lumOff val="25000"/>
                  </a:schemeClr>
                </a:solidFill>
                <a:latin typeface="Montserrat ExtraBold"/>
                <a:ea typeface="Montserrat ExtraBold"/>
                <a:cs typeface="Montserrat ExtraBold"/>
                <a:sym typeface="Montserrat ExtraBold"/>
              </a:rPr>
              <a:t>TAs:</a:t>
            </a:r>
            <a:endParaRPr sz="2000" dirty="0">
              <a:solidFill>
                <a:schemeClr val="tx1">
                  <a:lumMod val="75000"/>
                  <a:lumOff val="25000"/>
                </a:schemeClr>
              </a:solidFill>
              <a:latin typeface="Montserrat ExtraBold"/>
              <a:ea typeface="Montserrat ExtraBold"/>
              <a:cs typeface="Montserrat ExtraBold"/>
              <a:sym typeface="Montserrat ExtraBold"/>
            </a:endParaRPr>
          </a:p>
        </p:txBody>
      </p:sp>
      <p:sp>
        <p:nvSpPr>
          <p:cNvPr id="12" name="TextBox 11">
            <a:extLst>
              <a:ext uri="{FF2B5EF4-FFF2-40B4-BE49-F238E27FC236}">
                <a16:creationId xmlns:a16="http://schemas.microsoft.com/office/drawing/2014/main" id="{6AE96CEC-441F-4773-A212-56079E7888B9}"/>
              </a:ext>
            </a:extLst>
          </p:cNvPr>
          <p:cNvSpPr txBox="1"/>
          <p:nvPr/>
        </p:nvSpPr>
        <p:spPr>
          <a:xfrm>
            <a:off x="7684077" y="4395355"/>
            <a:ext cx="3777096" cy="1938992"/>
          </a:xfrm>
          <a:prstGeom prst="rect">
            <a:avLst/>
          </a:prstGeom>
          <a:noFill/>
        </p:spPr>
        <p:txBody>
          <a:bodyPr wrap="square" numCol="2" rtlCol="0">
            <a:spAutoFit/>
          </a:bodyPr>
          <a:lstStyle/>
          <a:p>
            <a:r>
              <a:rPr lang="en-US" sz="2400" dirty="0">
                <a:latin typeface="Montserrat" panose="00000500000000000000" pitchFamily="2" charset="0"/>
              </a:rPr>
              <a:t>Cora</a:t>
            </a:r>
          </a:p>
          <a:p>
            <a:r>
              <a:rPr lang="en-US" sz="2400" dirty="0">
                <a:latin typeface="Montserrat" panose="00000500000000000000" pitchFamily="2" charset="0"/>
              </a:rPr>
              <a:t>Jonah</a:t>
            </a:r>
          </a:p>
          <a:p>
            <a:r>
              <a:rPr lang="en-US" sz="2400" dirty="0" err="1">
                <a:latin typeface="Montserrat" panose="00000500000000000000" pitchFamily="2" charset="0"/>
              </a:rPr>
              <a:t>Maitreyi</a:t>
            </a:r>
            <a:endParaRPr lang="en-US" sz="2400" dirty="0">
              <a:latin typeface="Montserrat" panose="00000500000000000000" pitchFamily="2" charset="0"/>
            </a:endParaRPr>
          </a:p>
          <a:p>
            <a:br>
              <a:rPr lang="en-US" sz="2400" dirty="0">
                <a:latin typeface="Montserrat" panose="00000500000000000000" pitchFamily="2" charset="0"/>
              </a:rPr>
            </a:br>
            <a:br>
              <a:rPr lang="en-US" sz="2400" dirty="0">
                <a:latin typeface="Montserrat" panose="00000500000000000000" pitchFamily="2" charset="0"/>
              </a:rPr>
            </a:br>
            <a:r>
              <a:rPr lang="en-US" sz="2400" dirty="0" err="1">
                <a:latin typeface="Montserrat" panose="00000500000000000000" pitchFamily="2" charset="0"/>
              </a:rPr>
              <a:t>Nhan</a:t>
            </a:r>
            <a:endParaRPr lang="en-US" sz="2400" dirty="0">
              <a:latin typeface="Montserrat" panose="00000500000000000000" pitchFamily="2" charset="0"/>
            </a:endParaRPr>
          </a:p>
          <a:p>
            <a:r>
              <a:rPr lang="en-US" sz="2400" dirty="0">
                <a:latin typeface="Montserrat" panose="00000500000000000000" pitchFamily="2" charset="0"/>
              </a:rPr>
              <a:t>Nichole</a:t>
            </a:r>
          </a:p>
          <a:p>
            <a:r>
              <a:rPr lang="en-US" sz="2400" dirty="0" err="1">
                <a:latin typeface="Montserrat" panose="00000500000000000000" pitchFamily="2" charset="0"/>
              </a:rPr>
              <a:t>Shiven</a:t>
            </a:r>
            <a:endParaRPr lang="en-US" sz="2400" dirty="0">
              <a:latin typeface="Montserrat" panose="00000500000000000000" pitchFamily="2" charset="0"/>
            </a:endParaRPr>
          </a:p>
        </p:txBody>
      </p:sp>
      <p:sp>
        <p:nvSpPr>
          <p:cNvPr id="11" name="TextBox 10">
            <a:extLst>
              <a:ext uri="{FF2B5EF4-FFF2-40B4-BE49-F238E27FC236}">
                <a16:creationId xmlns:a16="http://schemas.microsoft.com/office/drawing/2014/main" id="{4D539154-F0EB-43A5-B23E-270814055700}"/>
              </a:ext>
            </a:extLst>
          </p:cNvPr>
          <p:cNvSpPr txBox="1"/>
          <p:nvPr/>
        </p:nvSpPr>
        <p:spPr>
          <a:xfrm>
            <a:off x="6815404" y="6360778"/>
            <a:ext cx="5208274" cy="369332"/>
          </a:xfrm>
          <a:prstGeom prst="rect">
            <a:avLst/>
          </a:prstGeom>
          <a:noFill/>
        </p:spPr>
        <p:txBody>
          <a:bodyPr wrap="square" rtlCol="0">
            <a:spAutoFit/>
          </a:bodyPr>
          <a:lstStyle/>
          <a:p>
            <a:r>
              <a:rPr lang="en-US" i="1" dirty="0">
                <a:solidFill>
                  <a:srgbClr val="535353"/>
                </a:solidFill>
                <a:latin typeface="Montserrat SemiBold" panose="00000700000000000000" pitchFamily="2" charset="0"/>
              </a:rPr>
              <a:t>Music </a:t>
            </a:r>
            <a:r>
              <a:rPr lang="en-US" dirty="0">
                <a:solidFill>
                  <a:srgbClr val="535353"/>
                </a:solidFill>
                <a:latin typeface="Montserrat SemiBold" panose="00000700000000000000" pitchFamily="2" charset="0"/>
              </a:rPr>
              <a:t>: </a:t>
            </a:r>
            <a:r>
              <a:rPr lang="en-US" dirty="0">
                <a:solidFill>
                  <a:srgbClr val="535353"/>
                </a:solidFill>
                <a:latin typeface="Montserrat SemiBold" panose="00000700000000000000" pitchFamily="2" charset="0"/>
                <a:hlinkClick r:id="rId3"/>
              </a:rPr>
              <a:t>CSE 123 26su Lecture Tunes </a:t>
            </a:r>
            <a:endParaRPr lang="en-US" dirty="0">
              <a:solidFill>
                <a:srgbClr val="535353"/>
              </a:solidFill>
              <a:latin typeface="Montserrat SemiBold" panose="00000700000000000000" pitchFamily="2" charset="0"/>
            </a:endParaRPr>
          </a:p>
        </p:txBody>
      </p:sp>
      <p:pic>
        <p:nvPicPr>
          <p:cNvPr id="4" name="Picture 3" descr="qr code for slido event https://app.sli.do/event/pU9bmxxvnpKCJJtLLcb5Hj&#10;join link in speaker notes">
            <a:extLst>
              <a:ext uri="{FF2B5EF4-FFF2-40B4-BE49-F238E27FC236}">
                <a16:creationId xmlns:a16="http://schemas.microsoft.com/office/drawing/2014/main" id="{3CE4FB9A-44E3-4B97-82DE-BBCC4C4864BA}"/>
              </a:ext>
            </a:extLst>
          </p:cNvPr>
          <p:cNvPicPr>
            <a:picLocks noChangeAspect="1"/>
          </p:cNvPicPr>
          <p:nvPr/>
        </p:nvPicPr>
        <p:blipFill>
          <a:blip r:embed="rId4"/>
          <a:stretch>
            <a:fillRect/>
          </a:stretch>
        </p:blipFill>
        <p:spPr>
          <a:xfrm>
            <a:off x="3084124" y="5689806"/>
            <a:ext cx="1009246" cy="100924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C9A17-A8B6-4598-B732-EABECC1932BA}"/>
              </a:ext>
            </a:extLst>
          </p:cNvPr>
          <p:cNvSpPr>
            <a:spLocks noGrp="1"/>
          </p:cNvSpPr>
          <p:nvPr>
            <p:ph type="title"/>
          </p:nvPr>
        </p:nvSpPr>
        <p:spPr/>
        <p:txBody>
          <a:bodyPr/>
          <a:lstStyle/>
          <a:p>
            <a:r>
              <a:rPr lang="en-US" dirty="0"/>
              <a:t>TPS: from top pic to bottom pic</a:t>
            </a:r>
          </a:p>
        </p:txBody>
      </p:sp>
      <p:pic>
        <p:nvPicPr>
          <p:cNvPr id="5" name="Picture 2" descr="top picture showing a list variable pointing to a chain of linked nodes containing 1, 2, 3&#10;bottom picture showing a list variable pointing to a chain of linked nodes containing 1, 2 and another list2 variable pointing to a single node containing 3&#10;more detail in speaker notes">
            <a:extLst>
              <a:ext uri="{FF2B5EF4-FFF2-40B4-BE49-F238E27FC236}">
                <a16:creationId xmlns:a16="http://schemas.microsoft.com/office/drawing/2014/main" id="{BCDF210C-2F68-4565-9F14-E40CBFAD80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 y="2849880"/>
            <a:ext cx="5323863" cy="252190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2C2CC85E-29A7-4583-8FBF-CAE774288415}"/>
              </a:ext>
            </a:extLst>
          </p:cNvPr>
          <p:cNvSpPr>
            <a:spLocks noGrp="1"/>
          </p:cNvSpPr>
          <p:nvPr>
            <p:ph type="sldNum" sz="quarter" idx="12"/>
          </p:nvPr>
        </p:nvSpPr>
        <p:spPr/>
        <p:txBody>
          <a:bodyPr/>
          <a:lstStyle/>
          <a:p>
            <a:fld id="{B84CCEFC-A9FF-8249-A3D3-21FB7B7CCB8D}" type="slidenum">
              <a:rPr lang="en-US" smtClean="0"/>
              <a:t>10</a:t>
            </a:fld>
            <a:endParaRPr lang="en-US"/>
          </a:p>
        </p:txBody>
      </p:sp>
    </p:spTree>
    <p:extLst>
      <p:ext uri="{BB962C8B-B14F-4D97-AF65-F5344CB8AC3E}">
        <p14:creationId xmlns:p14="http://schemas.microsoft.com/office/powerpoint/2010/main" val="1348355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3D196-1268-ADD0-0BF2-AED9B83A09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F81714-F45C-FC6A-8BD5-51F5A0532103}"/>
              </a:ext>
            </a:extLst>
          </p:cNvPr>
          <p:cNvSpPr>
            <a:spLocks noGrp="1"/>
          </p:cNvSpPr>
          <p:nvPr>
            <p:ph type="title"/>
          </p:nvPr>
        </p:nvSpPr>
        <p:spPr/>
        <p:txBody>
          <a:bodyPr/>
          <a:lstStyle/>
          <a:p>
            <a:r>
              <a:rPr lang="en-US" dirty="0"/>
              <a:t>Lecture Outline: Iterating over </a:t>
            </a:r>
            <a:r>
              <a:rPr lang="en-US" dirty="0" err="1"/>
              <a:t>ListNodes</a:t>
            </a:r>
            <a:endParaRPr lang="en-US" dirty="0"/>
          </a:p>
        </p:txBody>
      </p:sp>
      <p:sp>
        <p:nvSpPr>
          <p:cNvPr id="3" name="Content Placeholder 2">
            <a:extLst>
              <a:ext uri="{FF2B5EF4-FFF2-40B4-BE49-F238E27FC236}">
                <a16:creationId xmlns:a16="http://schemas.microsoft.com/office/drawing/2014/main" id="{578A9846-C98F-4964-5B24-F6FF7EE45523}"/>
              </a:ext>
            </a:extLst>
          </p:cNvPr>
          <p:cNvSpPr>
            <a:spLocks noGrp="1"/>
          </p:cNvSpPr>
          <p:nvPr>
            <p:ph idx="1"/>
          </p:nvPr>
        </p:nvSpPr>
        <p:spPr/>
        <p:txBody>
          <a:bodyPr/>
          <a:lstStyle/>
          <a:p>
            <a:pPr>
              <a:spcAft>
                <a:spcPts val="1200"/>
              </a:spcAft>
            </a:pPr>
            <a:r>
              <a:rPr lang="en-US" dirty="0"/>
              <a:t>Announcements</a:t>
            </a:r>
          </a:p>
          <a:p>
            <a:pPr>
              <a:spcAft>
                <a:spcPts val="1200"/>
              </a:spcAft>
            </a:pPr>
            <a:r>
              <a:rPr lang="en-US" b="1" dirty="0">
                <a:solidFill>
                  <a:srgbClr val="EE8A64"/>
                </a:solidFill>
              </a:rPr>
              <a:t>Iterating over </a:t>
            </a:r>
            <a:r>
              <a:rPr lang="en-US" b="1" dirty="0" err="1">
                <a:solidFill>
                  <a:srgbClr val="EE8A64"/>
                </a:solidFill>
                <a:latin typeface="Consolas" panose="020B0609020204030204" pitchFamily="49" charset="0"/>
              </a:rPr>
              <a:t>ListNode</a:t>
            </a:r>
            <a:r>
              <a:rPr lang="en-US" b="1" dirty="0" err="1">
                <a:solidFill>
                  <a:srgbClr val="EE8A64"/>
                </a:solidFill>
              </a:rPr>
              <a:t>s</a:t>
            </a:r>
            <a:endParaRPr lang="en-US" b="1" dirty="0">
              <a:solidFill>
                <a:srgbClr val="EE8A64"/>
              </a:solidFill>
            </a:endParaRPr>
          </a:p>
        </p:txBody>
      </p:sp>
      <p:sp>
        <p:nvSpPr>
          <p:cNvPr id="4" name="Pentagon 3" descr="Pointing to Iterating over ListNodes">
            <a:extLst>
              <a:ext uri="{FF2B5EF4-FFF2-40B4-BE49-F238E27FC236}">
                <a16:creationId xmlns:a16="http://schemas.microsoft.com/office/drawing/2014/main" id="{2424871F-A5A1-6EF2-43B2-A63A0473F225}"/>
              </a:ext>
            </a:extLst>
          </p:cNvPr>
          <p:cNvSpPr/>
          <p:nvPr/>
        </p:nvSpPr>
        <p:spPr>
          <a:xfrm rot="10800000">
            <a:off x="5040874" y="2141754"/>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C12DF61A-BA82-4C11-8EC9-A9D8B2767311}"/>
              </a:ext>
            </a:extLst>
          </p:cNvPr>
          <p:cNvSpPr>
            <a:spLocks noGrp="1"/>
          </p:cNvSpPr>
          <p:nvPr>
            <p:ph type="sldNum" sz="quarter" idx="12"/>
          </p:nvPr>
        </p:nvSpPr>
        <p:spPr/>
        <p:txBody>
          <a:bodyPr/>
          <a:lstStyle/>
          <a:p>
            <a:fld id="{B84CCEFC-A9FF-8249-A3D3-21FB7B7CCB8D}" type="slidenum">
              <a:rPr lang="en-US" smtClean="0"/>
              <a:t>11</a:t>
            </a:fld>
            <a:endParaRPr lang="en-US"/>
          </a:p>
        </p:txBody>
      </p:sp>
    </p:spTree>
    <p:extLst>
      <p:ext uri="{BB962C8B-B14F-4D97-AF65-F5344CB8AC3E}">
        <p14:creationId xmlns:p14="http://schemas.microsoft.com/office/powerpoint/2010/main" val="1103055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DB1BF-8931-6DD7-C99A-7A23B9CB1BF7}"/>
              </a:ext>
            </a:extLst>
          </p:cNvPr>
          <p:cNvSpPr>
            <a:spLocks noGrp="1"/>
          </p:cNvSpPr>
          <p:nvPr>
            <p:ph type="title"/>
          </p:nvPr>
        </p:nvSpPr>
        <p:spPr/>
        <p:txBody>
          <a:bodyPr/>
          <a:lstStyle/>
          <a:p>
            <a:r>
              <a:rPr lang="en-US" dirty="0" err="1">
                <a:latin typeface="Consolas" panose="020B0609020204030204" pitchFamily="49" charset="0"/>
              </a:rPr>
              <a:t>ListNode</a:t>
            </a:r>
            <a:r>
              <a:rPr lang="en-US" dirty="0"/>
              <a:t> chains</a:t>
            </a:r>
          </a:p>
        </p:txBody>
      </p:sp>
      <p:sp>
        <p:nvSpPr>
          <p:cNvPr id="3" name="Content Placeholder 2">
            <a:extLst>
              <a:ext uri="{FF2B5EF4-FFF2-40B4-BE49-F238E27FC236}">
                <a16:creationId xmlns:a16="http://schemas.microsoft.com/office/drawing/2014/main" id="{A4D298D5-9D5C-B0C1-A160-34475EFE10B6}"/>
              </a:ext>
            </a:extLst>
          </p:cNvPr>
          <p:cNvSpPr>
            <a:spLocks noGrp="1"/>
          </p:cNvSpPr>
          <p:nvPr>
            <p:ph idx="1"/>
          </p:nvPr>
        </p:nvSpPr>
        <p:spPr/>
        <p:txBody>
          <a:bodyPr/>
          <a:lstStyle/>
          <a:p>
            <a:r>
              <a:rPr lang="en-US" dirty="0"/>
              <a:t>Recall the </a:t>
            </a:r>
            <a:r>
              <a:rPr lang="en-US" dirty="0" err="1">
                <a:latin typeface="Consolas" panose="020B0609020204030204" pitchFamily="49" charset="0"/>
              </a:rPr>
              <a:t>ListNode</a:t>
            </a:r>
            <a:r>
              <a:rPr lang="en-US" dirty="0"/>
              <a:t> class:</a:t>
            </a:r>
          </a:p>
          <a:p>
            <a:pPr marL="1546225" indent="0">
              <a:buNone/>
            </a:pPr>
            <a:r>
              <a:rPr lang="en-US" sz="2800" dirty="0">
                <a:latin typeface="Consolas" panose="020B0609020204030204" pitchFamily="49" charset="0"/>
              </a:rPr>
              <a:t>public class </a:t>
            </a:r>
            <a:r>
              <a:rPr lang="en-US" sz="2800" dirty="0" err="1">
                <a:latin typeface="Consolas" panose="020B0609020204030204" pitchFamily="49" charset="0"/>
              </a:rPr>
              <a:t>ListNode</a:t>
            </a:r>
            <a:r>
              <a:rPr lang="en-US" sz="2800" dirty="0">
                <a:latin typeface="Consolas" panose="020B0609020204030204" pitchFamily="49" charset="0"/>
              </a:rPr>
              <a:t> {</a:t>
            </a:r>
          </a:p>
          <a:p>
            <a:pPr marL="1546225" indent="0">
              <a:buNone/>
            </a:pPr>
            <a:r>
              <a:rPr lang="en-US" sz="2800" dirty="0">
                <a:latin typeface="Consolas" panose="020B0609020204030204" pitchFamily="49" charset="0"/>
              </a:rPr>
              <a:t>    public int data;</a:t>
            </a:r>
          </a:p>
          <a:p>
            <a:pPr marL="1546225" indent="0">
              <a:buNone/>
            </a:pPr>
            <a:r>
              <a:rPr lang="en-US" sz="2800" dirty="0">
                <a:latin typeface="Consolas" panose="020B0609020204030204" pitchFamily="49" charset="0"/>
              </a:rPr>
              <a:t>    public </a:t>
            </a:r>
            <a:r>
              <a:rPr lang="en-US" sz="2800" dirty="0" err="1">
                <a:latin typeface="Consolas" panose="020B0609020204030204" pitchFamily="49" charset="0"/>
              </a:rPr>
              <a:t>ListNode</a:t>
            </a:r>
            <a:r>
              <a:rPr lang="en-US" sz="2800" dirty="0">
                <a:latin typeface="Consolas" panose="020B0609020204030204" pitchFamily="49" charset="0"/>
              </a:rPr>
              <a:t> next;</a:t>
            </a:r>
          </a:p>
          <a:p>
            <a:pPr marL="1546225" indent="0">
              <a:buNone/>
            </a:pPr>
            <a:r>
              <a:rPr lang="en-US" sz="2800" dirty="0">
                <a:latin typeface="Consolas" panose="020B0609020204030204" pitchFamily="49" charset="0"/>
              </a:rPr>
              <a:t>}</a:t>
            </a:r>
          </a:p>
          <a:p>
            <a:pPr marL="0" indent="0">
              <a:buNone/>
            </a:pPr>
            <a:endParaRPr lang="en-US" dirty="0"/>
          </a:p>
          <a:p>
            <a:r>
              <a:rPr lang="en-US" dirty="0"/>
              <a:t>How would we find the fourth value in a chain?</a:t>
            </a:r>
          </a:p>
          <a:p>
            <a:pPr marL="1546225" indent="0">
              <a:buNone/>
            </a:pPr>
            <a:r>
              <a:rPr lang="en-US" dirty="0" err="1">
                <a:latin typeface="Consolas" panose="020B0609020204030204" pitchFamily="49" charset="0"/>
              </a:rPr>
              <a:t>node.next.next.next.data</a:t>
            </a:r>
            <a:endParaRPr lang="en-US" dirty="0">
              <a:latin typeface="Consolas" panose="020B0609020204030204" pitchFamily="49" charset="0"/>
            </a:endParaRPr>
          </a:p>
          <a:p>
            <a:pPr marL="1546225" indent="0">
              <a:buNone/>
            </a:pPr>
            <a:endParaRPr lang="en-US" dirty="0">
              <a:latin typeface="Consolas" panose="020B0609020204030204" pitchFamily="49" charset="0"/>
            </a:endParaRPr>
          </a:p>
          <a:p>
            <a:pPr marL="1546225" indent="0">
              <a:buNone/>
            </a:pPr>
            <a:endParaRPr lang="en-US" dirty="0">
              <a:latin typeface="Consolas" panose="020B0609020204030204" pitchFamily="49" charset="0"/>
            </a:endParaRPr>
          </a:p>
        </p:txBody>
      </p:sp>
      <p:grpSp>
        <p:nvGrpSpPr>
          <p:cNvPr id="5" name="Group 4" descr="variable node holding a reference to the first node in the chain of linked nodes">
            <a:extLst>
              <a:ext uri="{FF2B5EF4-FFF2-40B4-BE49-F238E27FC236}">
                <a16:creationId xmlns:a16="http://schemas.microsoft.com/office/drawing/2014/main" id="{A747E60B-B972-4771-ABB6-ACBD92924148}"/>
              </a:ext>
            </a:extLst>
          </p:cNvPr>
          <p:cNvGrpSpPr/>
          <p:nvPr/>
        </p:nvGrpSpPr>
        <p:grpSpPr>
          <a:xfrm>
            <a:off x="381000" y="5920740"/>
            <a:ext cx="839005" cy="454343"/>
            <a:chOff x="381000" y="5920740"/>
            <a:chExt cx="839005" cy="454343"/>
          </a:xfrm>
        </p:grpSpPr>
        <p:sp>
          <p:nvSpPr>
            <p:cNvPr id="10" name="Rectangle 9">
              <a:extLst>
                <a:ext uri="{FF2B5EF4-FFF2-40B4-BE49-F238E27FC236}">
                  <a16:creationId xmlns:a16="http://schemas.microsoft.com/office/drawing/2014/main" id="{1E009C7F-3430-D7D1-919E-B6C92653AE0E}"/>
                </a:ext>
              </a:extLst>
            </p:cNvPr>
            <p:cNvSpPr/>
            <p:nvPr/>
          </p:nvSpPr>
          <p:spPr>
            <a:xfrm>
              <a:off x="381000" y="5920740"/>
              <a:ext cx="457200" cy="454343"/>
            </a:xfrm>
            <a:prstGeom prst="rect">
              <a:avLst/>
            </a:prstGeom>
            <a:solidFill>
              <a:srgbClr val="D9EAD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06A8EF31-E118-5277-414E-2E5F13F62EC2}"/>
                </a:ext>
              </a:extLst>
            </p:cNvPr>
            <p:cNvCxnSpPr>
              <a:cxnSpLocks/>
              <a:endCxn id="4" idx="1"/>
            </p:cNvCxnSpPr>
            <p:nvPr/>
          </p:nvCxnSpPr>
          <p:spPr>
            <a:xfrm>
              <a:off x="627547" y="6152742"/>
              <a:ext cx="592458" cy="0"/>
            </a:xfrm>
            <a:prstGeom prst="straightConnector1">
              <a:avLst/>
            </a:prstGeom>
            <a:ln w="3810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4" name="Picture 3" descr="5 boxes in a row that have arrows from one box to the next from left to right. Each arrow starts in the left box and connects to the left edge of the right box. The arrows represent &quot;links&quot; between each element of the list (made by all the boxes together). Each box contains a number, specifically in the order 10, 23, 42, -4, 12.">
            <a:extLst>
              <a:ext uri="{FF2B5EF4-FFF2-40B4-BE49-F238E27FC236}">
                <a16:creationId xmlns:a16="http://schemas.microsoft.com/office/drawing/2014/main" id="{15DAE3D7-9D28-4619-8CFE-32E2751E57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0005" y="5468303"/>
            <a:ext cx="10773070" cy="136887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EE97A90-9825-0097-F56F-30DD37D153BC}"/>
              </a:ext>
              <a:ext uri="{C183D7F6-B498-43B3-948B-1728B52AA6E4}">
                <adec:decorative xmlns:adec="http://schemas.microsoft.com/office/drawing/2017/decorative" val="1"/>
              </a:ext>
            </a:extLst>
          </p:cNvPr>
          <p:cNvSpPr txBox="1"/>
          <p:nvPr/>
        </p:nvSpPr>
        <p:spPr>
          <a:xfrm>
            <a:off x="281940" y="5581888"/>
            <a:ext cx="691215" cy="369332"/>
          </a:xfrm>
          <a:prstGeom prst="rect">
            <a:avLst/>
          </a:prstGeom>
          <a:noFill/>
        </p:spPr>
        <p:txBody>
          <a:bodyPr wrap="none" rtlCol="0">
            <a:spAutoFit/>
          </a:bodyPr>
          <a:lstStyle/>
          <a:p>
            <a:r>
              <a:rPr lang="en-US" dirty="0">
                <a:latin typeface="Consolas" panose="020B0609020204030204" pitchFamily="49" charset="0"/>
              </a:rPr>
              <a:t>node</a:t>
            </a:r>
          </a:p>
        </p:txBody>
      </p:sp>
      <p:cxnSp>
        <p:nvCxnSpPr>
          <p:cNvPr id="18" name="Straight Connector 17">
            <a:extLst>
              <a:ext uri="{FF2B5EF4-FFF2-40B4-BE49-F238E27FC236}">
                <a16:creationId xmlns:a16="http://schemas.microsoft.com/office/drawing/2014/main" id="{F1BE45BD-25B4-7119-823C-D4B301644964}"/>
              </a:ext>
              <a:ext uri="{C183D7F6-B498-43B3-948B-1728B52AA6E4}">
                <adec:decorative xmlns:adec="http://schemas.microsoft.com/office/drawing/2017/decorative" val="1"/>
              </a:ext>
            </a:extLst>
          </p:cNvPr>
          <p:cNvCxnSpPr>
            <a:cxnSpLocks/>
          </p:cNvCxnSpPr>
          <p:nvPr/>
        </p:nvCxnSpPr>
        <p:spPr>
          <a:xfrm flipV="1">
            <a:off x="11323320" y="5894388"/>
            <a:ext cx="586740" cy="50704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87185718-DAEC-48D3-89E4-09D1D254493C}"/>
              </a:ext>
            </a:extLst>
          </p:cNvPr>
          <p:cNvSpPr>
            <a:spLocks noGrp="1"/>
          </p:cNvSpPr>
          <p:nvPr>
            <p:ph type="sldNum" sz="quarter" idx="12"/>
          </p:nvPr>
        </p:nvSpPr>
        <p:spPr/>
        <p:txBody>
          <a:bodyPr/>
          <a:lstStyle/>
          <a:p>
            <a:fld id="{B84CCEFC-A9FF-8249-A3D3-21FB7B7CCB8D}" type="slidenum">
              <a:rPr lang="en-US" smtClean="0"/>
              <a:t>12</a:t>
            </a:fld>
            <a:endParaRPr lang="en-US"/>
          </a:p>
        </p:txBody>
      </p:sp>
    </p:spTree>
    <p:extLst>
      <p:ext uri="{BB962C8B-B14F-4D97-AF65-F5344CB8AC3E}">
        <p14:creationId xmlns:p14="http://schemas.microsoft.com/office/powerpoint/2010/main" val="198029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47792-E5B7-E600-96A5-2DED03F5A2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AFA94-C3C1-449C-B179-FE5EE7AEDB2B}"/>
              </a:ext>
            </a:extLst>
          </p:cNvPr>
          <p:cNvSpPr>
            <a:spLocks noGrp="1"/>
          </p:cNvSpPr>
          <p:nvPr>
            <p:ph type="title"/>
          </p:nvPr>
        </p:nvSpPr>
        <p:spPr/>
        <p:txBody>
          <a:bodyPr/>
          <a:lstStyle/>
          <a:p>
            <a:r>
              <a:rPr lang="en-US" dirty="0">
                <a:latin typeface="+mn-lt"/>
              </a:rPr>
              <a:t>Longer </a:t>
            </a:r>
            <a:r>
              <a:rPr lang="en-US" dirty="0" err="1">
                <a:latin typeface="Consolas" panose="020B0609020204030204" pitchFamily="49" charset="0"/>
              </a:rPr>
              <a:t>ListNode</a:t>
            </a:r>
            <a:r>
              <a:rPr lang="en-US" dirty="0"/>
              <a:t> chains</a:t>
            </a:r>
          </a:p>
        </p:txBody>
      </p:sp>
      <p:sp>
        <p:nvSpPr>
          <p:cNvPr id="3" name="Content Placeholder 2">
            <a:extLst>
              <a:ext uri="{FF2B5EF4-FFF2-40B4-BE49-F238E27FC236}">
                <a16:creationId xmlns:a16="http://schemas.microsoft.com/office/drawing/2014/main" id="{5A578849-DE49-2170-63C9-C2DB5C83CB8C}"/>
              </a:ext>
            </a:extLst>
          </p:cNvPr>
          <p:cNvSpPr>
            <a:spLocks noGrp="1"/>
          </p:cNvSpPr>
          <p:nvPr>
            <p:ph idx="1"/>
          </p:nvPr>
        </p:nvSpPr>
        <p:spPr/>
        <p:txBody>
          <a:bodyPr/>
          <a:lstStyle/>
          <a:p>
            <a:r>
              <a:rPr lang="en-US" dirty="0"/>
              <a:t>Recall the </a:t>
            </a:r>
            <a:r>
              <a:rPr lang="en-US" dirty="0" err="1">
                <a:latin typeface="Consolas" panose="020B0609020204030204" pitchFamily="49" charset="0"/>
              </a:rPr>
              <a:t>ListNode</a:t>
            </a:r>
            <a:r>
              <a:rPr lang="en-US" dirty="0"/>
              <a:t> class:</a:t>
            </a:r>
          </a:p>
          <a:p>
            <a:pPr marL="1546225" indent="0">
              <a:buNone/>
            </a:pPr>
            <a:r>
              <a:rPr lang="en-US" sz="2800" dirty="0">
                <a:latin typeface="Consolas" panose="020B0609020204030204" pitchFamily="49" charset="0"/>
              </a:rPr>
              <a:t>public class </a:t>
            </a:r>
            <a:r>
              <a:rPr lang="en-US" sz="2800" dirty="0" err="1">
                <a:latin typeface="Consolas" panose="020B0609020204030204" pitchFamily="49" charset="0"/>
              </a:rPr>
              <a:t>ListNode</a:t>
            </a:r>
            <a:r>
              <a:rPr lang="en-US" sz="2800" dirty="0">
                <a:latin typeface="Consolas" panose="020B0609020204030204" pitchFamily="49" charset="0"/>
              </a:rPr>
              <a:t> {</a:t>
            </a:r>
          </a:p>
          <a:p>
            <a:pPr marL="1546225" indent="0">
              <a:buNone/>
            </a:pPr>
            <a:r>
              <a:rPr lang="en-US" sz="2800" dirty="0">
                <a:latin typeface="Consolas" panose="020B0609020204030204" pitchFamily="49" charset="0"/>
              </a:rPr>
              <a:t>    public int data;</a:t>
            </a:r>
          </a:p>
          <a:p>
            <a:pPr marL="1546225" indent="0">
              <a:buNone/>
            </a:pPr>
            <a:r>
              <a:rPr lang="en-US" sz="2800" dirty="0">
                <a:latin typeface="Consolas" panose="020B0609020204030204" pitchFamily="49" charset="0"/>
              </a:rPr>
              <a:t>    public </a:t>
            </a:r>
            <a:r>
              <a:rPr lang="en-US" sz="2800" dirty="0" err="1">
                <a:latin typeface="Consolas" panose="020B0609020204030204" pitchFamily="49" charset="0"/>
              </a:rPr>
              <a:t>ListNode</a:t>
            </a:r>
            <a:r>
              <a:rPr lang="en-US" sz="2800" dirty="0">
                <a:latin typeface="Consolas" panose="020B0609020204030204" pitchFamily="49" charset="0"/>
              </a:rPr>
              <a:t> next;</a:t>
            </a:r>
          </a:p>
          <a:p>
            <a:pPr marL="1546225" indent="0">
              <a:buNone/>
            </a:pPr>
            <a:r>
              <a:rPr lang="en-US" sz="2800" dirty="0">
                <a:latin typeface="Consolas" panose="020B0609020204030204" pitchFamily="49" charset="0"/>
              </a:rPr>
              <a:t>}</a:t>
            </a:r>
          </a:p>
          <a:p>
            <a:pPr marL="0" indent="0">
              <a:buNone/>
            </a:pPr>
            <a:endParaRPr lang="en-US" dirty="0"/>
          </a:p>
          <a:p>
            <a:r>
              <a:rPr lang="en-US" dirty="0"/>
              <a:t>How would we find the 100th value in a chain?</a:t>
            </a:r>
          </a:p>
          <a:p>
            <a:pPr marL="1546225" indent="0">
              <a:buNone/>
            </a:pPr>
            <a:r>
              <a:rPr lang="en-US" dirty="0" err="1">
                <a:latin typeface="Consolas" panose="020B0609020204030204" pitchFamily="49" charset="0"/>
              </a:rPr>
              <a:t>node.next.next.next.next.next.next.next</a:t>
            </a:r>
            <a:r>
              <a:rPr lang="en-US" dirty="0">
                <a:latin typeface="Consolas" panose="020B0609020204030204" pitchFamily="49" charset="0"/>
              </a:rPr>
              <a:t>....</a:t>
            </a:r>
          </a:p>
          <a:p>
            <a:pPr marL="1546225" indent="0">
              <a:buNone/>
            </a:pPr>
            <a:endParaRPr lang="en-US" dirty="0">
              <a:latin typeface="Consolas" panose="020B0609020204030204" pitchFamily="49" charset="0"/>
            </a:endParaRPr>
          </a:p>
          <a:p>
            <a:pPr marL="1546225" indent="0">
              <a:buNone/>
            </a:pPr>
            <a:endParaRPr lang="en-US" dirty="0">
              <a:latin typeface="Consolas" panose="020B0609020204030204" pitchFamily="49" charset="0"/>
            </a:endParaRPr>
          </a:p>
        </p:txBody>
      </p:sp>
      <p:grpSp>
        <p:nvGrpSpPr>
          <p:cNvPr id="6" name="Group 5" descr="variable node holding a reference to the first node in the chain of linked nodes">
            <a:extLst>
              <a:ext uri="{FF2B5EF4-FFF2-40B4-BE49-F238E27FC236}">
                <a16:creationId xmlns:a16="http://schemas.microsoft.com/office/drawing/2014/main" id="{EFCED58F-2D2B-4790-A9A8-AC9E04232AF3}"/>
              </a:ext>
            </a:extLst>
          </p:cNvPr>
          <p:cNvGrpSpPr/>
          <p:nvPr/>
        </p:nvGrpSpPr>
        <p:grpSpPr>
          <a:xfrm>
            <a:off x="381000" y="5920740"/>
            <a:ext cx="839005" cy="454343"/>
            <a:chOff x="381000" y="5920740"/>
            <a:chExt cx="839005" cy="454343"/>
          </a:xfrm>
        </p:grpSpPr>
        <p:sp>
          <p:nvSpPr>
            <p:cNvPr id="10" name="Rectangle 9">
              <a:extLst>
                <a:ext uri="{FF2B5EF4-FFF2-40B4-BE49-F238E27FC236}">
                  <a16:creationId xmlns:a16="http://schemas.microsoft.com/office/drawing/2014/main" id="{1AFA1F5C-E36E-2BE8-0285-7FC15CBD13EE}"/>
                </a:ext>
              </a:extLst>
            </p:cNvPr>
            <p:cNvSpPr/>
            <p:nvPr/>
          </p:nvSpPr>
          <p:spPr>
            <a:xfrm>
              <a:off x="381000" y="5920740"/>
              <a:ext cx="457200" cy="454343"/>
            </a:xfrm>
            <a:prstGeom prst="rect">
              <a:avLst/>
            </a:prstGeom>
            <a:solidFill>
              <a:srgbClr val="D9EAD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704D59C4-7F0A-52E7-2C58-F47E3BE9D421}"/>
                </a:ext>
              </a:extLst>
            </p:cNvPr>
            <p:cNvCxnSpPr>
              <a:cxnSpLocks/>
              <a:endCxn id="4" idx="1"/>
            </p:cNvCxnSpPr>
            <p:nvPr/>
          </p:nvCxnSpPr>
          <p:spPr>
            <a:xfrm>
              <a:off x="627547" y="6152742"/>
              <a:ext cx="592458" cy="0"/>
            </a:xfrm>
            <a:prstGeom prst="straightConnector1">
              <a:avLst/>
            </a:prstGeom>
            <a:ln w="3810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4" name="Picture 3" descr="5 boxes in a row that have arrows from one box to the next from left to right. Each arrow starts in the left box and connects to the left edge of the right box. The arrows represent &quot;links&quot; between each element of the list (made by all the boxes together). Each box contains a number, specifically in the order 10, 23, 42, -4, 12.">
            <a:extLst>
              <a:ext uri="{FF2B5EF4-FFF2-40B4-BE49-F238E27FC236}">
                <a16:creationId xmlns:a16="http://schemas.microsoft.com/office/drawing/2014/main" id="{6E8F06AD-3FE4-2A90-362D-A9D95AD570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0005" y="5468303"/>
            <a:ext cx="10773070" cy="136887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3C45E32-DD7D-C980-65A2-4E881B4CE77D}"/>
              </a:ext>
              <a:ext uri="{C183D7F6-B498-43B3-948B-1728B52AA6E4}">
                <adec:decorative xmlns:adec="http://schemas.microsoft.com/office/drawing/2017/decorative" val="1"/>
              </a:ext>
            </a:extLst>
          </p:cNvPr>
          <p:cNvSpPr txBox="1"/>
          <p:nvPr/>
        </p:nvSpPr>
        <p:spPr>
          <a:xfrm>
            <a:off x="281940" y="5581888"/>
            <a:ext cx="691215" cy="369332"/>
          </a:xfrm>
          <a:prstGeom prst="rect">
            <a:avLst/>
          </a:prstGeom>
          <a:noFill/>
        </p:spPr>
        <p:txBody>
          <a:bodyPr wrap="none" rtlCol="0">
            <a:spAutoFit/>
          </a:bodyPr>
          <a:lstStyle/>
          <a:p>
            <a:r>
              <a:rPr lang="en-US" dirty="0">
                <a:latin typeface="Consolas" panose="020B0609020204030204" pitchFamily="49" charset="0"/>
              </a:rPr>
              <a:t>node</a:t>
            </a:r>
          </a:p>
        </p:txBody>
      </p:sp>
      <p:cxnSp>
        <p:nvCxnSpPr>
          <p:cNvPr id="5" name="Straight Arrow Connector 4" descr="arrow going off the slide, indicating that the chain of linked nodes continues out of frame">
            <a:extLst>
              <a:ext uri="{FF2B5EF4-FFF2-40B4-BE49-F238E27FC236}">
                <a16:creationId xmlns:a16="http://schemas.microsoft.com/office/drawing/2014/main" id="{A2C21C28-18E1-457B-4C0F-7379B28993C8}"/>
              </a:ext>
            </a:extLst>
          </p:cNvPr>
          <p:cNvCxnSpPr>
            <a:cxnSpLocks/>
          </p:cNvCxnSpPr>
          <p:nvPr/>
        </p:nvCxnSpPr>
        <p:spPr>
          <a:xfrm>
            <a:off x="11599542" y="6176963"/>
            <a:ext cx="790578" cy="0"/>
          </a:xfrm>
          <a:prstGeom prst="straightConnector1">
            <a:avLst/>
          </a:prstGeom>
          <a:ln w="3810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52231B11-5C7E-4304-BDFA-F97E21FDE905}"/>
              </a:ext>
            </a:extLst>
          </p:cNvPr>
          <p:cNvSpPr>
            <a:spLocks noGrp="1"/>
          </p:cNvSpPr>
          <p:nvPr>
            <p:ph type="sldNum" sz="quarter" idx="12"/>
          </p:nvPr>
        </p:nvSpPr>
        <p:spPr/>
        <p:txBody>
          <a:bodyPr/>
          <a:lstStyle/>
          <a:p>
            <a:fld id="{B84CCEFC-A9FF-8249-A3D3-21FB7B7CCB8D}" type="slidenum">
              <a:rPr lang="en-US" smtClean="0"/>
              <a:t>13</a:t>
            </a:fld>
            <a:endParaRPr lang="en-US"/>
          </a:p>
        </p:txBody>
      </p:sp>
    </p:spTree>
    <p:extLst>
      <p:ext uri="{BB962C8B-B14F-4D97-AF65-F5344CB8AC3E}">
        <p14:creationId xmlns:p14="http://schemas.microsoft.com/office/powerpoint/2010/main" val="2842321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9163B-3175-4D16-8247-BF18B8922901}"/>
              </a:ext>
            </a:extLst>
          </p:cNvPr>
          <p:cNvSpPr>
            <a:spLocks noGrp="1"/>
          </p:cNvSpPr>
          <p:nvPr>
            <p:ph type="title"/>
          </p:nvPr>
        </p:nvSpPr>
        <p:spPr/>
        <p:txBody>
          <a:bodyPr/>
          <a:lstStyle/>
          <a:p>
            <a:r>
              <a:rPr lang="en-US" dirty="0">
                <a:latin typeface="+mn-lt"/>
              </a:rPr>
              <a:t>Iterating over </a:t>
            </a:r>
            <a:r>
              <a:rPr lang="en-US" dirty="0" err="1">
                <a:latin typeface="Consolas" panose="020B0609020204030204" pitchFamily="49" charset="0"/>
              </a:rPr>
              <a:t>ListNodes</a:t>
            </a:r>
            <a:endParaRPr lang="en-US" dirty="0">
              <a:latin typeface="Consolas" panose="020B0609020204030204" pitchFamily="49" charset="0"/>
            </a:endParaRPr>
          </a:p>
        </p:txBody>
      </p:sp>
      <p:sp>
        <p:nvSpPr>
          <p:cNvPr id="3" name="Content Placeholder 2">
            <a:extLst>
              <a:ext uri="{FF2B5EF4-FFF2-40B4-BE49-F238E27FC236}">
                <a16:creationId xmlns:a16="http://schemas.microsoft.com/office/drawing/2014/main" id="{2C902521-05B7-4C2E-AD6B-3DC70DACA317}"/>
              </a:ext>
            </a:extLst>
          </p:cNvPr>
          <p:cNvSpPr>
            <a:spLocks noGrp="1"/>
          </p:cNvSpPr>
          <p:nvPr>
            <p:ph idx="1"/>
          </p:nvPr>
        </p:nvSpPr>
        <p:spPr>
          <a:xfrm>
            <a:off x="838199" y="1371600"/>
            <a:ext cx="10515601" cy="5486400"/>
          </a:xfrm>
        </p:spPr>
        <p:txBody>
          <a:bodyPr>
            <a:normAutofit/>
          </a:bodyPr>
          <a:lstStyle/>
          <a:p>
            <a:r>
              <a:rPr lang="en-US" dirty="0"/>
              <a:t>General pattern iteration code will follow:</a:t>
            </a:r>
          </a:p>
        </p:txBody>
      </p:sp>
      <p:sp>
        <p:nvSpPr>
          <p:cNvPr id="4" name="TextBox 3">
            <a:extLst>
              <a:ext uri="{FF2B5EF4-FFF2-40B4-BE49-F238E27FC236}">
                <a16:creationId xmlns:a16="http://schemas.microsoft.com/office/drawing/2014/main" id="{A58A17DA-DE4C-427A-B524-BE3547514971}"/>
              </a:ext>
            </a:extLst>
          </p:cNvPr>
          <p:cNvSpPr txBox="1"/>
          <p:nvPr/>
        </p:nvSpPr>
        <p:spPr>
          <a:xfrm>
            <a:off x="3517408" y="2439412"/>
            <a:ext cx="5157181" cy="3046988"/>
          </a:xfrm>
          <a:prstGeom prst="rect">
            <a:avLst/>
          </a:prstGeom>
          <a:noFill/>
        </p:spPr>
        <p:txBody>
          <a:bodyPr wrap="none" rtlCol="0">
            <a:spAutoFit/>
          </a:bodyPr>
          <a:lstStyle/>
          <a:p>
            <a:r>
              <a:rPr lang="en-US" sz="3200" dirty="0" err="1">
                <a:latin typeface="Consolas" panose="020B0609020204030204" pitchFamily="49" charset="0"/>
              </a:rPr>
              <a:t>ListNode</a:t>
            </a:r>
            <a:r>
              <a:rPr lang="en-US" sz="3200" dirty="0">
                <a:latin typeface="Consolas" panose="020B0609020204030204" pitchFamily="49" charset="0"/>
              </a:rPr>
              <a:t> </a:t>
            </a:r>
            <a:r>
              <a:rPr lang="en-US" sz="3200" dirty="0" err="1">
                <a:latin typeface="Consolas" panose="020B0609020204030204" pitchFamily="49" charset="0"/>
              </a:rPr>
              <a:t>curr</a:t>
            </a:r>
            <a:r>
              <a:rPr lang="en-US" sz="3200" dirty="0">
                <a:latin typeface="Consolas" panose="020B0609020204030204" pitchFamily="49" charset="0"/>
              </a:rPr>
              <a:t> = front;</a:t>
            </a:r>
          </a:p>
          <a:p>
            <a:r>
              <a:rPr lang="en-US" sz="3200" dirty="0">
                <a:latin typeface="Consolas" panose="020B0609020204030204" pitchFamily="49" charset="0"/>
              </a:rPr>
              <a:t>while (</a:t>
            </a:r>
            <a:r>
              <a:rPr lang="en-US" sz="3200" dirty="0" err="1">
                <a:latin typeface="Consolas" panose="020B0609020204030204" pitchFamily="49" charset="0"/>
              </a:rPr>
              <a:t>curr</a:t>
            </a:r>
            <a:r>
              <a:rPr lang="en-US" sz="3200" dirty="0">
                <a:latin typeface="Consolas" panose="020B0609020204030204" pitchFamily="49" charset="0"/>
              </a:rPr>
              <a:t> != null) {</a:t>
            </a:r>
          </a:p>
          <a:p>
            <a:r>
              <a:rPr lang="en-US" sz="3200" dirty="0">
                <a:latin typeface="Consolas" panose="020B0609020204030204" pitchFamily="49" charset="0"/>
              </a:rPr>
              <a:t>    // Do something</a:t>
            </a:r>
          </a:p>
          <a:p>
            <a:r>
              <a:rPr lang="en-US" sz="3200" dirty="0">
                <a:latin typeface="Consolas" panose="020B0609020204030204" pitchFamily="49" charset="0"/>
              </a:rPr>
              <a:t>    </a:t>
            </a:r>
          </a:p>
          <a:p>
            <a:r>
              <a:rPr lang="en-US" sz="3200" dirty="0">
                <a:latin typeface="Consolas" panose="020B0609020204030204" pitchFamily="49" charset="0"/>
              </a:rPr>
              <a:t>    </a:t>
            </a:r>
            <a:r>
              <a:rPr lang="en-US" sz="3200" dirty="0" err="1">
                <a:latin typeface="Consolas" panose="020B0609020204030204" pitchFamily="49" charset="0"/>
              </a:rPr>
              <a:t>curr</a:t>
            </a:r>
            <a:r>
              <a:rPr lang="en-US" sz="3200" dirty="0">
                <a:latin typeface="Consolas" panose="020B0609020204030204" pitchFamily="49" charset="0"/>
              </a:rPr>
              <a:t> = </a:t>
            </a:r>
            <a:r>
              <a:rPr lang="en-US" sz="3200" dirty="0" err="1">
                <a:latin typeface="Consolas" panose="020B0609020204030204" pitchFamily="49" charset="0"/>
              </a:rPr>
              <a:t>curr.next</a:t>
            </a:r>
            <a:r>
              <a:rPr lang="en-US" sz="3200" dirty="0">
                <a:latin typeface="Consolas" panose="020B0609020204030204" pitchFamily="49" charset="0"/>
              </a:rPr>
              <a:t>;</a:t>
            </a:r>
          </a:p>
          <a:p>
            <a:r>
              <a:rPr lang="en-US" sz="3200" dirty="0">
                <a:latin typeface="Consolas" panose="020B0609020204030204" pitchFamily="49" charset="0"/>
              </a:rPr>
              <a:t>}</a:t>
            </a:r>
          </a:p>
        </p:txBody>
      </p:sp>
      <p:sp>
        <p:nvSpPr>
          <p:cNvPr id="5" name="Slide Number Placeholder 4">
            <a:extLst>
              <a:ext uri="{FF2B5EF4-FFF2-40B4-BE49-F238E27FC236}">
                <a16:creationId xmlns:a16="http://schemas.microsoft.com/office/drawing/2014/main" id="{4AB0A5FB-1855-41C2-9076-8B17C40F2FF3}"/>
              </a:ext>
            </a:extLst>
          </p:cNvPr>
          <p:cNvSpPr>
            <a:spLocks noGrp="1"/>
          </p:cNvSpPr>
          <p:nvPr>
            <p:ph type="sldNum" sz="quarter" idx="12"/>
          </p:nvPr>
        </p:nvSpPr>
        <p:spPr/>
        <p:txBody>
          <a:bodyPr/>
          <a:lstStyle/>
          <a:p>
            <a:fld id="{B84CCEFC-A9FF-8249-A3D3-21FB7B7CCB8D}" type="slidenum">
              <a:rPr lang="en-US" smtClean="0"/>
              <a:t>14</a:t>
            </a:fld>
            <a:endParaRPr lang="en-US"/>
          </a:p>
        </p:txBody>
      </p:sp>
    </p:spTree>
    <p:extLst>
      <p:ext uri="{BB962C8B-B14F-4D97-AF65-F5344CB8AC3E}">
        <p14:creationId xmlns:p14="http://schemas.microsoft.com/office/powerpoint/2010/main" val="845692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dirty="0"/>
              <a:t>Lecture Outline: Announcements</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b="1" dirty="0">
                <a:solidFill>
                  <a:schemeClr val="accent5"/>
                </a:solidFill>
              </a:rPr>
              <a:t>Announcements</a:t>
            </a:r>
          </a:p>
          <a:p>
            <a:pPr>
              <a:spcAft>
                <a:spcPts val="1200"/>
              </a:spcAft>
            </a:pPr>
            <a:r>
              <a:rPr lang="en-US" dirty="0">
                <a:solidFill>
                  <a:schemeClr val="tx1">
                    <a:lumMod val="85000"/>
                    <a:lumOff val="15000"/>
                  </a:schemeClr>
                </a:solidFill>
              </a:rPr>
              <a:t>Iterating over </a:t>
            </a:r>
            <a:r>
              <a:rPr lang="en-US" dirty="0" err="1">
                <a:solidFill>
                  <a:schemeClr val="tx1">
                    <a:lumMod val="85000"/>
                    <a:lumOff val="15000"/>
                  </a:schemeClr>
                </a:solidFill>
                <a:latin typeface="Consolas" panose="020B0609020204030204" pitchFamily="49" charset="0"/>
              </a:rPr>
              <a:t>ListNode</a:t>
            </a:r>
            <a:r>
              <a:rPr lang="en-US" dirty="0" err="1">
                <a:solidFill>
                  <a:schemeClr val="tx1">
                    <a:lumMod val="85000"/>
                    <a:lumOff val="15000"/>
                  </a:schemeClr>
                </a:solidFill>
              </a:rPr>
              <a:t>s</a:t>
            </a:r>
            <a:endParaRPr lang="en-US" dirty="0">
              <a:solidFill>
                <a:schemeClr val="tx1">
                  <a:lumMod val="85000"/>
                  <a:lumOff val="15000"/>
                </a:schemeClr>
              </a:solidFill>
            </a:endParaRPr>
          </a:p>
        </p:txBody>
      </p:sp>
      <p:sp>
        <p:nvSpPr>
          <p:cNvPr id="4" name="Pentagon 3" descr="pointing to Announcements">
            <a:extLst>
              <a:ext uri="{FF2B5EF4-FFF2-40B4-BE49-F238E27FC236}">
                <a16:creationId xmlns:a16="http://schemas.microsoft.com/office/drawing/2014/main" id="{A474EB40-D05B-4D47-ACB8-073DBA3E897B}"/>
              </a:ext>
            </a:extLst>
          </p:cNvPr>
          <p:cNvSpPr/>
          <p:nvPr/>
        </p:nvSpPr>
        <p:spPr>
          <a:xfrm rot="10800000">
            <a:off x="3669274" y="1441485"/>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42B4359B-8A94-4F00-972B-391262748ABC}"/>
              </a:ext>
            </a:extLst>
          </p:cNvPr>
          <p:cNvSpPr>
            <a:spLocks noGrp="1"/>
          </p:cNvSpPr>
          <p:nvPr>
            <p:ph type="sldNum" sz="quarter" idx="12"/>
          </p:nvPr>
        </p:nvSpPr>
        <p:spPr/>
        <p:txBody>
          <a:bodyPr/>
          <a:lstStyle/>
          <a:p>
            <a:fld id="{B84CCEFC-A9FF-8249-A3D3-21FB7B7CCB8D}" type="slidenum">
              <a:rPr lang="en-US" smtClean="0"/>
              <a:t>2</a:t>
            </a:fld>
            <a:endParaRPr lang="en-US"/>
          </a:p>
        </p:txBody>
      </p:sp>
    </p:spTree>
    <p:extLst>
      <p:ext uri="{BB962C8B-B14F-4D97-AF65-F5344CB8AC3E}">
        <p14:creationId xmlns:p14="http://schemas.microsoft.com/office/powerpoint/2010/main" val="2657454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B4D22-2D4C-4789-9B03-8A7FDCAC1D9E}"/>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7FF1C577-68D8-4BC7-B753-009897A9FD5B}"/>
              </a:ext>
            </a:extLst>
          </p:cNvPr>
          <p:cNvSpPr>
            <a:spLocks noGrp="1"/>
          </p:cNvSpPr>
          <p:nvPr>
            <p:ph idx="1"/>
          </p:nvPr>
        </p:nvSpPr>
        <p:spPr/>
        <p:txBody>
          <a:bodyPr>
            <a:normAutofit/>
          </a:bodyPr>
          <a:lstStyle/>
          <a:p>
            <a:r>
              <a:rPr lang="en-US" dirty="0"/>
              <a:t>Great job on Quiz 0!</a:t>
            </a:r>
          </a:p>
          <a:p>
            <a:pPr lvl="1"/>
            <a:r>
              <a:rPr lang="en-US" dirty="0"/>
              <a:t>Expect grades before Quiz 1, but we need to wrap up makeup quizzes first</a:t>
            </a:r>
          </a:p>
          <a:p>
            <a:r>
              <a:rPr lang="en-US" dirty="0"/>
              <a:t>Programming Assignment 0 feedback will be released later today!</a:t>
            </a:r>
          </a:p>
          <a:p>
            <a:r>
              <a:rPr lang="en-US" dirty="0"/>
              <a:t>Resubmission Cycle 0 opens today, closes this Friday, July 10</a:t>
            </a:r>
          </a:p>
          <a:p>
            <a:pPr lvl="1"/>
            <a:r>
              <a:rPr lang="en-US" dirty="0"/>
              <a:t>Normally resubmissions will be open Mon – Fri each week</a:t>
            </a:r>
          </a:p>
          <a:p>
            <a:r>
              <a:rPr lang="en-US" dirty="0"/>
              <a:t>Creative Project 0 due tonight, July 8 at 11:59pm!</a:t>
            </a:r>
          </a:p>
          <a:p>
            <a:r>
              <a:rPr lang="en-US" dirty="0"/>
              <a:t>Programming Assignment 1 releases tomorrow</a:t>
            </a:r>
          </a:p>
          <a:p>
            <a:pPr lvl="1"/>
            <a:r>
              <a:rPr lang="en-US" dirty="0"/>
              <a:t>One of the trickier assignments in the course</a:t>
            </a:r>
          </a:p>
          <a:p>
            <a:pPr lvl="1"/>
            <a:r>
              <a:rPr lang="en-US" dirty="0"/>
              <a:t>2 weeks to complete this one! Feel free to take a breather if necessary but get started sooner than later.</a:t>
            </a:r>
          </a:p>
        </p:txBody>
      </p:sp>
      <p:sp>
        <p:nvSpPr>
          <p:cNvPr id="4" name="Slide Number Placeholder 3">
            <a:extLst>
              <a:ext uri="{FF2B5EF4-FFF2-40B4-BE49-F238E27FC236}">
                <a16:creationId xmlns:a16="http://schemas.microsoft.com/office/drawing/2014/main" id="{8E9B15FC-3C3B-407E-8315-C8736DCF7385}"/>
              </a:ext>
            </a:extLst>
          </p:cNvPr>
          <p:cNvSpPr>
            <a:spLocks noGrp="1"/>
          </p:cNvSpPr>
          <p:nvPr>
            <p:ph type="sldNum" sz="quarter" idx="12"/>
          </p:nvPr>
        </p:nvSpPr>
        <p:spPr/>
        <p:txBody>
          <a:bodyPr/>
          <a:lstStyle/>
          <a:p>
            <a:fld id="{B84CCEFC-A9FF-8249-A3D3-21FB7B7CCB8D}" type="slidenum">
              <a:rPr lang="en-US" smtClean="0"/>
              <a:t>3</a:t>
            </a:fld>
            <a:endParaRPr lang="en-US"/>
          </a:p>
        </p:txBody>
      </p:sp>
    </p:spTree>
    <p:extLst>
      <p:ext uri="{BB962C8B-B14F-4D97-AF65-F5344CB8AC3E}">
        <p14:creationId xmlns:p14="http://schemas.microsoft.com/office/powerpoint/2010/main" val="4289735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669BA48-0EA0-52A1-7714-0DF311ABD1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D9C6E-3623-303F-9863-45485E24C8E7}"/>
              </a:ext>
            </a:extLst>
          </p:cNvPr>
          <p:cNvSpPr>
            <a:spLocks noGrp="1"/>
          </p:cNvSpPr>
          <p:nvPr>
            <p:ph type="title"/>
          </p:nvPr>
        </p:nvSpPr>
        <p:spPr/>
        <p:txBody>
          <a:bodyPr/>
          <a:lstStyle/>
          <a:p>
            <a:r>
              <a:rPr lang="en-US" dirty="0"/>
              <a:t>Lecture Outline: </a:t>
            </a:r>
            <a:r>
              <a:rPr lang="en-US" dirty="0" err="1">
                <a:latin typeface="Consolas" panose="020B0609020204030204" pitchFamily="49" charset="0"/>
              </a:rPr>
              <a:t>ListNode</a:t>
            </a:r>
            <a:r>
              <a:rPr lang="en-US" dirty="0"/>
              <a:t> practice</a:t>
            </a:r>
          </a:p>
        </p:txBody>
      </p:sp>
      <p:sp>
        <p:nvSpPr>
          <p:cNvPr id="3" name="Content Placeholder 2">
            <a:extLst>
              <a:ext uri="{FF2B5EF4-FFF2-40B4-BE49-F238E27FC236}">
                <a16:creationId xmlns:a16="http://schemas.microsoft.com/office/drawing/2014/main" id="{8DC8FD5A-5EB9-04DE-8B88-51BD762F30F7}"/>
              </a:ext>
            </a:extLst>
          </p:cNvPr>
          <p:cNvSpPr>
            <a:spLocks noGrp="1"/>
          </p:cNvSpPr>
          <p:nvPr>
            <p:ph idx="1"/>
          </p:nvPr>
        </p:nvSpPr>
        <p:spPr/>
        <p:txBody>
          <a:bodyPr/>
          <a:lstStyle/>
          <a:p>
            <a:pPr>
              <a:spcAft>
                <a:spcPts val="1200"/>
              </a:spcAft>
            </a:pPr>
            <a:r>
              <a:rPr lang="en-US" dirty="0">
                <a:solidFill>
                  <a:schemeClr val="tx1">
                    <a:lumMod val="85000"/>
                    <a:lumOff val="15000"/>
                  </a:schemeClr>
                </a:solidFill>
              </a:rPr>
              <a:t>Announcements</a:t>
            </a:r>
          </a:p>
          <a:p>
            <a:pPr>
              <a:spcAft>
                <a:spcPts val="1200"/>
              </a:spcAft>
            </a:pPr>
            <a:r>
              <a:rPr lang="en-US" b="1" dirty="0" err="1">
                <a:solidFill>
                  <a:schemeClr val="accent5"/>
                </a:solidFill>
                <a:latin typeface="Consolas" panose="020B0609020204030204" pitchFamily="49" charset="0"/>
              </a:rPr>
              <a:t>ListNode</a:t>
            </a:r>
            <a:r>
              <a:rPr lang="en-US" b="1" dirty="0">
                <a:solidFill>
                  <a:schemeClr val="accent5"/>
                </a:solidFill>
              </a:rPr>
              <a:t> practice</a:t>
            </a:r>
          </a:p>
          <a:p>
            <a:pPr>
              <a:spcAft>
                <a:spcPts val="1200"/>
              </a:spcAft>
            </a:pPr>
            <a:r>
              <a:rPr lang="en-US" dirty="0">
                <a:solidFill>
                  <a:schemeClr val="tx1">
                    <a:lumMod val="85000"/>
                    <a:lumOff val="15000"/>
                  </a:schemeClr>
                </a:solidFill>
              </a:rPr>
              <a:t>Iterating over </a:t>
            </a:r>
            <a:r>
              <a:rPr lang="en-US" dirty="0" err="1">
                <a:solidFill>
                  <a:schemeClr val="tx1">
                    <a:lumMod val="85000"/>
                    <a:lumOff val="15000"/>
                  </a:schemeClr>
                </a:solidFill>
                <a:latin typeface="Consolas" panose="020B0609020204030204" pitchFamily="49" charset="0"/>
              </a:rPr>
              <a:t>ListNode</a:t>
            </a:r>
            <a:r>
              <a:rPr lang="en-US" dirty="0" err="1">
                <a:solidFill>
                  <a:schemeClr val="tx1">
                    <a:lumMod val="85000"/>
                    <a:lumOff val="15000"/>
                  </a:schemeClr>
                </a:solidFill>
              </a:rPr>
              <a:t>s</a:t>
            </a:r>
            <a:endParaRPr lang="en-US" dirty="0">
              <a:solidFill>
                <a:schemeClr val="tx1">
                  <a:lumMod val="85000"/>
                  <a:lumOff val="15000"/>
                </a:schemeClr>
              </a:solidFill>
            </a:endParaRPr>
          </a:p>
        </p:txBody>
      </p:sp>
      <p:sp>
        <p:nvSpPr>
          <p:cNvPr id="4" name="Pentagon 3" descr="pointing to ListNode practice">
            <a:extLst>
              <a:ext uri="{FF2B5EF4-FFF2-40B4-BE49-F238E27FC236}">
                <a16:creationId xmlns:a16="http://schemas.microsoft.com/office/drawing/2014/main" id="{655ACE8A-63A8-1979-AF10-1236F9D32DD8}"/>
              </a:ext>
            </a:extLst>
          </p:cNvPr>
          <p:cNvSpPr/>
          <p:nvPr/>
        </p:nvSpPr>
        <p:spPr>
          <a:xfrm rot="10800000">
            <a:off x="4114117" y="2127285"/>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a:extLst>
              <a:ext uri="{FF2B5EF4-FFF2-40B4-BE49-F238E27FC236}">
                <a16:creationId xmlns:a16="http://schemas.microsoft.com/office/drawing/2014/main" id="{A5691E2F-FA86-434D-809E-4ED329BB93BD}"/>
              </a:ext>
            </a:extLst>
          </p:cNvPr>
          <p:cNvSpPr>
            <a:spLocks noGrp="1"/>
          </p:cNvSpPr>
          <p:nvPr>
            <p:ph type="sldNum" sz="quarter" idx="12"/>
          </p:nvPr>
        </p:nvSpPr>
        <p:spPr/>
        <p:txBody>
          <a:bodyPr/>
          <a:lstStyle/>
          <a:p>
            <a:fld id="{B84CCEFC-A9FF-8249-A3D3-21FB7B7CCB8D}" type="slidenum">
              <a:rPr lang="en-US" smtClean="0"/>
              <a:t>4</a:t>
            </a:fld>
            <a:endParaRPr lang="en-US"/>
          </a:p>
        </p:txBody>
      </p:sp>
    </p:spTree>
    <p:extLst>
      <p:ext uri="{BB962C8B-B14F-4D97-AF65-F5344CB8AC3E}">
        <p14:creationId xmlns:p14="http://schemas.microsoft.com/office/powerpoint/2010/main" val="4131488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8EEA5DB-DCAC-4E04-C1AC-C3115BF953E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7EFF746-B140-0D78-D9FD-E336C7ADE785}"/>
              </a:ext>
            </a:extLst>
          </p:cNvPr>
          <p:cNvSpPr>
            <a:spLocks noGrp="1"/>
          </p:cNvSpPr>
          <p:nvPr>
            <p:ph type="title"/>
          </p:nvPr>
        </p:nvSpPr>
        <p:spPr>
          <a:xfrm>
            <a:off x="838199" y="-1071012"/>
            <a:ext cx="10515600" cy="762635"/>
          </a:xfrm>
        </p:spPr>
        <p:txBody>
          <a:bodyPr>
            <a:normAutofit fontScale="90000"/>
          </a:bodyPr>
          <a:lstStyle/>
          <a:p>
            <a:r>
              <a:rPr lang="en-US" i="1" dirty="0"/>
              <a:t>Think Pair Share: run code on example lists: Think</a:t>
            </a:r>
          </a:p>
        </p:txBody>
      </p:sp>
      <p:sp>
        <p:nvSpPr>
          <p:cNvPr id="14" name="Title 3">
            <a:extLst>
              <a:ext uri="{FF2B5EF4-FFF2-40B4-BE49-F238E27FC236}">
                <a16:creationId xmlns:a16="http://schemas.microsoft.com/office/drawing/2014/main" id="{019E43E4-4B76-4839-9FF1-76145ACD43B7}"/>
              </a:ext>
            </a:extLst>
          </p:cNvPr>
          <p:cNvSpPr txBox="1">
            <a:spLocks/>
          </p:cNvSpPr>
          <p:nvPr/>
        </p:nvSpPr>
        <p:spPr>
          <a:xfrm>
            <a:off x="838199" y="1456646"/>
            <a:ext cx="10515600" cy="762635"/>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i="1"/>
              <a:t>What is the result of running the code on the list shown in the picture?</a:t>
            </a:r>
            <a:endParaRPr lang="en-US" i="1" dirty="0"/>
          </a:p>
        </p:txBody>
      </p:sp>
      <p:pic>
        <p:nvPicPr>
          <p:cNvPr id="1026" name="Picture 2" descr="variable p holding a reference to a node containing 1 and a null next field&#10;variable q holding a reference to a node containing 2 and a next field pointing to a node containing 3 and a null next field">
            <a:extLst>
              <a:ext uri="{FF2B5EF4-FFF2-40B4-BE49-F238E27FC236}">
                <a16:creationId xmlns:a16="http://schemas.microsoft.com/office/drawing/2014/main" id="{F0F5640D-083D-8D50-FE00-40F40BF7EDB3}"/>
              </a:ext>
            </a:extLst>
          </p:cNvPr>
          <p:cNvPicPr>
            <a:picLocks noChangeAspect="1" noChangeArrowheads="1"/>
          </p:cNvPicPr>
          <p:nvPr/>
        </p:nvPicPr>
        <p:blipFill>
          <a:blip r:embed="rId3"/>
          <a:srcRect/>
          <a:stretch/>
        </p:blipFill>
        <p:spPr bwMode="auto">
          <a:xfrm>
            <a:off x="1414244" y="2598087"/>
            <a:ext cx="2784376" cy="195452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75F545B-E831-8C9B-7B7D-550A72758B1C}"/>
              </a:ext>
            </a:extLst>
          </p:cNvPr>
          <p:cNvSpPr txBox="1"/>
          <p:nvPr/>
        </p:nvSpPr>
        <p:spPr>
          <a:xfrm>
            <a:off x="1414244" y="4754880"/>
            <a:ext cx="3756660" cy="923330"/>
          </a:xfrm>
          <a:prstGeom prst="rect">
            <a:avLst/>
          </a:prstGeom>
          <a:noFill/>
        </p:spPr>
        <p:txBody>
          <a:bodyPr wrap="square" rtlCol="0">
            <a:spAutoFit/>
          </a:bodyPr>
          <a:lstStyle/>
          <a:p>
            <a:r>
              <a:rPr lang="en-US" dirty="0" err="1">
                <a:latin typeface="Consolas" panose="020B0609020204030204" pitchFamily="49" charset="0"/>
              </a:rPr>
              <a:t>q.next.next</a:t>
            </a:r>
            <a:r>
              <a:rPr lang="en-US" dirty="0">
                <a:latin typeface="Consolas" panose="020B0609020204030204" pitchFamily="49" charset="0"/>
              </a:rPr>
              <a:t> = q;</a:t>
            </a:r>
          </a:p>
          <a:p>
            <a:r>
              <a:rPr lang="en-US" dirty="0">
                <a:latin typeface="Consolas" panose="020B0609020204030204" pitchFamily="49" charset="0"/>
              </a:rPr>
              <a:t>q = </a:t>
            </a:r>
            <a:r>
              <a:rPr lang="en-US" dirty="0" err="1">
                <a:latin typeface="Consolas" panose="020B0609020204030204" pitchFamily="49" charset="0"/>
              </a:rPr>
              <a:t>q.next</a:t>
            </a:r>
            <a:r>
              <a:rPr lang="en-US" dirty="0">
                <a:latin typeface="Consolas" panose="020B0609020204030204" pitchFamily="49" charset="0"/>
              </a:rPr>
              <a:t>;</a:t>
            </a:r>
          </a:p>
          <a:p>
            <a:r>
              <a:rPr lang="en-US" dirty="0" err="1">
                <a:latin typeface="Consolas" panose="020B0609020204030204" pitchFamily="49" charset="0"/>
              </a:rPr>
              <a:t>q.next.next</a:t>
            </a:r>
            <a:r>
              <a:rPr lang="en-US" dirty="0">
                <a:latin typeface="Consolas" panose="020B0609020204030204" pitchFamily="49" charset="0"/>
              </a:rPr>
              <a:t> = null;</a:t>
            </a:r>
          </a:p>
        </p:txBody>
      </p:sp>
      <p:sp>
        <p:nvSpPr>
          <p:cNvPr id="5" name="TextBox 4">
            <a:extLst>
              <a:ext uri="{FF2B5EF4-FFF2-40B4-BE49-F238E27FC236}">
                <a16:creationId xmlns:a16="http://schemas.microsoft.com/office/drawing/2014/main" id="{7B42B54F-CC78-BE83-97AD-566846C2AE41}"/>
              </a:ext>
              <a:ext uri="{C183D7F6-B498-43B3-948B-1728B52AA6E4}">
                <adec:decorative xmlns:adec="http://schemas.microsoft.com/office/drawing/2017/decorative" val="1"/>
              </a:ext>
            </a:extLst>
          </p:cNvPr>
          <p:cNvSpPr txBox="1"/>
          <p:nvPr/>
        </p:nvSpPr>
        <p:spPr>
          <a:xfrm>
            <a:off x="6804660" y="2607612"/>
            <a:ext cx="4912383" cy="2862322"/>
          </a:xfrm>
          <a:prstGeom prst="rect">
            <a:avLst/>
          </a:prstGeom>
          <a:noFill/>
        </p:spPr>
        <p:txBody>
          <a:bodyPr wrap="square" rtlCol="0">
            <a:spAutoFit/>
          </a:bodyPr>
          <a:lstStyle/>
          <a:p>
            <a:r>
              <a:rPr lang="en-US" dirty="0"/>
              <a:t>A.		             B.</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		             D.</a:t>
            </a:r>
          </a:p>
        </p:txBody>
      </p:sp>
      <p:pic>
        <p:nvPicPr>
          <p:cNvPr id="19" name="Picture 18" descr="Option A: variable p holding a reference to a node containing 1 and a null next field&#10;variable q holding a reference to a node containing 2 and a null next field">
            <a:extLst>
              <a:ext uri="{FF2B5EF4-FFF2-40B4-BE49-F238E27FC236}">
                <a16:creationId xmlns:a16="http://schemas.microsoft.com/office/drawing/2014/main" id="{D7A1A43A-530D-A5E4-640E-05CD904B0136}"/>
              </a:ext>
            </a:extLst>
          </p:cNvPr>
          <p:cNvPicPr>
            <a:picLocks noChangeAspect="1"/>
          </p:cNvPicPr>
          <p:nvPr/>
        </p:nvPicPr>
        <p:blipFill>
          <a:blip r:embed="rId4"/>
          <a:stretch>
            <a:fillRect/>
          </a:stretch>
        </p:blipFill>
        <p:spPr>
          <a:xfrm>
            <a:off x="7079668" y="2663343"/>
            <a:ext cx="1572111" cy="1889267"/>
          </a:xfrm>
          <a:prstGeom prst="rect">
            <a:avLst/>
          </a:prstGeom>
        </p:spPr>
      </p:pic>
      <p:pic>
        <p:nvPicPr>
          <p:cNvPr id="13" name="Picture 12" descr="Option B: variable p holding a reference to a node containing 1 and a null next field&#10;variable q holding a reference to a node containing 3 and a next field pointing to another node containing 2 and a null next field">
            <a:extLst>
              <a:ext uri="{FF2B5EF4-FFF2-40B4-BE49-F238E27FC236}">
                <a16:creationId xmlns:a16="http://schemas.microsoft.com/office/drawing/2014/main" id="{C6D60E73-9F03-DA7E-9738-D6FB8B597383}"/>
              </a:ext>
            </a:extLst>
          </p:cNvPr>
          <p:cNvPicPr>
            <a:picLocks noChangeAspect="1"/>
          </p:cNvPicPr>
          <p:nvPr/>
        </p:nvPicPr>
        <p:blipFill>
          <a:blip r:embed="rId5"/>
          <a:stretch>
            <a:fillRect/>
          </a:stretch>
        </p:blipFill>
        <p:spPr>
          <a:xfrm>
            <a:off x="9636725" y="2705799"/>
            <a:ext cx="1630681" cy="1159789"/>
          </a:xfrm>
          <a:prstGeom prst="rect">
            <a:avLst/>
          </a:prstGeom>
        </p:spPr>
      </p:pic>
      <p:pic>
        <p:nvPicPr>
          <p:cNvPr id="17" name="Picture 16" descr="Option C: variable p holding a reference to a node containing 1 and a null next field&#10;variable q holding a reference to a node containing 2 and a next field pointing to another node containing 3 and a next field which is pointing to another node containing 2 and a null next field">
            <a:extLst>
              <a:ext uri="{FF2B5EF4-FFF2-40B4-BE49-F238E27FC236}">
                <a16:creationId xmlns:a16="http://schemas.microsoft.com/office/drawing/2014/main" id="{11601F32-07AD-09E1-03F2-04A67B21E80B}"/>
              </a:ext>
            </a:extLst>
          </p:cNvPr>
          <p:cNvPicPr>
            <a:picLocks noChangeAspect="1"/>
          </p:cNvPicPr>
          <p:nvPr/>
        </p:nvPicPr>
        <p:blipFill>
          <a:blip r:embed="rId6"/>
          <a:stretch>
            <a:fillRect/>
          </a:stretch>
        </p:blipFill>
        <p:spPr>
          <a:xfrm>
            <a:off x="7079668" y="5078345"/>
            <a:ext cx="2142455" cy="1096674"/>
          </a:xfrm>
          <a:prstGeom prst="rect">
            <a:avLst/>
          </a:prstGeom>
        </p:spPr>
      </p:pic>
      <p:pic>
        <p:nvPicPr>
          <p:cNvPr id="15" name="Picture 14" descr="Option D: variable p holding a reference to a node containing 1 and next field pointing to another node containing 2 and a null next field&#10;variable q holding a reference to a node containing 3 and a null next field">
            <a:extLst>
              <a:ext uri="{FF2B5EF4-FFF2-40B4-BE49-F238E27FC236}">
                <a16:creationId xmlns:a16="http://schemas.microsoft.com/office/drawing/2014/main" id="{35784036-1C7A-5CB9-809B-07A88AB1FCC5}"/>
              </a:ext>
            </a:extLst>
          </p:cNvPr>
          <p:cNvPicPr>
            <a:picLocks noChangeAspect="1"/>
          </p:cNvPicPr>
          <p:nvPr/>
        </p:nvPicPr>
        <p:blipFill>
          <a:blip r:embed="rId7"/>
          <a:stretch>
            <a:fillRect/>
          </a:stretch>
        </p:blipFill>
        <p:spPr>
          <a:xfrm>
            <a:off x="9636725" y="5078345"/>
            <a:ext cx="1630681" cy="1245555"/>
          </a:xfrm>
          <a:prstGeom prst="rect">
            <a:avLst/>
          </a:prstGeom>
        </p:spPr>
      </p:pic>
      <p:sp>
        <p:nvSpPr>
          <p:cNvPr id="2" name="Slide Number Placeholder 1">
            <a:extLst>
              <a:ext uri="{FF2B5EF4-FFF2-40B4-BE49-F238E27FC236}">
                <a16:creationId xmlns:a16="http://schemas.microsoft.com/office/drawing/2014/main" id="{A627B2D0-D833-4CE9-92AE-3DE4B5BCD210}"/>
              </a:ext>
            </a:extLst>
          </p:cNvPr>
          <p:cNvSpPr>
            <a:spLocks noGrp="1"/>
          </p:cNvSpPr>
          <p:nvPr>
            <p:ph type="sldNum" sz="quarter" idx="10"/>
          </p:nvPr>
        </p:nvSpPr>
        <p:spPr/>
        <p:txBody>
          <a:bodyPr/>
          <a:lstStyle/>
          <a:p>
            <a:fld id="{B84CCEFC-A9FF-8249-A3D3-21FB7B7CCB8D}" type="slidenum">
              <a:rPr lang="en-US" smtClean="0"/>
              <a:pPr/>
              <a:t>5</a:t>
            </a:fld>
            <a:endParaRPr lang="en-US"/>
          </a:p>
        </p:txBody>
      </p:sp>
      <p:pic>
        <p:nvPicPr>
          <p:cNvPr id="16" name="Picture 15" descr="qr code for slido event https://app.sli.do/event/pU9bmxxvnpKCJJtLLcb5Hj&#10;join link in speaker notes">
            <a:extLst>
              <a:ext uri="{FF2B5EF4-FFF2-40B4-BE49-F238E27FC236}">
                <a16:creationId xmlns:a16="http://schemas.microsoft.com/office/drawing/2014/main" id="{A8DAE32D-881A-4AB8-8E64-364FE6AC99DA}"/>
              </a:ext>
            </a:extLst>
          </p:cNvPr>
          <p:cNvPicPr>
            <a:picLocks noChangeAspect="1"/>
          </p:cNvPicPr>
          <p:nvPr/>
        </p:nvPicPr>
        <p:blipFill>
          <a:blip r:embed="rId8"/>
          <a:stretch>
            <a:fillRect/>
          </a:stretch>
        </p:blipFill>
        <p:spPr>
          <a:xfrm>
            <a:off x="7361100" y="268561"/>
            <a:ext cx="762635" cy="762635"/>
          </a:xfrm>
          <a:prstGeom prst="rect">
            <a:avLst/>
          </a:prstGeom>
        </p:spPr>
      </p:pic>
    </p:spTree>
    <p:extLst>
      <p:ext uri="{BB962C8B-B14F-4D97-AF65-F5344CB8AC3E}">
        <p14:creationId xmlns:p14="http://schemas.microsoft.com/office/powerpoint/2010/main" val="805971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ED34AEE-C3AE-E702-DFF7-9ED85B9FA07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BF2A7FD-F1BF-1696-F562-C22D6D6CB7B9}"/>
              </a:ext>
            </a:extLst>
          </p:cNvPr>
          <p:cNvSpPr>
            <a:spLocks noGrp="1"/>
          </p:cNvSpPr>
          <p:nvPr>
            <p:ph type="title"/>
          </p:nvPr>
        </p:nvSpPr>
        <p:spPr>
          <a:xfrm>
            <a:off x="678872" y="-954012"/>
            <a:ext cx="10515600" cy="762635"/>
          </a:xfrm>
        </p:spPr>
        <p:txBody>
          <a:bodyPr>
            <a:normAutofit fontScale="90000"/>
          </a:bodyPr>
          <a:lstStyle/>
          <a:p>
            <a:r>
              <a:rPr lang="en-US" i="1" dirty="0"/>
              <a:t>Think Pair Share: run code on example lists: Pair</a:t>
            </a:r>
          </a:p>
        </p:txBody>
      </p:sp>
      <p:sp>
        <p:nvSpPr>
          <p:cNvPr id="14" name="Title 3">
            <a:extLst>
              <a:ext uri="{FF2B5EF4-FFF2-40B4-BE49-F238E27FC236}">
                <a16:creationId xmlns:a16="http://schemas.microsoft.com/office/drawing/2014/main" id="{A579D064-6645-4A68-B4FD-2651A9DEEA92}"/>
              </a:ext>
            </a:extLst>
          </p:cNvPr>
          <p:cNvSpPr txBox="1">
            <a:spLocks/>
          </p:cNvSpPr>
          <p:nvPr/>
        </p:nvSpPr>
        <p:spPr>
          <a:xfrm>
            <a:off x="838199" y="1456646"/>
            <a:ext cx="10515600" cy="76263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sz="3200" i="1" dirty="0"/>
              <a:t>What is the result of running the code on the list shown in the picture?</a:t>
            </a:r>
          </a:p>
        </p:txBody>
      </p:sp>
      <p:pic>
        <p:nvPicPr>
          <p:cNvPr id="1026" name="Picture 2" descr="variable p holding a reference to a node containing 1 and a null next field&#10;variable q holding a reference to a node containing 2 and a next field pointing to a node containing 3 and a null next field">
            <a:extLst>
              <a:ext uri="{FF2B5EF4-FFF2-40B4-BE49-F238E27FC236}">
                <a16:creationId xmlns:a16="http://schemas.microsoft.com/office/drawing/2014/main" id="{18012E46-CD6B-1F0D-2301-667E95641EE7}"/>
              </a:ext>
            </a:extLst>
          </p:cNvPr>
          <p:cNvPicPr>
            <a:picLocks noChangeAspect="1" noChangeArrowheads="1"/>
          </p:cNvPicPr>
          <p:nvPr/>
        </p:nvPicPr>
        <p:blipFill>
          <a:blip r:embed="rId3"/>
          <a:srcRect/>
          <a:stretch/>
        </p:blipFill>
        <p:spPr bwMode="auto">
          <a:xfrm>
            <a:off x="1414244" y="2598087"/>
            <a:ext cx="2784376" cy="195452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BB067AE-4A51-164B-87CA-743D0324140F}"/>
              </a:ext>
            </a:extLst>
          </p:cNvPr>
          <p:cNvSpPr txBox="1"/>
          <p:nvPr/>
        </p:nvSpPr>
        <p:spPr>
          <a:xfrm>
            <a:off x="1414244" y="4754880"/>
            <a:ext cx="3756660" cy="923330"/>
          </a:xfrm>
          <a:prstGeom prst="rect">
            <a:avLst/>
          </a:prstGeom>
          <a:noFill/>
        </p:spPr>
        <p:txBody>
          <a:bodyPr wrap="square" rtlCol="0">
            <a:spAutoFit/>
          </a:bodyPr>
          <a:lstStyle/>
          <a:p>
            <a:r>
              <a:rPr lang="en-US" dirty="0" err="1">
                <a:latin typeface="Consolas" panose="020B0609020204030204" pitchFamily="49" charset="0"/>
              </a:rPr>
              <a:t>q.next.next</a:t>
            </a:r>
            <a:r>
              <a:rPr lang="en-US" dirty="0">
                <a:latin typeface="Consolas" panose="020B0609020204030204" pitchFamily="49" charset="0"/>
              </a:rPr>
              <a:t> = q;</a:t>
            </a:r>
          </a:p>
          <a:p>
            <a:r>
              <a:rPr lang="en-US" dirty="0">
                <a:latin typeface="Consolas" panose="020B0609020204030204" pitchFamily="49" charset="0"/>
              </a:rPr>
              <a:t>q = </a:t>
            </a:r>
            <a:r>
              <a:rPr lang="en-US" dirty="0" err="1">
                <a:latin typeface="Consolas" panose="020B0609020204030204" pitchFamily="49" charset="0"/>
              </a:rPr>
              <a:t>q.next</a:t>
            </a:r>
            <a:r>
              <a:rPr lang="en-US" dirty="0">
                <a:latin typeface="Consolas" panose="020B0609020204030204" pitchFamily="49" charset="0"/>
              </a:rPr>
              <a:t>;</a:t>
            </a:r>
          </a:p>
          <a:p>
            <a:r>
              <a:rPr lang="en-US" dirty="0" err="1">
                <a:latin typeface="Consolas" panose="020B0609020204030204" pitchFamily="49" charset="0"/>
              </a:rPr>
              <a:t>q.next.next</a:t>
            </a:r>
            <a:r>
              <a:rPr lang="en-US" dirty="0">
                <a:latin typeface="Consolas" panose="020B0609020204030204" pitchFamily="49" charset="0"/>
              </a:rPr>
              <a:t> = null;</a:t>
            </a:r>
          </a:p>
        </p:txBody>
      </p:sp>
      <p:sp>
        <p:nvSpPr>
          <p:cNvPr id="5" name="TextBox 4">
            <a:extLst>
              <a:ext uri="{FF2B5EF4-FFF2-40B4-BE49-F238E27FC236}">
                <a16:creationId xmlns:a16="http://schemas.microsoft.com/office/drawing/2014/main" id="{8170FCB4-328D-B3AC-AD69-7BFDA0AE9A48}"/>
              </a:ext>
              <a:ext uri="{C183D7F6-B498-43B3-948B-1728B52AA6E4}">
                <adec:decorative xmlns:adec="http://schemas.microsoft.com/office/drawing/2017/decorative" val="1"/>
              </a:ext>
            </a:extLst>
          </p:cNvPr>
          <p:cNvSpPr txBox="1"/>
          <p:nvPr/>
        </p:nvSpPr>
        <p:spPr>
          <a:xfrm>
            <a:off x="6804660" y="2607612"/>
            <a:ext cx="4912383" cy="2862322"/>
          </a:xfrm>
          <a:prstGeom prst="rect">
            <a:avLst/>
          </a:prstGeom>
          <a:noFill/>
        </p:spPr>
        <p:txBody>
          <a:bodyPr wrap="square" rtlCol="0">
            <a:spAutoFit/>
          </a:bodyPr>
          <a:lstStyle/>
          <a:p>
            <a:r>
              <a:rPr lang="en-US" dirty="0"/>
              <a:t>A.		             B.</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		             D.</a:t>
            </a:r>
          </a:p>
        </p:txBody>
      </p:sp>
      <p:pic>
        <p:nvPicPr>
          <p:cNvPr id="19" name="Picture 18" descr="Option A: variable p holding a reference to a node containing 1 and a null next field&#10;variable q holding a reference to a node containing 2 and a null next field">
            <a:extLst>
              <a:ext uri="{FF2B5EF4-FFF2-40B4-BE49-F238E27FC236}">
                <a16:creationId xmlns:a16="http://schemas.microsoft.com/office/drawing/2014/main" id="{47A61C77-B27C-0566-F995-E9AD29CF3224}"/>
              </a:ext>
            </a:extLst>
          </p:cNvPr>
          <p:cNvPicPr>
            <a:picLocks noChangeAspect="1"/>
          </p:cNvPicPr>
          <p:nvPr/>
        </p:nvPicPr>
        <p:blipFill>
          <a:blip r:embed="rId4"/>
          <a:stretch>
            <a:fillRect/>
          </a:stretch>
        </p:blipFill>
        <p:spPr>
          <a:xfrm>
            <a:off x="7079668" y="2663343"/>
            <a:ext cx="1572111" cy="1889267"/>
          </a:xfrm>
          <a:prstGeom prst="rect">
            <a:avLst/>
          </a:prstGeom>
        </p:spPr>
      </p:pic>
      <p:pic>
        <p:nvPicPr>
          <p:cNvPr id="13" name="Picture 12" descr="Option B: variable p holding a reference to a node containing 1 and a null next field&#10;variable q holding a reference to a node containing 3 and a next field pointing to another node containing 2 and a null next field">
            <a:extLst>
              <a:ext uri="{FF2B5EF4-FFF2-40B4-BE49-F238E27FC236}">
                <a16:creationId xmlns:a16="http://schemas.microsoft.com/office/drawing/2014/main" id="{F94C962D-A6BB-1BC1-BAEC-18F0EE865029}"/>
              </a:ext>
            </a:extLst>
          </p:cNvPr>
          <p:cNvPicPr>
            <a:picLocks noChangeAspect="1"/>
          </p:cNvPicPr>
          <p:nvPr/>
        </p:nvPicPr>
        <p:blipFill>
          <a:blip r:embed="rId5"/>
          <a:stretch>
            <a:fillRect/>
          </a:stretch>
        </p:blipFill>
        <p:spPr>
          <a:xfrm>
            <a:off x="9636725" y="2705799"/>
            <a:ext cx="1630681" cy="1159789"/>
          </a:xfrm>
          <a:prstGeom prst="rect">
            <a:avLst/>
          </a:prstGeom>
        </p:spPr>
      </p:pic>
      <p:pic>
        <p:nvPicPr>
          <p:cNvPr id="17" name="Picture 16" descr="Option C: variable p holding a reference to a node containing 1 and a null next field&#10;variable q holding a reference to a node containing 2 and a next field pointing to another node containing 3 and a next field which is pointing to another node containing 2 and a null next field">
            <a:extLst>
              <a:ext uri="{FF2B5EF4-FFF2-40B4-BE49-F238E27FC236}">
                <a16:creationId xmlns:a16="http://schemas.microsoft.com/office/drawing/2014/main" id="{B734CDF7-2721-C350-047E-5A838AD7E56F}"/>
              </a:ext>
            </a:extLst>
          </p:cNvPr>
          <p:cNvPicPr>
            <a:picLocks noChangeAspect="1"/>
          </p:cNvPicPr>
          <p:nvPr/>
        </p:nvPicPr>
        <p:blipFill>
          <a:blip r:embed="rId6"/>
          <a:stretch>
            <a:fillRect/>
          </a:stretch>
        </p:blipFill>
        <p:spPr>
          <a:xfrm>
            <a:off x="7079668" y="5078345"/>
            <a:ext cx="2142455" cy="1096674"/>
          </a:xfrm>
          <a:prstGeom prst="rect">
            <a:avLst/>
          </a:prstGeom>
        </p:spPr>
      </p:pic>
      <p:pic>
        <p:nvPicPr>
          <p:cNvPr id="15" name="Picture 14" descr="Option D: variable p holding a reference to a node containing 1 and next field pointing to another node containing 2 and a null next field&#10;variable q holding a reference to a node containing 3 and a null next field">
            <a:extLst>
              <a:ext uri="{FF2B5EF4-FFF2-40B4-BE49-F238E27FC236}">
                <a16:creationId xmlns:a16="http://schemas.microsoft.com/office/drawing/2014/main" id="{EFE7FBE2-653C-7BD3-A7C6-92C4CBD756A2}"/>
              </a:ext>
            </a:extLst>
          </p:cNvPr>
          <p:cNvPicPr>
            <a:picLocks noChangeAspect="1"/>
          </p:cNvPicPr>
          <p:nvPr/>
        </p:nvPicPr>
        <p:blipFill>
          <a:blip r:embed="rId7"/>
          <a:stretch>
            <a:fillRect/>
          </a:stretch>
        </p:blipFill>
        <p:spPr>
          <a:xfrm>
            <a:off x="9636725" y="5078345"/>
            <a:ext cx="1630681" cy="1245555"/>
          </a:xfrm>
          <a:prstGeom prst="rect">
            <a:avLst/>
          </a:prstGeom>
        </p:spPr>
      </p:pic>
      <p:sp>
        <p:nvSpPr>
          <p:cNvPr id="2" name="Slide Number Placeholder 1">
            <a:extLst>
              <a:ext uri="{FF2B5EF4-FFF2-40B4-BE49-F238E27FC236}">
                <a16:creationId xmlns:a16="http://schemas.microsoft.com/office/drawing/2014/main" id="{43635DD1-4E42-4A9F-A5C9-599FA030D1C1}"/>
              </a:ext>
            </a:extLst>
          </p:cNvPr>
          <p:cNvSpPr>
            <a:spLocks noGrp="1"/>
          </p:cNvSpPr>
          <p:nvPr>
            <p:ph type="sldNum" sz="quarter" idx="10"/>
          </p:nvPr>
        </p:nvSpPr>
        <p:spPr/>
        <p:txBody>
          <a:bodyPr/>
          <a:lstStyle/>
          <a:p>
            <a:fld id="{B84CCEFC-A9FF-8249-A3D3-21FB7B7CCB8D}" type="slidenum">
              <a:rPr lang="en-US" smtClean="0"/>
              <a:pPr/>
              <a:t>6</a:t>
            </a:fld>
            <a:endParaRPr lang="en-US"/>
          </a:p>
        </p:txBody>
      </p:sp>
      <p:pic>
        <p:nvPicPr>
          <p:cNvPr id="16" name="Picture 15" descr="qr code for slido event https://app.sli.do/event/pU9bmxxvnpKCJJtLLcb5Hj&#10;join link in speaker notes">
            <a:extLst>
              <a:ext uri="{FF2B5EF4-FFF2-40B4-BE49-F238E27FC236}">
                <a16:creationId xmlns:a16="http://schemas.microsoft.com/office/drawing/2014/main" id="{CEBAD9F4-CB69-4041-86B1-78784CFF5572}"/>
              </a:ext>
            </a:extLst>
          </p:cNvPr>
          <p:cNvPicPr>
            <a:picLocks noChangeAspect="1"/>
          </p:cNvPicPr>
          <p:nvPr/>
        </p:nvPicPr>
        <p:blipFill>
          <a:blip r:embed="rId8"/>
          <a:stretch>
            <a:fillRect/>
          </a:stretch>
        </p:blipFill>
        <p:spPr>
          <a:xfrm>
            <a:off x="7361100" y="268561"/>
            <a:ext cx="762635" cy="762635"/>
          </a:xfrm>
          <a:prstGeom prst="rect">
            <a:avLst/>
          </a:prstGeom>
        </p:spPr>
      </p:pic>
    </p:spTree>
    <p:extLst>
      <p:ext uri="{BB962C8B-B14F-4D97-AF65-F5344CB8AC3E}">
        <p14:creationId xmlns:p14="http://schemas.microsoft.com/office/powerpoint/2010/main" val="1770663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C9A17-A8B6-4598-B732-EABECC1932BA}"/>
              </a:ext>
            </a:extLst>
          </p:cNvPr>
          <p:cNvSpPr>
            <a:spLocks noGrp="1"/>
          </p:cNvSpPr>
          <p:nvPr>
            <p:ph type="title"/>
          </p:nvPr>
        </p:nvSpPr>
        <p:spPr/>
        <p:txBody>
          <a:bodyPr/>
          <a:lstStyle/>
          <a:p>
            <a:r>
              <a:rPr lang="en-US" dirty="0"/>
              <a:t>TPS: run code on example lists</a:t>
            </a:r>
          </a:p>
        </p:txBody>
      </p:sp>
      <p:pic>
        <p:nvPicPr>
          <p:cNvPr id="3" name="Picture 2" descr="variable p holding a reference to a node containing 1 and a null next field&#10;variable q holding a reference to a node containing 2 and a next field pointing to a node containing 3 and a null next field">
            <a:extLst>
              <a:ext uri="{FF2B5EF4-FFF2-40B4-BE49-F238E27FC236}">
                <a16:creationId xmlns:a16="http://schemas.microsoft.com/office/drawing/2014/main" id="{3DE67C80-597C-4D66-82B9-B115BEA0588F}"/>
              </a:ext>
            </a:extLst>
          </p:cNvPr>
          <p:cNvPicPr>
            <a:picLocks noChangeAspect="1" noChangeArrowheads="1"/>
          </p:cNvPicPr>
          <p:nvPr/>
        </p:nvPicPr>
        <p:blipFill>
          <a:blip r:embed="rId2"/>
          <a:srcRect/>
          <a:stretch/>
        </p:blipFill>
        <p:spPr bwMode="auto">
          <a:xfrm>
            <a:off x="772045" y="1367683"/>
            <a:ext cx="4574389" cy="32110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8D8CDED-A6D0-425B-A26D-97529BB363C4}"/>
              </a:ext>
            </a:extLst>
          </p:cNvPr>
          <p:cNvSpPr txBox="1"/>
          <p:nvPr/>
        </p:nvSpPr>
        <p:spPr>
          <a:xfrm>
            <a:off x="838200" y="4999037"/>
            <a:ext cx="4681756" cy="1384995"/>
          </a:xfrm>
          <a:prstGeom prst="rect">
            <a:avLst/>
          </a:prstGeom>
          <a:noFill/>
        </p:spPr>
        <p:txBody>
          <a:bodyPr wrap="square" rtlCol="0">
            <a:spAutoFit/>
          </a:bodyPr>
          <a:lstStyle/>
          <a:p>
            <a:r>
              <a:rPr lang="en-US" sz="2800" dirty="0" err="1">
                <a:latin typeface="Consolas" panose="020B0609020204030204" pitchFamily="49" charset="0"/>
              </a:rPr>
              <a:t>q.next.next</a:t>
            </a:r>
            <a:r>
              <a:rPr lang="en-US" sz="2800" dirty="0">
                <a:latin typeface="Consolas" panose="020B0609020204030204" pitchFamily="49" charset="0"/>
              </a:rPr>
              <a:t> = q;</a:t>
            </a:r>
          </a:p>
          <a:p>
            <a:r>
              <a:rPr lang="en-US" sz="2800" dirty="0">
                <a:latin typeface="Consolas" panose="020B0609020204030204" pitchFamily="49" charset="0"/>
              </a:rPr>
              <a:t>q = </a:t>
            </a:r>
            <a:r>
              <a:rPr lang="en-US" sz="2800" dirty="0" err="1">
                <a:latin typeface="Consolas" panose="020B0609020204030204" pitchFamily="49" charset="0"/>
              </a:rPr>
              <a:t>q.next</a:t>
            </a:r>
            <a:r>
              <a:rPr lang="en-US" sz="2800" dirty="0">
                <a:latin typeface="Consolas" panose="020B0609020204030204" pitchFamily="49" charset="0"/>
              </a:rPr>
              <a:t>;</a:t>
            </a:r>
          </a:p>
          <a:p>
            <a:r>
              <a:rPr lang="en-US" sz="2800" dirty="0" err="1">
                <a:latin typeface="Consolas" panose="020B0609020204030204" pitchFamily="49" charset="0"/>
              </a:rPr>
              <a:t>q.next.next</a:t>
            </a:r>
            <a:r>
              <a:rPr lang="en-US" sz="2800" dirty="0">
                <a:latin typeface="Consolas" panose="020B0609020204030204" pitchFamily="49" charset="0"/>
              </a:rPr>
              <a:t> = null;</a:t>
            </a:r>
          </a:p>
        </p:txBody>
      </p:sp>
      <p:sp>
        <p:nvSpPr>
          <p:cNvPr id="5" name="Slide Number Placeholder 4">
            <a:extLst>
              <a:ext uri="{FF2B5EF4-FFF2-40B4-BE49-F238E27FC236}">
                <a16:creationId xmlns:a16="http://schemas.microsoft.com/office/drawing/2014/main" id="{30DCC635-5DF0-48E2-B9C4-A317F05242A6}"/>
              </a:ext>
            </a:extLst>
          </p:cNvPr>
          <p:cNvSpPr>
            <a:spLocks noGrp="1"/>
          </p:cNvSpPr>
          <p:nvPr>
            <p:ph type="sldNum" sz="quarter" idx="12"/>
          </p:nvPr>
        </p:nvSpPr>
        <p:spPr/>
        <p:txBody>
          <a:bodyPr/>
          <a:lstStyle/>
          <a:p>
            <a:fld id="{B84CCEFC-A9FF-8249-A3D3-21FB7B7CCB8D}" type="slidenum">
              <a:rPr lang="en-US" smtClean="0"/>
              <a:t>7</a:t>
            </a:fld>
            <a:endParaRPr lang="en-US"/>
          </a:p>
        </p:txBody>
      </p:sp>
    </p:spTree>
    <p:extLst>
      <p:ext uri="{BB962C8B-B14F-4D97-AF65-F5344CB8AC3E}">
        <p14:creationId xmlns:p14="http://schemas.microsoft.com/office/powerpoint/2010/main" val="1841702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1DF2A6-B791-6224-06B1-1948396E9944}"/>
              </a:ext>
            </a:extLst>
          </p:cNvPr>
          <p:cNvSpPr>
            <a:spLocks noGrp="1"/>
          </p:cNvSpPr>
          <p:nvPr>
            <p:ph type="title"/>
          </p:nvPr>
        </p:nvSpPr>
        <p:spPr>
          <a:xfrm>
            <a:off x="838200" y="-995608"/>
            <a:ext cx="10515600" cy="762635"/>
          </a:xfrm>
        </p:spPr>
        <p:txBody>
          <a:bodyPr>
            <a:normAutofit fontScale="90000"/>
          </a:bodyPr>
          <a:lstStyle/>
          <a:p>
            <a:r>
              <a:rPr lang="en-US" i="1" dirty="0"/>
              <a:t>Think Pair Share: from top pic to bottom pic: Think</a:t>
            </a:r>
          </a:p>
        </p:txBody>
      </p:sp>
      <p:sp>
        <p:nvSpPr>
          <p:cNvPr id="8" name="Title 3">
            <a:extLst>
              <a:ext uri="{FF2B5EF4-FFF2-40B4-BE49-F238E27FC236}">
                <a16:creationId xmlns:a16="http://schemas.microsoft.com/office/drawing/2014/main" id="{B9C77D96-88B6-485E-8C36-D305D1AF6A4B}"/>
              </a:ext>
            </a:extLst>
          </p:cNvPr>
          <p:cNvSpPr txBox="1">
            <a:spLocks/>
          </p:cNvSpPr>
          <p:nvPr/>
        </p:nvSpPr>
        <p:spPr>
          <a:xfrm>
            <a:off x="838199" y="1456646"/>
            <a:ext cx="10515600" cy="76263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sz="3200" i="1" dirty="0"/>
              <a:t>Which code will turn the top picture into the bottom picture?</a:t>
            </a:r>
          </a:p>
        </p:txBody>
      </p:sp>
      <p:pic>
        <p:nvPicPr>
          <p:cNvPr id="1026" name="Picture 2" descr="top picture showing a list variable pointing to a chain of linked nodes containing 1, 2, 3&#10;bottom picture showing a list variable pointing to a chain of linked nodes containing 1, 2 and another list2 variable pointing to a single node containing 3&#10;more detail in speaker notes">
            <a:extLst>
              <a:ext uri="{FF2B5EF4-FFF2-40B4-BE49-F238E27FC236}">
                <a16:creationId xmlns:a16="http://schemas.microsoft.com/office/drawing/2014/main" id="{740AC050-3C70-BAC3-E330-477D3FC5C7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 y="2849880"/>
            <a:ext cx="5323863" cy="2521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8F8E14D-2A90-23D9-CFB1-A8C941CBAB4A}"/>
              </a:ext>
            </a:extLst>
          </p:cNvPr>
          <p:cNvSpPr txBox="1"/>
          <p:nvPr/>
        </p:nvSpPr>
        <p:spPr>
          <a:xfrm>
            <a:off x="6393180" y="2607612"/>
            <a:ext cx="5323863" cy="2862322"/>
          </a:xfrm>
          <a:prstGeom prst="rect">
            <a:avLst/>
          </a:prstGeom>
          <a:noFill/>
        </p:spPr>
        <p:txBody>
          <a:bodyPr wrap="square" rtlCol="0">
            <a:spAutoFit/>
          </a:bodyPr>
          <a:lstStyle/>
          <a:p>
            <a:r>
              <a:rPr lang="en-US" dirty="0"/>
              <a:t>A.  </a:t>
            </a:r>
            <a:r>
              <a:rPr lang="en-US" dirty="0" err="1">
                <a:latin typeface="Consolas" panose="020B0609020204030204" pitchFamily="49" charset="0"/>
              </a:rPr>
              <a:t>ListNode</a:t>
            </a:r>
            <a:r>
              <a:rPr lang="en-US" dirty="0">
                <a:latin typeface="Consolas" panose="020B0609020204030204" pitchFamily="49" charset="0"/>
              </a:rPr>
              <a:t> list2 = </a:t>
            </a:r>
            <a:r>
              <a:rPr lang="en-US" dirty="0" err="1">
                <a:latin typeface="Consolas" panose="020B0609020204030204" pitchFamily="49" charset="0"/>
              </a:rPr>
              <a:t>list.next.next</a:t>
            </a:r>
            <a:r>
              <a:rPr lang="en-US" dirty="0">
                <a:latin typeface="Consolas" panose="020B0609020204030204" pitchFamily="49" charset="0"/>
              </a:rPr>
              <a:t>;</a:t>
            </a:r>
          </a:p>
          <a:p>
            <a:endParaRPr lang="en-US" dirty="0"/>
          </a:p>
          <a:p>
            <a:r>
              <a:rPr lang="en-US" dirty="0"/>
              <a:t>B.  </a:t>
            </a:r>
            <a:r>
              <a:rPr lang="en-US" dirty="0" err="1">
                <a:latin typeface="Consolas" panose="020B0609020204030204" pitchFamily="49" charset="0"/>
              </a:rPr>
              <a:t>list.next.next</a:t>
            </a:r>
            <a:r>
              <a:rPr lang="en-US" dirty="0">
                <a:latin typeface="Consolas" panose="020B0609020204030204" pitchFamily="49" charset="0"/>
              </a:rPr>
              <a:t> = null;</a:t>
            </a:r>
          </a:p>
          <a:p>
            <a:r>
              <a:rPr lang="en-US" dirty="0">
                <a:latin typeface="Consolas" panose="020B0609020204030204" pitchFamily="49" charset="0"/>
              </a:rPr>
              <a:t>  </a:t>
            </a:r>
            <a:r>
              <a:rPr lang="en-US" dirty="0" err="1">
                <a:latin typeface="Consolas" panose="020B0609020204030204" pitchFamily="49" charset="0"/>
              </a:rPr>
              <a:t>ListNode</a:t>
            </a:r>
            <a:r>
              <a:rPr lang="en-US" dirty="0">
                <a:latin typeface="Consolas" panose="020B0609020204030204" pitchFamily="49" charset="0"/>
              </a:rPr>
              <a:t> list2 = </a:t>
            </a:r>
            <a:r>
              <a:rPr lang="en-US" dirty="0" err="1">
                <a:latin typeface="Consolas" panose="020B0609020204030204" pitchFamily="49" charset="0"/>
              </a:rPr>
              <a:t>list.next.next</a:t>
            </a:r>
            <a:r>
              <a:rPr lang="en-US" dirty="0">
                <a:latin typeface="Consolas" panose="020B0609020204030204" pitchFamily="49" charset="0"/>
              </a:rPr>
              <a:t>;</a:t>
            </a:r>
          </a:p>
          <a:p>
            <a:endParaRPr lang="en-US" dirty="0"/>
          </a:p>
          <a:p>
            <a:r>
              <a:rPr lang="en-US" dirty="0"/>
              <a:t>C.  </a:t>
            </a:r>
            <a:r>
              <a:rPr lang="en-US" dirty="0" err="1">
                <a:latin typeface="Consolas" panose="020B0609020204030204" pitchFamily="49" charset="0"/>
              </a:rPr>
              <a:t>ListNode</a:t>
            </a:r>
            <a:r>
              <a:rPr lang="en-US" dirty="0">
                <a:latin typeface="Consolas" panose="020B0609020204030204" pitchFamily="49" charset="0"/>
              </a:rPr>
              <a:t> list2 = </a:t>
            </a:r>
            <a:r>
              <a:rPr lang="en-US" dirty="0" err="1">
                <a:latin typeface="Consolas" panose="020B0609020204030204" pitchFamily="49" charset="0"/>
              </a:rPr>
              <a:t>list.next.next</a:t>
            </a:r>
            <a:r>
              <a:rPr lang="en-US" dirty="0">
                <a:latin typeface="Consolas" panose="020B0609020204030204" pitchFamily="49" charset="0"/>
              </a:rPr>
              <a:t>;</a:t>
            </a:r>
          </a:p>
          <a:p>
            <a:r>
              <a:rPr lang="en-US" dirty="0">
                <a:latin typeface="Consolas" panose="020B0609020204030204" pitchFamily="49" charset="0"/>
              </a:rPr>
              <a:t>  </a:t>
            </a:r>
            <a:r>
              <a:rPr lang="en-US" dirty="0" err="1">
                <a:latin typeface="Consolas" panose="020B0609020204030204" pitchFamily="49" charset="0"/>
              </a:rPr>
              <a:t>list.next.next</a:t>
            </a:r>
            <a:r>
              <a:rPr lang="en-US" dirty="0">
                <a:latin typeface="Consolas" panose="020B0609020204030204" pitchFamily="49" charset="0"/>
              </a:rPr>
              <a:t> = null;</a:t>
            </a:r>
          </a:p>
          <a:p>
            <a:endParaRPr lang="en-US" dirty="0"/>
          </a:p>
          <a:p>
            <a:r>
              <a:rPr lang="en-US" dirty="0"/>
              <a:t>D.  </a:t>
            </a:r>
            <a:r>
              <a:rPr lang="en-US" dirty="0" err="1">
                <a:latin typeface="Consolas" panose="020B0609020204030204" pitchFamily="49" charset="0"/>
              </a:rPr>
              <a:t>ListNode</a:t>
            </a:r>
            <a:r>
              <a:rPr lang="en-US" dirty="0">
                <a:latin typeface="Consolas" panose="020B0609020204030204" pitchFamily="49" charset="0"/>
              </a:rPr>
              <a:t> list2 = </a:t>
            </a:r>
            <a:r>
              <a:rPr lang="en-US" dirty="0" err="1">
                <a:latin typeface="Consolas" panose="020B0609020204030204" pitchFamily="49" charset="0"/>
              </a:rPr>
              <a:t>list.next</a:t>
            </a:r>
            <a:r>
              <a:rPr lang="en-US" dirty="0">
                <a:latin typeface="Consolas" panose="020B0609020204030204" pitchFamily="49" charset="0"/>
              </a:rPr>
              <a:t>;</a:t>
            </a:r>
          </a:p>
          <a:p>
            <a:r>
              <a:rPr lang="en-US" dirty="0">
                <a:latin typeface="Consolas" panose="020B0609020204030204" pitchFamily="49" charset="0"/>
              </a:rPr>
              <a:t>  </a:t>
            </a:r>
            <a:r>
              <a:rPr lang="en-US" dirty="0" err="1">
                <a:latin typeface="Consolas" panose="020B0609020204030204" pitchFamily="49" charset="0"/>
              </a:rPr>
              <a:t>list.next</a:t>
            </a:r>
            <a:r>
              <a:rPr lang="en-US" dirty="0">
                <a:latin typeface="Consolas" panose="020B0609020204030204" pitchFamily="49" charset="0"/>
              </a:rPr>
              <a:t> = null;</a:t>
            </a:r>
          </a:p>
        </p:txBody>
      </p:sp>
      <p:sp>
        <p:nvSpPr>
          <p:cNvPr id="2" name="Slide Number Placeholder 1">
            <a:extLst>
              <a:ext uri="{FF2B5EF4-FFF2-40B4-BE49-F238E27FC236}">
                <a16:creationId xmlns:a16="http://schemas.microsoft.com/office/drawing/2014/main" id="{79474F65-DD68-43B8-B6E7-C2FDB9AB6AD2}"/>
              </a:ext>
            </a:extLst>
          </p:cNvPr>
          <p:cNvSpPr>
            <a:spLocks noGrp="1"/>
          </p:cNvSpPr>
          <p:nvPr>
            <p:ph type="sldNum" sz="quarter" idx="10"/>
          </p:nvPr>
        </p:nvSpPr>
        <p:spPr/>
        <p:txBody>
          <a:bodyPr/>
          <a:lstStyle/>
          <a:p>
            <a:fld id="{B84CCEFC-A9FF-8249-A3D3-21FB7B7CCB8D}" type="slidenum">
              <a:rPr lang="en-US" smtClean="0"/>
              <a:pPr/>
              <a:t>8</a:t>
            </a:fld>
            <a:endParaRPr lang="en-US"/>
          </a:p>
        </p:txBody>
      </p:sp>
      <p:pic>
        <p:nvPicPr>
          <p:cNvPr id="9" name="Picture 8" descr="qr code for slido event https://app.sli.do/event/pU9bmxxvnpKCJJtLLcb5Hj&#10;join link in speaker notes">
            <a:extLst>
              <a:ext uri="{FF2B5EF4-FFF2-40B4-BE49-F238E27FC236}">
                <a16:creationId xmlns:a16="http://schemas.microsoft.com/office/drawing/2014/main" id="{CB34EA3D-D639-4652-B746-3969E36195FF}"/>
              </a:ext>
            </a:extLst>
          </p:cNvPr>
          <p:cNvPicPr>
            <a:picLocks noChangeAspect="1"/>
          </p:cNvPicPr>
          <p:nvPr/>
        </p:nvPicPr>
        <p:blipFill>
          <a:blip r:embed="rId4"/>
          <a:stretch>
            <a:fillRect/>
          </a:stretch>
        </p:blipFill>
        <p:spPr>
          <a:xfrm>
            <a:off x="7361100" y="268561"/>
            <a:ext cx="762635" cy="762635"/>
          </a:xfrm>
          <a:prstGeom prst="rect">
            <a:avLst/>
          </a:prstGeom>
        </p:spPr>
      </p:pic>
    </p:spTree>
    <p:extLst>
      <p:ext uri="{BB962C8B-B14F-4D97-AF65-F5344CB8AC3E}">
        <p14:creationId xmlns:p14="http://schemas.microsoft.com/office/powerpoint/2010/main" val="1394663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FC5830E-5ABD-09A4-AFFD-8785DCD912C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7DD5E5-C16D-FD88-E446-4D44057B22D4}"/>
              </a:ext>
            </a:extLst>
          </p:cNvPr>
          <p:cNvSpPr>
            <a:spLocks noGrp="1"/>
          </p:cNvSpPr>
          <p:nvPr>
            <p:ph type="title"/>
          </p:nvPr>
        </p:nvSpPr>
        <p:spPr>
          <a:xfrm>
            <a:off x="678871" y="-871885"/>
            <a:ext cx="10515600" cy="762635"/>
          </a:xfrm>
        </p:spPr>
        <p:txBody>
          <a:bodyPr>
            <a:normAutofit fontScale="90000"/>
          </a:bodyPr>
          <a:lstStyle/>
          <a:p>
            <a:r>
              <a:rPr lang="en-US" i="1" dirty="0"/>
              <a:t>Think Pair Share: from top pic to bottom pic: Pair</a:t>
            </a:r>
          </a:p>
        </p:txBody>
      </p:sp>
      <p:sp>
        <p:nvSpPr>
          <p:cNvPr id="7" name="Title 3">
            <a:extLst>
              <a:ext uri="{FF2B5EF4-FFF2-40B4-BE49-F238E27FC236}">
                <a16:creationId xmlns:a16="http://schemas.microsoft.com/office/drawing/2014/main" id="{C3059D9B-B668-4D67-824F-5823511A6CFA}"/>
              </a:ext>
            </a:extLst>
          </p:cNvPr>
          <p:cNvSpPr txBox="1">
            <a:spLocks/>
          </p:cNvSpPr>
          <p:nvPr/>
        </p:nvSpPr>
        <p:spPr>
          <a:xfrm>
            <a:off x="838199" y="1456646"/>
            <a:ext cx="10515600" cy="76263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sz="3200" i="1" dirty="0"/>
              <a:t>Which code will turn the top picture into the bottom picture?</a:t>
            </a:r>
          </a:p>
        </p:txBody>
      </p:sp>
      <p:pic>
        <p:nvPicPr>
          <p:cNvPr id="1026" name="Picture 2" descr="top picture showing a list variable pointing to a chain of linked nodes containing 1, 2, 3&#10;bottom picture showing a list variable pointing to a chain of linked nodes containing 1, 2 and another list2 variable pointing to a single node containing 3&#10;more detail in speaker notes">
            <a:extLst>
              <a:ext uri="{FF2B5EF4-FFF2-40B4-BE49-F238E27FC236}">
                <a16:creationId xmlns:a16="http://schemas.microsoft.com/office/drawing/2014/main" id="{27223691-BCAD-9BBC-410A-95E0103BAF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 y="2849880"/>
            <a:ext cx="5323863" cy="2521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A3F4B55-D768-695F-4143-A3A93F654C4E}"/>
              </a:ext>
            </a:extLst>
          </p:cNvPr>
          <p:cNvSpPr txBox="1"/>
          <p:nvPr/>
        </p:nvSpPr>
        <p:spPr>
          <a:xfrm>
            <a:off x="6393180" y="2607612"/>
            <a:ext cx="5323863" cy="2862322"/>
          </a:xfrm>
          <a:prstGeom prst="rect">
            <a:avLst/>
          </a:prstGeom>
          <a:noFill/>
        </p:spPr>
        <p:txBody>
          <a:bodyPr wrap="square" rtlCol="0">
            <a:spAutoFit/>
          </a:bodyPr>
          <a:lstStyle/>
          <a:p>
            <a:r>
              <a:rPr lang="en-US" dirty="0"/>
              <a:t>A.  </a:t>
            </a:r>
            <a:r>
              <a:rPr lang="en-US" dirty="0" err="1">
                <a:latin typeface="Consolas" panose="020B0609020204030204" pitchFamily="49" charset="0"/>
              </a:rPr>
              <a:t>ListNode</a:t>
            </a:r>
            <a:r>
              <a:rPr lang="en-US" dirty="0">
                <a:latin typeface="Consolas" panose="020B0609020204030204" pitchFamily="49" charset="0"/>
              </a:rPr>
              <a:t> list2 = </a:t>
            </a:r>
            <a:r>
              <a:rPr lang="en-US" dirty="0" err="1">
                <a:latin typeface="Consolas" panose="020B0609020204030204" pitchFamily="49" charset="0"/>
              </a:rPr>
              <a:t>list.next.next</a:t>
            </a:r>
            <a:r>
              <a:rPr lang="en-US" dirty="0">
                <a:latin typeface="Consolas" panose="020B0609020204030204" pitchFamily="49" charset="0"/>
              </a:rPr>
              <a:t>;</a:t>
            </a:r>
          </a:p>
          <a:p>
            <a:endParaRPr lang="en-US" dirty="0"/>
          </a:p>
          <a:p>
            <a:r>
              <a:rPr lang="en-US" dirty="0"/>
              <a:t>B.  </a:t>
            </a:r>
            <a:r>
              <a:rPr lang="en-US" dirty="0" err="1">
                <a:latin typeface="Consolas" panose="020B0609020204030204" pitchFamily="49" charset="0"/>
              </a:rPr>
              <a:t>list.next.next</a:t>
            </a:r>
            <a:r>
              <a:rPr lang="en-US" dirty="0">
                <a:latin typeface="Consolas" panose="020B0609020204030204" pitchFamily="49" charset="0"/>
              </a:rPr>
              <a:t> = null;</a:t>
            </a:r>
          </a:p>
          <a:p>
            <a:r>
              <a:rPr lang="en-US" dirty="0">
                <a:latin typeface="Consolas" panose="020B0609020204030204" pitchFamily="49" charset="0"/>
              </a:rPr>
              <a:t>  </a:t>
            </a:r>
            <a:r>
              <a:rPr lang="en-US" dirty="0" err="1">
                <a:latin typeface="Consolas" panose="020B0609020204030204" pitchFamily="49" charset="0"/>
              </a:rPr>
              <a:t>ListNode</a:t>
            </a:r>
            <a:r>
              <a:rPr lang="en-US" dirty="0">
                <a:latin typeface="Consolas" panose="020B0609020204030204" pitchFamily="49" charset="0"/>
              </a:rPr>
              <a:t> list2 = </a:t>
            </a:r>
            <a:r>
              <a:rPr lang="en-US" dirty="0" err="1">
                <a:latin typeface="Consolas" panose="020B0609020204030204" pitchFamily="49" charset="0"/>
              </a:rPr>
              <a:t>list.next.next</a:t>
            </a:r>
            <a:r>
              <a:rPr lang="en-US" dirty="0">
                <a:latin typeface="Consolas" panose="020B0609020204030204" pitchFamily="49" charset="0"/>
              </a:rPr>
              <a:t>;</a:t>
            </a:r>
          </a:p>
          <a:p>
            <a:endParaRPr lang="en-US" dirty="0"/>
          </a:p>
          <a:p>
            <a:r>
              <a:rPr lang="en-US" dirty="0"/>
              <a:t>C.  </a:t>
            </a:r>
            <a:r>
              <a:rPr lang="en-US" dirty="0" err="1">
                <a:latin typeface="Consolas" panose="020B0609020204030204" pitchFamily="49" charset="0"/>
              </a:rPr>
              <a:t>ListNode</a:t>
            </a:r>
            <a:r>
              <a:rPr lang="en-US" dirty="0">
                <a:latin typeface="Consolas" panose="020B0609020204030204" pitchFamily="49" charset="0"/>
              </a:rPr>
              <a:t> list2 = </a:t>
            </a:r>
            <a:r>
              <a:rPr lang="en-US" dirty="0" err="1">
                <a:latin typeface="Consolas" panose="020B0609020204030204" pitchFamily="49" charset="0"/>
              </a:rPr>
              <a:t>list.next.next</a:t>
            </a:r>
            <a:r>
              <a:rPr lang="en-US" dirty="0">
                <a:latin typeface="Consolas" panose="020B0609020204030204" pitchFamily="49" charset="0"/>
              </a:rPr>
              <a:t>;</a:t>
            </a:r>
          </a:p>
          <a:p>
            <a:r>
              <a:rPr lang="en-US" dirty="0">
                <a:latin typeface="Consolas" panose="020B0609020204030204" pitchFamily="49" charset="0"/>
              </a:rPr>
              <a:t>  </a:t>
            </a:r>
            <a:r>
              <a:rPr lang="en-US" dirty="0" err="1">
                <a:latin typeface="Consolas" panose="020B0609020204030204" pitchFamily="49" charset="0"/>
              </a:rPr>
              <a:t>list.next.next</a:t>
            </a:r>
            <a:r>
              <a:rPr lang="en-US" dirty="0">
                <a:latin typeface="Consolas" panose="020B0609020204030204" pitchFamily="49" charset="0"/>
              </a:rPr>
              <a:t> = null;</a:t>
            </a:r>
          </a:p>
          <a:p>
            <a:endParaRPr lang="en-US" dirty="0"/>
          </a:p>
          <a:p>
            <a:r>
              <a:rPr lang="en-US" dirty="0"/>
              <a:t>D.  </a:t>
            </a:r>
            <a:r>
              <a:rPr lang="en-US" dirty="0" err="1">
                <a:latin typeface="Consolas" panose="020B0609020204030204" pitchFamily="49" charset="0"/>
              </a:rPr>
              <a:t>ListNode</a:t>
            </a:r>
            <a:r>
              <a:rPr lang="en-US" dirty="0">
                <a:latin typeface="Consolas" panose="020B0609020204030204" pitchFamily="49" charset="0"/>
              </a:rPr>
              <a:t> list2 = </a:t>
            </a:r>
            <a:r>
              <a:rPr lang="en-US" dirty="0" err="1">
                <a:latin typeface="Consolas" panose="020B0609020204030204" pitchFamily="49" charset="0"/>
              </a:rPr>
              <a:t>list.next</a:t>
            </a:r>
            <a:r>
              <a:rPr lang="en-US" dirty="0">
                <a:latin typeface="Consolas" panose="020B0609020204030204" pitchFamily="49" charset="0"/>
              </a:rPr>
              <a:t>;</a:t>
            </a:r>
          </a:p>
          <a:p>
            <a:r>
              <a:rPr lang="en-US" dirty="0">
                <a:latin typeface="Consolas" panose="020B0609020204030204" pitchFamily="49" charset="0"/>
              </a:rPr>
              <a:t>  </a:t>
            </a:r>
            <a:r>
              <a:rPr lang="en-US" dirty="0" err="1">
                <a:latin typeface="Consolas" panose="020B0609020204030204" pitchFamily="49" charset="0"/>
              </a:rPr>
              <a:t>list.next</a:t>
            </a:r>
            <a:r>
              <a:rPr lang="en-US" dirty="0">
                <a:latin typeface="Consolas" panose="020B0609020204030204" pitchFamily="49" charset="0"/>
              </a:rPr>
              <a:t> = null;</a:t>
            </a:r>
          </a:p>
        </p:txBody>
      </p:sp>
      <p:sp>
        <p:nvSpPr>
          <p:cNvPr id="3" name="Slide Number Placeholder 2">
            <a:extLst>
              <a:ext uri="{FF2B5EF4-FFF2-40B4-BE49-F238E27FC236}">
                <a16:creationId xmlns:a16="http://schemas.microsoft.com/office/drawing/2014/main" id="{F851187D-2E23-42FE-926D-9D172385BF56}"/>
              </a:ext>
            </a:extLst>
          </p:cNvPr>
          <p:cNvSpPr>
            <a:spLocks noGrp="1"/>
          </p:cNvSpPr>
          <p:nvPr>
            <p:ph type="sldNum" sz="quarter" idx="10"/>
          </p:nvPr>
        </p:nvSpPr>
        <p:spPr/>
        <p:txBody>
          <a:bodyPr/>
          <a:lstStyle/>
          <a:p>
            <a:fld id="{B84CCEFC-A9FF-8249-A3D3-21FB7B7CCB8D}" type="slidenum">
              <a:rPr lang="en-US" smtClean="0"/>
              <a:pPr/>
              <a:t>9</a:t>
            </a:fld>
            <a:endParaRPr lang="en-US"/>
          </a:p>
        </p:txBody>
      </p:sp>
      <p:pic>
        <p:nvPicPr>
          <p:cNvPr id="8" name="Picture 7" descr="qr code for slido event https://app.sli.do/event/pU9bmxxvnpKCJJtLLcb5Hj&#10;join link in speaker notes">
            <a:extLst>
              <a:ext uri="{FF2B5EF4-FFF2-40B4-BE49-F238E27FC236}">
                <a16:creationId xmlns:a16="http://schemas.microsoft.com/office/drawing/2014/main" id="{D5013292-6ABA-44E4-8384-2619410B05A5}"/>
              </a:ext>
            </a:extLst>
          </p:cNvPr>
          <p:cNvPicPr>
            <a:picLocks noChangeAspect="1"/>
          </p:cNvPicPr>
          <p:nvPr/>
        </p:nvPicPr>
        <p:blipFill>
          <a:blip r:embed="rId4"/>
          <a:stretch>
            <a:fillRect/>
          </a:stretch>
        </p:blipFill>
        <p:spPr>
          <a:xfrm>
            <a:off x="7361100" y="268561"/>
            <a:ext cx="762635" cy="762635"/>
          </a:xfrm>
          <a:prstGeom prst="rect">
            <a:avLst/>
          </a:prstGeom>
        </p:spPr>
      </p:pic>
    </p:spTree>
    <p:extLst>
      <p:ext uri="{BB962C8B-B14F-4D97-AF65-F5344CB8AC3E}">
        <p14:creationId xmlns:p14="http://schemas.microsoft.com/office/powerpoint/2010/main" val="1480788005"/>
      </p:ext>
    </p:extLst>
  </p:cSld>
  <p:clrMapOvr>
    <a:masterClrMapping/>
  </p:clrMapOvr>
</p:sld>
</file>

<file path=ppt/theme/theme1.xml><?xml version="1.0" encoding="utf-8"?>
<a:theme xmlns:a="http://schemas.openxmlformats.org/drawingml/2006/main" name="CSE 373 Summer 2020">
  <a:themeElements>
    <a:clrScheme name="CSE 373 20su">
      <a:dk1>
        <a:srgbClr val="000000"/>
      </a:dk1>
      <a:lt1>
        <a:srgbClr val="FFFFFF"/>
      </a:lt1>
      <a:dk2>
        <a:srgbClr val="44546A"/>
      </a:dk2>
      <a:lt2>
        <a:srgbClr val="E7E6E6"/>
      </a:lt2>
      <a:accent1>
        <a:srgbClr val="2E235D"/>
      </a:accent1>
      <a:accent2>
        <a:srgbClr val="E83C60"/>
      </a:accent2>
      <a:accent3>
        <a:srgbClr val="2699A9"/>
      </a:accent3>
      <a:accent4>
        <a:srgbClr val="FFC000"/>
      </a:accent4>
      <a:accent5>
        <a:srgbClr val="EE8A64"/>
      </a:accent5>
      <a:accent6>
        <a:srgbClr val="09A98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34634</TotalTime>
  <Words>948</Words>
  <Application>Microsoft Office PowerPoint</Application>
  <PresentationFormat>Widescreen</PresentationFormat>
  <Paragraphs>162</Paragraphs>
  <Slides>14</Slides>
  <Notes>6</Notes>
  <HiddenSlides>7</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Consolas</vt:lpstr>
      <vt:lpstr>Montserrat</vt:lpstr>
      <vt:lpstr>Montserrat ExtraBold</vt:lpstr>
      <vt:lpstr>Montserrat SemiBold</vt:lpstr>
      <vt:lpstr>System Font Regular</vt:lpstr>
      <vt:lpstr>CSE 373 Summer 2020</vt:lpstr>
      <vt:lpstr>Linked Nodes w/Loops</vt:lpstr>
      <vt:lpstr>Lecture Outline: Announcements</vt:lpstr>
      <vt:lpstr>Announcements</vt:lpstr>
      <vt:lpstr>Lecture Outline: ListNode practice</vt:lpstr>
      <vt:lpstr>Think Pair Share: run code on example lists: Think</vt:lpstr>
      <vt:lpstr>Think Pair Share: run code on example lists: Pair</vt:lpstr>
      <vt:lpstr>TPS: run code on example lists</vt:lpstr>
      <vt:lpstr>Think Pair Share: from top pic to bottom pic: Think</vt:lpstr>
      <vt:lpstr>Think Pair Share: from top pic to bottom pic: Pair</vt:lpstr>
      <vt:lpstr>TPS: from top pic to bottom pic</vt:lpstr>
      <vt:lpstr>Lecture Outline: Iterating over ListNodes</vt:lpstr>
      <vt:lpstr>ListNode chains</vt:lpstr>
      <vt:lpstr>Longer ListNode chains</vt:lpstr>
      <vt:lpstr>Iterating over ListNodes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S Johnston</dc:creator>
  <cp:lastModifiedBy>cse-loaner</cp:lastModifiedBy>
  <cp:revision>496</cp:revision>
  <cp:lastPrinted>2022-09-27T21:33:44Z</cp:lastPrinted>
  <dcterms:created xsi:type="dcterms:W3CDTF">2020-06-13T06:27:42Z</dcterms:created>
  <dcterms:modified xsi:type="dcterms:W3CDTF">2026-07-08T18:27:03Z</dcterms:modified>
</cp:coreProperties>
</file>