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9" r:id="rId2"/>
    <p:sldId id="362" r:id="rId3"/>
    <p:sldId id="348" r:id="rId4"/>
    <p:sldId id="897" r:id="rId5"/>
    <p:sldId id="881" r:id="rId6"/>
    <p:sldId id="883" r:id="rId7"/>
    <p:sldId id="885" r:id="rId8"/>
    <p:sldId id="884" r:id="rId9"/>
    <p:sldId id="886" r:id="rId10"/>
    <p:sldId id="887" r:id="rId11"/>
    <p:sldId id="898" r:id="rId12"/>
    <p:sldId id="872" r:id="rId13"/>
    <p:sldId id="869" r:id="rId14"/>
    <p:sldId id="903" r:id="rId15"/>
    <p:sldId id="882" r:id="rId16"/>
    <p:sldId id="877" r:id="rId17"/>
    <p:sldId id="874" r:id="rId18"/>
    <p:sldId id="896" r:id="rId19"/>
    <p:sldId id="879" r:id="rId20"/>
    <p:sldId id="899" r:id="rId21"/>
    <p:sldId id="880" r:id="rId22"/>
    <p:sldId id="9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361"/>
  </p:normalViewPr>
  <p:slideViewPr>
    <p:cSldViewPr snapToGrid="0" snapToObjects="1">
      <p:cViewPr varScale="1">
        <p:scale>
          <a:sx n="87" d="100"/>
          <a:sy n="87" d="100"/>
        </p:scale>
        <p:origin x="84" y="19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108"/>
    </p:cViewPr>
  </p:sorterViewPr>
  <p:notesViewPr>
    <p:cSldViewPr snapToGrid="0" snapToObjects="1">
      <p:cViewPr varScale="1">
        <p:scale>
          <a:sx n="75" d="100"/>
          <a:sy n="75" d="100"/>
        </p:scale>
        <p:origin x="1764"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Slido</a:t>
            </a:r>
            <a:r>
              <a:rPr lang="en-US" dirty="0"/>
              <a:t> event: https://app.sli.do/event/g21Z6mTh6BwhDTe6YyG1U5</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Go to slido.com and use event code cse123</a:t>
            </a:r>
            <a:endParaRPr dirty="0"/>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7B7F7DA2-3DD5-B93F-BD20-381119EC32D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cxnSp>
        <p:nvCxnSpPr>
          <p:cNvPr id="25" name="Google Shape;25;p29"/>
          <p:cNvCxnSpPr/>
          <p:nvPr/>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Summer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04</a:t>
            </a:r>
            <a:endParaRPr dirty="0"/>
          </a:p>
        </p:txBody>
      </p:sp>
    </p:spTree>
    <p:extLst>
      <p:ext uri="{BB962C8B-B14F-4D97-AF65-F5344CB8AC3E}">
        <p14:creationId xmlns:p14="http://schemas.microsoft.com/office/powerpoint/2010/main" val="40425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Summer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7sjPyy1Zv8wAZ1Qo8r0qeQ?si=1f29712a9d924eb7"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dstem.org/us/courses/99613/discussion/8149497" TargetMode="External"/><Relationship Id="rId2" Type="http://schemas.openxmlformats.org/officeDocument/2006/relationships/hyperlink" Target="https://cs.uw.edu/123/rubrics/#programming-assignment-rubric" TargetMode="External"/><Relationship Id="rId1" Type="http://schemas.openxmlformats.org/officeDocument/2006/relationships/slideLayout" Target="../slideLayouts/slideLayout3.xml"/><Relationship Id="rId4" Type="http://schemas.openxmlformats.org/officeDocument/2006/relationships/hyperlink" Target="https://edstem.org/us/courses/99613/resour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1885" y="4020094"/>
            <a:ext cx="6471138" cy="1954787"/>
          </a:xfrm>
          <a:prstGeom prst="rect">
            <a:avLst/>
          </a:prstGeom>
          <a:noFill/>
          <a:ln>
            <a:noFill/>
          </a:ln>
        </p:spPr>
        <p:txBody>
          <a:bodyPr spcFirstLastPara="1" wrap="square" lIns="45700" tIns="45700" rIns="45700" bIns="45700" anchor="t" anchorCtr="0">
            <a:noAutofit/>
          </a:bodyPr>
          <a:lstStyle/>
          <a:p>
            <a:pPr lvl="0"/>
            <a:r>
              <a:rPr lang="en-US" sz="3600" dirty="0"/>
              <a:t>Linked Nodes</a:t>
            </a:r>
            <a:endParaRPr sz="44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508105"/>
          </a:xfrm>
          <a:prstGeom prst="rect">
            <a:avLst/>
          </a:prstGeom>
          <a:noFill/>
        </p:spPr>
        <p:txBody>
          <a:bodyPr wrap="square" rtlCol="0">
            <a:spAutoFit/>
          </a:bodyPr>
          <a:lstStyle/>
          <a:p>
            <a:pPr algn="ctr"/>
            <a:endParaRPr lang="en-US" i="1" dirty="0"/>
          </a:p>
          <a:p>
            <a:pPr algn="ctr"/>
            <a:r>
              <a:rPr lang="en-US" sz="2000" i="1" dirty="0"/>
              <a:t>How do you relax after a stressful day?</a:t>
            </a:r>
          </a:p>
          <a:p>
            <a:pPr algn="ct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sp>
        <p:nvSpPr>
          <p:cNvPr id="6" name="Google Shape;96;p1">
            <a:extLst>
              <a:ext uri="{FF2B5EF4-FFF2-40B4-BE49-F238E27FC236}">
                <a16:creationId xmlns:a16="http://schemas.microsoft.com/office/drawing/2014/main" id="{AC987BEB-8C0E-49F0-A847-924DFA52B7BB}"/>
              </a:ext>
            </a:extLst>
          </p:cNvPr>
          <p:cNvSpPr txBox="1"/>
          <p:nvPr/>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Instructor:</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8" name="Google Shape;98;p1">
            <a:extLst>
              <a:ext uri="{FF2B5EF4-FFF2-40B4-BE49-F238E27FC236}">
                <a16:creationId xmlns:a16="http://schemas.microsoft.com/office/drawing/2014/main" id="{13464ECB-4D31-4C12-9CE3-63AD2C5CF9E1}"/>
              </a:ext>
            </a:extLst>
          </p:cNvPr>
          <p:cNvSpPr txBox="1"/>
          <p:nvPr/>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75000"/>
                    <a:lumOff val="25000"/>
                  </a:schemeClr>
                </a:solidFill>
                <a:latin typeface="Montserrat SemiBold"/>
                <a:ea typeface="Montserrat SemiBold"/>
                <a:cs typeface="Montserrat SemiBold"/>
                <a:sym typeface="Montserrat SemiBold"/>
              </a:rPr>
              <a:t>Trien </a:t>
            </a:r>
            <a:r>
              <a:rPr lang="en-US" sz="2000" dirty="0" err="1">
                <a:solidFill>
                  <a:schemeClr val="tx1">
                    <a:lumMod val="75000"/>
                    <a:lumOff val="25000"/>
                  </a:schemeClr>
                </a:solidFill>
                <a:latin typeface="Montserrat SemiBold"/>
                <a:ea typeface="Montserrat SemiBold"/>
                <a:cs typeface="Montserrat SemiBold"/>
                <a:sym typeface="Montserrat SemiBold"/>
              </a:rPr>
              <a:t>Vuong</a:t>
            </a:r>
            <a:endParaRPr lang="en-US" sz="2000" dirty="0">
              <a:solidFill>
                <a:schemeClr val="tx1">
                  <a:lumMod val="75000"/>
                  <a:lumOff val="25000"/>
                </a:schemeClr>
              </a:solidFill>
              <a:latin typeface="Montserrat SemiBold"/>
              <a:ea typeface="Montserrat SemiBold"/>
              <a:cs typeface="Montserrat SemiBold"/>
              <a:sym typeface="Montserrat SemiBold"/>
            </a:endParaRPr>
          </a:p>
        </p:txBody>
      </p:sp>
      <p:sp>
        <p:nvSpPr>
          <p:cNvPr id="9" name="Google Shape;96;p1">
            <a:extLst>
              <a:ext uri="{FF2B5EF4-FFF2-40B4-BE49-F238E27FC236}">
                <a16:creationId xmlns:a16="http://schemas.microsoft.com/office/drawing/2014/main" id="{0D22D31A-18A0-4D9B-9CBA-6D2FA94636C9}"/>
              </a:ext>
            </a:extLst>
          </p:cNvPr>
          <p:cNvSpPr txBox="1"/>
          <p:nvPr/>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TAs:</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13" name="TextBox 12">
            <a:extLst>
              <a:ext uri="{FF2B5EF4-FFF2-40B4-BE49-F238E27FC236}">
                <a16:creationId xmlns:a16="http://schemas.microsoft.com/office/drawing/2014/main" id="{F6D668F5-A5A6-4E89-9F50-40E7924B7135}"/>
              </a:ext>
            </a:extLst>
          </p:cNvPr>
          <p:cNvSpPr txBox="1"/>
          <p:nvPr/>
        </p:nvSpPr>
        <p:spPr>
          <a:xfrm>
            <a:off x="7684077" y="4395355"/>
            <a:ext cx="3777096" cy="1938992"/>
          </a:xfrm>
          <a:prstGeom prst="rect">
            <a:avLst/>
          </a:prstGeom>
          <a:noFill/>
        </p:spPr>
        <p:txBody>
          <a:bodyPr wrap="square" numCol="2" rtlCol="0">
            <a:spAutoFit/>
          </a:bodyPr>
          <a:lstStyle/>
          <a:p>
            <a:r>
              <a:rPr lang="en-US" sz="2400" dirty="0">
                <a:latin typeface="Montserrat" panose="00000500000000000000" pitchFamily="2" charset="0"/>
              </a:rPr>
              <a:t>Cora</a:t>
            </a:r>
          </a:p>
          <a:p>
            <a:r>
              <a:rPr lang="en-US" sz="2400" dirty="0">
                <a:latin typeface="Montserrat" panose="00000500000000000000" pitchFamily="2" charset="0"/>
              </a:rPr>
              <a:t>Jonah</a:t>
            </a:r>
          </a:p>
          <a:p>
            <a:r>
              <a:rPr lang="en-US" sz="2400" dirty="0" err="1">
                <a:latin typeface="Montserrat" panose="00000500000000000000" pitchFamily="2" charset="0"/>
              </a:rPr>
              <a:t>Maitreyi</a:t>
            </a:r>
            <a:endParaRPr lang="en-US" sz="2400" dirty="0">
              <a:latin typeface="Montserrat" panose="00000500000000000000" pitchFamily="2" charset="0"/>
            </a:endParaRPr>
          </a:p>
          <a:p>
            <a:br>
              <a:rPr lang="en-US" sz="2400" dirty="0">
                <a:latin typeface="Montserrat" panose="00000500000000000000" pitchFamily="2" charset="0"/>
              </a:rPr>
            </a:br>
            <a:br>
              <a:rPr lang="en-US" sz="2400" dirty="0">
                <a:latin typeface="Montserrat" panose="00000500000000000000" pitchFamily="2" charset="0"/>
              </a:rPr>
            </a:br>
            <a:r>
              <a:rPr lang="en-US" sz="2400" dirty="0" err="1">
                <a:latin typeface="Montserrat" panose="00000500000000000000" pitchFamily="2" charset="0"/>
              </a:rPr>
              <a:t>Nhan</a:t>
            </a:r>
            <a:endParaRPr lang="en-US" sz="2400" dirty="0">
              <a:latin typeface="Montserrat" panose="00000500000000000000" pitchFamily="2" charset="0"/>
            </a:endParaRPr>
          </a:p>
          <a:p>
            <a:r>
              <a:rPr lang="en-US" sz="2400" dirty="0">
                <a:latin typeface="Montserrat" panose="00000500000000000000" pitchFamily="2" charset="0"/>
              </a:rPr>
              <a:t>Nichole</a:t>
            </a:r>
          </a:p>
          <a:p>
            <a:r>
              <a:rPr lang="en-US" sz="2400" dirty="0" err="1">
                <a:latin typeface="Montserrat" panose="00000500000000000000" pitchFamily="2" charset="0"/>
              </a:rPr>
              <a:t>Shiven</a:t>
            </a:r>
            <a:endParaRPr lang="en-US" sz="2400" dirty="0">
              <a:latin typeface="Montserrat" panose="00000500000000000000" pitchFamily="2" charset="0"/>
            </a:endParaRPr>
          </a:p>
        </p:txBody>
      </p:sp>
      <p:sp>
        <p:nvSpPr>
          <p:cNvPr id="11" name="TextBox 10">
            <a:extLst>
              <a:ext uri="{FF2B5EF4-FFF2-40B4-BE49-F238E27FC236}">
                <a16:creationId xmlns:a16="http://schemas.microsoft.com/office/drawing/2014/main" id="{26C2C39F-A784-4804-B7D2-2546D7F47B00}"/>
              </a:ext>
            </a:extLst>
          </p:cNvPr>
          <p:cNvSpPr txBox="1"/>
          <p:nvPr/>
        </p:nvSpPr>
        <p:spPr>
          <a:xfrm>
            <a:off x="6815404" y="6360778"/>
            <a:ext cx="5208274" cy="369332"/>
          </a:xfrm>
          <a:prstGeom prst="rect">
            <a:avLst/>
          </a:prstGeom>
          <a:noFill/>
        </p:spPr>
        <p:txBody>
          <a:bodyPr wrap="square" rtlCol="0">
            <a:spAutoFit/>
          </a:bodyPr>
          <a:lstStyle/>
          <a:p>
            <a:r>
              <a:rPr lang="en-US" i="1" dirty="0">
                <a:solidFill>
                  <a:srgbClr val="535353"/>
                </a:solidFill>
                <a:latin typeface="Montserrat SemiBold" panose="00000700000000000000" pitchFamily="2" charset="0"/>
              </a:rPr>
              <a:t>Music </a:t>
            </a:r>
            <a:r>
              <a:rPr lang="en-US" dirty="0">
                <a:solidFill>
                  <a:srgbClr val="535353"/>
                </a:solidFill>
                <a:latin typeface="Montserrat SemiBold" panose="00000700000000000000" pitchFamily="2" charset="0"/>
              </a:rPr>
              <a:t>: </a:t>
            </a:r>
            <a:r>
              <a:rPr lang="en-US" dirty="0">
                <a:solidFill>
                  <a:srgbClr val="535353"/>
                </a:solidFill>
                <a:latin typeface="Montserrat SemiBold" panose="00000700000000000000" pitchFamily="2" charset="0"/>
                <a:hlinkClick r:id="rId3"/>
              </a:rPr>
              <a:t>CSE 123 26su Lecture Tunes </a:t>
            </a:r>
            <a:endParaRPr lang="en-US" dirty="0">
              <a:solidFill>
                <a:srgbClr val="535353"/>
              </a:solidFill>
              <a:latin typeface="Montserrat SemiBold" panose="00000700000000000000" pitchFamily="2" charset="0"/>
            </a:endParaRPr>
          </a:p>
        </p:txBody>
      </p:sp>
      <p:pic>
        <p:nvPicPr>
          <p:cNvPr id="4" name="Picture 3" descr="qr code for https://app.sli.do/event/g21Z6mTh6BwhDTe6YyG1U5&#10;link and instructions in speaker notes">
            <a:extLst>
              <a:ext uri="{FF2B5EF4-FFF2-40B4-BE49-F238E27FC236}">
                <a16:creationId xmlns:a16="http://schemas.microsoft.com/office/drawing/2014/main" id="{E0412C0A-89E3-4269-9EE0-EF67CB183D3A}"/>
              </a:ext>
            </a:extLst>
          </p:cNvPr>
          <p:cNvPicPr>
            <a:picLocks noChangeAspect="1"/>
          </p:cNvPicPr>
          <p:nvPr/>
        </p:nvPicPr>
        <p:blipFill>
          <a:blip r:embed="rId4"/>
          <a:stretch>
            <a:fillRect/>
          </a:stretch>
        </p:blipFill>
        <p:spPr>
          <a:xfrm>
            <a:off x="3243829" y="5639712"/>
            <a:ext cx="1041235" cy="10412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(6)</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p:txBody>
      </p:sp>
      <p:graphicFrame>
        <p:nvGraphicFramePr>
          <p:cNvPr id="16" name="Table 4">
            <a:extLst>
              <a:ext uri="{FF2B5EF4-FFF2-40B4-BE49-F238E27FC236}">
                <a16:creationId xmlns:a16="http://schemas.microsoft.com/office/drawing/2014/main" id="{BA519C11-7735-422A-A1A0-BB085641F2CF}"/>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8" name="TextBox 17">
            <a:extLst>
              <a:ext uri="{FF2B5EF4-FFF2-40B4-BE49-F238E27FC236}">
                <a16:creationId xmlns:a16="http://schemas.microsoft.com/office/drawing/2014/main" id="{D5A007FC-0D68-4779-B67B-F630C56A4E7B}"/>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9" name="TextBox 18">
            <a:extLst>
              <a:ext uri="{FF2B5EF4-FFF2-40B4-BE49-F238E27FC236}">
                <a16:creationId xmlns:a16="http://schemas.microsoft.com/office/drawing/2014/main" id="{C710495A-3C14-45CD-8887-EB5E532AF9B5}"/>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1" name="Group 10" descr="x variable holding a reference to an array holding 1, 0, 0, 0, 0 ; y variable holding a reference to the same array">
            <a:extLst>
              <a:ext uri="{FF2B5EF4-FFF2-40B4-BE49-F238E27FC236}">
                <a16:creationId xmlns:a16="http://schemas.microsoft.com/office/drawing/2014/main" id="{4DD1F6F7-23BF-4C1C-BC4F-76DEDAD67218}"/>
              </a:ext>
            </a:extLst>
          </p:cNvPr>
          <p:cNvGrpSpPr/>
          <p:nvPr/>
        </p:nvGrpSpPr>
        <p:grpSpPr>
          <a:xfrm>
            <a:off x="1671724" y="5863633"/>
            <a:ext cx="5287663" cy="757560"/>
            <a:chOff x="1671724" y="5863633"/>
            <a:chExt cx="5287663"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9">
            <a:extLst>
              <a:ext uri="{FF2B5EF4-FFF2-40B4-BE49-F238E27FC236}">
                <a16:creationId xmlns:a16="http://schemas.microsoft.com/office/drawing/2014/main" id="{FBF70F6F-6B49-4B7E-8AAF-05185F9546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6044797"/>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0" name="Slide Number Placeholder 9">
            <a:extLst>
              <a:ext uri="{FF2B5EF4-FFF2-40B4-BE49-F238E27FC236}">
                <a16:creationId xmlns:a16="http://schemas.microsoft.com/office/drawing/2014/main" id="{9895DE1F-3845-460F-AA20-A5282B1720F1}"/>
              </a:ext>
            </a:extLst>
          </p:cNvPr>
          <p:cNvSpPr>
            <a:spLocks noGrp="1"/>
          </p:cNvSpPr>
          <p:nvPr>
            <p:ph type="sldNum" sz="quarter" idx="12"/>
          </p:nvPr>
        </p:nvSpPr>
        <p:spPr/>
        <p:txBody>
          <a:bodyPr/>
          <a:lstStyle/>
          <a:p>
            <a:fld id="{B84CCEFC-A9FF-8249-A3D3-21FB7B7CCB8D}" type="slidenum">
              <a:rPr lang="en-US" smtClean="0"/>
              <a:t>10</a:t>
            </a:fld>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noAutofit/>
          </a:bodyPr>
          <a:lstStyle/>
          <a:p>
            <a:r>
              <a:rPr lang="en-US" sz="2800" dirty="0"/>
              <a:t>Lecture Outline: Contiguous / Non-Contiguous Memory Review</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descr="pointing to Contiguous / Non-Contiguous Memory Review">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1A4489-087B-4DF7-B471-F5570F8AB05E}"/>
              </a:ext>
            </a:extLst>
          </p:cNvPr>
          <p:cNvSpPr>
            <a:spLocks noGrp="1"/>
          </p:cNvSpPr>
          <p:nvPr>
            <p:ph type="sldNum" sz="quarter" idx="12"/>
          </p:nvPr>
        </p:nvSpPr>
        <p:spPr/>
        <p:txBody>
          <a:bodyPr/>
          <a:lstStyle/>
          <a:p>
            <a:fld id="{B84CCEFC-A9FF-8249-A3D3-21FB7B7CCB8D}" type="slidenum">
              <a:rPr lang="en-US" smtClean="0"/>
              <a:t>11</a:t>
            </a:fld>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descr="A 10x7 grid of seemingly random integers, representing memory on a computer">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303411321"/>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5" name="Slide Number Placeholder 4">
            <a:extLst>
              <a:ext uri="{FF2B5EF4-FFF2-40B4-BE49-F238E27FC236}">
                <a16:creationId xmlns:a16="http://schemas.microsoft.com/office/drawing/2014/main" id="{4F037C1A-8954-4AED-B334-05719C3016FE}"/>
              </a:ext>
            </a:extLst>
          </p:cNvPr>
          <p:cNvSpPr>
            <a:spLocks noGrp="1"/>
          </p:cNvSpPr>
          <p:nvPr>
            <p:ph type="sldNum" sz="quarter" idx="12"/>
          </p:nvPr>
        </p:nvSpPr>
        <p:spPr/>
        <p:txBody>
          <a:bodyPr/>
          <a:lstStyle/>
          <a:p>
            <a:fld id="{B84CCEFC-A9FF-8249-A3D3-21FB7B7CCB8D}" type="slidenum">
              <a:rPr lang="en-US" smtClean="0"/>
              <a:t>12</a:t>
            </a:fld>
            <a:endParaRPr lang="en-US"/>
          </a:p>
        </p:txBody>
      </p:sp>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int[7];</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descr="A 10x7 grid of seemingly random integers, representing memory on a computer">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69333776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grpSp>
        <p:nvGrpSpPr>
          <p:cNvPr id="5" name="Group 4" descr="arr variable holding nothing">
            <a:extLst>
              <a:ext uri="{FF2B5EF4-FFF2-40B4-BE49-F238E27FC236}">
                <a16:creationId xmlns:a16="http://schemas.microsoft.com/office/drawing/2014/main" id="{69DE3433-E5A2-43AC-9D5D-446F51421CF6}"/>
              </a:ext>
            </a:extLst>
          </p:cNvPr>
          <p:cNvGrpSpPr/>
          <p:nvPr/>
        </p:nvGrpSpPr>
        <p:grpSpPr>
          <a:xfrm>
            <a:off x="1277835" y="3091508"/>
            <a:ext cx="781038" cy="1280780"/>
            <a:chOff x="1277835" y="3091508"/>
            <a:chExt cx="781038" cy="1280780"/>
          </a:xfrm>
        </p:grpSpPr>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9DEC5A5-71C3-4A74-A2CD-152EA3A51698}"/>
              </a:ext>
            </a:extLst>
          </p:cNvPr>
          <p:cNvSpPr>
            <a:spLocks noGrp="1"/>
          </p:cNvSpPr>
          <p:nvPr>
            <p:ph type="sldNum" sz="quarter" idx="12"/>
          </p:nvPr>
        </p:nvSpPr>
        <p:spPr/>
        <p:txBody>
          <a:bodyPr/>
          <a:lstStyle/>
          <a:p>
            <a:fld id="{B84CCEFC-A9FF-8249-A3D3-21FB7B7CCB8D}" type="slidenum">
              <a:rPr lang="en-US" smtClean="0"/>
              <a:t>13</a:t>
            </a:fld>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BF7E-351F-A90E-9B0D-26A69D453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4D84C-21E2-9765-3EAF-6ED93524B023}"/>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573391DB-6E59-502D-5DAD-1823770A47C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6D9A8FA4-ED02-7423-107A-45AE8E668614}"/>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pSp>
        <p:nvGrpSpPr>
          <p:cNvPr id="5" name="Group 4" descr="arr variable holding a reference to a chunk of contiguous memory 7 spaces wide, holding all 0s">
            <a:extLst>
              <a:ext uri="{FF2B5EF4-FFF2-40B4-BE49-F238E27FC236}">
                <a16:creationId xmlns:a16="http://schemas.microsoft.com/office/drawing/2014/main" id="{212312E1-90FB-4E2C-B053-93398DFB92E9}"/>
              </a:ext>
            </a:extLst>
          </p:cNvPr>
          <p:cNvGrpSpPr/>
          <p:nvPr/>
        </p:nvGrpSpPr>
        <p:grpSpPr>
          <a:xfrm>
            <a:off x="1277835" y="3091508"/>
            <a:ext cx="2402313" cy="2069335"/>
            <a:chOff x="1277835" y="3091508"/>
            <a:chExt cx="2402313" cy="2069335"/>
          </a:xfrm>
        </p:grpSpPr>
        <p:sp>
          <p:nvSpPr>
            <p:cNvPr id="12" name="TextBox 11">
              <a:extLst>
                <a:ext uri="{FF2B5EF4-FFF2-40B4-BE49-F238E27FC236}">
                  <a16:creationId xmlns:a16="http://schemas.microsoft.com/office/drawing/2014/main" id="{94277A95-4218-3233-7281-757D0B589E2D}"/>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9D875375-22A4-314C-ABF2-68F51B70F347}"/>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653CE882-BB3B-B7B6-E5AE-36CD8DCD587C}"/>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C2F6E0-8123-D5E0-82C5-E9DD0FF26C00}"/>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2E7857A-D545-69C3-B695-ED1DF97A58FE}"/>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descr="A 10x7 grid of seemingly random integers, representing memory on a computer; a 7-wide chunk of contiguous memory is highlighted yellow and filled with 0s">
            <a:extLst>
              <a:ext uri="{FF2B5EF4-FFF2-40B4-BE49-F238E27FC236}">
                <a16:creationId xmlns:a16="http://schemas.microsoft.com/office/drawing/2014/main" id="{6AD6DE18-9A1E-07EE-9434-BE8696347835}"/>
              </a:ext>
            </a:extLst>
          </p:cNvPr>
          <p:cNvGraphicFramePr>
            <a:graphicFrameLocks noGrp="1"/>
          </p:cNvGraphicFramePr>
          <p:nvPr>
            <p:extLst>
              <p:ext uri="{D42A27DB-BD31-4B8C-83A1-F6EECF244321}">
                <p14:modId xmlns:p14="http://schemas.microsoft.com/office/powerpoint/2010/main" val="2223944051"/>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4" name="Slide Number Placeholder 3">
            <a:extLst>
              <a:ext uri="{FF2B5EF4-FFF2-40B4-BE49-F238E27FC236}">
                <a16:creationId xmlns:a16="http://schemas.microsoft.com/office/drawing/2014/main" id="{D822EF39-FC5C-4B5E-B285-E05C8E7D0D75}"/>
              </a:ext>
            </a:extLst>
          </p:cNvPr>
          <p:cNvSpPr>
            <a:spLocks noGrp="1"/>
          </p:cNvSpPr>
          <p:nvPr>
            <p:ph type="sldNum" sz="quarter" idx="12"/>
          </p:nvPr>
        </p:nvSpPr>
        <p:spPr/>
        <p:txBody>
          <a:bodyPr/>
          <a:lstStyle/>
          <a:p>
            <a:fld id="{B84CCEFC-A9FF-8249-A3D3-21FB7B7CCB8D}" type="slidenum">
              <a:rPr lang="en-US" smtClean="0"/>
              <a:t>14</a:t>
            </a:fld>
            <a:endParaRPr lang="en-US"/>
          </a:p>
        </p:txBody>
      </p:sp>
    </p:spTree>
    <p:extLst>
      <p:ext uri="{BB962C8B-B14F-4D97-AF65-F5344CB8AC3E}">
        <p14:creationId xmlns:p14="http://schemas.microsoft.com/office/powerpoint/2010/main" val="349511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
        <p:nvSpPr>
          <p:cNvPr id="5" name="Slide Number Placeholder 4">
            <a:extLst>
              <a:ext uri="{FF2B5EF4-FFF2-40B4-BE49-F238E27FC236}">
                <a16:creationId xmlns:a16="http://schemas.microsoft.com/office/drawing/2014/main" id="{B4569EED-12B2-4907-922E-7C677C638567}"/>
              </a:ext>
            </a:extLst>
          </p:cNvPr>
          <p:cNvSpPr>
            <a:spLocks noGrp="1"/>
          </p:cNvSpPr>
          <p:nvPr>
            <p:ph type="sldNum" sz="quarter" idx="12"/>
          </p:nvPr>
        </p:nvSpPr>
        <p:spPr/>
        <p:txBody>
          <a:bodyPr/>
          <a:lstStyle/>
          <a:p>
            <a:fld id="{B84CCEFC-A9FF-8249-A3D3-21FB7B7CCB8D}" type="slidenum">
              <a:rPr lang="en-US" smtClean="0"/>
              <a:t>15</a:t>
            </a:fld>
            <a:endParaRPr lang="en-US"/>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a:t>
            </a:r>
          </a:p>
          <a:p>
            <a:pPr marL="0" indent="0">
              <a:buNone/>
            </a:pPr>
            <a:r>
              <a:rPr lang="en-US" dirty="0" err="1">
                <a:latin typeface="Consolas" panose="020B0609020204030204" pitchFamily="49" charset="0"/>
              </a:rPr>
              <a:t>list.next</a:t>
            </a:r>
            <a:r>
              <a:rPr lang="en-US" dirty="0">
                <a:latin typeface="Consolas" panose="020B0609020204030204" pitchFamily="49" charset="0"/>
              </a:rPr>
              <a:t> =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pSp>
        <p:nvGrpSpPr>
          <p:cNvPr id="5" name="Group 4" descr="list variable holding nothing">
            <a:extLst>
              <a:ext uri="{FF2B5EF4-FFF2-40B4-BE49-F238E27FC236}">
                <a16:creationId xmlns:a16="http://schemas.microsoft.com/office/drawing/2014/main" id="{9007B506-F896-4264-A4F5-A5ACB5190E00}"/>
              </a:ext>
            </a:extLst>
          </p:cNvPr>
          <p:cNvGrpSpPr/>
          <p:nvPr/>
        </p:nvGrpSpPr>
        <p:grpSpPr>
          <a:xfrm>
            <a:off x="894867" y="3277673"/>
            <a:ext cx="973344" cy="1280780"/>
            <a:chOff x="894867" y="3277673"/>
            <a:chExt cx="973344" cy="1280780"/>
          </a:xfrm>
        </p:grpSpPr>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4" descr="A 10x7 grid of seemingly random integers, representing memory on a computer">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2801572699"/>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4" name="Slide Number Placeholder 3">
            <a:extLst>
              <a:ext uri="{FF2B5EF4-FFF2-40B4-BE49-F238E27FC236}">
                <a16:creationId xmlns:a16="http://schemas.microsoft.com/office/drawing/2014/main" id="{56A73B84-FE28-48CF-B0D4-27FE22772933}"/>
              </a:ext>
            </a:extLst>
          </p:cNvPr>
          <p:cNvSpPr>
            <a:spLocks noGrp="1"/>
          </p:cNvSpPr>
          <p:nvPr>
            <p:ph type="sldNum" sz="quarter" idx="12"/>
          </p:nvPr>
        </p:nvSpPr>
        <p:spPr/>
        <p:txBody>
          <a:bodyPr/>
          <a:lstStyle/>
          <a:p>
            <a:fld id="{B84CCEFC-A9FF-8249-A3D3-21FB7B7CCB8D}" type="slidenum">
              <a:rPr lang="en-US" smtClean="0"/>
              <a:t>16</a:t>
            </a:fld>
            <a:endParaRPr lang="en-US"/>
          </a:p>
        </p:txBody>
      </p:sp>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p>
          <a:p>
            <a:pPr marL="0" indent="0">
              <a:buNone/>
            </a:pPr>
            <a:r>
              <a:rPr lang="en-US" dirty="0" err="1">
                <a:latin typeface="Consolas" panose="020B0609020204030204" pitchFamily="49" charset="0"/>
              </a:rPr>
              <a:t>list.next</a:t>
            </a:r>
            <a:r>
              <a:rPr lang="en-US" dirty="0">
                <a:latin typeface="Consolas" panose="020B0609020204030204" pitchFamily="49" charset="0"/>
              </a:rPr>
              <a:t> =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15" name="Table 4" descr="A 10x7 grid of seemingly random integers, representing memory on a computer; there is a two-cell chunk of memory highlighted yellow and containing 1 and null">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17872791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highlight>
                            <a:srgbClr val="FFF2CC"/>
                          </a:highlight>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grpSp>
        <p:nvGrpSpPr>
          <p:cNvPr id="5" name="Group 4" descr="list variable holding a reference to a chunk of memory 2 spaces wide, holding 1 and null">
            <a:extLst>
              <a:ext uri="{FF2B5EF4-FFF2-40B4-BE49-F238E27FC236}">
                <a16:creationId xmlns:a16="http://schemas.microsoft.com/office/drawing/2014/main" id="{D3B49609-DA6E-4099-939A-77E0F79CEFEB}"/>
              </a:ext>
            </a:extLst>
          </p:cNvPr>
          <p:cNvGrpSpPr/>
          <p:nvPr/>
        </p:nvGrpSpPr>
        <p:grpSpPr>
          <a:xfrm>
            <a:off x="894867" y="3277673"/>
            <a:ext cx="3523820" cy="1280780"/>
            <a:chOff x="894867" y="3277673"/>
            <a:chExt cx="3523820" cy="1280780"/>
          </a:xfrm>
        </p:grpSpPr>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0E8539E-59E2-4EB0-883D-591AB5CCF68E}"/>
              </a:ext>
            </a:extLst>
          </p:cNvPr>
          <p:cNvSpPr>
            <a:spLocks noGrp="1"/>
          </p:cNvSpPr>
          <p:nvPr>
            <p:ph type="sldNum" sz="quarter" idx="12"/>
          </p:nvPr>
        </p:nvSpPr>
        <p:spPr/>
        <p:txBody>
          <a:bodyPr/>
          <a:lstStyle/>
          <a:p>
            <a:fld id="{B84CCEFC-A9FF-8249-A3D3-21FB7B7CCB8D}" type="slidenum">
              <a:rPr lang="en-US" smtClean="0"/>
              <a:t>17</a:t>
            </a:fld>
            <a:endParaRPr lang="en-US"/>
          </a:p>
        </p:txBody>
      </p:sp>
    </p:spTree>
    <p:extLst>
      <p:ext uri="{BB962C8B-B14F-4D97-AF65-F5344CB8AC3E}">
        <p14:creationId xmlns:p14="http://schemas.microsoft.com/office/powerpoint/2010/main" val="8633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p>
          <a:p>
            <a:pPr marL="0" indent="0">
              <a:buNone/>
            </a:pPr>
            <a:r>
              <a:rPr lang="en-US" dirty="0" err="1">
                <a:latin typeface="Consolas" panose="020B0609020204030204" pitchFamily="49" charset="0"/>
              </a:rPr>
              <a:t>list.next</a:t>
            </a:r>
            <a:r>
              <a:rPr lang="en-US" dirty="0">
                <a:latin typeface="Consolas" panose="020B0609020204030204" pitchFamily="49" charset="0"/>
              </a:rPr>
              <a:t> =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15" name="Table 4" descr="A 10x7 grid of seemingly random integers, representing memory on a computer; there is a two-cell chunk of memory highlighted yellow and containing 1 and a reference to another separate two-cell chunk of memory containing 2 and null">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475665751"/>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highlight>
                            <a:srgbClr val="FFF2CC"/>
                          </a:highlight>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grpSp>
        <p:nvGrpSpPr>
          <p:cNvPr id="5" name="Group 4" descr="list variable holding a reference to a chunk of memory 2 spaces wide, holding 1 and a reference to another chunk of memory 2 spaces wide, holding 2 and null">
            <a:extLst>
              <a:ext uri="{FF2B5EF4-FFF2-40B4-BE49-F238E27FC236}">
                <a16:creationId xmlns:a16="http://schemas.microsoft.com/office/drawing/2014/main" id="{EDA45E46-7ED5-447F-A351-C839BEA6FB9A}"/>
              </a:ext>
            </a:extLst>
          </p:cNvPr>
          <p:cNvGrpSpPr/>
          <p:nvPr/>
        </p:nvGrpSpPr>
        <p:grpSpPr>
          <a:xfrm>
            <a:off x="894867" y="3277673"/>
            <a:ext cx="7126666" cy="1518819"/>
            <a:chOff x="894867" y="3277673"/>
            <a:chExt cx="7126666" cy="1518819"/>
          </a:xfrm>
        </p:grpSpPr>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7823453-9BBE-4A30-B9C5-4E0BDCAE24E7}"/>
              </a:ext>
            </a:extLst>
          </p:cNvPr>
          <p:cNvSpPr>
            <a:spLocks noGrp="1"/>
          </p:cNvSpPr>
          <p:nvPr>
            <p:ph type="sldNum" sz="quarter" idx="12"/>
          </p:nvPr>
        </p:nvSpPr>
        <p:spPr/>
        <p:txBody>
          <a:bodyPr/>
          <a:lstStyle/>
          <a:p>
            <a:fld id="{B84CCEFC-A9FF-8249-A3D3-21FB7B7CCB8D}" type="slidenum">
              <a:rPr lang="en-US" smtClean="0"/>
              <a:t>18</a:t>
            </a:fld>
            <a:endParaRPr lang="en-US"/>
          </a:p>
        </p:txBody>
      </p:sp>
    </p:spTree>
    <p:extLst>
      <p:ext uri="{BB962C8B-B14F-4D97-AF65-F5344CB8AC3E}">
        <p14:creationId xmlns:p14="http://schemas.microsoft.com/office/powerpoint/2010/main" val="204724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
        <p:nvSpPr>
          <p:cNvPr id="4" name="Slide Number Placeholder 3">
            <a:extLst>
              <a:ext uri="{FF2B5EF4-FFF2-40B4-BE49-F238E27FC236}">
                <a16:creationId xmlns:a16="http://schemas.microsoft.com/office/drawing/2014/main" id="{1108172B-99B3-4C05-BEFA-45BD65F43D46}"/>
              </a:ext>
            </a:extLst>
          </p:cNvPr>
          <p:cNvSpPr>
            <a:spLocks noGrp="1"/>
          </p:cNvSpPr>
          <p:nvPr>
            <p:ph type="sldNum" sz="quarter" idx="12"/>
          </p:nvPr>
        </p:nvSpPr>
        <p:spPr/>
        <p:txBody>
          <a:bodyPr/>
          <a:lstStyle/>
          <a:p>
            <a:fld id="{B84CCEFC-A9FF-8249-A3D3-21FB7B7CCB8D}" type="slidenum">
              <a:rPr lang="en-US" smtClean="0"/>
              <a:t>19</a:t>
            </a:fld>
            <a:endParaRPr lang="en-US"/>
          </a:p>
        </p:txBody>
      </p:sp>
    </p:spTree>
    <p:extLst>
      <p:ext uri="{BB962C8B-B14F-4D97-AF65-F5344CB8AC3E}">
        <p14:creationId xmlns:p14="http://schemas.microsoft.com/office/powerpoint/2010/main" val="196888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Announcements</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descr="pointing to Announcements">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7FD2F9-4797-4763-A45E-261293E81F37}"/>
              </a:ext>
            </a:extLst>
          </p:cNvPr>
          <p:cNvSpPr>
            <a:spLocks noGrp="1"/>
          </p:cNvSpPr>
          <p:nvPr>
            <p:ph type="sldNum" sz="quarter" idx="12"/>
          </p:nvPr>
        </p:nvSpPr>
        <p:spPr/>
        <p:txBody>
          <a:bodyPr/>
          <a:lstStyle/>
          <a:p>
            <a:fld id="{B84CCEFC-A9FF-8249-A3D3-21FB7B7CCB8D}" type="slidenum">
              <a:rPr lang="en-US" smtClean="0"/>
              <a:t>2</a:t>
            </a:fld>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a:t>
            </a:r>
            <a:r>
              <a:rPr lang="en-US" dirty="0" err="1"/>
              <a:t>ListNode</a:t>
            </a:r>
            <a:r>
              <a:rPr lang="en-US" dirty="0"/>
              <a:t> Practice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latin typeface="Consolas" panose="020B0609020204030204" pitchFamily="49" charset="0"/>
              </a:rPr>
              <a:t>ListNode</a:t>
            </a:r>
            <a:r>
              <a:rPr lang="en-US" b="1" dirty="0">
                <a:solidFill>
                  <a:schemeClr val="accent5"/>
                </a:solidFill>
              </a:rPr>
              <a:t> Practice</a:t>
            </a:r>
          </a:p>
        </p:txBody>
      </p:sp>
      <p:sp>
        <p:nvSpPr>
          <p:cNvPr id="4" name="Pentagon 3" descr="pointing to ListNode Practice">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9D6AEA-4B7A-46A9-B33A-0AD9ABDAADA1}"/>
              </a:ext>
            </a:extLst>
          </p:cNvPr>
          <p:cNvSpPr>
            <a:spLocks noGrp="1"/>
          </p:cNvSpPr>
          <p:nvPr>
            <p:ph type="sldNum" sz="quarter" idx="12"/>
          </p:nvPr>
        </p:nvSpPr>
        <p:spPr/>
        <p:txBody>
          <a:bodyPr/>
          <a:lstStyle/>
          <a:p>
            <a:fld id="{B84CCEFC-A9FF-8249-A3D3-21FB7B7CCB8D}" type="slidenum">
              <a:rPr lang="en-US" smtClean="0"/>
              <a:t>20</a:t>
            </a:fld>
            <a:endParaRPr lang="en-US"/>
          </a:p>
        </p:txBody>
      </p:sp>
    </p:spTree>
    <p:extLst>
      <p:ext uri="{BB962C8B-B14F-4D97-AF65-F5344CB8AC3E}">
        <p14:creationId xmlns:p14="http://schemas.microsoft.com/office/powerpoint/2010/main" val="407106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 Idea</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create a list of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Each box represents a ListNode. The data field is shown in the left half of each box, the next field is shown in the right half of each box. ">
            <a:extLst>
              <a:ext uri="{FF2B5EF4-FFF2-40B4-BE49-F238E27FC236}">
                <a16:creationId xmlns:a16="http://schemas.microsoft.com/office/drawing/2014/main" id="{E060D836-5D73-4E66-9415-8C15CF7E5D60}"/>
              </a:ext>
            </a:extLst>
          </p:cNvPr>
          <p:cNvGrpSpPr/>
          <p:nvPr/>
        </p:nvGrpSpPr>
        <p:grpSpPr>
          <a:xfrm>
            <a:off x="753670" y="4125874"/>
            <a:ext cx="1811734" cy="2506393"/>
            <a:chOff x="753670" y="4125874"/>
            <a:chExt cx="1811734" cy="2506393"/>
          </a:xfrm>
        </p:grpSpPr>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3347B7A-8640-4115-8709-B914DB591F5E}"/>
              </a:ext>
            </a:extLst>
          </p:cNvPr>
          <p:cNvSpPr>
            <a:spLocks noGrp="1"/>
          </p:cNvSpPr>
          <p:nvPr>
            <p:ph type="sldNum" sz="quarter" idx="12"/>
          </p:nvPr>
        </p:nvSpPr>
        <p:spPr/>
        <p:txBody>
          <a:bodyPr/>
          <a:lstStyle/>
          <a:p>
            <a:fld id="{B84CCEFC-A9FF-8249-A3D3-21FB7B7CCB8D}" type="slidenum">
              <a:rPr lang="en-US" smtClean="0"/>
              <a:t>21</a:t>
            </a:fld>
            <a:endParaRPr lang="en-US"/>
          </a:p>
        </p:txBody>
      </p:sp>
      <p:cxnSp>
        <p:nvCxnSpPr>
          <p:cNvPr id="9" name="Straight Connector 8">
            <a:extLst>
              <a:ext uri="{FF2B5EF4-FFF2-40B4-BE49-F238E27FC236}">
                <a16:creationId xmlns:a16="http://schemas.microsoft.com/office/drawing/2014/main" id="{0DFD49E0-B23B-4722-B312-750FA1B808C5}"/>
              </a:ext>
              <a:ext uri="{C183D7F6-B498-43B3-948B-1728B52AA6E4}">
                <adec:decorative xmlns:adec="http://schemas.microsoft.com/office/drawing/2017/decorative" val="1"/>
              </a:ext>
            </a:extLst>
          </p:cNvPr>
          <p:cNvCxnSpPr>
            <a:cxnSpLocks/>
          </p:cNvCxnSpPr>
          <p:nvPr/>
        </p:nvCxnSpPr>
        <p:spPr>
          <a:xfrm flipH="1">
            <a:off x="10796451" y="5102407"/>
            <a:ext cx="608656" cy="52904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112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BC60-8BD3-4300-8036-6FD0426B8FB3}"/>
              </a:ext>
            </a:extLst>
          </p:cNvPr>
          <p:cNvSpPr>
            <a:spLocks noGrp="1"/>
          </p:cNvSpPr>
          <p:nvPr>
            <p:ph type="title"/>
          </p:nvPr>
        </p:nvSpPr>
        <p:spPr/>
        <p:txBody>
          <a:bodyPr/>
          <a:lstStyle/>
          <a:p>
            <a:r>
              <a:rPr lang="en-US" dirty="0"/>
              <a:t>doodling</a:t>
            </a:r>
          </a:p>
        </p:txBody>
      </p:sp>
      <p:sp>
        <p:nvSpPr>
          <p:cNvPr id="3" name="Slide Number Placeholder 2">
            <a:extLst>
              <a:ext uri="{FF2B5EF4-FFF2-40B4-BE49-F238E27FC236}">
                <a16:creationId xmlns:a16="http://schemas.microsoft.com/office/drawing/2014/main" id="{AA5872F5-D93E-40D1-8918-2B7D6B4D6AC9}"/>
              </a:ext>
            </a:extLst>
          </p:cNvPr>
          <p:cNvSpPr>
            <a:spLocks noGrp="1"/>
          </p:cNvSpPr>
          <p:nvPr>
            <p:ph type="sldNum" sz="quarter" idx="12"/>
          </p:nvPr>
        </p:nvSpPr>
        <p:spPr/>
        <p:txBody>
          <a:bodyPr/>
          <a:lstStyle/>
          <a:p>
            <a:fld id="{B84CCEFC-A9FF-8249-A3D3-21FB7B7CCB8D}" type="slidenum">
              <a:rPr lang="en-US" smtClean="0"/>
              <a:t>22</a:t>
            </a:fld>
            <a:endParaRPr lang="en-US"/>
          </a:p>
        </p:txBody>
      </p:sp>
    </p:spTree>
    <p:extLst>
      <p:ext uri="{BB962C8B-B14F-4D97-AF65-F5344CB8AC3E}">
        <p14:creationId xmlns:p14="http://schemas.microsoft.com/office/powerpoint/2010/main" val="5111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Programming Assignment 0 due tonight, July 1 at 11:59pm!</a:t>
            </a:r>
          </a:p>
          <a:p>
            <a:pPr lvl="1"/>
            <a:r>
              <a:rPr lang="en-US" dirty="0"/>
              <a:t>See generic </a:t>
            </a:r>
            <a:r>
              <a:rPr lang="en-US" dirty="0">
                <a:hlinkClick r:id="rId2"/>
              </a:rPr>
              <a:t>Programming Assignment rubric</a:t>
            </a:r>
            <a:r>
              <a:rPr lang="en-US" dirty="0"/>
              <a:t> posted on website </a:t>
            </a:r>
          </a:p>
          <a:p>
            <a:r>
              <a:rPr lang="en-US" dirty="0"/>
              <a:t>Creative Project 0 will be released tomorrow, April 16</a:t>
            </a:r>
          </a:p>
          <a:p>
            <a:pPr lvl="1"/>
            <a:r>
              <a:rPr lang="en-US" dirty="0"/>
              <a:t>Focused on design and implementation of data structures</a:t>
            </a:r>
          </a:p>
          <a:p>
            <a:r>
              <a:rPr lang="en-US" dirty="0"/>
              <a:t>Quiz 0 next week (Tuesday, July 7)</a:t>
            </a:r>
          </a:p>
          <a:p>
            <a:pPr lvl="1"/>
            <a:r>
              <a:rPr lang="en-US" dirty="0"/>
              <a:t>See </a:t>
            </a:r>
            <a:r>
              <a:rPr lang="en-US" dirty="0">
                <a:hlinkClick r:id="rId3"/>
              </a:rPr>
              <a:t>Quiz Logistics announcement </a:t>
            </a:r>
            <a:r>
              <a:rPr lang="en-US" dirty="0"/>
              <a:t>on Ed</a:t>
            </a:r>
          </a:p>
          <a:p>
            <a:pPr lvl="1"/>
            <a:r>
              <a:rPr lang="en-US" dirty="0"/>
              <a:t>Quiz 0 resources provided in </a:t>
            </a:r>
            <a:r>
              <a:rPr lang="en-US" dirty="0">
                <a:hlinkClick r:id="rId4"/>
              </a:rPr>
              <a:t>Resources Tab on Ed </a:t>
            </a:r>
            <a:r>
              <a:rPr lang="en-US" dirty="0"/>
              <a:t>(practice quizzes)</a:t>
            </a:r>
          </a:p>
          <a:p>
            <a:pPr lvl="1"/>
            <a:r>
              <a:rPr lang="en-US" dirty="0"/>
              <a:t>Content of the quiz:</a:t>
            </a:r>
          </a:p>
          <a:p>
            <a:pPr lvl="2"/>
            <a:r>
              <a:rPr lang="en-US" dirty="0"/>
              <a:t>Question 1 will be Testing + Multiple choice questions</a:t>
            </a:r>
          </a:p>
          <a:p>
            <a:pPr lvl="2"/>
            <a:r>
              <a:rPr lang="en-US" dirty="0"/>
              <a:t>Question 2 will be on </a:t>
            </a:r>
            <a:r>
              <a:rPr lang="en-US" dirty="0" err="1"/>
              <a:t>ArrayIntList</a:t>
            </a:r>
            <a:endParaRPr lang="en-US" dirty="0"/>
          </a:p>
          <a:p>
            <a:pPr lvl="2"/>
            <a:r>
              <a:rPr lang="en-US" dirty="0"/>
              <a:t>Question 3 will be Linked Node Manipulation</a:t>
            </a:r>
          </a:p>
        </p:txBody>
      </p:sp>
      <p:sp>
        <p:nvSpPr>
          <p:cNvPr id="4" name="Slide Number Placeholder 3">
            <a:extLst>
              <a:ext uri="{FF2B5EF4-FFF2-40B4-BE49-F238E27FC236}">
                <a16:creationId xmlns:a16="http://schemas.microsoft.com/office/drawing/2014/main" id="{D2D9B1DA-9D55-4B16-8999-102888BB682D}"/>
              </a:ext>
            </a:extLst>
          </p:cNvPr>
          <p:cNvSpPr>
            <a:spLocks noGrp="1"/>
          </p:cNvSpPr>
          <p:nvPr>
            <p:ph type="sldNum" sz="quarter" idx="12"/>
          </p:nvPr>
        </p:nvSpPr>
        <p:spPr/>
        <p:txBody>
          <a:bodyPr/>
          <a:lstStyle/>
          <a:p>
            <a:fld id="{B84CCEFC-A9FF-8249-A3D3-21FB7B7CCB8D}" type="slidenum">
              <a:rPr lang="en-US" smtClean="0"/>
              <a:t>3</a:t>
            </a:fld>
            <a:endParaRPr lang="en-US"/>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normAutofit fontScale="90000"/>
          </a:bodyPr>
          <a:lstStyle/>
          <a:p>
            <a:r>
              <a:rPr lang="en-US" dirty="0"/>
              <a:t>Lecture Outline: Reference Semantics Review</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descr="pointing to Reference Semantics Review">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2FB8E96-44C0-4590-8C27-605F162913D3}"/>
              </a:ext>
            </a:extLst>
          </p:cNvPr>
          <p:cNvSpPr>
            <a:spLocks noGrp="1"/>
          </p:cNvSpPr>
          <p:nvPr>
            <p:ph type="sldNum" sz="quarter" idx="12"/>
          </p:nvPr>
        </p:nvSpPr>
        <p:spPr/>
        <p:txBody>
          <a:bodyPr/>
          <a:lstStyle/>
          <a:p>
            <a:fld id="{B84CCEFC-A9FF-8249-A3D3-21FB7B7CCB8D}" type="slidenum">
              <a:rPr lang="en-US" smtClean="0"/>
              <a:t>4</a:t>
            </a:fld>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824151"/>
          </a:xfrm>
        </p:spPr>
        <p:txBody>
          <a:bodyPr>
            <a:normAutofit/>
          </a:bodyPr>
          <a:lstStyle/>
          <a:p>
            <a:r>
              <a:rPr lang="en-US" sz="2800" dirty="0">
                <a:latin typeface="Calibri" panose="020F0502020204030204" pitchFamily="34" charset="0"/>
              </a:rPr>
              <a:t>In Java, variables are treated two different ways:</a:t>
            </a: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423416283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9" name="TextBox 8">
            <a:extLst>
              <a:ext uri="{FF2B5EF4-FFF2-40B4-BE49-F238E27FC236}">
                <a16:creationId xmlns:a16="http://schemas.microsoft.com/office/drawing/2014/main" id="{853DCEAC-FBAC-4D69-AFD6-8F748D720ADD}"/>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2" name="TextBox 11">
            <a:extLst>
              <a:ext uri="{FF2B5EF4-FFF2-40B4-BE49-F238E27FC236}">
                <a16:creationId xmlns:a16="http://schemas.microsoft.com/office/drawing/2014/main" id="{C60B83F6-3351-43D1-82FE-11A8D599A03A}"/>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1" name="Group 10" descr="x variable holding 10, y variable holding nothing">
            <a:extLst>
              <a:ext uri="{FF2B5EF4-FFF2-40B4-BE49-F238E27FC236}">
                <a16:creationId xmlns:a16="http://schemas.microsoft.com/office/drawing/2014/main" id="{D1454D45-75D9-47F3-9F11-AA8B0B59E5F4}"/>
              </a:ext>
            </a:extLst>
          </p:cNvPr>
          <p:cNvGrpSpPr/>
          <p:nvPr/>
        </p:nvGrpSpPr>
        <p:grpSpPr>
          <a:xfrm>
            <a:off x="3944718" y="5818177"/>
            <a:ext cx="3408606" cy="757560"/>
            <a:chOff x="3944718" y="5818177"/>
            <a:chExt cx="3408606" cy="757560"/>
          </a:xfrm>
        </p:grpSpPr>
        <p:sp>
          <p:nvSpPr>
            <p:cNvPr id="5" name="TextBox 4" descr="diagram showing x variable holding 10, y variable holding nothing">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descr="diagram showing x variable holding 10, y variable holding nothing">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descr="diagram showing x variable holding 10, y variable holding nothing">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descr="diagram showing x variable holding 10, y variable holding nothing">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pSp>
      <p:sp>
        <p:nvSpPr>
          <p:cNvPr id="10" name="Slide Number Placeholder 9">
            <a:extLst>
              <a:ext uri="{FF2B5EF4-FFF2-40B4-BE49-F238E27FC236}">
                <a16:creationId xmlns:a16="http://schemas.microsoft.com/office/drawing/2014/main" id="{CE36AB36-E3D0-46A0-B2EC-3922D3548F44}"/>
              </a:ext>
            </a:extLst>
          </p:cNvPr>
          <p:cNvSpPr>
            <a:spLocks noGrp="1"/>
          </p:cNvSpPr>
          <p:nvPr>
            <p:ph type="sldNum" sz="quarter" idx="12"/>
          </p:nvPr>
        </p:nvSpPr>
        <p:spPr/>
        <p:txBody>
          <a:bodyPr/>
          <a:lstStyle/>
          <a:p>
            <a:fld id="{B84CCEFC-A9FF-8249-A3D3-21FB7B7CCB8D}" type="slidenum">
              <a:rPr lang="en-US" smtClean="0"/>
              <a:t>5</a:t>
            </a:fld>
            <a:endParaRPr lang="en-US"/>
          </a:p>
        </p:txBody>
      </p:sp>
    </p:spTree>
    <p:extLst>
      <p:ext uri="{BB962C8B-B14F-4D97-AF65-F5344CB8AC3E}">
        <p14:creationId xmlns:p14="http://schemas.microsoft.com/office/powerpoint/2010/main" val="190168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0" name="Table 4">
            <a:extLst>
              <a:ext uri="{FF2B5EF4-FFF2-40B4-BE49-F238E27FC236}">
                <a16:creationId xmlns:a16="http://schemas.microsoft.com/office/drawing/2014/main" id="{61D145B3-1098-4258-A3C3-05BF9A61796A}"/>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2" name="TextBox 11">
            <a:extLst>
              <a:ext uri="{FF2B5EF4-FFF2-40B4-BE49-F238E27FC236}">
                <a16:creationId xmlns:a16="http://schemas.microsoft.com/office/drawing/2014/main" id="{FEEDBF35-2293-4C7D-8CC9-F728086FEF32}"/>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4" name="TextBox 13">
            <a:extLst>
              <a:ext uri="{FF2B5EF4-FFF2-40B4-BE49-F238E27FC236}">
                <a16:creationId xmlns:a16="http://schemas.microsoft.com/office/drawing/2014/main" id="{0EA179FE-36C1-476B-A4D9-353C48EEBF4E}"/>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3" name="Group 12" descr="x variable holding 10, y variable holding 10">
            <a:extLst>
              <a:ext uri="{FF2B5EF4-FFF2-40B4-BE49-F238E27FC236}">
                <a16:creationId xmlns:a16="http://schemas.microsoft.com/office/drawing/2014/main" id="{7ADFCF96-5349-4CD5-A8A1-DE90D33E37E2}"/>
              </a:ext>
            </a:extLst>
          </p:cNvPr>
          <p:cNvGrpSpPr/>
          <p:nvPr/>
        </p:nvGrpSpPr>
        <p:grpSpPr>
          <a:xfrm>
            <a:off x="3944718" y="5818177"/>
            <a:ext cx="3422237" cy="757560"/>
            <a:chOff x="3944718" y="5818177"/>
            <a:chExt cx="3422237"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grpSp>
      <p:sp>
        <p:nvSpPr>
          <p:cNvPr id="9" name="Slide Number Placeholder 8">
            <a:extLst>
              <a:ext uri="{FF2B5EF4-FFF2-40B4-BE49-F238E27FC236}">
                <a16:creationId xmlns:a16="http://schemas.microsoft.com/office/drawing/2014/main" id="{AFDD37D5-7793-4C9C-8DEF-9FB18B2614FF}"/>
              </a:ext>
            </a:extLst>
          </p:cNvPr>
          <p:cNvSpPr>
            <a:spLocks noGrp="1"/>
          </p:cNvSpPr>
          <p:nvPr>
            <p:ph type="sldNum" sz="quarter" idx="12"/>
          </p:nvPr>
        </p:nvSpPr>
        <p:spPr/>
        <p:txBody>
          <a:bodyPr/>
          <a:lstStyle/>
          <a:p>
            <a:fld id="{B84CCEFC-A9FF-8249-A3D3-21FB7B7CCB8D}" type="slidenum">
              <a:rPr lang="en-US" smtClean="0"/>
              <a:t>6</a:t>
            </a:fld>
            <a:endParaRPr lang="en-US"/>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0" name="Table 4">
            <a:extLst>
              <a:ext uri="{FF2B5EF4-FFF2-40B4-BE49-F238E27FC236}">
                <a16:creationId xmlns:a16="http://schemas.microsoft.com/office/drawing/2014/main" id="{01FC506B-4551-428B-A52B-C1B205416E2A}"/>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2" name="TextBox 11">
            <a:extLst>
              <a:ext uri="{FF2B5EF4-FFF2-40B4-BE49-F238E27FC236}">
                <a16:creationId xmlns:a16="http://schemas.microsoft.com/office/drawing/2014/main" id="{761AC426-5057-4CA0-AEB7-C64EF14FEFF9}"/>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4" name="TextBox 13">
            <a:extLst>
              <a:ext uri="{FF2B5EF4-FFF2-40B4-BE49-F238E27FC236}">
                <a16:creationId xmlns:a16="http://schemas.microsoft.com/office/drawing/2014/main" id="{9DCD929A-1CB2-427B-8343-FD15AC4AFACA}"/>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3" name="Group 12" descr="x variable holding 10, y variable holding 11">
            <a:extLst>
              <a:ext uri="{FF2B5EF4-FFF2-40B4-BE49-F238E27FC236}">
                <a16:creationId xmlns:a16="http://schemas.microsoft.com/office/drawing/2014/main" id="{9757781D-26A6-4B23-AE74-B7946C21FFAF}"/>
              </a:ext>
            </a:extLst>
          </p:cNvPr>
          <p:cNvGrpSpPr/>
          <p:nvPr/>
        </p:nvGrpSpPr>
        <p:grpSpPr>
          <a:xfrm>
            <a:off x="3944718" y="5818177"/>
            <a:ext cx="3422237" cy="757560"/>
            <a:chOff x="3944718" y="5818177"/>
            <a:chExt cx="3422237"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grpSp>
      <p:sp>
        <p:nvSpPr>
          <p:cNvPr id="9" name="Slide Number Placeholder 8">
            <a:extLst>
              <a:ext uri="{FF2B5EF4-FFF2-40B4-BE49-F238E27FC236}">
                <a16:creationId xmlns:a16="http://schemas.microsoft.com/office/drawing/2014/main" id="{5C7DE0AF-0FEB-4704-B591-1AC7E1776D31}"/>
              </a:ext>
            </a:extLst>
          </p:cNvPr>
          <p:cNvSpPr>
            <a:spLocks noGrp="1"/>
          </p:cNvSpPr>
          <p:nvPr>
            <p:ph type="sldNum" sz="quarter" idx="12"/>
          </p:nvPr>
        </p:nvSpPr>
        <p:spPr/>
        <p:txBody>
          <a:bodyPr/>
          <a:lstStyle/>
          <a:p>
            <a:fld id="{B84CCEFC-A9FF-8249-A3D3-21FB7B7CCB8D}" type="slidenum">
              <a:rPr lang="en-US" smtClean="0"/>
              <a:t>7</a:t>
            </a:fld>
            <a:endParaRPr lang="en-US"/>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(4)</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4" name="Table 4">
            <a:extLst>
              <a:ext uri="{FF2B5EF4-FFF2-40B4-BE49-F238E27FC236}">
                <a16:creationId xmlns:a16="http://schemas.microsoft.com/office/drawing/2014/main" id="{4795642A-D726-4B4A-AB10-EB4B27CCE3A8}"/>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6" name="TextBox 15">
            <a:extLst>
              <a:ext uri="{FF2B5EF4-FFF2-40B4-BE49-F238E27FC236}">
                <a16:creationId xmlns:a16="http://schemas.microsoft.com/office/drawing/2014/main" id="{B31CF32E-0210-47E9-8A5E-99404A1EC3DF}"/>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8" name="TextBox 17">
            <a:extLst>
              <a:ext uri="{FF2B5EF4-FFF2-40B4-BE49-F238E27FC236}">
                <a16:creationId xmlns:a16="http://schemas.microsoft.com/office/drawing/2014/main" id="{D175058F-0944-403A-9052-6E5181EBC021}"/>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7" name="Group 16" descr="x variable holding a reference to an array holding 5 0's, y variable holding nothing">
            <a:extLst>
              <a:ext uri="{FF2B5EF4-FFF2-40B4-BE49-F238E27FC236}">
                <a16:creationId xmlns:a16="http://schemas.microsoft.com/office/drawing/2014/main" id="{42F8EDA1-D6D8-44A8-B3A6-350F6C452855}"/>
              </a:ext>
            </a:extLst>
          </p:cNvPr>
          <p:cNvGrpSpPr/>
          <p:nvPr/>
        </p:nvGrpSpPr>
        <p:grpSpPr>
          <a:xfrm>
            <a:off x="1671724" y="5863633"/>
            <a:ext cx="5287663" cy="757560"/>
            <a:chOff x="1671724" y="5863633"/>
            <a:chExt cx="5287663"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9">
            <a:extLst>
              <a:ext uri="{FF2B5EF4-FFF2-40B4-BE49-F238E27FC236}">
                <a16:creationId xmlns:a16="http://schemas.microsoft.com/office/drawing/2014/main" id="{FBF70F6F-6B49-4B7E-8AAF-05185F9546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2200277"/>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0" name="Slide Number Placeholder 9">
            <a:extLst>
              <a:ext uri="{FF2B5EF4-FFF2-40B4-BE49-F238E27FC236}">
                <a16:creationId xmlns:a16="http://schemas.microsoft.com/office/drawing/2014/main" id="{2EE690A5-FD1F-4CB4-BEBA-5F7BBCF9EA1A}"/>
              </a:ext>
            </a:extLst>
          </p:cNvPr>
          <p:cNvSpPr>
            <a:spLocks noGrp="1"/>
          </p:cNvSpPr>
          <p:nvPr>
            <p:ph type="sldNum" sz="quarter" idx="12"/>
          </p:nvPr>
        </p:nvSpPr>
        <p:spPr/>
        <p:txBody>
          <a:bodyPr/>
          <a:lstStyle/>
          <a:p>
            <a:fld id="{B84CCEFC-A9FF-8249-A3D3-21FB7B7CCB8D}" type="slidenum">
              <a:rPr lang="en-US" smtClean="0"/>
              <a:t>8</a:t>
            </a:fld>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(5)</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20" name="Table 4">
            <a:extLst>
              <a:ext uri="{FF2B5EF4-FFF2-40B4-BE49-F238E27FC236}">
                <a16:creationId xmlns:a16="http://schemas.microsoft.com/office/drawing/2014/main" id="{AB5FE5F2-C5AD-47AF-BD39-0289F49CC89B}"/>
              </a:ext>
            </a:extLst>
          </p:cNvPr>
          <p:cNvGraphicFramePr>
            <a:graphicFrameLocks noGrp="1"/>
          </p:cNvGraphicFramePr>
          <p:nvPr>
            <p:extLst>
              <p:ext uri="{D42A27DB-BD31-4B8C-83A1-F6EECF244321}">
                <p14:modId xmlns:p14="http://schemas.microsoft.com/office/powerpoint/2010/main" val="88428007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8" name="TextBox 17">
            <a:extLst>
              <a:ext uri="{FF2B5EF4-FFF2-40B4-BE49-F238E27FC236}">
                <a16:creationId xmlns:a16="http://schemas.microsoft.com/office/drawing/2014/main" id="{DC500A36-C566-4242-A75E-51D20CA2E22C}"/>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9" name="TextBox 18">
            <a:extLst>
              <a:ext uri="{FF2B5EF4-FFF2-40B4-BE49-F238E27FC236}">
                <a16:creationId xmlns:a16="http://schemas.microsoft.com/office/drawing/2014/main" id="{AE359F92-AC22-41B4-9C88-C6FE0C268FD2}"/>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1" name="Group 10" descr="x variable holding a reference to an array holding 5 0's, y variable holding a reference to the same array">
            <a:extLst>
              <a:ext uri="{FF2B5EF4-FFF2-40B4-BE49-F238E27FC236}">
                <a16:creationId xmlns:a16="http://schemas.microsoft.com/office/drawing/2014/main" id="{AFF98226-F483-435F-9B5D-1E5729211CB7}"/>
              </a:ext>
            </a:extLst>
          </p:cNvPr>
          <p:cNvGrpSpPr/>
          <p:nvPr/>
        </p:nvGrpSpPr>
        <p:grpSpPr>
          <a:xfrm>
            <a:off x="1671724" y="5863633"/>
            <a:ext cx="5287663" cy="757560"/>
            <a:chOff x="1671724" y="5863633"/>
            <a:chExt cx="5287663"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9">
            <a:extLst>
              <a:ext uri="{FF2B5EF4-FFF2-40B4-BE49-F238E27FC236}">
                <a16:creationId xmlns:a16="http://schemas.microsoft.com/office/drawing/2014/main" id="{FBF70F6F-6B49-4B7E-8AAF-05185F9546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3654409"/>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0" name="Slide Number Placeholder 9">
            <a:extLst>
              <a:ext uri="{FF2B5EF4-FFF2-40B4-BE49-F238E27FC236}">
                <a16:creationId xmlns:a16="http://schemas.microsoft.com/office/drawing/2014/main" id="{A5592527-C9BF-40BF-9059-E3F55AD025BD}"/>
              </a:ext>
            </a:extLst>
          </p:cNvPr>
          <p:cNvSpPr>
            <a:spLocks noGrp="1"/>
          </p:cNvSpPr>
          <p:nvPr>
            <p:ph type="sldNum" sz="quarter" idx="12"/>
          </p:nvPr>
        </p:nvSpPr>
        <p:spPr/>
        <p:txBody>
          <a:bodyPr/>
          <a:lstStyle/>
          <a:p>
            <a:fld id="{B84CCEFC-A9FF-8249-A3D3-21FB7B7CCB8D}" type="slidenum">
              <a:rPr lang="en-US" smtClean="0"/>
              <a:t>9</a:t>
            </a:fld>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34823</TotalTime>
  <Words>1979</Words>
  <Application>Microsoft Office PowerPoint</Application>
  <PresentationFormat>Widescreen</PresentationFormat>
  <Paragraphs>732</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 Announcements</vt:lpstr>
      <vt:lpstr>Announcements</vt:lpstr>
      <vt:lpstr>Lecture Outline: Reference Semantics Review</vt:lpstr>
      <vt:lpstr>Reference Semantics (1)</vt:lpstr>
      <vt:lpstr>Reference Semantics (2)</vt:lpstr>
      <vt:lpstr>Reference Semantics (3)</vt:lpstr>
      <vt:lpstr>Reference Semantics (4)</vt:lpstr>
      <vt:lpstr>Reference Semantics (5)</vt:lpstr>
      <vt:lpstr>Reference Semantics (6)</vt:lpstr>
      <vt:lpstr>Lecture Outline: Contiguous / Non-Contiguous Memory Review</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Summary</vt:lpstr>
      <vt:lpstr>Lecture Outline: ListNode Practice</vt:lpstr>
      <vt:lpstr>Linked Nodes Idea</vt:lpstr>
      <vt:lpstr>doodling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cse-loaner</cp:lastModifiedBy>
  <cp:revision>501</cp:revision>
  <cp:lastPrinted>2022-09-27T21:33:44Z</cp:lastPrinted>
  <dcterms:created xsi:type="dcterms:W3CDTF">2020-06-13T06:27:42Z</dcterms:created>
  <dcterms:modified xsi:type="dcterms:W3CDTF">2026-07-01T18:26:33Z</dcterms:modified>
</cp:coreProperties>
</file>