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99" r:id="rId2"/>
    <p:sldId id="340" r:id="rId3"/>
    <p:sldId id="256" r:id="rId4"/>
    <p:sldId id="262" r:id="rId5"/>
    <p:sldId id="342" r:id="rId6"/>
    <p:sldId id="343" r:id="rId7"/>
    <p:sldId id="268" r:id="rId8"/>
    <p:sldId id="345" r:id="rId9"/>
    <p:sldId id="349" r:id="rId10"/>
    <p:sldId id="330" r:id="rId11"/>
    <p:sldId id="35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AEE7"/>
    <a:srgbClr val="ABDDED"/>
    <a:srgbClr val="FA8231"/>
    <a:srgbClr val="F7B731"/>
    <a:srgbClr val="FAFAFA"/>
    <a:srgbClr val="F5F5F5"/>
    <a:srgbClr val="EF5777"/>
    <a:srgbClr val="0FB9B1"/>
    <a:srgbClr val="54A0FF"/>
    <a:srgbClr val="4E40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427" autoAdjust="0"/>
    <p:restoredTop sz="93083" autoAdjust="0"/>
  </p:normalViewPr>
  <p:slideViewPr>
    <p:cSldViewPr snapToGrid="0" snapToObjects="1">
      <p:cViewPr varScale="1">
        <p:scale>
          <a:sx n="78" d="100"/>
          <a:sy n="78" d="100"/>
        </p:scale>
        <p:origin x="78" y="426"/>
      </p:cViewPr>
      <p:guideLst/>
    </p:cSldViewPr>
  </p:slideViewPr>
  <p:outlineViewPr>
    <p:cViewPr>
      <p:scale>
        <a:sx n="33" d="100"/>
        <a:sy n="33" d="100"/>
      </p:scale>
      <p:origin x="0" y="-1809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8B3A00-37AE-DF4F-846D-B0E493D1DDE8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60FC8D-3FAB-384B-A523-F958535FC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039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Slido</a:t>
            </a:r>
            <a:r>
              <a:rPr lang="en-US" dirty="0"/>
              <a:t> event: https://app.sli.do/event/o8Mrk2DkftppBrpfxCZAxj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Or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Slido.com and event code cse123</a:t>
            </a:r>
          </a:p>
        </p:txBody>
      </p:sp>
      <p:sp>
        <p:nvSpPr>
          <p:cNvPr id="89" name="Google Shape;8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721630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631410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Brett</a:t>
            </a:r>
          </a:p>
        </p:txBody>
      </p:sp>
    </p:spTree>
    <p:extLst>
      <p:ext uri="{BB962C8B-B14F-4D97-AF65-F5344CB8AC3E}">
        <p14:creationId xmlns:p14="http://schemas.microsoft.com/office/powerpoint/2010/main" val="1759556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9E575A9-56CD-5A42-B9C7-1068F9228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977" y="4013370"/>
            <a:ext cx="6212925" cy="1954786"/>
          </a:xfrm>
        </p:spPr>
        <p:txBody>
          <a:bodyPr anchor="t">
            <a:noAutofit/>
          </a:bodyPr>
          <a:lstStyle>
            <a:lvl1pPr>
              <a:defRPr sz="6000" b="0" i="0">
                <a:solidFill>
                  <a:srgbClr val="F0F0F0"/>
                </a:solidFill>
                <a:latin typeface="Montserrat SemiBold" pitchFamily="2" charset="77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B47C65-C622-BE47-AE97-E148F4F3EA4E}"/>
              </a:ext>
            </a:extLst>
          </p:cNvPr>
          <p:cNvSpPr txBox="1"/>
          <p:nvPr userDrawn="1"/>
        </p:nvSpPr>
        <p:spPr>
          <a:xfrm>
            <a:off x="292977" y="3182200"/>
            <a:ext cx="3445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0" spc="100" baseline="0" dirty="0">
                <a:solidFill>
                  <a:srgbClr val="F0F0F0"/>
                </a:solidFill>
                <a:latin typeface="Montserrat ExtraBold" pitchFamily="2" charset="77"/>
              </a:rPr>
              <a:t>CSE 123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7A9EB4D-77DA-A446-AC45-F12975CF7B81}"/>
              </a:ext>
            </a:extLst>
          </p:cNvPr>
          <p:cNvSpPr/>
          <p:nvPr userDrawn="1"/>
        </p:nvSpPr>
        <p:spPr>
          <a:xfrm>
            <a:off x="420128" y="2753848"/>
            <a:ext cx="1269523" cy="420130"/>
          </a:xfrm>
          <a:prstGeom prst="roundRect">
            <a:avLst/>
          </a:prstGeom>
          <a:solidFill>
            <a:srgbClr val="FA82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0" i="0" spc="300" dirty="0">
                <a:latin typeface="Montserrat" pitchFamily="2" charset="77"/>
              </a:rPr>
              <a:t>LEC 19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06C7426B-729E-F7D5-0736-3AD7D1926A0A}"/>
              </a:ext>
            </a:extLst>
          </p:cNvPr>
          <p:cNvSpPr/>
          <p:nvPr userDrawn="1"/>
        </p:nvSpPr>
        <p:spPr>
          <a:xfrm>
            <a:off x="-369625" y="5494620"/>
            <a:ext cx="4632957" cy="1688781"/>
          </a:xfrm>
          <a:prstGeom prst="roundRect">
            <a:avLst>
              <a:gd name="adj" fmla="val 9433"/>
            </a:avLst>
          </a:prstGeom>
          <a:solidFill>
            <a:srgbClr val="FAFAFA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4808DAC-636A-06AC-ADA9-6F6514C7FCE0}"/>
              </a:ext>
            </a:extLst>
          </p:cNvPr>
          <p:cNvSpPr/>
          <p:nvPr userDrawn="1"/>
        </p:nvSpPr>
        <p:spPr>
          <a:xfrm>
            <a:off x="71163" y="5574803"/>
            <a:ext cx="225067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200" b="1" i="0" dirty="0">
                <a:solidFill>
                  <a:schemeClr val="bg1">
                    <a:lumMod val="65000"/>
                  </a:schemeClr>
                </a:solidFill>
                <a:latin typeface="Montserrat" pitchFamily="2" charset="77"/>
              </a:rPr>
              <a:t>Questions during Class?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9DE38F8-AD40-1DC7-1944-4682FDD989B1}"/>
              </a:ext>
            </a:extLst>
          </p:cNvPr>
          <p:cNvSpPr/>
          <p:nvPr userDrawn="1"/>
        </p:nvSpPr>
        <p:spPr>
          <a:xfrm>
            <a:off x="72629" y="5851802"/>
            <a:ext cx="243211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i="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SemiBold" pitchFamily="2" charset="77"/>
              </a:rPr>
              <a:t>Raise hand or send here</a:t>
            </a:r>
          </a:p>
          <a:p>
            <a:endParaRPr lang="en-US" sz="1200" b="1" i="0" dirty="0">
              <a:solidFill>
                <a:schemeClr val="tx1">
                  <a:lumMod val="65000"/>
                  <a:lumOff val="35000"/>
                </a:schemeClr>
              </a:solidFill>
              <a:latin typeface="Montserrat SemiBold" pitchFamily="2" charset="77"/>
            </a:endParaRPr>
          </a:p>
          <a:p>
            <a:r>
              <a:rPr lang="en-US" sz="2000" b="0" i="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SemiBold" pitchFamily="2" charset="77"/>
              </a:rPr>
              <a:t>sli.do    #cse123 </a:t>
            </a:r>
          </a:p>
        </p:txBody>
      </p:sp>
      <p:sp>
        <p:nvSpPr>
          <p:cNvPr id="5" name="Google Shape;24;p29">
            <a:extLst>
              <a:ext uri="{FF2B5EF4-FFF2-40B4-BE49-F238E27FC236}">
                <a16:creationId xmlns:a16="http://schemas.microsoft.com/office/drawing/2014/main" id="{D13B23DA-5181-25F9-8F6E-828350030C96}"/>
              </a:ext>
            </a:extLst>
          </p:cNvPr>
          <p:cNvSpPr/>
          <p:nvPr userDrawn="1"/>
        </p:nvSpPr>
        <p:spPr>
          <a:xfrm>
            <a:off x="7275442" y="1530627"/>
            <a:ext cx="4673729" cy="4641574"/>
          </a:xfrm>
          <a:prstGeom prst="roundRect">
            <a:avLst>
              <a:gd name="adj" fmla="val 1114"/>
            </a:avLst>
          </a:prstGeom>
          <a:solidFill>
            <a:srgbClr val="FAFAFA"/>
          </a:solidFill>
          <a:ln w="12700" cap="flat" cmpd="sng">
            <a:solidFill>
              <a:srgbClr val="221A44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dir="81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28369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2788E2-53AC-E040-9733-D210E855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10CAD9-D825-5C41-812F-1D2BA3804933}"/>
              </a:ext>
            </a:extLst>
          </p:cNvPr>
          <p:cNvSpPr txBox="1"/>
          <p:nvPr userDrawn="1"/>
        </p:nvSpPr>
        <p:spPr>
          <a:xfrm>
            <a:off x="568410" y="469557"/>
            <a:ext cx="20141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0" dirty="0">
                <a:latin typeface="Calibri" panose="020F0502020204030204" pitchFamily="34" charset="0"/>
                <a:cs typeface="Calibri" panose="020F0502020204030204" pitchFamily="34" charset="0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517276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6B8B3-3837-584A-94CD-BA26A8EFF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A6CF4A-8D26-7E47-BE24-56CAFA2BFD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2DA4DA-0832-AD49-906C-ED72A76C7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810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ctice: Th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1B53D-D190-0D4A-BA39-A8F17D8FE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88066"/>
            <a:ext cx="10515600" cy="76263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F8F08A-57D8-194E-8383-EB3BBBF6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36DF9B-F95B-9446-A8D9-E083A46274F8}"/>
              </a:ext>
            </a:extLst>
          </p:cNvPr>
          <p:cNvSpPr/>
          <p:nvPr userDrawn="1"/>
        </p:nvSpPr>
        <p:spPr>
          <a:xfrm>
            <a:off x="-29763" y="231050"/>
            <a:ext cx="12221763" cy="984404"/>
          </a:xfrm>
          <a:prstGeom prst="rect">
            <a:avLst/>
          </a:prstGeom>
          <a:solidFill>
            <a:srgbClr val="2E235D"/>
          </a:solidFill>
          <a:ln w="12700">
            <a:solidFill>
              <a:srgbClr val="2E23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B3AA407-1DA0-3243-8E37-6DD02AC469B7}"/>
              </a:ext>
            </a:extLst>
          </p:cNvPr>
          <p:cNvSpPr/>
          <p:nvPr userDrawn="1"/>
        </p:nvSpPr>
        <p:spPr>
          <a:xfrm>
            <a:off x="8365340" y="393723"/>
            <a:ext cx="3380431" cy="556054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i="0" dirty="0">
                <a:latin typeface="Calibri" panose="020F0502020204030204" pitchFamily="34" charset="0"/>
                <a:cs typeface="Calibri" panose="020F0502020204030204" pitchFamily="34" charset="0"/>
              </a:rPr>
              <a:t>sli.do      #cse122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8B2FB86-FF62-31DF-F83C-54AC220C7122}"/>
              </a:ext>
            </a:extLst>
          </p:cNvPr>
          <p:cNvSpPr txBox="1"/>
          <p:nvPr userDrawn="1"/>
        </p:nvSpPr>
        <p:spPr>
          <a:xfrm>
            <a:off x="1106916" y="300371"/>
            <a:ext cx="37417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Practice : Think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7D0B743-6487-A3F6-EBE7-3E0368CD2E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flipH="1">
            <a:off x="154039" y="300371"/>
            <a:ext cx="684160" cy="781897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1F486DBF-0D75-55DB-9928-3E596B345D51}"/>
              </a:ext>
            </a:extLst>
          </p:cNvPr>
          <p:cNvSpPr/>
          <p:nvPr userDrawn="1"/>
        </p:nvSpPr>
        <p:spPr>
          <a:xfrm>
            <a:off x="7256995" y="195215"/>
            <a:ext cx="960120" cy="960120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D5B7D14-FA34-B2D9-C621-221E813EEED7}"/>
              </a:ext>
            </a:extLst>
          </p:cNvPr>
          <p:cNvSpPr/>
          <p:nvPr userDrawn="1"/>
        </p:nvSpPr>
        <p:spPr>
          <a:xfrm>
            <a:off x="7362151" y="300371"/>
            <a:ext cx="749808" cy="7498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051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citce: Pai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1B53D-D190-0D4A-BA39-A8F17D8FE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88066"/>
            <a:ext cx="10515600" cy="76263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F8F08A-57D8-194E-8383-EB3BBBF6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36DF9B-F95B-9446-A8D9-E083A46274F8}"/>
              </a:ext>
            </a:extLst>
          </p:cNvPr>
          <p:cNvSpPr/>
          <p:nvPr userDrawn="1"/>
        </p:nvSpPr>
        <p:spPr>
          <a:xfrm>
            <a:off x="-29763" y="231050"/>
            <a:ext cx="12221763" cy="984404"/>
          </a:xfrm>
          <a:prstGeom prst="rect">
            <a:avLst/>
          </a:prstGeom>
          <a:solidFill>
            <a:srgbClr val="2E235D"/>
          </a:solidFill>
          <a:ln w="12700">
            <a:solidFill>
              <a:srgbClr val="2E23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A96D726-B7B5-E5FD-95E9-944FA8727D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54039" y="300371"/>
            <a:ext cx="961802" cy="769442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0FA711B-19AB-5E1A-7C37-14ED2D5431ED}"/>
              </a:ext>
            </a:extLst>
          </p:cNvPr>
          <p:cNvSpPr/>
          <p:nvPr userDrawn="1"/>
        </p:nvSpPr>
        <p:spPr>
          <a:xfrm>
            <a:off x="8365340" y="393723"/>
            <a:ext cx="3380431" cy="556054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i="0" dirty="0">
                <a:latin typeface="Calibri" panose="020F0502020204030204" pitchFamily="34" charset="0"/>
                <a:cs typeface="Calibri" panose="020F0502020204030204" pitchFamily="34" charset="0"/>
              </a:rPr>
              <a:t>sli.do      #cse122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92366A2-C9D8-2580-7B79-3B1F6DDAB802}"/>
              </a:ext>
            </a:extLst>
          </p:cNvPr>
          <p:cNvSpPr/>
          <p:nvPr userDrawn="1"/>
        </p:nvSpPr>
        <p:spPr>
          <a:xfrm>
            <a:off x="7256995" y="195215"/>
            <a:ext cx="960120" cy="960120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261646E-9F5C-9C61-C30B-3DF312AA0AE9}"/>
              </a:ext>
            </a:extLst>
          </p:cNvPr>
          <p:cNvSpPr/>
          <p:nvPr userDrawn="1"/>
        </p:nvSpPr>
        <p:spPr>
          <a:xfrm>
            <a:off x="7362151" y="300371"/>
            <a:ext cx="749808" cy="7498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4522D9B-890F-87AE-E16B-BD76B76C8428}"/>
              </a:ext>
            </a:extLst>
          </p:cNvPr>
          <p:cNvSpPr txBox="1"/>
          <p:nvPr userDrawn="1"/>
        </p:nvSpPr>
        <p:spPr>
          <a:xfrm>
            <a:off x="1106916" y="300371"/>
            <a:ext cx="33576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Practice : Pair</a:t>
            </a:r>
          </a:p>
        </p:txBody>
      </p:sp>
    </p:spTree>
    <p:extLst>
      <p:ext uri="{BB962C8B-B14F-4D97-AF65-F5344CB8AC3E}">
        <p14:creationId xmlns:p14="http://schemas.microsoft.com/office/powerpoint/2010/main" val="4039598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3D231-F19F-A840-B5BC-F29C9E521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0AC8BA-BD64-6945-A342-22D204834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023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2D3693-0064-BB4F-9EC2-569D40495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486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userDrawn="1">
  <p:cSld name="1_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9"/>
          <p:cNvSpPr txBox="1">
            <a:spLocks noGrp="1"/>
          </p:cNvSpPr>
          <p:nvPr>
            <p:ph type="title"/>
          </p:nvPr>
        </p:nvSpPr>
        <p:spPr>
          <a:xfrm>
            <a:off x="292977" y="4013370"/>
            <a:ext cx="6212926" cy="1954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6000"/>
              <a:buFont typeface="Montserrat SemiBold"/>
              <a:buNone/>
              <a:defRPr sz="6000" b="0">
                <a:solidFill>
                  <a:srgbClr val="F0F0F0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9"/>
          <p:cNvSpPr txBox="1"/>
          <p:nvPr/>
        </p:nvSpPr>
        <p:spPr>
          <a:xfrm>
            <a:off x="338697" y="3182199"/>
            <a:ext cx="3062976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3600"/>
              <a:buFont typeface="Montserrat ExtraBold"/>
              <a:buNone/>
            </a:pPr>
            <a:r>
              <a:rPr lang="en-US" sz="3600" b="1" i="0" u="none" strike="noStrike" cap="none" dirty="0">
                <a:solidFill>
                  <a:srgbClr val="F0F0F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CSE 123</a:t>
            </a:r>
            <a:endParaRPr dirty="0"/>
          </a:p>
        </p:txBody>
      </p:sp>
      <p:sp>
        <p:nvSpPr>
          <p:cNvPr id="22" name="Google Shape;22;p29"/>
          <p:cNvSpPr/>
          <p:nvPr/>
        </p:nvSpPr>
        <p:spPr>
          <a:xfrm>
            <a:off x="420127" y="2753847"/>
            <a:ext cx="1269525" cy="420132"/>
          </a:xfrm>
          <a:prstGeom prst="roundRect">
            <a:avLst>
              <a:gd name="adj" fmla="val 16667"/>
            </a:avLst>
          </a:prstGeom>
          <a:solidFill>
            <a:srgbClr val="FA823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29"/>
          <p:cNvSpPr/>
          <p:nvPr/>
        </p:nvSpPr>
        <p:spPr>
          <a:xfrm>
            <a:off x="6714463" y="1251642"/>
            <a:ext cx="5250244" cy="5486042"/>
          </a:xfrm>
          <a:prstGeom prst="roundRect">
            <a:avLst>
              <a:gd name="adj" fmla="val 1114"/>
            </a:avLst>
          </a:prstGeom>
          <a:solidFill>
            <a:srgbClr val="FAFAFA"/>
          </a:solidFill>
          <a:ln w="12700" cap="flat" cmpd="sng">
            <a:solidFill>
              <a:srgbClr val="221A44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dir="81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5" name="Google Shape;25;p29"/>
          <p:cNvCxnSpPr/>
          <p:nvPr/>
        </p:nvCxnSpPr>
        <p:spPr>
          <a:xfrm>
            <a:off x="7105432" y="3799913"/>
            <a:ext cx="4468306" cy="1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26" name="Google Shape;26;p29"/>
          <p:cNvSpPr/>
          <p:nvPr/>
        </p:nvSpPr>
        <p:spPr>
          <a:xfrm>
            <a:off x="6931" y="5505568"/>
            <a:ext cx="4514270" cy="1340914"/>
          </a:xfrm>
          <a:prstGeom prst="roundRect">
            <a:avLst>
              <a:gd name="adj" fmla="val 9433"/>
            </a:avLst>
          </a:prstGeom>
          <a:solidFill>
            <a:srgbClr val="FAFAFA"/>
          </a:solidFill>
          <a:ln w="12700" cap="flat" cmpd="sng">
            <a:solidFill>
              <a:srgbClr val="221A44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dir="81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29"/>
          <p:cNvSpPr txBox="1"/>
          <p:nvPr/>
        </p:nvSpPr>
        <p:spPr>
          <a:xfrm>
            <a:off x="242828" y="5666317"/>
            <a:ext cx="2159236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1200"/>
              <a:buFont typeface="Montserrat"/>
              <a:buNone/>
            </a:pPr>
            <a:r>
              <a:rPr lang="en-US" sz="1200" b="1" i="0" u="none" strike="noStrike" cap="none" dirty="0">
                <a:solidFill>
                  <a:srgbClr val="A6A6A6"/>
                </a:solidFill>
                <a:latin typeface="Montserrat"/>
                <a:ea typeface="Montserrat"/>
                <a:cs typeface="Montserrat"/>
                <a:sym typeface="Montserrat"/>
              </a:rPr>
              <a:t>Questions during Class?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1200"/>
              <a:buFont typeface="Montserrat"/>
              <a:buNone/>
              <a:tabLst/>
              <a:defRPr/>
            </a:pPr>
            <a:r>
              <a:rPr lang="en-US" sz="1200" b="1" i="0" u="none" strike="noStrike" cap="none" dirty="0">
                <a:solidFill>
                  <a:srgbClr val="59595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Raise hand or send here</a:t>
            </a:r>
            <a:endParaRPr lang="en-US" sz="1200" dirty="0"/>
          </a:p>
        </p:txBody>
      </p:sp>
      <p:sp>
        <p:nvSpPr>
          <p:cNvPr id="28" name="Google Shape;28;p29"/>
          <p:cNvSpPr txBox="1"/>
          <p:nvPr/>
        </p:nvSpPr>
        <p:spPr>
          <a:xfrm>
            <a:off x="242828" y="6094422"/>
            <a:ext cx="2154864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SemiBold"/>
              <a:buNone/>
            </a:pPr>
            <a:endParaRPr sz="1200" b="1" i="0" u="none" strike="noStrike" cap="none" dirty="0">
              <a:solidFill>
                <a:srgbClr val="595959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Montserrat SemiBold"/>
              <a:buNone/>
            </a:pPr>
            <a:r>
              <a:rPr lang="en-US" sz="2000" b="0" i="0" u="none" strike="noStrike" cap="none" dirty="0">
                <a:solidFill>
                  <a:srgbClr val="59595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sli.do    #cse123 </a:t>
            </a:r>
            <a:endParaRPr dirty="0"/>
          </a:p>
        </p:txBody>
      </p:sp>
      <p:sp>
        <p:nvSpPr>
          <p:cNvPr id="30" name="Google Shape;6;p28">
            <a:extLst>
              <a:ext uri="{FF2B5EF4-FFF2-40B4-BE49-F238E27FC236}">
                <a16:creationId xmlns:a16="http://schemas.microsoft.com/office/drawing/2014/main" id="{90DE1CCA-3C44-4A8B-8512-85130B59739C}"/>
              </a:ext>
            </a:extLst>
          </p:cNvPr>
          <p:cNvSpPr/>
          <p:nvPr userDrawn="1"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" name="Google Shape;7;p28" descr="Picture 6">
            <a:extLst>
              <a:ext uri="{FF2B5EF4-FFF2-40B4-BE49-F238E27FC236}">
                <a16:creationId xmlns:a16="http://schemas.microsoft.com/office/drawing/2014/main" id="{5CC3B2A6-B9E4-4692-B1C5-C4AFE479505E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29762" y="-5988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8;p28">
            <a:extLst>
              <a:ext uri="{FF2B5EF4-FFF2-40B4-BE49-F238E27FC236}">
                <a16:creationId xmlns:a16="http://schemas.microsoft.com/office/drawing/2014/main" id="{1897D9CE-58CC-4DB4-A4A6-DD3585087B5E}"/>
              </a:ext>
            </a:extLst>
          </p:cNvPr>
          <p:cNvSpPr txBox="1"/>
          <p:nvPr userDrawn="1"/>
        </p:nvSpPr>
        <p:spPr>
          <a:xfrm>
            <a:off x="10615294" y="-1"/>
            <a:ext cx="1530987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123 Summer 2026</a:t>
            </a:r>
            <a:endParaRPr dirty="0"/>
          </a:p>
        </p:txBody>
      </p:sp>
      <p:sp>
        <p:nvSpPr>
          <p:cNvPr id="2" name="Google Shape;92;p1">
            <a:extLst>
              <a:ext uri="{FF2B5EF4-FFF2-40B4-BE49-F238E27FC236}">
                <a16:creationId xmlns:a16="http://schemas.microsoft.com/office/drawing/2014/main" id="{C96B5491-F7FA-23FC-FB30-12701599F978}"/>
              </a:ext>
            </a:extLst>
          </p:cNvPr>
          <p:cNvSpPr txBox="1"/>
          <p:nvPr userDrawn="1"/>
        </p:nvSpPr>
        <p:spPr>
          <a:xfrm>
            <a:off x="7148325" y="1757973"/>
            <a:ext cx="4385400" cy="1785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Calibri"/>
              <a:buNone/>
            </a:pPr>
            <a:r>
              <a:rPr lang="en-US" sz="2200" b="1" i="1" u="none" strike="noStrike" cap="none" dirty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Talk to your neighbors: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Calibri"/>
              <a:buNone/>
            </a:pPr>
            <a:endParaRPr lang="en-US" sz="2200" b="1" i="1" u="none" strike="noStrike" cap="none" dirty="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Calibri"/>
              <a:buNone/>
            </a:pPr>
            <a:endParaRPr lang="en-US" sz="2200" b="1" i="1" u="none" strike="noStrike" cap="none" dirty="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Calibri"/>
              <a:buNone/>
            </a:pPr>
            <a:endParaRPr lang="en-US" sz="2200" b="1" i="1" u="none" strike="noStrike" cap="none" dirty="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Calibri"/>
              <a:buNone/>
            </a:pPr>
            <a:endParaRPr lang="en-US" sz="2200" b="1" i="1" u="none" strike="noStrike" cap="none" dirty="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94;p1">
            <a:extLst>
              <a:ext uri="{FF2B5EF4-FFF2-40B4-BE49-F238E27FC236}">
                <a16:creationId xmlns:a16="http://schemas.microsoft.com/office/drawing/2014/main" id="{9ED2A101-430A-CE69-E5BC-7D6DD50BF4E3}"/>
              </a:ext>
            </a:extLst>
          </p:cNvPr>
          <p:cNvSpPr txBox="1"/>
          <p:nvPr userDrawn="1"/>
        </p:nvSpPr>
        <p:spPr>
          <a:xfrm>
            <a:off x="7071026" y="1419273"/>
            <a:ext cx="45399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1600"/>
              <a:buFont typeface="Montserrat SemiBold"/>
              <a:buNone/>
            </a:pPr>
            <a:r>
              <a:rPr lang="en-US" sz="1600" b="1" i="0" u="none" strike="noStrike" cap="none" dirty="0">
                <a:solidFill>
                  <a:srgbClr val="A6A6A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BEFORE WE START</a:t>
            </a:r>
            <a:endParaRPr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8C360F-4256-FEE1-7C14-17182C543AFA}"/>
              </a:ext>
            </a:extLst>
          </p:cNvPr>
          <p:cNvSpPr txBox="1"/>
          <p:nvPr userDrawn="1"/>
        </p:nvSpPr>
        <p:spPr>
          <a:xfrm>
            <a:off x="3000376" y="-2819"/>
            <a:ext cx="619124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i="0" dirty="0">
                <a:solidFill>
                  <a:schemeClr val="bg1"/>
                </a:solidFill>
                <a:latin typeface="Montserrat SemiBold" pitchFamily="2" charset="77"/>
              </a:rPr>
              <a:t>LEC 15: Victory Lap &amp; Next Steps</a:t>
            </a:r>
          </a:p>
        </p:txBody>
      </p:sp>
      <p:sp>
        <p:nvSpPr>
          <p:cNvPr id="12" name="Google Shape;23;p29">
            <a:extLst>
              <a:ext uri="{FF2B5EF4-FFF2-40B4-BE49-F238E27FC236}">
                <a16:creationId xmlns:a16="http://schemas.microsoft.com/office/drawing/2014/main" id="{8AB0C156-E646-655A-EAEF-6213F4E43055}"/>
              </a:ext>
            </a:extLst>
          </p:cNvPr>
          <p:cNvSpPr txBox="1"/>
          <p:nvPr userDrawn="1"/>
        </p:nvSpPr>
        <p:spPr>
          <a:xfrm>
            <a:off x="486355" y="2794656"/>
            <a:ext cx="1137069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ontserrat"/>
              <a:buNone/>
            </a:pPr>
            <a:r>
              <a:rPr lang="en-US" sz="16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LEC 15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72994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B460B4-70F4-B145-8648-892BD7385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173FE4-2A2D-D54E-9CA7-3BE743A500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71600"/>
            <a:ext cx="10515600" cy="4805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20E522-6C81-E146-9573-8B2A265760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7150" y="6329363"/>
            <a:ext cx="552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rgbClr val="2E235D"/>
                </a:solidFill>
              </a:defRPr>
            </a:lvl1pPr>
          </a:lstStyle>
          <a:p>
            <a:fld id="{B84CCEFC-A9FF-8249-A3D3-21FB7B7CCB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7829BDB-00F0-1A4D-85ED-E7EECB1665B0}"/>
              </a:ext>
            </a:extLst>
          </p:cNvPr>
          <p:cNvSpPr/>
          <p:nvPr userDrawn="1"/>
        </p:nvSpPr>
        <p:spPr>
          <a:xfrm>
            <a:off x="-89452" y="-2819"/>
            <a:ext cx="12503426" cy="239554"/>
          </a:xfrm>
          <a:prstGeom prst="rect">
            <a:avLst/>
          </a:prstGeom>
          <a:solidFill>
            <a:srgbClr val="2E235D"/>
          </a:solidFill>
          <a:ln w="12700">
            <a:solidFill>
              <a:srgbClr val="2E23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2F99840-7979-4642-ADBB-375B21C7BD95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63" y="29972"/>
            <a:ext cx="2150721" cy="16903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6FF7FA-8B99-C643-9479-91C32ACC4F6F}"/>
              </a:ext>
            </a:extLst>
          </p:cNvPr>
          <p:cNvSpPr txBox="1"/>
          <p:nvPr userDrawn="1"/>
        </p:nvSpPr>
        <p:spPr>
          <a:xfrm>
            <a:off x="10569575" y="0"/>
            <a:ext cx="16224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b="1" i="0" dirty="0">
                <a:solidFill>
                  <a:schemeClr val="bg1"/>
                </a:solidFill>
                <a:latin typeface="Montserrat SemiBold" pitchFamily="2" charset="77"/>
              </a:rPr>
              <a:t>CSE 123 Summer 2026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82E279-6D9E-BC4A-A9B9-46E4512D586D}"/>
              </a:ext>
            </a:extLst>
          </p:cNvPr>
          <p:cNvSpPr txBox="1"/>
          <p:nvPr userDrawn="1"/>
        </p:nvSpPr>
        <p:spPr>
          <a:xfrm>
            <a:off x="3000376" y="-2819"/>
            <a:ext cx="619124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i="0" dirty="0">
                <a:solidFill>
                  <a:schemeClr val="bg1"/>
                </a:solidFill>
                <a:latin typeface="Montserrat SemiBold" pitchFamily="2" charset="77"/>
              </a:rPr>
              <a:t>LEC 15: Victory Lap &amp; Next Steps</a:t>
            </a:r>
          </a:p>
        </p:txBody>
      </p:sp>
    </p:spTree>
    <p:extLst>
      <p:ext uri="{BB962C8B-B14F-4D97-AF65-F5344CB8AC3E}">
        <p14:creationId xmlns:p14="http://schemas.microsoft.com/office/powerpoint/2010/main" val="8468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6" r:id="rId4"/>
    <p:sldLayoutId id="2147483657" r:id="rId5"/>
    <p:sldLayoutId id="2147483654" r:id="rId6"/>
    <p:sldLayoutId id="2147483655" r:id="rId7"/>
    <p:sldLayoutId id="2147483658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open.spotify.com/playlist/7sjPyy1Zv8wAZ1Qo8r0qeQ?si=1f29712a9d924eb7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3" Type="http://schemas.openxmlformats.org/officeDocument/2006/relationships/image" Target="../media/image10.gif"/><Relationship Id="rId7" Type="http://schemas.openxmlformats.org/officeDocument/2006/relationships/image" Target="../media/image1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gif"/><Relationship Id="rId5" Type="http://schemas.openxmlformats.org/officeDocument/2006/relationships/image" Target="../media/image12.gif"/><Relationship Id="rId4" Type="http://schemas.openxmlformats.org/officeDocument/2006/relationships/image" Target="../media/image11.gif"/><Relationship Id="rId9" Type="http://schemas.openxmlformats.org/officeDocument/2006/relationships/image" Target="../media/image16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courses.cs.washington.edu/courses/cse344/" TargetMode="External"/><Relationship Id="rId13" Type="http://schemas.openxmlformats.org/officeDocument/2006/relationships/hyperlink" Target="https://courses.cs.washington.edu/courses/cse374/" TargetMode="External"/><Relationship Id="rId3" Type="http://schemas.openxmlformats.org/officeDocument/2006/relationships/hyperlink" Target="https://courses.cs.washington.edu/courses/cse311/" TargetMode="External"/><Relationship Id="rId7" Type="http://schemas.openxmlformats.org/officeDocument/2006/relationships/hyperlink" Target="https://courses.cs.washington.edu/courses/cse341/" TargetMode="External"/><Relationship Id="rId12" Type="http://schemas.openxmlformats.org/officeDocument/2006/relationships/hyperlink" Target="https://courses.cs.washington.edu/courses/cse373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courses.cs.washington.edu/courses/cse340/" TargetMode="External"/><Relationship Id="rId11" Type="http://schemas.openxmlformats.org/officeDocument/2006/relationships/hyperlink" Target="https://courses.cs.washington.edu/courses/cse180/" TargetMode="External"/><Relationship Id="rId5" Type="http://schemas.openxmlformats.org/officeDocument/2006/relationships/hyperlink" Target="https://courses.cs.washington.edu/courses/cse331/" TargetMode="External"/><Relationship Id="rId15" Type="http://schemas.openxmlformats.org/officeDocument/2006/relationships/hyperlink" Target="https://courses.cs.washington.edu/courses/cse416/" TargetMode="External"/><Relationship Id="rId10" Type="http://schemas.openxmlformats.org/officeDocument/2006/relationships/hyperlink" Target="https://courses.cs.washington.edu/courses/cse163/" TargetMode="External"/><Relationship Id="rId4" Type="http://schemas.openxmlformats.org/officeDocument/2006/relationships/hyperlink" Target="https://courses.cs.washington.edu/courses/cse351/" TargetMode="External"/><Relationship Id="rId9" Type="http://schemas.openxmlformats.org/officeDocument/2006/relationships/hyperlink" Target="https://courses.cs.washington.edu/courses/cse154/" TargetMode="External"/><Relationship Id="rId14" Type="http://schemas.openxmlformats.org/officeDocument/2006/relationships/hyperlink" Target="https://courses.cs.washington.edu/courses/cse412/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homes.cs.washington.edu/~mones/production.html" TargetMode="External"/><Relationship Id="rId3" Type="http://schemas.openxmlformats.org/officeDocument/2006/relationships/hyperlink" Target="https://www.youtube.com/watch?v=S7nL9IGWGqk" TargetMode="External"/><Relationship Id="rId7" Type="http://schemas.openxmlformats.org/officeDocument/2006/relationships/hyperlink" Target="https://www.youtube.com/watch?v=DEESvghKBUc&amp;list=PLTPQEx-31JXhosblxX6bQnCK_qy2No6uC&amp;index=3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youtube.com/watch?v=h1NqpK4gDrM&amp;list=PLTPQEx-31JXhusD9twkKlguRlaQowh-Vw&amp;index=10" TargetMode="External"/><Relationship Id="rId5" Type="http://schemas.openxmlformats.org/officeDocument/2006/relationships/hyperlink" Target="https://www.youtube.com/watch?v=iMj9yz24gP8" TargetMode="External"/><Relationship Id="rId10" Type="http://schemas.openxmlformats.org/officeDocument/2006/relationships/hyperlink" Target="https://youtu.be/MTqUYFN5BbI?list=PLTPQEx-31JXhusD9twkKlguRlaQowh-Vw&amp;t=2285" TargetMode="External"/><Relationship Id="rId4" Type="http://schemas.openxmlformats.org/officeDocument/2006/relationships/hyperlink" Target="http://grail.cs.washington.edu/projects/nba_players" TargetMode="External"/><Relationship Id="rId9" Type="http://schemas.openxmlformats.org/officeDocument/2006/relationships/hyperlink" Target="https://www.youtube.com/watch?v=heLdAGZu-VY&amp;list=PLTPQEx-31JXhosblxX6bQnCK_qy2No6uC&amp;index=14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jspaniac/BlankDiscordBot" TargetMode="External"/><Relationship Id="rId2" Type="http://schemas.openxmlformats.org/officeDocument/2006/relationships/hyperlink" Target="https://minecraft.fandom.com/wiki/Tutorials/Creating_Forge_mods" TargetMode="Externa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docs.oracle.com/javase/tutorial/uiswing/" TargetMode="External"/><Relationship Id="rId4" Type="http://schemas.openxmlformats.org/officeDocument/2006/relationships/hyperlink" Target="https://www.w3schools.com/howto/howto_make_a_website.asp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"/>
          <p:cNvSpPr txBox="1">
            <a:spLocks noGrp="1"/>
          </p:cNvSpPr>
          <p:nvPr>
            <p:ph type="title"/>
          </p:nvPr>
        </p:nvSpPr>
        <p:spPr>
          <a:xfrm>
            <a:off x="131885" y="4013370"/>
            <a:ext cx="6471138" cy="1954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lvl="0"/>
            <a:r>
              <a:rPr lang="en-US" sz="4000" dirty="0"/>
              <a:t>Victory Lap &amp; </a:t>
            </a:r>
            <a:br>
              <a:rPr lang="en-US" sz="4000" dirty="0"/>
            </a:br>
            <a:r>
              <a:rPr lang="en-US" sz="4000" dirty="0"/>
              <a:t>Next Steps</a:t>
            </a:r>
            <a:endParaRPr sz="3800" dirty="0">
              <a:latin typeface="Montserrat SemiBold" panose="00000700000000000000" pitchFamily="2" charset="0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7071026" y="1419273"/>
            <a:ext cx="45399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1600"/>
              <a:buFont typeface="Montserrat SemiBold"/>
              <a:buNone/>
            </a:pPr>
            <a:r>
              <a:rPr lang="en-US" sz="1600" b="1" i="0" u="none" strike="noStrike" cap="none" dirty="0">
                <a:solidFill>
                  <a:srgbClr val="A6A6A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BEFORE WE START</a:t>
            </a:r>
            <a:endParaRPr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8D04F4-55AB-5CE1-FC37-42BEC912BC09}"/>
              </a:ext>
            </a:extLst>
          </p:cNvPr>
          <p:cNvSpPr txBox="1"/>
          <p:nvPr/>
        </p:nvSpPr>
        <p:spPr>
          <a:xfrm>
            <a:off x="7071026" y="2237509"/>
            <a:ext cx="45399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i="1" dirty="0"/>
          </a:p>
          <a:p>
            <a:pPr algn="ctr"/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was your favorite thing you learned about this quarter? Why?</a:t>
            </a:r>
          </a:p>
          <a:p>
            <a:pPr algn="ctr"/>
            <a:endParaRPr lang="en-US" b="1" dirty="0">
              <a:solidFill>
                <a:schemeClr val="accent6"/>
              </a:solidFill>
              <a:cs typeface="Calibri"/>
              <a:sym typeface="Calibri"/>
            </a:endParaRPr>
          </a:p>
          <a:p>
            <a:pPr algn="ctr"/>
            <a:r>
              <a:rPr lang="en-US" b="1" dirty="0">
                <a:solidFill>
                  <a:schemeClr val="accent6"/>
                </a:solidFill>
                <a:cs typeface="Calibri"/>
                <a:sym typeface="Calibri"/>
              </a:rPr>
              <a:t>Respond on sli.do!</a:t>
            </a:r>
            <a:endParaRPr lang="en-US" b="1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 descr="qr code for https://app.sli.do/event/o8Mrk2DkftppBrpfxCZAxj&#10;slido event details in speaker notes">
            <a:extLst>
              <a:ext uri="{FF2B5EF4-FFF2-40B4-BE49-F238E27FC236}">
                <a16:creationId xmlns:a16="http://schemas.microsoft.com/office/drawing/2014/main" id="{7C9B5DFC-3D80-4DA4-8486-00DEF5F784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4877" y="5649889"/>
            <a:ext cx="1005840" cy="1005840"/>
          </a:xfrm>
          <a:prstGeom prst="rect">
            <a:avLst/>
          </a:prstGeom>
        </p:spPr>
      </p:pic>
      <p:sp>
        <p:nvSpPr>
          <p:cNvPr id="9" name="Google Shape;96;p1">
            <a:extLst>
              <a:ext uri="{FF2B5EF4-FFF2-40B4-BE49-F238E27FC236}">
                <a16:creationId xmlns:a16="http://schemas.microsoft.com/office/drawing/2014/main" id="{241F2F9D-597B-49FE-B081-79A0CD6CD3B7}"/>
              </a:ext>
            </a:extLst>
          </p:cNvPr>
          <p:cNvSpPr txBox="1"/>
          <p:nvPr/>
        </p:nvSpPr>
        <p:spPr>
          <a:xfrm>
            <a:off x="6519481" y="3741864"/>
            <a:ext cx="2138245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Instructor:</a:t>
            </a:r>
            <a:endParaRPr sz="2000" dirty="0">
              <a:solidFill>
                <a:schemeClr val="tx1">
                  <a:lumMod val="75000"/>
                  <a:lumOff val="25000"/>
                </a:schemeClr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0" name="Google Shape;98;p1">
            <a:extLst>
              <a:ext uri="{FF2B5EF4-FFF2-40B4-BE49-F238E27FC236}">
                <a16:creationId xmlns:a16="http://schemas.microsoft.com/office/drawing/2014/main" id="{3C8B760B-AF08-4160-AC47-AD3A48C10740}"/>
              </a:ext>
            </a:extLst>
          </p:cNvPr>
          <p:cNvSpPr txBox="1"/>
          <p:nvPr/>
        </p:nvSpPr>
        <p:spPr>
          <a:xfrm>
            <a:off x="8657726" y="3736492"/>
            <a:ext cx="305370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Trien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Vuong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" name="Google Shape;96;p1">
            <a:extLst>
              <a:ext uri="{FF2B5EF4-FFF2-40B4-BE49-F238E27FC236}">
                <a16:creationId xmlns:a16="http://schemas.microsoft.com/office/drawing/2014/main" id="{57011047-E95E-4D37-B36C-46DA2252DCCE}"/>
              </a:ext>
            </a:extLst>
          </p:cNvPr>
          <p:cNvSpPr txBox="1"/>
          <p:nvPr/>
        </p:nvSpPr>
        <p:spPr>
          <a:xfrm>
            <a:off x="5500614" y="4433103"/>
            <a:ext cx="2138245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TAs:</a:t>
            </a:r>
            <a:endParaRPr sz="2000" dirty="0">
              <a:solidFill>
                <a:schemeClr val="tx1">
                  <a:lumMod val="75000"/>
                  <a:lumOff val="25000"/>
                </a:schemeClr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C5FA161-D640-4786-A1C4-6C40DF9B873A}"/>
              </a:ext>
            </a:extLst>
          </p:cNvPr>
          <p:cNvSpPr txBox="1"/>
          <p:nvPr/>
        </p:nvSpPr>
        <p:spPr>
          <a:xfrm>
            <a:off x="6815404" y="6360778"/>
            <a:ext cx="5208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535353"/>
                </a:solidFill>
                <a:latin typeface="Montserrat SemiBold" panose="00000700000000000000" pitchFamily="2" charset="0"/>
              </a:rPr>
              <a:t>Music </a:t>
            </a:r>
            <a:r>
              <a:rPr lang="en-US" dirty="0">
                <a:solidFill>
                  <a:srgbClr val="535353"/>
                </a:solidFill>
                <a:latin typeface="Montserrat SemiBold" panose="00000700000000000000" pitchFamily="2" charset="0"/>
              </a:rPr>
              <a:t>: </a:t>
            </a:r>
            <a:r>
              <a:rPr lang="en-US" dirty="0">
                <a:solidFill>
                  <a:srgbClr val="535353"/>
                </a:solidFill>
                <a:latin typeface="Montserrat SemiBold" panose="00000700000000000000" pitchFamily="2" charset="0"/>
                <a:hlinkClick r:id="rId4"/>
              </a:rPr>
              <a:t>CSE 123 26su Lecture Tunes </a:t>
            </a:r>
            <a:endParaRPr lang="en-US" dirty="0">
              <a:solidFill>
                <a:srgbClr val="535353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5CB30B4-BA07-4BC6-9127-33E28D0769F0}"/>
              </a:ext>
            </a:extLst>
          </p:cNvPr>
          <p:cNvSpPr txBox="1"/>
          <p:nvPr/>
        </p:nvSpPr>
        <p:spPr>
          <a:xfrm>
            <a:off x="7684077" y="4395355"/>
            <a:ext cx="3777096" cy="1938992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en-US" sz="2400" dirty="0">
                <a:latin typeface="Montserrat" panose="00000500000000000000" pitchFamily="2" charset="0"/>
              </a:rPr>
              <a:t>Cora</a:t>
            </a:r>
          </a:p>
          <a:p>
            <a:r>
              <a:rPr lang="en-US" sz="2400" dirty="0">
                <a:latin typeface="Montserrat" panose="00000500000000000000" pitchFamily="2" charset="0"/>
              </a:rPr>
              <a:t>Jonah</a:t>
            </a:r>
          </a:p>
          <a:p>
            <a:r>
              <a:rPr lang="en-US" sz="2400" dirty="0" err="1">
                <a:latin typeface="Montserrat" panose="00000500000000000000" pitchFamily="2" charset="0"/>
              </a:rPr>
              <a:t>Maitreyi</a:t>
            </a:r>
            <a:endParaRPr lang="en-US" sz="2400" dirty="0">
              <a:latin typeface="Montserrat" panose="00000500000000000000" pitchFamily="2" charset="0"/>
            </a:endParaRPr>
          </a:p>
          <a:p>
            <a:br>
              <a:rPr lang="en-US" sz="2400" dirty="0">
                <a:latin typeface="Montserrat" panose="00000500000000000000" pitchFamily="2" charset="0"/>
              </a:rPr>
            </a:br>
            <a:br>
              <a:rPr lang="en-US" sz="2400" dirty="0">
                <a:latin typeface="Montserrat" panose="00000500000000000000" pitchFamily="2" charset="0"/>
              </a:rPr>
            </a:br>
            <a:r>
              <a:rPr lang="en-US" sz="2400" dirty="0" err="1">
                <a:latin typeface="Montserrat" panose="00000500000000000000" pitchFamily="2" charset="0"/>
              </a:rPr>
              <a:t>Nhan</a:t>
            </a:r>
            <a:endParaRPr lang="en-US" sz="2400" dirty="0">
              <a:latin typeface="Montserrat" panose="00000500000000000000" pitchFamily="2" charset="0"/>
            </a:endParaRPr>
          </a:p>
          <a:p>
            <a:r>
              <a:rPr lang="en-US" sz="2400" dirty="0">
                <a:latin typeface="Montserrat" panose="00000500000000000000" pitchFamily="2" charset="0"/>
              </a:rPr>
              <a:t>Nichole</a:t>
            </a:r>
          </a:p>
          <a:p>
            <a:r>
              <a:rPr lang="en-US" sz="2400" dirty="0" err="1">
                <a:latin typeface="Montserrat" panose="00000500000000000000" pitchFamily="2" charset="0"/>
              </a:rPr>
              <a:t>Shiven</a:t>
            </a:r>
            <a:endParaRPr lang="en-US" sz="2400" dirty="0">
              <a:latin typeface="Montserrat" panose="00000500000000000000" pitchFamily="2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A02BE-CFD7-EF0B-2B40-BDA90B160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your TAs!</a:t>
            </a:r>
          </a:p>
        </p:txBody>
      </p:sp>
      <p:pic>
        <p:nvPicPr>
          <p:cNvPr id="1026" name="Picture 2" descr="Photo of Cora Supasatit">
            <a:extLst>
              <a:ext uri="{FF2B5EF4-FFF2-40B4-BE49-F238E27FC236}">
                <a16:creationId xmlns:a16="http://schemas.microsoft.com/office/drawing/2014/main" id="{93373F18-5B8A-42F7-B998-FBC09D81A6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028" y="1396148"/>
            <a:ext cx="2365780" cy="2365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hoto of Jonah Kowal">
            <a:extLst>
              <a:ext uri="{FF2B5EF4-FFF2-40B4-BE49-F238E27FC236}">
                <a16:creationId xmlns:a16="http://schemas.microsoft.com/office/drawing/2014/main" id="{D45C56BE-40F7-403F-8937-62ABEE38D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4942" y="1396148"/>
            <a:ext cx="2365780" cy="2365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hoto of Maitreyi Parakh">
            <a:extLst>
              <a:ext uri="{FF2B5EF4-FFF2-40B4-BE49-F238E27FC236}">
                <a16:creationId xmlns:a16="http://schemas.microsoft.com/office/drawing/2014/main" id="{063D091F-4829-4877-B51A-FAD0B31947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815" y="1399217"/>
            <a:ext cx="2362712" cy="2362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hoto of Nhan Truong">
            <a:extLst>
              <a:ext uri="{FF2B5EF4-FFF2-40B4-BE49-F238E27FC236}">
                <a16:creationId xmlns:a16="http://schemas.microsoft.com/office/drawing/2014/main" id="{78409180-47D1-4929-AD45-E473977BB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028" y="4059568"/>
            <a:ext cx="2414365" cy="2444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hoto of Nichole Tian">
            <a:extLst>
              <a:ext uri="{FF2B5EF4-FFF2-40B4-BE49-F238E27FC236}">
                <a16:creationId xmlns:a16="http://schemas.microsoft.com/office/drawing/2014/main" id="{E58672DB-03EF-4871-BF31-1313FABEAD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4941" y="4059567"/>
            <a:ext cx="2414365" cy="2414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Photo of Shiven Friedeman">
            <a:extLst>
              <a:ext uri="{FF2B5EF4-FFF2-40B4-BE49-F238E27FC236}">
                <a16:creationId xmlns:a16="http://schemas.microsoft.com/office/drawing/2014/main" id="{FA3A8F5A-4523-4BE5-BEC6-A2B50FB514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816" y="4113553"/>
            <a:ext cx="2274262" cy="2360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60823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EF3870-2373-2B03-570C-6B3CE09FA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365F00-1F12-0E48-0722-69545AF485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5522843" cy="6338236"/>
          </a:xfrm>
        </p:spPr>
        <p:txBody>
          <a:bodyPr>
            <a:normAutofit/>
          </a:bodyPr>
          <a:lstStyle/>
          <a:p>
            <a:r>
              <a:rPr lang="en-US" dirty="0"/>
              <a:t>Thank you for participating, asking questions, engaging with course materials &amp; resources!</a:t>
            </a:r>
          </a:p>
          <a:p>
            <a:pPr lvl="1"/>
            <a:r>
              <a:rPr lang="en-US" dirty="0"/>
              <a:t>And thank you for the feedback if you filled out the course evaluation :)</a:t>
            </a:r>
          </a:p>
          <a:p>
            <a:endParaRPr lang="en-US" dirty="0"/>
          </a:p>
          <a:p>
            <a:r>
              <a:rPr lang="en-US" dirty="0"/>
              <a:t>Thank your amazing TAs!</a:t>
            </a:r>
          </a:p>
          <a:p>
            <a:endParaRPr lang="en-US" dirty="0"/>
          </a:p>
          <a:p>
            <a:r>
              <a:rPr lang="en-US" dirty="0"/>
              <a:t>Any final questions before we wrap?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DAFF2C-8DA9-44F2-9AE6-3FD8FA1BE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5973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EF3870-2373-2B03-570C-6B3CE09FA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365F00-1F12-0E48-0722-69545AF485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5213927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C3 due tonight </a:t>
            </a:r>
            <a:r>
              <a:rPr lang="en-US" b="1" u="sng" dirty="0"/>
              <a:t>Friday</a:t>
            </a:r>
            <a:r>
              <a:rPr lang="en-US" dirty="0"/>
              <a:t> (8/21) at 11:59pm</a:t>
            </a:r>
          </a:p>
          <a:p>
            <a:r>
              <a:rPr lang="en-US" dirty="0"/>
              <a:t>R6/R-Trien due Friday (8/21) at 11:59pm</a:t>
            </a:r>
          </a:p>
          <a:p>
            <a:pPr lvl="1"/>
            <a:r>
              <a:rPr lang="en-US" dirty="0"/>
              <a:t>Eligible assignments for R6: C1, C2, P2</a:t>
            </a:r>
          </a:p>
          <a:p>
            <a:pPr lvl="1"/>
            <a:r>
              <a:rPr lang="en-US" dirty="0"/>
              <a:t>R-Trien open to all assignments w/ feedback released</a:t>
            </a:r>
          </a:p>
          <a:p>
            <a:r>
              <a:rPr lang="en-US" dirty="0"/>
              <a:t>IPL closes tomorrow (8/20)</a:t>
            </a:r>
          </a:p>
          <a:p>
            <a:r>
              <a:rPr lang="en-US" b="1" dirty="0"/>
              <a:t>Final Exam tomorrow, Thursday (8/20) in your assigned section. And on Friday (8/21) during lecture time (12:00 – 1:00 PM) in AND 205.</a:t>
            </a:r>
          </a:p>
          <a:p>
            <a:pPr lvl="1"/>
            <a:r>
              <a:rPr lang="en-US" dirty="0"/>
              <a:t>You must bring your ID in order to receive your exam.</a:t>
            </a:r>
          </a:p>
          <a:p>
            <a:pPr lvl="1"/>
            <a:r>
              <a:rPr lang="en-US" dirty="0"/>
              <a:t>Typical rules for quizzes, note sheet (8.5” x 11” double-sided, typed or handwritten)</a:t>
            </a:r>
          </a:p>
          <a:p>
            <a:r>
              <a:rPr lang="en-US" dirty="0"/>
              <a:t>Please fill out course evaluation by Sunday night!</a:t>
            </a:r>
          </a:p>
          <a:p>
            <a:r>
              <a:rPr lang="en-US" dirty="0"/>
              <a:t>Please fill out TA evaluations by Sunday night!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8449B8-70BA-4AD3-A346-E2CA22655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962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US" sz="6000"/>
              <a:t>You Made It!</a:t>
            </a:r>
            <a:endParaRPr/>
          </a:p>
        </p:txBody>
      </p:sp>
      <p:pic>
        <p:nvPicPr>
          <p:cNvPr id="92" name="Google Shape;92;p1" descr="rocky running up the stairs, throwing some air punches, and celebrati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54525" y="1830800"/>
            <a:ext cx="2561499" cy="1918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" descr="two people walking away from a crash in combat gear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8940" y="4355720"/>
            <a:ext cx="2672585" cy="1496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" descr="tiny fey from 30 rock high fiving herself and giving finger guns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544595" y="3749526"/>
            <a:ext cx="1905000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" descr="spongebob squarepants dusting off his hands satisfactorily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892821" y="1618438"/>
            <a:ext cx="2581275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" descr="mic drop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38600" y="4027719"/>
            <a:ext cx="2346125" cy="1325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" descr="serena williams bringing in a crown on a tennis racket, crowning herself, and walking off camera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97871" y="862721"/>
            <a:ext cx="2667000" cy="266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" descr="neil patrick harris in a car giving ecstatic double thumbs up to the camera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702422" y="4352044"/>
            <a:ext cx="2481036" cy="140178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ADFC85B-95F2-4D67-A7D9-9DBCCE90E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7"/>
          <p:cNvSpPr txBox="1">
            <a:spLocks noGrp="1"/>
          </p:cNvSpPr>
          <p:nvPr>
            <p:ph type="title"/>
          </p:nvPr>
        </p:nvSpPr>
        <p:spPr>
          <a:xfrm>
            <a:off x="838200" y="456565"/>
            <a:ext cx="10515600" cy="762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56"/>
              <a:buFont typeface="Calibri"/>
              <a:buNone/>
            </a:pPr>
            <a:r>
              <a:rPr lang="en-US" sz="4356" dirty="0"/>
              <a:t>[Recap] Why 123?</a:t>
            </a:r>
            <a:endParaRPr dirty="0"/>
          </a:p>
        </p:txBody>
      </p:sp>
      <p:sp>
        <p:nvSpPr>
          <p:cNvPr id="147" name="Google Shape;147;p7"/>
          <p:cNvSpPr txBox="1">
            <a:spLocks noGrp="1"/>
          </p:cNvSpPr>
          <p:nvPr>
            <p:ph type="body" idx="1"/>
          </p:nvPr>
        </p:nvSpPr>
        <p:spPr>
          <a:xfrm>
            <a:off x="838200" y="1371600"/>
            <a:ext cx="9248775" cy="4805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514350" indent="-514350">
              <a:spcBef>
                <a:spcPts val="0"/>
              </a:spcBef>
              <a:buSzPts val="2800"/>
              <a:buFont typeface="+mj-lt"/>
              <a:buAutoNum type="arabicPeriod"/>
            </a:pPr>
            <a:r>
              <a:rPr lang="en-US" dirty="0"/>
              <a:t>To solve more complex problems by leveraging more complex programming structures / patterns</a:t>
            </a:r>
          </a:p>
          <a:p>
            <a:pPr marL="514350" indent="-514350">
              <a:spcBef>
                <a:spcPts val="0"/>
              </a:spcBef>
              <a:buSzPts val="2800"/>
              <a:buFont typeface="+mj-lt"/>
              <a:buAutoNum type="arabicPeriod"/>
            </a:pPr>
            <a:endParaRPr lang="en-US" dirty="0"/>
          </a:p>
          <a:p>
            <a:pPr marL="514350" indent="-514350">
              <a:spcBef>
                <a:spcPts val="0"/>
              </a:spcBef>
              <a:buSzPts val="2800"/>
              <a:buFont typeface="+mj-lt"/>
              <a:buAutoNum type="arabicPeriod"/>
            </a:pPr>
            <a:endParaRPr lang="en-US" dirty="0"/>
          </a:p>
          <a:p>
            <a:pPr marL="514350" marR="0" lvl="0" indent="-514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AutoNum type="arabicPeriod"/>
            </a:pPr>
            <a:r>
              <a:rPr lang="en-US" dirty="0"/>
              <a:t>To better rationalize specific design decisions</a:t>
            </a:r>
          </a:p>
          <a:p>
            <a:pPr marL="800100" lvl="1">
              <a:spcBef>
                <a:spcPts val="0"/>
              </a:spcBef>
              <a:buSzPts val="2800"/>
            </a:pPr>
            <a:r>
              <a:rPr lang="en-US" sz="2000" dirty="0"/>
              <a:t>How to “best” structure classes to reduce redundancy</a:t>
            </a:r>
          </a:p>
          <a:p>
            <a:pPr marL="800100" lvl="1">
              <a:spcBef>
                <a:spcPts val="0"/>
              </a:spcBef>
              <a:buSzPts val="2800"/>
            </a:pPr>
            <a:r>
              <a:rPr lang="en-US" sz="2000" dirty="0"/>
              <a:t>Which ADT implementations are “most” appropriate to use</a:t>
            </a:r>
            <a:endParaRPr lang="en-US" dirty="0"/>
          </a:p>
          <a:p>
            <a:pPr marL="514350" indent="-514350">
              <a:spcBef>
                <a:spcPts val="0"/>
              </a:spcBef>
              <a:buSzPts val="2800"/>
              <a:buFont typeface="Arial"/>
              <a:buAutoNum type="arabicPeriod"/>
            </a:pPr>
            <a:endParaRPr lang="en-US" dirty="0"/>
          </a:p>
          <a:p>
            <a:pPr marL="514350" indent="-514350">
              <a:spcBef>
                <a:spcPts val="0"/>
              </a:spcBef>
              <a:buSzPts val="2800"/>
              <a:buFont typeface="Arial"/>
              <a:buAutoNum type="arabicPeriod"/>
            </a:pPr>
            <a:endParaRPr lang="en-US" dirty="0"/>
          </a:p>
          <a:p>
            <a:pPr marL="514350" indent="-514350">
              <a:spcBef>
                <a:spcPts val="0"/>
              </a:spcBef>
              <a:buSzPts val="2800"/>
              <a:buFont typeface="Arial"/>
              <a:buAutoNum type="arabicPeriod"/>
            </a:pPr>
            <a:r>
              <a:rPr lang="en-US" dirty="0"/>
              <a:t>To understand and critically analyze intersections between Computer Science and society</a:t>
            </a:r>
          </a:p>
          <a:p>
            <a:pPr marL="800100" lvl="1">
              <a:spcBef>
                <a:spcPts val="0"/>
              </a:spcBef>
              <a:buSzPts val="2800"/>
            </a:pPr>
            <a:r>
              <a:rPr lang="en-US" sz="2000" dirty="0"/>
              <a:t>Search engines, algorithmic art, machine learning, etc.</a:t>
            </a:r>
          </a:p>
          <a:p>
            <a:pPr marL="800100" lvl="1">
              <a:spcBef>
                <a:spcPts val="0"/>
              </a:spcBef>
              <a:buSzPts val="2800"/>
            </a:pPr>
            <a:r>
              <a:rPr lang="en-US" sz="2000" dirty="0"/>
              <a:t>Developing informed opinions on current issues</a:t>
            </a:r>
            <a:endParaRPr lang="en-US" sz="2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marR="0" lvl="0" indent="-514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AutoNum type="arabicPeriod"/>
            </a:pPr>
            <a:endParaRPr lang="en-US" dirty="0"/>
          </a:p>
          <a:p>
            <a:pPr marL="514350" marR="0" lvl="0" indent="-514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AutoNum type="arabicPeriod"/>
            </a:pPr>
            <a:endParaRPr lang="en-US"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marR="0" lvl="0" indent="-514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AutoNum type="arabicPeriod"/>
            </a:pPr>
            <a:endParaRPr lang="en-US" dirty="0"/>
          </a:p>
          <a:p>
            <a:pPr marL="514350" marR="0" lvl="0" indent="-514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AutoNum type="arabicPeriod"/>
            </a:pPr>
            <a:endParaRPr lang="en-US"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marR="0" lvl="0" indent="-514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AutoNum type="arabicPeriod"/>
            </a:pPr>
            <a:endParaRPr lang="en-US" dirty="0"/>
          </a:p>
          <a:p>
            <a:pPr marL="514350" marR="0" lvl="0" indent="-514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AutoNum type="arabicPeriod"/>
            </a:pPr>
            <a:endParaRPr lang="en-US"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marR="0" lvl="0" indent="-514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AutoNum type="arabicPeriod"/>
            </a:pPr>
            <a:endParaRPr lang="en-US"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marR="0" lvl="0" indent="-514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AutoNum type="arabicPeriod"/>
            </a:pPr>
            <a:endParaRPr dirty="0"/>
          </a:p>
        </p:txBody>
      </p:sp>
      <p:grpSp>
        <p:nvGrpSpPr>
          <p:cNvPr id="2" name="Group 1" descr="Be a better programmer: encompassing points 1 and 2">
            <a:extLst>
              <a:ext uri="{FF2B5EF4-FFF2-40B4-BE49-F238E27FC236}">
                <a16:creationId xmlns:a16="http://schemas.microsoft.com/office/drawing/2014/main" id="{3710F884-E804-42AF-A92B-0CFC1FFE05E0}"/>
              </a:ext>
            </a:extLst>
          </p:cNvPr>
          <p:cNvGrpSpPr/>
          <p:nvPr/>
        </p:nvGrpSpPr>
        <p:grpSpPr>
          <a:xfrm>
            <a:off x="10072687" y="1371600"/>
            <a:ext cx="2071688" cy="2550319"/>
            <a:chOff x="10072687" y="1371600"/>
            <a:chExt cx="2071688" cy="2550319"/>
          </a:xfrm>
        </p:grpSpPr>
        <p:sp>
          <p:nvSpPr>
            <p:cNvPr id="3" name="Right Brace 2">
              <a:extLst>
                <a:ext uri="{FF2B5EF4-FFF2-40B4-BE49-F238E27FC236}">
                  <a16:creationId xmlns:a16="http://schemas.microsoft.com/office/drawing/2014/main" id="{6A8AD491-4B21-457E-AD7E-D270102A5920}"/>
                </a:ext>
              </a:extLst>
            </p:cNvPr>
            <p:cNvSpPr/>
            <p:nvPr/>
          </p:nvSpPr>
          <p:spPr>
            <a:xfrm>
              <a:off x="10072687" y="1371600"/>
              <a:ext cx="392907" cy="2550319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2A5E5A6-6315-454D-95E1-DD1F2EA1B924}"/>
                </a:ext>
              </a:extLst>
            </p:cNvPr>
            <p:cNvSpPr txBox="1"/>
            <p:nvPr/>
          </p:nvSpPr>
          <p:spPr>
            <a:xfrm>
              <a:off x="10544176" y="2323593"/>
              <a:ext cx="16001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dirty="0"/>
                <a:t>Be a better programmer</a:t>
              </a:r>
            </a:p>
          </p:txBody>
        </p:sp>
      </p:grpSp>
      <p:grpSp>
        <p:nvGrpSpPr>
          <p:cNvPr id="5" name="Group 4" descr="Be a better person: encompassing point 3">
            <a:extLst>
              <a:ext uri="{FF2B5EF4-FFF2-40B4-BE49-F238E27FC236}">
                <a16:creationId xmlns:a16="http://schemas.microsoft.com/office/drawing/2014/main" id="{F32E8BFA-BEFE-424E-857F-43DE6F3AA4AB}"/>
              </a:ext>
            </a:extLst>
          </p:cNvPr>
          <p:cNvGrpSpPr/>
          <p:nvPr/>
        </p:nvGrpSpPr>
        <p:grpSpPr>
          <a:xfrm>
            <a:off x="10072687" y="4575572"/>
            <a:ext cx="1993106" cy="1510904"/>
            <a:chOff x="10072687" y="4575572"/>
            <a:chExt cx="1993106" cy="1510904"/>
          </a:xfrm>
        </p:grpSpPr>
        <p:sp>
          <p:nvSpPr>
            <p:cNvPr id="15" name="Right Brace 14" descr="Be a better programmer: To solve more complex problems by leveraging more complex programming structures / patterns; and To better rationalize specific design decisions (how to &quot;best&quot; structure classes to reduce redundancy, Which ADT implementations are &quot;most&quot; appropriate to use)">
              <a:extLst>
                <a:ext uri="{FF2B5EF4-FFF2-40B4-BE49-F238E27FC236}">
                  <a16:creationId xmlns:a16="http://schemas.microsoft.com/office/drawing/2014/main" id="{DBFC2A86-1405-4062-A74C-E0F584EAD3FC}"/>
                </a:ext>
              </a:extLst>
            </p:cNvPr>
            <p:cNvSpPr/>
            <p:nvPr/>
          </p:nvSpPr>
          <p:spPr>
            <a:xfrm>
              <a:off x="10072687" y="4575572"/>
              <a:ext cx="392907" cy="1510904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150D4D5-0916-4BE3-A7AF-A0A11EE18724}"/>
                </a:ext>
              </a:extLst>
            </p:cNvPr>
            <p:cNvSpPr txBox="1"/>
            <p:nvPr/>
          </p:nvSpPr>
          <p:spPr>
            <a:xfrm>
              <a:off x="10622757" y="5092809"/>
              <a:ext cx="14430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dirty="0"/>
                <a:t>Be a better person</a:t>
              </a:r>
            </a:p>
          </p:txBody>
        </p:sp>
      </p:grp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E2509A-BF0F-471C-80BC-C1BE5B972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7"/>
          <p:cNvSpPr txBox="1">
            <a:spLocks noGrp="1"/>
          </p:cNvSpPr>
          <p:nvPr>
            <p:ph type="title"/>
          </p:nvPr>
        </p:nvSpPr>
        <p:spPr>
          <a:xfrm>
            <a:off x="838200" y="456565"/>
            <a:ext cx="10515600" cy="762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56"/>
              <a:buFont typeface="Calibri"/>
              <a:buNone/>
            </a:pPr>
            <a:r>
              <a:rPr lang="en-US" sz="4356" dirty="0"/>
              <a:t>[Recap] Topics Covered</a:t>
            </a:r>
            <a:endParaRPr dirty="0"/>
          </a:p>
        </p:txBody>
      </p:sp>
      <p:sp>
        <p:nvSpPr>
          <p:cNvPr id="147" name="Google Shape;147;p7"/>
          <p:cNvSpPr txBox="1">
            <a:spLocks noGrp="1"/>
          </p:cNvSpPr>
          <p:nvPr>
            <p:ph type="body" idx="1"/>
          </p:nvPr>
        </p:nvSpPr>
        <p:spPr>
          <a:xfrm>
            <a:off x="838200" y="1233639"/>
            <a:ext cx="9248775" cy="5856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>
              <a:spcBef>
                <a:spcPts val="0"/>
              </a:spcBef>
              <a:buSzPts val="2800"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Implementing Abstract Data Types (ADTs)</a:t>
            </a:r>
          </a:p>
          <a:p>
            <a:pPr lvl="1">
              <a:spcBef>
                <a:spcPts val="0"/>
              </a:spcBef>
              <a:buSzPts val="2800"/>
            </a:pPr>
            <a:r>
              <a:rPr lang="en-US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ArrayIntList</a:t>
            </a:r>
            <a:r>
              <a:rPr lang="en-US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(int[] </a:t>
            </a:r>
            <a:r>
              <a:rPr lang="en-US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elementData</a:t>
            </a:r>
            <a:r>
              <a:rPr lang="en-US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int size)</a:t>
            </a:r>
          </a:p>
          <a:p>
            <a:pPr lvl="1">
              <a:spcBef>
                <a:spcPts val="0"/>
              </a:spcBef>
              <a:buSzPts val="2800"/>
            </a:pP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LinkedIntList</a:t>
            </a:r>
            <a:r>
              <a:rPr lang="en-US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lang="en-US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ListNode</a:t>
            </a:r>
            <a:r>
              <a:rPr lang="en-US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front)</a:t>
            </a:r>
          </a:p>
          <a:p>
            <a:pPr lvl="1">
              <a:spcBef>
                <a:spcPts val="0"/>
              </a:spcBef>
              <a:buSzPts val="2800"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Java’s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ArrayList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&amp; LinkedList (int size,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ListNode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back)</a:t>
            </a:r>
          </a:p>
          <a:p>
            <a:pPr>
              <a:spcBef>
                <a:spcPts val="0"/>
              </a:spcBef>
              <a:buSzPts val="2800"/>
            </a:pPr>
            <a:r>
              <a:rPr lang="en-US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Runtime (Complexity &amp; Big O notation)</a:t>
            </a:r>
          </a:p>
          <a:p>
            <a:pPr>
              <a:spcBef>
                <a:spcPts val="0"/>
              </a:spcBef>
              <a:buSzPts val="2800"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Recursion</a:t>
            </a:r>
          </a:p>
          <a:p>
            <a:pPr lvl="1">
              <a:spcBef>
                <a:spcPts val="0"/>
              </a:spcBef>
              <a:buSzPts val="2800"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Recursive definitions (n! = n * (n – 1)!)</a:t>
            </a:r>
            <a:endParaRPr lang="en-US" sz="20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1">
              <a:spcBef>
                <a:spcPts val="0"/>
              </a:spcBef>
              <a:buSzPts val="2800"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(Implicit) Base and Recursive cases</a:t>
            </a:r>
          </a:p>
          <a:p>
            <a:pPr lvl="1">
              <a:spcBef>
                <a:spcPts val="0"/>
              </a:spcBef>
              <a:buSzPts val="2800"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Public / private pairs</a:t>
            </a:r>
          </a:p>
          <a:p>
            <a:pPr>
              <a:spcBef>
                <a:spcPts val="0"/>
              </a:spcBef>
              <a:buSzPts val="2800"/>
            </a:pPr>
            <a:r>
              <a:rPr lang="en-US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Binary Trees</a:t>
            </a:r>
          </a:p>
          <a:p>
            <a:pPr lvl="1">
              <a:spcBef>
                <a:spcPts val="0"/>
              </a:spcBef>
              <a:buSzPts val="2800"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Binary Search Trees (BST) &amp; Runtime</a:t>
            </a:r>
          </a:p>
          <a:p>
            <a:pPr>
              <a:spcBef>
                <a:spcPts val="0"/>
              </a:spcBef>
              <a:buSzPts val="2800"/>
            </a:pPr>
            <a:r>
              <a:rPr lang="en-US" sz="2400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Advanced Object-Oriented Programming (OOP)</a:t>
            </a:r>
          </a:p>
          <a:p>
            <a:pPr lvl="1">
              <a:spcBef>
                <a:spcPts val="0"/>
              </a:spcBef>
              <a:buSzPts val="2800"/>
            </a:pPr>
            <a:r>
              <a:rPr lang="en-US" sz="2000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Inheritance, Polymorphism, Abstract classes</a:t>
            </a:r>
            <a:endParaRPr lang="en-US" sz="20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0"/>
              </a:spcBef>
              <a:buSzPts val="2800"/>
            </a:pPr>
            <a:endParaRPr lang="en-US" sz="2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indent="0">
              <a:spcBef>
                <a:spcPts val="0"/>
              </a:spcBef>
              <a:buSzPts val="2800"/>
              <a:buNone/>
            </a:pPr>
            <a:endParaRPr lang="en-US" sz="2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0"/>
              </a:spcBef>
              <a:buSzPts val="2800"/>
            </a:pPr>
            <a:r>
              <a:rPr lang="en-US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Exhaustive Search / Recursive Backtracking</a:t>
            </a:r>
          </a:p>
          <a:p>
            <a:pPr lvl="1">
              <a:spcBef>
                <a:spcPts val="0"/>
              </a:spcBef>
              <a:buSzPts val="2800"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Dead ends / </a:t>
            </a:r>
            <a:r>
              <a:rPr lang="en-US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Choose, explore Un-choose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</a:pPr>
            <a:endParaRPr lang="en-US" dirty="0"/>
          </a:p>
          <a:p>
            <a:pPr marL="514350" marR="0" lvl="0" indent="-514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AutoNum type="arabicPeriod"/>
            </a:pPr>
            <a:endParaRPr lang="en-US"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marR="0" lvl="0" indent="-514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AutoNum type="arabicPeriod"/>
            </a:pPr>
            <a:endParaRPr lang="en-US"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marR="0" lvl="0" indent="-514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AutoNum type="arabicPeriod"/>
            </a:pPr>
            <a:endParaRPr dirty="0"/>
          </a:p>
        </p:txBody>
      </p:sp>
      <p:grpSp>
        <p:nvGrpSpPr>
          <p:cNvPr id="2" name="Group 1" descr="All covered topics are assessable content, other than machine learning and hashing">
            <a:extLst>
              <a:ext uri="{FF2B5EF4-FFF2-40B4-BE49-F238E27FC236}">
                <a16:creationId xmlns:a16="http://schemas.microsoft.com/office/drawing/2014/main" id="{92837B0B-C565-4365-8C0B-A55A14269579}"/>
              </a:ext>
            </a:extLst>
          </p:cNvPr>
          <p:cNvGrpSpPr/>
          <p:nvPr/>
        </p:nvGrpSpPr>
        <p:grpSpPr>
          <a:xfrm>
            <a:off x="7339112" y="1233640"/>
            <a:ext cx="1888808" cy="3964326"/>
            <a:chOff x="7339112" y="1233639"/>
            <a:chExt cx="1888808" cy="4830277"/>
          </a:xfrm>
        </p:grpSpPr>
        <p:sp>
          <p:nvSpPr>
            <p:cNvPr id="8" name="Right Brace 7">
              <a:extLst>
                <a:ext uri="{FF2B5EF4-FFF2-40B4-BE49-F238E27FC236}">
                  <a16:creationId xmlns:a16="http://schemas.microsoft.com/office/drawing/2014/main" id="{F2121923-9B4C-4841-B7B3-63A186117BEA}"/>
                </a:ext>
              </a:extLst>
            </p:cNvPr>
            <p:cNvSpPr/>
            <p:nvPr/>
          </p:nvSpPr>
          <p:spPr>
            <a:xfrm>
              <a:off x="7339112" y="1233639"/>
              <a:ext cx="392907" cy="4830277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706082D-619E-44B5-8C28-7B27E176ADB0}"/>
                </a:ext>
              </a:extLst>
            </p:cNvPr>
            <p:cNvSpPr txBox="1"/>
            <p:nvPr/>
          </p:nvSpPr>
          <p:spPr>
            <a:xfrm>
              <a:off x="7627721" y="3325611"/>
              <a:ext cx="16001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dirty="0"/>
                <a:t>Assessable content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C7B1A5ED-31A0-47FA-996D-4CE5C673531B}"/>
              </a:ext>
            </a:extLst>
          </p:cNvPr>
          <p:cNvSpPr txBox="1"/>
          <p:nvPr/>
        </p:nvSpPr>
        <p:spPr>
          <a:xfrm>
            <a:off x="9670534" y="2525391"/>
            <a:ext cx="192359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You’ve learned A LOT!!!</a:t>
            </a:r>
          </a:p>
          <a:p>
            <a:pPr algn="ctr"/>
            <a:r>
              <a:rPr lang="en-US" sz="2000" i="1" dirty="0"/>
              <a:t>(hopefully)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B47287-2AD4-44FC-8EF3-E828A7149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395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7"/>
          <p:cNvSpPr txBox="1">
            <a:spLocks noGrp="1"/>
          </p:cNvSpPr>
          <p:nvPr>
            <p:ph type="title"/>
          </p:nvPr>
        </p:nvSpPr>
        <p:spPr>
          <a:xfrm>
            <a:off x="838200" y="456565"/>
            <a:ext cx="10515600" cy="762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56"/>
              <a:buFont typeface="Calibri"/>
              <a:buNone/>
            </a:pPr>
            <a:r>
              <a:rPr lang="en-US" sz="4356" dirty="0"/>
              <a:t>Future Courses</a:t>
            </a:r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B18048-2606-474E-9873-8CDE414061E4}"/>
              </a:ext>
            </a:extLst>
          </p:cNvPr>
          <p:cNvSpPr txBox="1"/>
          <p:nvPr/>
        </p:nvSpPr>
        <p:spPr>
          <a:xfrm>
            <a:off x="838200" y="1258417"/>
            <a:ext cx="18442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CSE Majors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E321393D-35CB-422E-B39B-9F39898B50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3191287"/>
              </p:ext>
            </p:extLst>
          </p:nvPr>
        </p:nvGraphicFramePr>
        <p:xfrm>
          <a:off x="844563" y="1804016"/>
          <a:ext cx="4898457" cy="36725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1606">
                  <a:extLst>
                    <a:ext uri="{9D8B030D-6E8A-4147-A177-3AD203B41FA5}">
                      <a16:colId xmlns:a16="http://schemas.microsoft.com/office/drawing/2014/main" val="4264249568"/>
                    </a:ext>
                  </a:extLst>
                </a:gridCol>
                <a:gridCol w="3676851">
                  <a:extLst>
                    <a:ext uri="{9D8B030D-6E8A-4147-A177-3AD203B41FA5}">
                      <a16:colId xmlns:a16="http://schemas.microsoft.com/office/drawing/2014/main" val="3721255253"/>
                    </a:ext>
                  </a:extLst>
                </a:gridCol>
              </a:tblGrid>
              <a:tr h="47924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Course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Overview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3046498"/>
                  </a:ext>
                </a:extLst>
              </a:tr>
              <a:tr h="57531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hlinkClick r:id="rId3"/>
                        </a:rPr>
                        <a:t>CSE 311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Mathematical foundations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43257814"/>
                  </a:ext>
                </a:extLst>
              </a:tr>
              <a:tr h="57531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hlinkClick r:id="rId4"/>
                        </a:rPr>
                        <a:t>CSE 351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Low-level computer organization/abstraction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81415466"/>
                  </a:ext>
                </a:extLst>
              </a:tr>
              <a:tr h="47924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hlinkClick r:id="rId5"/>
                        </a:rPr>
                        <a:t>CSE 331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Software design/implementation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51579935"/>
                  </a:ext>
                </a:extLst>
              </a:tr>
              <a:tr h="47924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hlinkClick r:id="rId6"/>
                        </a:rPr>
                        <a:t>CSE 340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Interaction Programming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93268348"/>
                  </a:ext>
                </a:extLst>
              </a:tr>
              <a:tr h="47924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hlinkClick r:id="rId7"/>
                        </a:rPr>
                        <a:t>CSE 341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Programming languages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82223742"/>
                  </a:ext>
                </a:extLst>
              </a:tr>
              <a:tr h="47924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hlinkClick r:id="rId8"/>
                        </a:rPr>
                        <a:t>CSE 344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Data Management (databases)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87346117"/>
                  </a:ext>
                </a:extLst>
              </a:tr>
            </a:tbl>
          </a:graphicData>
        </a:graphic>
      </p:graphicFrame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1076E1EA-BCD9-4A04-B4AD-85F0E70CAA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4898457" cy="5366084"/>
          </a:xfrm>
        </p:spPr>
        <p:txBody>
          <a:bodyPr>
            <a:normAutofit fontScale="85000" lnSpcReduction="20000"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Tons of options for everyone!</a:t>
            </a:r>
          </a:p>
          <a:p>
            <a:pPr lvl="1"/>
            <a:r>
              <a:rPr lang="en-US" dirty="0"/>
              <a:t>Self study always valid too!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E4AEC6-333B-4607-B810-320468405421}"/>
              </a:ext>
            </a:extLst>
          </p:cNvPr>
          <p:cNvSpPr txBox="1"/>
          <p:nvPr/>
        </p:nvSpPr>
        <p:spPr>
          <a:xfrm>
            <a:off x="844563" y="5498954"/>
            <a:ext cx="44067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https://www.cs.washington.edu/academics/ugrad/current-students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CD9D5C5-65EF-4DA4-A659-976F9ADAA031}"/>
              </a:ext>
            </a:extLst>
          </p:cNvPr>
          <p:cNvSpPr txBox="1"/>
          <p:nvPr/>
        </p:nvSpPr>
        <p:spPr>
          <a:xfrm>
            <a:off x="5986110" y="1259459"/>
            <a:ext cx="25767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Non-CSE Majors</a:t>
            </a:r>
          </a:p>
        </p:txBody>
      </p:sp>
      <p:graphicFrame>
        <p:nvGraphicFramePr>
          <p:cNvPr id="11" name="Table 4">
            <a:extLst>
              <a:ext uri="{FF2B5EF4-FFF2-40B4-BE49-F238E27FC236}">
                <a16:creationId xmlns:a16="http://schemas.microsoft.com/office/drawing/2014/main" id="{34AC0574-89A3-45D7-A85E-BAE873A915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0793096"/>
              </p:ext>
            </p:extLst>
          </p:nvPr>
        </p:nvGraphicFramePr>
        <p:xfrm>
          <a:off x="5986110" y="1787651"/>
          <a:ext cx="5795212" cy="45064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2838">
                  <a:extLst>
                    <a:ext uri="{9D8B030D-6E8A-4147-A177-3AD203B41FA5}">
                      <a16:colId xmlns:a16="http://schemas.microsoft.com/office/drawing/2014/main" val="4264249568"/>
                    </a:ext>
                  </a:extLst>
                </a:gridCol>
                <a:gridCol w="4562374">
                  <a:extLst>
                    <a:ext uri="{9D8B030D-6E8A-4147-A177-3AD203B41FA5}">
                      <a16:colId xmlns:a16="http://schemas.microsoft.com/office/drawing/2014/main" val="3721255253"/>
                    </a:ext>
                  </a:extLst>
                </a:gridCol>
              </a:tblGrid>
              <a:tr h="47924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Course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Overview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3046498"/>
                  </a:ext>
                </a:extLst>
              </a:tr>
              <a:tr h="57531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hlinkClick r:id="rId9"/>
                        </a:rPr>
                        <a:t>CSE 154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Intro to web programming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43257814"/>
                  </a:ext>
                </a:extLst>
              </a:tr>
              <a:tr h="57531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hlinkClick r:id="rId10"/>
                        </a:rPr>
                        <a:t>CSE 163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Intermediate programming, data analysis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91535073"/>
                  </a:ext>
                </a:extLst>
              </a:tr>
              <a:tr h="57531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hlinkClick r:id="rId11"/>
                        </a:rPr>
                        <a:t>CSE 180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Introduction to data science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2145753"/>
                  </a:ext>
                </a:extLst>
              </a:tr>
              <a:tr h="57531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hlinkClick r:id="rId12"/>
                        </a:rPr>
                        <a:t>CSE 373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Data structures and algorithms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47680770"/>
                  </a:ext>
                </a:extLst>
              </a:tr>
              <a:tr h="57531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hlinkClick r:id="rId13"/>
                        </a:rPr>
                        <a:t>CSE 374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Low-level programming and tools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313603"/>
                  </a:ext>
                </a:extLst>
              </a:tr>
              <a:tr h="57531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hlinkClick r:id="rId14"/>
                        </a:rPr>
                        <a:t>CSE 412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Data Visualization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32790633"/>
                  </a:ext>
                </a:extLst>
              </a:tr>
              <a:tr h="57531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hlinkClick r:id="rId15"/>
                        </a:rPr>
                        <a:t>CSE 416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Intro. to Machine Learning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10748764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BB95CB41-94C0-41A5-BD9D-A15A9397BAB9}"/>
              </a:ext>
            </a:extLst>
          </p:cNvPr>
          <p:cNvSpPr txBox="1"/>
          <p:nvPr/>
        </p:nvSpPr>
        <p:spPr>
          <a:xfrm>
            <a:off x="6039956" y="6294090"/>
            <a:ext cx="56875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https://www.cs.washington.edu/academics/ugrad/nonmajor-options/nonmajor-courses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27B098A0-6A65-BE2D-ECC4-80ABFC780ABA}"/>
              </a:ext>
            </a:extLst>
          </p:cNvPr>
          <p:cNvSpPr/>
          <p:nvPr/>
        </p:nvSpPr>
        <p:spPr>
          <a:xfrm>
            <a:off x="6096000" y="377687"/>
            <a:ext cx="5631475" cy="841514"/>
          </a:xfrm>
          <a:prstGeom prst="roundRect">
            <a:avLst/>
          </a:prstGeom>
          <a:solidFill>
            <a:srgbClr val="ABDDED"/>
          </a:solidFill>
          <a:ln>
            <a:solidFill>
              <a:srgbClr val="63AEE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Also: bringing computational thinking to other fields!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3E59D6D-365C-43C8-980E-C8D773DB9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1544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Applications of CS</a:t>
            </a:r>
            <a:endParaRPr/>
          </a:p>
        </p:txBody>
      </p:sp>
      <p:sp>
        <p:nvSpPr>
          <p:cNvPr id="240" name="Google Shape;240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218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i="1" dirty="0"/>
              <a:t>or “What can I do with what I learned?”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u="sng" dirty="0">
                <a:solidFill>
                  <a:schemeClr val="hlink"/>
                </a:solidFill>
                <a:hlinkClick r:id="rId3"/>
              </a:rPr>
              <a:t>Detect and prevent toxicity online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u="sng" dirty="0">
                <a:solidFill>
                  <a:schemeClr val="hlink"/>
                </a:solidFill>
                <a:hlinkClick r:id="rId4"/>
              </a:rPr>
              <a:t>Digitize basketball players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u="sng" dirty="0">
                <a:solidFill>
                  <a:schemeClr val="hlink"/>
                </a:solidFill>
                <a:hlinkClick r:id="rId5"/>
              </a:rPr>
              <a:t>Help DHH people identify sounds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u="sng" dirty="0">
                <a:solidFill>
                  <a:schemeClr val="hlink"/>
                </a:solidFill>
                <a:hlinkClick r:id="rId6"/>
              </a:rPr>
              <a:t>Figure out how to best distribute relief funds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u="sng" dirty="0">
                <a:solidFill>
                  <a:schemeClr val="hlink"/>
                </a:solidFill>
                <a:hlinkClick r:id="rId7"/>
              </a:rPr>
              <a:t>Recognize disinformation online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u="sng" dirty="0">
                <a:solidFill>
                  <a:schemeClr val="hlink"/>
                </a:solidFill>
                <a:hlinkClick r:id="rId8"/>
              </a:rPr>
              <a:t>Make movies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u="sng" dirty="0">
                <a:solidFill>
                  <a:schemeClr val="hlink"/>
                </a:solidFill>
                <a:hlinkClick r:id="rId9"/>
              </a:rPr>
              <a:t>Improve digital collaboration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u="sng" dirty="0">
                <a:solidFill>
                  <a:schemeClr val="hlink"/>
                </a:solidFill>
                <a:hlinkClick r:id="rId10"/>
              </a:rPr>
              <a:t>Fix Olympic badminton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/>
              <a:t>And so much more!</a:t>
            </a:r>
            <a:endParaRPr dirty="0"/>
          </a:p>
          <a:p>
            <a:pPr marL="228600" lvl="0" indent="-6413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/>
          </a:p>
        </p:txBody>
      </p:sp>
      <p:sp>
        <p:nvSpPr>
          <p:cNvPr id="242" name="Google Shape;242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EF3870-2373-2B03-570C-6B3CE09FA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Projects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365F00-1F12-0E48-0722-69545AF485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6338236"/>
          </a:xfrm>
        </p:spPr>
        <p:txBody>
          <a:bodyPr>
            <a:normAutofit/>
          </a:bodyPr>
          <a:lstStyle/>
          <a:p>
            <a:r>
              <a:rPr lang="en-US" dirty="0"/>
              <a:t>At this point, you know 90% of the fundamentals you need to accomplish practically any project</a:t>
            </a:r>
          </a:p>
          <a:p>
            <a:pPr lvl="1"/>
            <a:r>
              <a:rPr lang="en-US" dirty="0"/>
              <a:t>Hurdle will typically be learning the syntax of a new language, using GitHub, importing external libraries, etc.</a:t>
            </a:r>
          </a:p>
          <a:p>
            <a:endParaRPr lang="en-US" dirty="0"/>
          </a:p>
          <a:p>
            <a:r>
              <a:rPr lang="en-US" dirty="0"/>
              <a:t>Some ideas:</a:t>
            </a:r>
          </a:p>
          <a:p>
            <a:pPr lvl="1"/>
            <a:r>
              <a:rPr lang="en-US" dirty="0"/>
              <a:t>Make a Minecraft mod! (Java) [</a:t>
            </a:r>
            <a:r>
              <a:rPr lang="en-US" dirty="0">
                <a:hlinkClick r:id="rId2"/>
              </a:rPr>
              <a:t>link</a:t>
            </a:r>
            <a:r>
              <a:rPr lang="en-US" dirty="0"/>
              <a:t>]</a:t>
            </a:r>
          </a:p>
          <a:p>
            <a:pPr lvl="1"/>
            <a:r>
              <a:rPr lang="en-US" dirty="0"/>
              <a:t>Make a Discord bot! (Python) [</a:t>
            </a:r>
            <a:r>
              <a:rPr lang="en-US" dirty="0">
                <a:hlinkClick r:id="rId3"/>
              </a:rPr>
              <a:t>link</a:t>
            </a:r>
            <a:r>
              <a:rPr lang="en-US" dirty="0"/>
              <a:t>]</a:t>
            </a:r>
          </a:p>
          <a:p>
            <a:pPr lvl="1"/>
            <a:r>
              <a:rPr lang="en-US" dirty="0"/>
              <a:t>Make personal website! (HTML, CSS, </a:t>
            </a:r>
            <a:r>
              <a:rPr lang="en-US" dirty="0" err="1"/>
              <a:t>Javascript</a:t>
            </a:r>
            <a:r>
              <a:rPr lang="en-US" dirty="0"/>
              <a:t>) [</a:t>
            </a:r>
            <a:r>
              <a:rPr lang="en-US" dirty="0">
                <a:hlinkClick r:id="rId4"/>
              </a:rPr>
              <a:t>link</a:t>
            </a:r>
            <a:r>
              <a:rPr lang="en-US" dirty="0"/>
              <a:t>]</a:t>
            </a:r>
          </a:p>
          <a:p>
            <a:pPr lvl="1"/>
            <a:r>
              <a:rPr lang="en-US" dirty="0"/>
              <a:t>Convert a project from this course into a more user-friendly application</a:t>
            </a:r>
          </a:p>
          <a:p>
            <a:pPr lvl="2"/>
            <a:r>
              <a:rPr lang="en-US" dirty="0"/>
              <a:t>C1, make a Graphical User Interface (GUI) [</a:t>
            </a:r>
            <a:r>
              <a:rPr lang="en-US" dirty="0">
                <a:hlinkClick r:id="rId5"/>
              </a:rPr>
              <a:t>link</a:t>
            </a:r>
            <a:r>
              <a:rPr lang="en-US" dirty="0"/>
              <a:t>]</a:t>
            </a:r>
          </a:p>
          <a:p>
            <a:pPr marL="914400" lvl="2" indent="0">
              <a:buNone/>
            </a:pPr>
            <a:endParaRPr lang="en-US" sz="200" dirty="0"/>
          </a:p>
          <a:p>
            <a:pPr lvl="1"/>
            <a:r>
              <a:rPr lang="en-US" dirty="0"/>
              <a:t>Really, anything you want!!!*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2E9173-2A46-4764-AAA9-271615C508B4}"/>
              </a:ext>
            </a:extLst>
          </p:cNvPr>
          <p:cNvSpPr txBox="1"/>
          <p:nvPr/>
        </p:nvSpPr>
        <p:spPr>
          <a:xfrm>
            <a:off x="5486400" y="6409001"/>
            <a:ext cx="6705600" cy="405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/>
              <a:t>*Warning: it’s often hard to tell what computers can do easily and what they struggle with…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3D61F0-EF92-439C-B782-64851F8FB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7885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EF3870-2373-2B03-570C-6B3CE09FA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Frequently Asked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365F00-1F12-0E48-0722-69545AF485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520245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How can I get better at programming?</a:t>
            </a:r>
          </a:p>
          <a:p>
            <a:pPr lvl="1"/>
            <a:r>
              <a:rPr lang="en-US" dirty="0"/>
              <a:t>Practice!</a:t>
            </a:r>
          </a:p>
          <a:p>
            <a:r>
              <a:rPr lang="en-US" dirty="0"/>
              <a:t>How can I learn to X?</a:t>
            </a:r>
          </a:p>
          <a:p>
            <a:pPr lvl="1"/>
            <a:r>
              <a:rPr lang="en-US" dirty="0"/>
              <a:t>Search online, read books, look at examples</a:t>
            </a:r>
          </a:p>
          <a:p>
            <a:pPr lvl="1"/>
            <a:r>
              <a:rPr lang="en-US" dirty="0"/>
              <a:t>Start with something that already works (try </a:t>
            </a:r>
            <a:r>
              <a:rPr lang="en-US" dirty="0">
                <a:hlinkClick r:id="rId2"/>
              </a:rPr>
              <a:t>github</a:t>
            </a:r>
            <a:r>
              <a:rPr lang="en-US" dirty="0"/>
              <a:t>), then make changes!</a:t>
            </a:r>
          </a:p>
          <a:p>
            <a:r>
              <a:rPr lang="en-US" dirty="0"/>
              <a:t>What should I work on next?</a:t>
            </a:r>
          </a:p>
          <a:p>
            <a:pPr lvl="1"/>
            <a:r>
              <a:rPr lang="en-US" dirty="0"/>
              <a:t>Anything you can think of! (See previous slide for some ideas)</a:t>
            </a:r>
          </a:p>
          <a:p>
            <a:r>
              <a:rPr lang="en-US" dirty="0"/>
              <a:t>Should I learn another language? Which one?</a:t>
            </a:r>
          </a:p>
          <a:p>
            <a:pPr lvl="1"/>
            <a:r>
              <a:rPr lang="en-US" dirty="0"/>
              <a:t>Depends on what you want to do!</a:t>
            </a:r>
          </a:p>
          <a:p>
            <a:pPr lvl="2"/>
            <a:r>
              <a:rPr lang="en-US" dirty="0"/>
              <a:t>Python: Data Science &amp; Machine Learning</a:t>
            </a:r>
          </a:p>
          <a:p>
            <a:pPr lvl="2"/>
            <a:r>
              <a:rPr lang="en-US" dirty="0"/>
              <a:t>JavaScript: Web Dev</a:t>
            </a:r>
          </a:p>
          <a:p>
            <a:pPr lvl="2"/>
            <a:r>
              <a:rPr lang="en-US" dirty="0"/>
              <a:t>C / C++: Systems Programming</a:t>
            </a:r>
          </a:p>
          <a:p>
            <a:pPr marL="228600" lvl="0" indent="-24193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What’s the best programming language?</a:t>
            </a:r>
          </a:p>
          <a:p>
            <a:pPr marL="685800" lvl="1" indent="-24003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dirty="0"/>
              <a:t>😠 (take CSE 341/CSE 413)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F865BB-EB99-461E-8F2D-0B6B398B0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308671"/>
      </p:ext>
    </p:extLst>
  </p:cSld>
  <p:clrMapOvr>
    <a:masterClrMapping/>
  </p:clrMapOvr>
</p:sld>
</file>

<file path=ppt/theme/theme1.xml><?xml version="1.0" encoding="utf-8"?>
<a:theme xmlns:a="http://schemas.openxmlformats.org/drawingml/2006/main" name="CSE 373 Summer 2020">
  <a:themeElements>
    <a:clrScheme name="CSE 373 20su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2E235D"/>
      </a:accent1>
      <a:accent2>
        <a:srgbClr val="E83C60"/>
      </a:accent2>
      <a:accent3>
        <a:srgbClr val="2699A9"/>
      </a:accent3>
      <a:accent4>
        <a:srgbClr val="FFC000"/>
      </a:accent4>
      <a:accent5>
        <a:srgbClr val="EE8A64"/>
      </a:accent5>
      <a:accent6>
        <a:srgbClr val="09A98A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17149</TotalTime>
  <Words>884</Words>
  <Application>Microsoft Office PowerPoint</Application>
  <PresentationFormat>Widescreen</PresentationFormat>
  <Paragraphs>181</Paragraphs>
  <Slides>11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Montserrat</vt:lpstr>
      <vt:lpstr>Montserrat ExtraBold</vt:lpstr>
      <vt:lpstr>Montserrat SemiBold</vt:lpstr>
      <vt:lpstr>System Font Regular</vt:lpstr>
      <vt:lpstr>CSE 373 Summer 2020</vt:lpstr>
      <vt:lpstr>Victory Lap &amp;  Next Steps</vt:lpstr>
      <vt:lpstr>Announcements</vt:lpstr>
      <vt:lpstr>You Made It!</vt:lpstr>
      <vt:lpstr>[Recap] Why 123?</vt:lpstr>
      <vt:lpstr>[Recap] Topics Covered</vt:lpstr>
      <vt:lpstr>Future Courses</vt:lpstr>
      <vt:lpstr>Applications of CS</vt:lpstr>
      <vt:lpstr>Future Projects</vt:lpstr>
      <vt:lpstr>Frequently Asked Questions</vt:lpstr>
      <vt:lpstr>Thank your TAs!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Aaron S Johnston</dc:creator>
  <cp:lastModifiedBy>cse-loaner</cp:lastModifiedBy>
  <cp:revision>333</cp:revision>
  <cp:lastPrinted>2022-09-27T21:33:44Z</cp:lastPrinted>
  <dcterms:created xsi:type="dcterms:W3CDTF">2020-06-13T06:27:42Z</dcterms:created>
  <dcterms:modified xsi:type="dcterms:W3CDTF">2026-08-19T18:45:58Z</dcterms:modified>
</cp:coreProperties>
</file>