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6"/>
  </p:notesMasterIdLst>
  <p:sldIdLst>
    <p:sldId id="299" r:id="rId2"/>
    <p:sldId id="324" r:id="rId3"/>
    <p:sldId id="952" r:id="rId4"/>
    <p:sldId id="951" r:id="rId5"/>
    <p:sldId id="925" r:id="rId6"/>
    <p:sldId id="927" r:id="rId7"/>
    <p:sldId id="949" r:id="rId8"/>
    <p:sldId id="931" r:id="rId9"/>
    <p:sldId id="932" r:id="rId10"/>
    <p:sldId id="933" r:id="rId11"/>
    <p:sldId id="935" r:id="rId12"/>
    <p:sldId id="934" r:id="rId13"/>
    <p:sldId id="928" r:id="rId14"/>
    <p:sldId id="926" r:id="rId15"/>
    <p:sldId id="939" r:id="rId16"/>
    <p:sldId id="940" r:id="rId17"/>
    <p:sldId id="941" r:id="rId18"/>
    <p:sldId id="942" r:id="rId19"/>
    <p:sldId id="943" r:id="rId20"/>
    <p:sldId id="944" r:id="rId21"/>
    <p:sldId id="945" r:id="rId22"/>
    <p:sldId id="946" r:id="rId23"/>
    <p:sldId id="947" r:id="rId24"/>
    <p:sldId id="929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nats" initials="m" lastIdx="1" clrIdx="0">
    <p:extLst>
      <p:ext uri="{19B8F6BF-5375-455C-9EA6-DF929625EA0E}">
        <p15:presenceInfo xmlns:p15="http://schemas.microsoft.com/office/powerpoint/2012/main" userId="S-1-5-21-2454115528-2111753937-1836222636-101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2E"/>
    <a:srgbClr val="456A1C"/>
    <a:srgbClr val="FA8231"/>
    <a:srgbClr val="000000"/>
    <a:srgbClr val="CCFF99"/>
    <a:srgbClr val="92D050"/>
    <a:srgbClr val="90EC34"/>
    <a:srgbClr val="0FB9B1"/>
    <a:srgbClr val="54A0FF"/>
    <a:srgbClr val="FAFA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305" autoAdjust="0"/>
    <p:restoredTop sz="91391" autoAdjust="0"/>
  </p:normalViewPr>
  <p:slideViewPr>
    <p:cSldViewPr snapToGrid="0" snapToObjects="1">
      <p:cViewPr varScale="1">
        <p:scale>
          <a:sx n="82" d="100"/>
          <a:sy n="82" d="100"/>
        </p:scale>
        <p:origin x="87" y="357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8B3A00-37AE-DF4F-846D-B0E493D1DDE8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60FC8D-3FAB-384B-A523-F958535FCC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039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Slido</a:t>
            </a:r>
            <a:r>
              <a:rPr lang="en-US" dirty="0"/>
              <a:t> event: https://app.sli.do/event/qHrRij9jD3GX5WZEaKypDK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Or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Slido.com and event code cse123</a:t>
            </a:r>
            <a:endParaRPr dirty="0"/>
          </a:p>
        </p:txBody>
      </p:sp>
      <p:sp>
        <p:nvSpPr>
          <p:cNvPr id="89" name="Google Shape;8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E5B6226-E642-10B0-730C-CA63F126DC0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-82520" y="236757"/>
            <a:ext cx="12540363" cy="7181466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39E575A9-56CD-5A42-B9C7-1068F9228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977" y="4013370"/>
            <a:ext cx="6212925" cy="1954786"/>
          </a:xfrm>
        </p:spPr>
        <p:txBody>
          <a:bodyPr anchor="t">
            <a:noAutofit/>
          </a:bodyPr>
          <a:lstStyle>
            <a:lvl1pPr>
              <a:defRPr sz="6000" b="0" i="0">
                <a:solidFill>
                  <a:srgbClr val="F0F0F0"/>
                </a:solidFill>
                <a:latin typeface="Montserrat SemiBold" pitchFamily="2" charset="77"/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AB47C65-C622-BE47-AE97-E148F4F3EA4E}"/>
              </a:ext>
            </a:extLst>
          </p:cNvPr>
          <p:cNvSpPr txBox="1"/>
          <p:nvPr userDrawn="1"/>
        </p:nvSpPr>
        <p:spPr>
          <a:xfrm>
            <a:off x="292977" y="3182200"/>
            <a:ext cx="3154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0" spc="100" baseline="0" dirty="0">
                <a:solidFill>
                  <a:srgbClr val="F0F0F0"/>
                </a:solidFill>
                <a:latin typeface="Montserrat ExtraBold" pitchFamily="2" charset="77"/>
              </a:rPr>
              <a:t>CSE 123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F7A9EB4D-77DA-A446-AC45-F12975CF7B81}"/>
              </a:ext>
            </a:extLst>
          </p:cNvPr>
          <p:cNvSpPr/>
          <p:nvPr userDrawn="1"/>
        </p:nvSpPr>
        <p:spPr>
          <a:xfrm>
            <a:off x="420128" y="2753848"/>
            <a:ext cx="1269523" cy="420130"/>
          </a:xfrm>
          <a:prstGeom prst="roundRect">
            <a:avLst/>
          </a:prstGeom>
          <a:solidFill>
            <a:srgbClr val="FA82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0" i="0" spc="300" dirty="0">
                <a:latin typeface="Montserrat" pitchFamily="2" charset="77"/>
              </a:rPr>
              <a:t>LEC 10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06C7426B-729E-F7D5-0736-3AD7D1926A0A}"/>
              </a:ext>
            </a:extLst>
          </p:cNvPr>
          <p:cNvSpPr/>
          <p:nvPr userDrawn="1"/>
        </p:nvSpPr>
        <p:spPr>
          <a:xfrm>
            <a:off x="-369625" y="5494620"/>
            <a:ext cx="4632957" cy="1688781"/>
          </a:xfrm>
          <a:prstGeom prst="roundRect">
            <a:avLst>
              <a:gd name="adj" fmla="val 9433"/>
            </a:avLst>
          </a:prstGeom>
          <a:solidFill>
            <a:srgbClr val="FAFAFA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4808DAC-636A-06AC-ADA9-6F6514C7FCE0}"/>
              </a:ext>
            </a:extLst>
          </p:cNvPr>
          <p:cNvSpPr/>
          <p:nvPr userDrawn="1"/>
        </p:nvSpPr>
        <p:spPr>
          <a:xfrm>
            <a:off x="71163" y="5574803"/>
            <a:ext cx="225067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1200" b="1" i="0" dirty="0">
                <a:solidFill>
                  <a:schemeClr val="bg1">
                    <a:lumMod val="65000"/>
                  </a:schemeClr>
                </a:solidFill>
                <a:latin typeface="Montserrat" pitchFamily="2" charset="77"/>
              </a:rPr>
              <a:t>Questions during Class?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9DE38F8-AD40-1DC7-1944-4682FDD989B1}"/>
              </a:ext>
            </a:extLst>
          </p:cNvPr>
          <p:cNvSpPr/>
          <p:nvPr userDrawn="1"/>
        </p:nvSpPr>
        <p:spPr>
          <a:xfrm>
            <a:off x="72629" y="5851802"/>
            <a:ext cx="243211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i="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SemiBold" pitchFamily="2" charset="77"/>
              </a:rPr>
              <a:t>Raise hand or send here</a:t>
            </a:r>
          </a:p>
          <a:p>
            <a:endParaRPr lang="en-US" sz="1200" b="1" i="0" dirty="0">
              <a:solidFill>
                <a:schemeClr val="tx1">
                  <a:lumMod val="65000"/>
                  <a:lumOff val="35000"/>
                </a:schemeClr>
              </a:solidFill>
              <a:latin typeface="Montserrat SemiBold" pitchFamily="2" charset="77"/>
            </a:endParaRPr>
          </a:p>
          <a:p>
            <a:r>
              <a:rPr lang="en-US" sz="2000" b="0" i="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SemiBold" pitchFamily="2" charset="77"/>
              </a:rPr>
              <a:t>sli.do    #cse123 </a:t>
            </a:r>
          </a:p>
        </p:txBody>
      </p:sp>
      <p:sp>
        <p:nvSpPr>
          <p:cNvPr id="5" name="Google Shape;24;p29">
            <a:extLst>
              <a:ext uri="{FF2B5EF4-FFF2-40B4-BE49-F238E27FC236}">
                <a16:creationId xmlns:a16="http://schemas.microsoft.com/office/drawing/2014/main" id="{01DFAA6C-006A-D628-AEA4-7695F536060B}"/>
              </a:ext>
            </a:extLst>
          </p:cNvPr>
          <p:cNvSpPr/>
          <p:nvPr userDrawn="1"/>
        </p:nvSpPr>
        <p:spPr>
          <a:xfrm>
            <a:off x="7275442" y="1530627"/>
            <a:ext cx="4673729" cy="4641574"/>
          </a:xfrm>
          <a:prstGeom prst="roundRect">
            <a:avLst>
              <a:gd name="adj" fmla="val 1114"/>
            </a:avLst>
          </a:prstGeom>
          <a:solidFill>
            <a:srgbClr val="FAFAFA"/>
          </a:solidFill>
          <a:ln w="12700" cap="flat" cmpd="sng">
            <a:solidFill>
              <a:srgbClr val="221A44"/>
            </a:solidFill>
            <a:prstDash val="solid"/>
            <a:miter lim="8000"/>
            <a:headEnd type="none" w="sm" len="sm"/>
            <a:tailEnd type="none" w="sm" len="sm"/>
          </a:ln>
          <a:effectLst>
            <a:outerShdw blurRad="50800" dist="38100" dir="81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283696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2788E2-53AC-E040-9733-D210E8554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10CAD9-D825-5C41-812F-1D2BA3804933}"/>
              </a:ext>
            </a:extLst>
          </p:cNvPr>
          <p:cNvSpPr txBox="1"/>
          <p:nvPr userDrawn="1"/>
        </p:nvSpPr>
        <p:spPr>
          <a:xfrm>
            <a:off x="568410" y="469557"/>
            <a:ext cx="20141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i="0" dirty="0">
                <a:latin typeface="Calibri" panose="020F0502020204030204" pitchFamily="34" charset="0"/>
                <a:cs typeface="Calibri" panose="020F0502020204030204" pitchFamily="34" charset="0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2517276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A6B8B3-3837-584A-94CD-BA26A8EFF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A6CF4A-8D26-7E47-BE24-56CAFA2BFD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2DA4DA-0832-AD49-906C-ED72A76C7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810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ctice: Th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91B53D-D190-0D4A-BA39-A8F17D8FE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388066"/>
            <a:ext cx="10515600" cy="76263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0F8F08A-57D8-194E-8383-EB3BBBF69B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536DF9B-F95B-9446-A8D9-E083A46274F8}"/>
              </a:ext>
            </a:extLst>
          </p:cNvPr>
          <p:cNvSpPr/>
          <p:nvPr userDrawn="1"/>
        </p:nvSpPr>
        <p:spPr>
          <a:xfrm>
            <a:off x="-29763" y="231050"/>
            <a:ext cx="12221763" cy="984404"/>
          </a:xfrm>
          <a:prstGeom prst="rect">
            <a:avLst/>
          </a:prstGeom>
          <a:solidFill>
            <a:srgbClr val="2E235D"/>
          </a:solidFill>
          <a:ln w="12700">
            <a:solidFill>
              <a:srgbClr val="2E23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DB3AA407-1DA0-3243-8E37-6DD02AC469B7}"/>
              </a:ext>
            </a:extLst>
          </p:cNvPr>
          <p:cNvSpPr/>
          <p:nvPr userDrawn="1"/>
        </p:nvSpPr>
        <p:spPr>
          <a:xfrm>
            <a:off x="8365340" y="393723"/>
            <a:ext cx="3380431" cy="556054"/>
          </a:xfrm>
          <a:prstGeom prst="roundRect">
            <a:avLst/>
          </a:prstGeom>
          <a:solidFill>
            <a:srgbClr val="4E408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i="0" dirty="0">
                <a:latin typeface="Calibri" panose="020F0502020204030204" pitchFamily="34" charset="0"/>
                <a:cs typeface="Calibri" panose="020F0502020204030204" pitchFamily="34" charset="0"/>
              </a:rPr>
              <a:t>sli.do      #cse122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8B2FB86-FF62-31DF-F83C-54AC220C7122}"/>
              </a:ext>
            </a:extLst>
          </p:cNvPr>
          <p:cNvSpPr txBox="1"/>
          <p:nvPr userDrawn="1"/>
        </p:nvSpPr>
        <p:spPr>
          <a:xfrm>
            <a:off x="1106916" y="300371"/>
            <a:ext cx="374173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</a:rPr>
              <a:t>Practice : Think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7D0B743-6487-A3F6-EBE7-3E0368CD2E7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 flipH="1">
            <a:off x="154039" y="300371"/>
            <a:ext cx="684160" cy="781897"/>
          </a:xfrm>
          <a:prstGeom prst="rect">
            <a:avLst/>
          </a:prstGeom>
        </p:spPr>
      </p:pic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1F486DBF-0D75-55DB-9928-3E596B345D51}"/>
              </a:ext>
            </a:extLst>
          </p:cNvPr>
          <p:cNvSpPr/>
          <p:nvPr userDrawn="1"/>
        </p:nvSpPr>
        <p:spPr>
          <a:xfrm>
            <a:off x="7256995" y="195215"/>
            <a:ext cx="960120" cy="960120"/>
          </a:xfrm>
          <a:prstGeom prst="roundRect">
            <a:avLst/>
          </a:prstGeom>
          <a:solidFill>
            <a:srgbClr val="4E408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D5B7D14-FA34-B2D9-C621-221E813EEED7}"/>
              </a:ext>
            </a:extLst>
          </p:cNvPr>
          <p:cNvSpPr/>
          <p:nvPr userDrawn="1"/>
        </p:nvSpPr>
        <p:spPr>
          <a:xfrm>
            <a:off x="7362151" y="300371"/>
            <a:ext cx="749808" cy="7498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0515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citce: Pai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91B53D-D190-0D4A-BA39-A8F17D8FE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388066"/>
            <a:ext cx="10515600" cy="76263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0F8F08A-57D8-194E-8383-EB3BBBF69B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536DF9B-F95B-9446-A8D9-E083A46274F8}"/>
              </a:ext>
            </a:extLst>
          </p:cNvPr>
          <p:cNvSpPr/>
          <p:nvPr userDrawn="1"/>
        </p:nvSpPr>
        <p:spPr>
          <a:xfrm>
            <a:off x="-29763" y="231050"/>
            <a:ext cx="12221763" cy="984404"/>
          </a:xfrm>
          <a:prstGeom prst="rect">
            <a:avLst/>
          </a:prstGeom>
          <a:solidFill>
            <a:srgbClr val="2E235D"/>
          </a:solidFill>
          <a:ln w="12700">
            <a:solidFill>
              <a:srgbClr val="2E23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5A96D726-B7B5-E5FD-95E9-944FA8727D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54039" y="300371"/>
            <a:ext cx="961802" cy="769442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80FA711B-19AB-5E1A-7C37-14ED2D5431ED}"/>
              </a:ext>
            </a:extLst>
          </p:cNvPr>
          <p:cNvSpPr/>
          <p:nvPr userDrawn="1"/>
        </p:nvSpPr>
        <p:spPr>
          <a:xfrm>
            <a:off x="8365340" y="393723"/>
            <a:ext cx="3380431" cy="556054"/>
          </a:xfrm>
          <a:prstGeom prst="roundRect">
            <a:avLst/>
          </a:prstGeom>
          <a:solidFill>
            <a:srgbClr val="4E408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i="0" dirty="0">
                <a:latin typeface="Calibri" panose="020F0502020204030204" pitchFamily="34" charset="0"/>
                <a:cs typeface="Calibri" panose="020F0502020204030204" pitchFamily="34" charset="0"/>
              </a:rPr>
              <a:t>sli.do      #cse122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92366A2-C9D8-2580-7B79-3B1F6DDAB802}"/>
              </a:ext>
            </a:extLst>
          </p:cNvPr>
          <p:cNvSpPr/>
          <p:nvPr userDrawn="1"/>
        </p:nvSpPr>
        <p:spPr>
          <a:xfrm>
            <a:off x="7256995" y="195215"/>
            <a:ext cx="960120" cy="960120"/>
          </a:xfrm>
          <a:prstGeom prst="roundRect">
            <a:avLst/>
          </a:prstGeom>
          <a:solidFill>
            <a:srgbClr val="4E408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261646E-9F5C-9C61-C30B-3DF312AA0AE9}"/>
              </a:ext>
            </a:extLst>
          </p:cNvPr>
          <p:cNvSpPr/>
          <p:nvPr userDrawn="1"/>
        </p:nvSpPr>
        <p:spPr>
          <a:xfrm>
            <a:off x="7362151" y="300371"/>
            <a:ext cx="749808" cy="7498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4522D9B-890F-87AE-E16B-BD76B76C8428}"/>
              </a:ext>
            </a:extLst>
          </p:cNvPr>
          <p:cNvSpPr txBox="1"/>
          <p:nvPr userDrawn="1"/>
        </p:nvSpPr>
        <p:spPr>
          <a:xfrm>
            <a:off x="1106916" y="300371"/>
            <a:ext cx="335765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</a:rPr>
              <a:t>Practice : Pair</a:t>
            </a:r>
          </a:p>
        </p:txBody>
      </p:sp>
    </p:spTree>
    <p:extLst>
      <p:ext uri="{BB962C8B-B14F-4D97-AF65-F5344CB8AC3E}">
        <p14:creationId xmlns:p14="http://schemas.microsoft.com/office/powerpoint/2010/main" val="4039598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C3D231-F19F-A840-B5BC-F29C9E5212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0AC8BA-BD64-6945-A342-22D204834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0230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2D3693-0064-BB4F-9EC2-569D40495A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4861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userDrawn="1">
  <p:cSld name="1_Title Slid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29"/>
          <p:cNvSpPr txBox="1">
            <a:spLocks noGrp="1"/>
          </p:cNvSpPr>
          <p:nvPr>
            <p:ph type="title"/>
          </p:nvPr>
        </p:nvSpPr>
        <p:spPr>
          <a:xfrm>
            <a:off x="292977" y="4013370"/>
            <a:ext cx="6212926" cy="1954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0F0F0"/>
              </a:buClr>
              <a:buSzPts val="6000"/>
              <a:buFont typeface="Montserrat SemiBold"/>
              <a:buNone/>
              <a:defRPr sz="6000" b="0">
                <a:solidFill>
                  <a:srgbClr val="F0F0F0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9"/>
          <p:cNvSpPr txBox="1"/>
          <p:nvPr/>
        </p:nvSpPr>
        <p:spPr>
          <a:xfrm>
            <a:off x="338697" y="3182199"/>
            <a:ext cx="3062976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F0F0"/>
              </a:buClr>
              <a:buSzPts val="3600"/>
              <a:buFont typeface="Montserrat ExtraBold"/>
              <a:buNone/>
            </a:pPr>
            <a:r>
              <a:rPr lang="en-US" sz="3600" b="1" i="0" u="none" strike="noStrike" cap="none" dirty="0">
                <a:solidFill>
                  <a:srgbClr val="F0F0F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CSE 123</a:t>
            </a:r>
            <a:endParaRPr dirty="0"/>
          </a:p>
        </p:txBody>
      </p:sp>
      <p:sp>
        <p:nvSpPr>
          <p:cNvPr id="22" name="Google Shape;22;p29"/>
          <p:cNvSpPr/>
          <p:nvPr/>
        </p:nvSpPr>
        <p:spPr>
          <a:xfrm>
            <a:off x="420127" y="2753847"/>
            <a:ext cx="1269525" cy="420132"/>
          </a:xfrm>
          <a:prstGeom prst="roundRect">
            <a:avLst>
              <a:gd name="adj" fmla="val 16667"/>
            </a:avLst>
          </a:prstGeom>
          <a:solidFill>
            <a:srgbClr val="FA8231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29"/>
          <p:cNvSpPr/>
          <p:nvPr/>
        </p:nvSpPr>
        <p:spPr>
          <a:xfrm>
            <a:off x="6714463" y="1251642"/>
            <a:ext cx="5250244" cy="5486042"/>
          </a:xfrm>
          <a:prstGeom prst="roundRect">
            <a:avLst>
              <a:gd name="adj" fmla="val 1114"/>
            </a:avLst>
          </a:prstGeom>
          <a:solidFill>
            <a:srgbClr val="FAFAFA"/>
          </a:solidFill>
          <a:ln w="12700" cap="flat" cmpd="sng">
            <a:solidFill>
              <a:srgbClr val="221A44"/>
            </a:solidFill>
            <a:prstDash val="solid"/>
            <a:miter lim="8000"/>
            <a:headEnd type="none" w="sm" len="sm"/>
            <a:tailEnd type="none" w="sm" len="sm"/>
          </a:ln>
          <a:effectLst>
            <a:outerShdw blurRad="50800" dist="38100" dir="81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5" name="Google Shape;25;p29"/>
          <p:cNvCxnSpPr/>
          <p:nvPr/>
        </p:nvCxnSpPr>
        <p:spPr>
          <a:xfrm>
            <a:off x="7105432" y="3799913"/>
            <a:ext cx="4468306" cy="1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26" name="Google Shape;26;p29"/>
          <p:cNvSpPr/>
          <p:nvPr/>
        </p:nvSpPr>
        <p:spPr>
          <a:xfrm>
            <a:off x="6931" y="5505568"/>
            <a:ext cx="4514270" cy="1340914"/>
          </a:xfrm>
          <a:prstGeom prst="roundRect">
            <a:avLst>
              <a:gd name="adj" fmla="val 9433"/>
            </a:avLst>
          </a:prstGeom>
          <a:solidFill>
            <a:srgbClr val="FAFAFA"/>
          </a:solidFill>
          <a:ln w="12700" cap="flat" cmpd="sng">
            <a:solidFill>
              <a:srgbClr val="221A44"/>
            </a:solidFill>
            <a:prstDash val="solid"/>
            <a:miter lim="8000"/>
            <a:headEnd type="none" w="sm" len="sm"/>
            <a:tailEnd type="none" w="sm" len="sm"/>
          </a:ln>
          <a:effectLst>
            <a:outerShdw blurRad="50800" dist="38100" dir="81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29"/>
          <p:cNvSpPr txBox="1"/>
          <p:nvPr/>
        </p:nvSpPr>
        <p:spPr>
          <a:xfrm>
            <a:off x="242828" y="5666317"/>
            <a:ext cx="2159236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A6A6"/>
              </a:buClr>
              <a:buSzPts val="1200"/>
              <a:buFont typeface="Montserrat"/>
              <a:buNone/>
            </a:pPr>
            <a:r>
              <a:rPr lang="en-US" sz="1200" b="1" i="0" u="none" strike="noStrike" cap="none" dirty="0">
                <a:solidFill>
                  <a:srgbClr val="A6A6A6"/>
                </a:solidFill>
                <a:latin typeface="Montserrat"/>
                <a:ea typeface="Montserrat"/>
                <a:cs typeface="Montserrat"/>
                <a:sym typeface="Montserrat"/>
              </a:rPr>
              <a:t>Questions during Class?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A6A6"/>
              </a:buClr>
              <a:buSzPts val="1200"/>
              <a:buFont typeface="Montserrat"/>
              <a:buNone/>
              <a:tabLst/>
              <a:defRPr/>
            </a:pPr>
            <a:r>
              <a:rPr lang="en-US" sz="1200" b="1" i="0" u="none" strike="noStrike" cap="none" dirty="0">
                <a:solidFill>
                  <a:srgbClr val="595959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Raise hand or send here</a:t>
            </a:r>
            <a:endParaRPr lang="en-US" sz="1200" dirty="0"/>
          </a:p>
        </p:txBody>
      </p:sp>
      <p:sp>
        <p:nvSpPr>
          <p:cNvPr id="28" name="Google Shape;28;p29"/>
          <p:cNvSpPr txBox="1"/>
          <p:nvPr/>
        </p:nvSpPr>
        <p:spPr>
          <a:xfrm>
            <a:off x="242828" y="6094422"/>
            <a:ext cx="2154864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Montserrat SemiBold"/>
              <a:buNone/>
            </a:pPr>
            <a:endParaRPr sz="1200" b="1" i="0" u="none" strike="noStrike" cap="none" dirty="0">
              <a:solidFill>
                <a:srgbClr val="595959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Montserrat SemiBold"/>
              <a:buNone/>
            </a:pPr>
            <a:r>
              <a:rPr lang="en-US" sz="2000" b="0" i="0" u="none" strike="noStrike" cap="none" dirty="0">
                <a:solidFill>
                  <a:srgbClr val="595959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sli.do    #cse123 </a:t>
            </a:r>
            <a:endParaRPr dirty="0"/>
          </a:p>
        </p:txBody>
      </p:sp>
      <p:sp>
        <p:nvSpPr>
          <p:cNvPr id="30" name="Google Shape;6;p28">
            <a:extLst>
              <a:ext uri="{FF2B5EF4-FFF2-40B4-BE49-F238E27FC236}">
                <a16:creationId xmlns:a16="http://schemas.microsoft.com/office/drawing/2014/main" id="{90DE1CCA-3C44-4A8B-8512-85130B59739C}"/>
              </a:ext>
            </a:extLst>
          </p:cNvPr>
          <p:cNvSpPr/>
          <p:nvPr userDrawn="1"/>
        </p:nvSpPr>
        <p:spPr>
          <a:xfrm>
            <a:off x="-29765" y="-6263"/>
            <a:ext cx="12221765" cy="230293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" name="Google Shape;7;p28" descr="Picture 6">
            <a:extLst>
              <a:ext uri="{FF2B5EF4-FFF2-40B4-BE49-F238E27FC236}">
                <a16:creationId xmlns:a16="http://schemas.microsoft.com/office/drawing/2014/main" id="{5CC3B2A6-B9E4-4692-B1C5-C4AFE479505E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29762" y="-5988"/>
            <a:ext cx="2150723" cy="169039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8;p28">
            <a:extLst>
              <a:ext uri="{FF2B5EF4-FFF2-40B4-BE49-F238E27FC236}">
                <a16:creationId xmlns:a16="http://schemas.microsoft.com/office/drawing/2014/main" id="{1897D9CE-58CC-4DB4-A4A6-DD3585087B5E}"/>
              </a:ext>
            </a:extLst>
          </p:cNvPr>
          <p:cNvSpPr txBox="1"/>
          <p:nvPr userDrawn="1"/>
        </p:nvSpPr>
        <p:spPr>
          <a:xfrm>
            <a:off x="10615294" y="-1"/>
            <a:ext cx="1530987" cy="230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CSE 123 Summer 2026</a:t>
            </a:r>
            <a:endParaRPr dirty="0"/>
          </a:p>
        </p:txBody>
      </p:sp>
      <p:sp>
        <p:nvSpPr>
          <p:cNvPr id="2" name="Google Shape;92;p1">
            <a:extLst>
              <a:ext uri="{FF2B5EF4-FFF2-40B4-BE49-F238E27FC236}">
                <a16:creationId xmlns:a16="http://schemas.microsoft.com/office/drawing/2014/main" id="{C96B5491-F7FA-23FC-FB30-12701599F978}"/>
              </a:ext>
            </a:extLst>
          </p:cNvPr>
          <p:cNvSpPr txBox="1"/>
          <p:nvPr userDrawn="1"/>
        </p:nvSpPr>
        <p:spPr>
          <a:xfrm>
            <a:off x="7148325" y="1757973"/>
            <a:ext cx="4385400" cy="1785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2200"/>
              <a:buFont typeface="Calibri"/>
              <a:buNone/>
            </a:pPr>
            <a:r>
              <a:rPr lang="en-US" sz="2200" b="1" i="1" u="none" strike="noStrike" cap="none" dirty="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rPr>
              <a:t>Talk to your neighbors: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2200"/>
              <a:buFont typeface="Calibri"/>
              <a:buNone/>
            </a:pPr>
            <a:endParaRPr lang="en-US" sz="2200" b="1" i="1" u="none" strike="noStrike" cap="none" dirty="0">
              <a:solidFill>
                <a:srgbClr val="40404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2200"/>
              <a:buFont typeface="Calibri"/>
              <a:buNone/>
            </a:pPr>
            <a:endParaRPr lang="en-US" sz="2200" b="1" i="1" u="none" strike="noStrike" cap="none" dirty="0">
              <a:solidFill>
                <a:srgbClr val="40404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2200"/>
              <a:buFont typeface="Calibri"/>
              <a:buNone/>
            </a:pPr>
            <a:endParaRPr lang="en-US" sz="2200" b="1" i="1" u="none" strike="noStrike" cap="none" dirty="0">
              <a:solidFill>
                <a:srgbClr val="40404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2200"/>
              <a:buFont typeface="Calibri"/>
              <a:buNone/>
            </a:pPr>
            <a:endParaRPr lang="en-US" sz="2200" b="1" i="1" u="none" strike="noStrike" cap="none" dirty="0">
              <a:solidFill>
                <a:srgbClr val="40404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Google Shape;94;p1">
            <a:extLst>
              <a:ext uri="{FF2B5EF4-FFF2-40B4-BE49-F238E27FC236}">
                <a16:creationId xmlns:a16="http://schemas.microsoft.com/office/drawing/2014/main" id="{9ED2A101-430A-CE69-E5BC-7D6DD50BF4E3}"/>
              </a:ext>
            </a:extLst>
          </p:cNvPr>
          <p:cNvSpPr txBox="1"/>
          <p:nvPr userDrawn="1"/>
        </p:nvSpPr>
        <p:spPr>
          <a:xfrm>
            <a:off x="7071026" y="1419273"/>
            <a:ext cx="45399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A6A6"/>
              </a:buClr>
              <a:buSzPts val="1600"/>
              <a:buFont typeface="Montserrat SemiBold"/>
              <a:buNone/>
            </a:pPr>
            <a:r>
              <a:rPr lang="en-US" sz="1600" b="1" i="0" u="none" strike="noStrike" cap="none" dirty="0">
                <a:solidFill>
                  <a:srgbClr val="A6A6A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BEFORE WE START</a:t>
            </a:r>
            <a:endParaRPr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C8C360F-4256-FEE1-7C14-17182C543AFA}"/>
              </a:ext>
            </a:extLst>
          </p:cNvPr>
          <p:cNvSpPr txBox="1"/>
          <p:nvPr userDrawn="1"/>
        </p:nvSpPr>
        <p:spPr>
          <a:xfrm>
            <a:off x="3000376" y="-2819"/>
            <a:ext cx="619124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i="0" dirty="0">
                <a:solidFill>
                  <a:schemeClr val="bg1"/>
                </a:solidFill>
                <a:latin typeface="Montserrat SemiBold" pitchFamily="2" charset="77"/>
              </a:rPr>
              <a:t>LEC 14: Exhaustive Search; Recursive Backtracking</a:t>
            </a:r>
          </a:p>
        </p:txBody>
      </p:sp>
      <p:sp>
        <p:nvSpPr>
          <p:cNvPr id="12" name="Google Shape;23;p29">
            <a:extLst>
              <a:ext uri="{FF2B5EF4-FFF2-40B4-BE49-F238E27FC236}">
                <a16:creationId xmlns:a16="http://schemas.microsoft.com/office/drawing/2014/main" id="{8AB0C156-E646-655A-EAEF-6213F4E43055}"/>
              </a:ext>
            </a:extLst>
          </p:cNvPr>
          <p:cNvSpPr txBox="1"/>
          <p:nvPr userDrawn="1"/>
        </p:nvSpPr>
        <p:spPr>
          <a:xfrm>
            <a:off x="486355" y="2794656"/>
            <a:ext cx="1137069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ontserrat"/>
              <a:buNone/>
            </a:pPr>
            <a:r>
              <a:rPr lang="en-US" sz="16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LEC 14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77132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B460B4-70F4-B145-8648-892BD7385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6565"/>
            <a:ext cx="10515600" cy="7626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173FE4-2A2D-D54E-9CA7-3BE743A500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371600"/>
            <a:ext cx="10515600" cy="4805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20E522-6C81-E146-9573-8B2A265760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87150" y="6329363"/>
            <a:ext cx="5524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rgbClr val="2E235D"/>
                </a:solidFill>
              </a:defRPr>
            </a:lvl1pPr>
          </a:lstStyle>
          <a:p>
            <a:fld id="{B84CCEFC-A9FF-8249-A3D3-21FB7B7CCB8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7829BDB-00F0-1A4D-85ED-E7EECB1665B0}"/>
              </a:ext>
            </a:extLst>
          </p:cNvPr>
          <p:cNvSpPr/>
          <p:nvPr userDrawn="1"/>
        </p:nvSpPr>
        <p:spPr>
          <a:xfrm>
            <a:off x="-89452" y="-2819"/>
            <a:ext cx="12503426" cy="239554"/>
          </a:xfrm>
          <a:prstGeom prst="rect">
            <a:avLst/>
          </a:prstGeom>
          <a:solidFill>
            <a:srgbClr val="2E235D"/>
          </a:solidFill>
          <a:ln w="12700">
            <a:solidFill>
              <a:srgbClr val="2E23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2F99840-7979-4642-ADBB-375B21C7BD95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763" y="29972"/>
            <a:ext cx="2150721" cy="16903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16FF7FA-8B99-C643-9479-91C32ACC4F6F}"/>
              </a:ext>
            </a:extLst>
          </p:cNvPr>
          <p:cNvSpPr txBox="1"/>
          <p:nvPr userDrawn="1"/>
        </p:nvSpPr>
        <p:spPr>
          <a:xfrm>
            <a:off x="10569575" y="0"/>
            <a:ext cx="16224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 b="1" i="0" dirty="0">
                <a:solidFill>
                  <a:schemeClr val="bg1"/>
                </a:solidFill>
                <a:latin typeface="Montserrat SemiBold" pitchFamily="2" charset="77"/>
              </a:rPr>
              <a:t>CSE 123 Summer 2026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982E279-6D9E-BC4A-A9B9-46E4512D586D}"/>
              </a:ext>
            </a:extLst>
          </p:cNvPr>
          <p:cNvSpPr txBox="1"/>
          <p:nvPr userDrawn="1"/>
        </p:nvSpPr>
        <p:spPr>
          <a:xfrm>
            <a:off x="3000376" y="-2819"/>
            <a:ext cx="619124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i="0" dirty="0">
                <a:solidFill>
                  <a:schemeClr val="bg1"/>
                </a:solidFill>
                <a:latin typeface="Montserrat SemiBold" pitchFamily="2" charset="77"/>
              </a:rPr>
              <a:t>LEC 14: Exhaustive Search; Recursive Backtracking</a:t>
            </a:r>
          </a:p>
        </p:txBody>
      </p:sp>
    </p:spTree>
    <p:extLst>
      <p:ext uri="{BB962C8B-B14F-4D97-AF65-F5344CB8AC3E}">
        <p14:creationId xmlns:p14="http://schemas.microsoft.com/office/powerpoint/2010/main" val="8468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6" r:id="rId4"/>
    <p:sldLayoutId id="2147483657" r:id="rId5"/>
    <p:sldLayoutId id="2147483654" r:id="rId6"/>
    <p:sldLayoutId id="2147483655" r:id="rId7"/>
    <p:sldLayoutId id="2147483658" r:id="rId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open.spotify.com/playlist/7sjPyy1Zv8wAZ1Qo8r0qeQ?si=1f29712a9d924eb7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"/>
          <p:cNvSpPr txBox="1">
            <a:spLocks noGrp="1"/>
          </p:cNvSpPr>
          <p:nvPr>
            <p:ph type="title"/>
          </p:nvPr>
        </p:nvSpPr>
        <p:spPr>
          <a:xfrm>
            <a:off x="131885" y="4013370"/>
            <a:ext cx="6471138" cy="1954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lvl="0"/>
            <a:r>
              <a:rPr lang="en-US" sz="3800" dirty="0">
                <a:latin typeface="Montserrat SemiBold" panose="00000700000000000000" pitchFamily="2" charset="0"/>
              </a:rPr>
              <a:t>Exhaustive Search; Recursive Backtracking</a:t>
            </a:r>
            <a:endParaRPr sz="3800" dirty="0">
              <a:latin typeface="Montserrat SemiBold" panose="00000700000000000000" pitchFamily="2" charset="0"/>
            </a:endParaRPr>
          </a:p>
        </p:txBody>
      </p:sp>
      <p:sp>
        <p:nvSpPr>
          <p:cNvPr id="94" name="Google Shape;94;p1"/>
          <p:cNvSpPr txBox="1"/>
          <p:nvPr/>
        </p:nvSpPr>
        <p:spPr>
          <a:xfrm>
            <a:off x="7071026" y="1419273"/>
            <a:ext cx="45399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A6A6"/>
              </a:buClr>
              <a:buSzPts val="1600"/>
              <a:buFont typeface="Montserrat SemiBold"/>
              <a:buNone/>
            </a:pPr>
            <a:r>
              <a:rPr lang="en-US" sz="1600" b="1" i="0" u="none" strike="noStrike" cap="none" dirty="0">
                <a:solidFill>
                  <a:srgbClr val="A6A6A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BEFORE WE START</a:t>
            </a:r>
            <a:endParaRPr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68D04F4-55AB-5CE1-FC37-42BEC912BC09}"/>
              </a:ext>
            </a:extLst>
          </p:cNvPr>
          <p:cNvSpPr txBox="1"/>
          <p:nvPr/>
        </p:nvSpPr>
        <p:spPr>
          <a:xfrm>
            <a:off x="7071026" y="2237509"/>
            <a:ext cx="45399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i="1" dirty="0"/>
          </a:p>
          <a:p>
            <a:pPr algn="ctr"/>
            <a:r>
              <a:rPr lang="en-US" i="1" dirty="0"/>
              <a:t>What is your current favorite podcast or YouTube channel?</a:t>
            </a:r>
          </a:p>
          <a:p>
            <a:pPr algn="ctr"/>
            <a:endParaRPr lang="en-US" b="1" dirty="0">
              <a:solidFill>
                <a:schemeClr val="accent6"/>
              </a:solidFill>
              <a:cs typeface="Calibri"/>
              <a:sym typeface="Calibri"/>
            </a:endParaRPr>
          </a:p>
          <a:p>
            <a:pPr algn="ctr"/>
            <a:r>
              <a:rPr lang="en-US" b="1" dirty="0">
                <a:solidFill>
                  <a:schemeClr val="accent6"/>
                </a:solidFill>
                <a:cs typeface="Calibri"/>
                <a:sym typeface="Calibri"/>
              </a:rPr>
              <a:t>Respond on sli.do!</a:t>
            </a:r>
            <a:endParaRPr lang="en-US" b="1" dirty="0">
              <a:solidFill>
                <a:schemeClr val="accent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Google Shape;96;p1">
            <a:extLst>
              <a:ext uri="{FF2B5EF4-FFF2-40B4-BE49-F238E27FC236}">
                <a16:creationId xmlns:a16="http://schemas.microsoft.com/office/drawing/2014/main" id="{020E513B-553C-41CD-AC47-C7627A6A9DA4}"/>
              </a:ext>
            </a:extLst>
          </p:cNvPr>
          <p:cNvSpPr txBox="1"/>
          <p:nvPr/>
        </p:nvSpPr>
        <p:spPr>
          <a:xfrm>
            <a:off x="6519481" y="3741864"/>
            <a:ext cx="2138245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Instructor:</a:t>
            </a:r>
            <a:endParaRPr sz="2000" dirty="0">
              <a:solidFill>
                <a:schemeClr val="tx1">
                  <a:lumMod val="75000"/>
                  <a:lumOff val="25000"/>
                </a:schemeClr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8" name="Google Shape;98;p1">
            <a:extLst>
              <a:ext uri="{FF2B5EF4-FFF2-40B4-BE49-F238E27FC236}">
                <a16:creationId xmlns:a16="http://schemas.microsoft.com/office/drawing/2014/main" id="{B4F99E4E-672A-46B7-9F94-DEA955308497}"/>
              </a:ext>
            </a:extLst>
          </p:cNvPr>
          <p:cNvSpPr txBox="1"/>
          <p:nvPr/>
        </p:nvSpPr>
        <p:spPr>
          <a:xfrm>
            <a:off x="8657726" y="3736492"/>
            <a:ext cx="3053700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Trien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Vuong</a:t>
            </a: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9" name="Google Shape;96;p1">
            <a:extLst>
              <a:ext uri="{FF2B5EF4-FFF2-40B4-BE49-F238E27FC236}">
                <a16:creationId xmlns:a16="http://schemas.microsoft.com/office/drawing/2014/main" id="{3C183F9A-4225-4412-9991-DEF83291FF2F}"/>
              </a:ext>
            </a:extLst>
          </p:cNvPr>
          <p:cNvSpPr txBox="1"/>
          <p:nvPr/>
        </p:nvSpPr>
        <p:spPr>
          <a:xfrm>
            <a:off x="5500614" y="4433103"/>
            <a:ext cx="2138245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TAs:</a:t>
            </a:r>
            <a:endParaRPr sz="2000" dirty="0">
              <a:solidFill>
                <a:schemeClr val="tx1">
                  <a:lumMod val="75000"/>
                  <a:lumOff val="25000"/>
                </a:schemeClr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2BBFCB6-91E4-49E7-889A-1D765654A626}"/>
              </a:ext>
            </a:extLst>
          </p:cNvPr>
          <p:cNvSpPr txBox="1"/>
          <p:nvPr/>
        </p:nvSpPr>
        <p:spPr>
          <a:xfrm>
            <a:off x="6815404" y="6360778"/>
            <a:ext cx="52082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535353"/>
                </a:solidFill>
                <a:latin typeface="Montserrat SemiBold" panose="00000700000000000000" pitchFamily="2" charset="0"/>
              </a:rPr>
              <a:t>Music </a:t>
            </a:r>
            <a:r>
              <a:rPr lang="en-US" dirty="0">
                <a:solidFill>
                  <a:srgbClr val="535353"/>
                </a:solidFill>
                <a:latin typeface="Montserrat SemiBold" panose="00000700000000000000" pitchFamily="2" charset="0"/>
              </a:rPr>
              <a:t>: </a:t>
            </a:r>
            <a:r>
              <a:rPr lang="en-US" dirty="0">
                <a:solidFill>
                  <a:srgbClr val="535353"/>
                </a:solidFill>
                <a:latin typeface="Montserrat SemiBold" panose="00000700000000000000" pitchFamily="2" charset="0"/>
                <a:hlinkClick r:id="rId3"/>
              </a:rPr>
              <a:t>CSE 123 26su Lecture Tunes </a:t>
            </a:r>
            <a:endParaRPr lang="en-US" dirty="0">
              <a:solidFill>
                <a:srgbClr val="535353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CE2E12F-A4C9-4680-A556-1964FF2B87BA}"/>
              </a:ext>
            </a:extLst>
          </p:cNvPr>
          <p:cNvSpPr txBox="1"/>
          <p:nvPr/>
        </p:nvSpPr>
        <p:spPr>
          <a:xfrm>
            <a:off x="7684077" y="4395355"/>
            <a:ext cx="3777096" cy="1938992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r>
              <a:rPr lang="en-US" sz="2400" dirty="0">
                <a:latin typeface="Montserrat" panose="00000500000000000000" pitchFamily="2" charset="0"/>
              </a:rPr>
              <a:t>Cora</a:t>
            </a:r>
          </a:p>
          <a:p>
            <a:r>
              <a:rPr lang="en-US" sz="2400" dirty="0">
                <a:latin typeface="Montserrat" panose="00000500000000000000" pitchFamily="2" charset="0"/>
              </a:rPr>
              <a:t>Jonah</a:t>
            </a:r>
          </a:p>
          <a:p>
            <a:r>
              <a:rPr lang="en-US" sz="2400" dirty="0" err="1">
                <a:latin typeface="Montserrat" panose="00000500000000000000" pitchFamily="2" charset="0"/>
              </a:rPr>
              <a:t>Maitreyi</a:t>
            </a:r>
            <a:endParaRPr lang="en-US" sz="2400" dirty="0">
              <a:latin typeface="Montserrat" panose="00000500000000000000" pitchFamily="2" charset="0"/>
            </a:endParaRPr>
          </a:p>
          <a:p>
            <a:br>
              <a:rPr lang="en-US" sz="2400" dirty="0">
                <a:latin typeface="Montserrat" panose="00000500000000000000" pitchFamily="2" charset="0"/>
              </a:rPr>
            </a:br>
            <a:br>
              <a:rPr lang="en-US" sz="2400" dirty="0">
                <a:latin typeface="Montserrat" panose="00000500000000000000" pitchFamily="2" charset="0"/>
              </a:rPr>
            </a:br>
            <a:r>
              <a:rPr lang="en-US" sz="2400" dirty="0" err="1">
                <a:latin typeface="Montserrat" panose="00000500000000000000" pitchFamily="2" charset="0"/>
              </a:rPr>
              <a:t>Nhan</a:t>
            </a:r>
            <a:endParaRPr lang="en-US" sz="2400" dirty="0">
              <a:latin typeface="Montserrat" panose="00000500000000000000" pitchFamily="2" charset="0"/>
            </a:endParaRPr>
          </a:p>
          <a:p>
            <a:r>
              <a:rPr lang="en-US" sz="2400" dirty="0">
                <a:latin typeface="Montserrat" panose="00000500000000000000" pitchFamily="2" charset="0"/>
              </a:rPr>
              <a:t>Nichole</a:t>
            </a:r>
          </a:p>
          <a:p>
            <a:r>
              <a:rPr lang="en-US" sz="2400" dirty="0" err="1">
                <a:latin typeface="Montserrat" panose="00000500000000000000" pitchFamily="2" charset="0"/>
              </a:rPr>
              <a:t>Shiven</a:t>
            </a:r>
            <a:endParaRPr lang="en-US" sz="2400" dirty="0">
              <a:latin typeface="Montserrat" panose="00000500000000000000" pitchFamily="2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E5B18-EC10-4D28-83F1-A67D382E6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700" dirty="0"/>
              <a:t>Password Cracker: Intermediate nodes are handled by the recursive case</a:t>
            </a:r>
          </a:p>
        </p:txBody>
      </p:sp>
      <p:sp>
        <p:nvSpPr>
          <p:cNvPr id="12" name="Content Placeholder 6">
            <a:extLst>
              <a:ext uri="{FF2B5EF4-FFF2-40B4-BE49-F238E27FC236}">
                <a16:creationId xmlns:a16="http://schemas.microsoft.com/office/drawing/2014/main" id="{1AE889DB-F7CE-438A-81F5-816454F4DFFD}"/>
              </a:ext>
            </a:extLst>
          </p:cNvPr>
          <p:cNvSpPr txBox="1">
            <a:spLocks/>
          </p:cNvSpPr>
          <p:nvPr/>
        </p:nvSpPr>
        <p:spPr>
          <a:xfrm>
            <a:off x="990600" y="1345764"/>
            <a:ext cx="10835986" cy="5937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cs typeface="Arial" panose="020B0604020202020204" pitchFamily="34" charset="0"/>
              </a:rPr>
              <a:t>Let’s say we want to crack the password of a 4 digit combination lock</a:t>
            </a:r>
          </a:p>
          <a:p>
            <a:pPr lvl="1"/>
            <a:endParaRPr lang="en-US" b="1" dirty="0">
              <a:cs typeface="Arial" panose="020B0604020202020204" pitchFamily="34" charset="0"/>
            </a:endParaRPr>
          </a:p>
          <a:p>
            <a:pPr marL="457200" lvl="1" indent="0">
              <a:buNone/>
            </a:pPr>
            <a:endParaRPr lang="en-US" dirty="0"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i="1" dirty="0"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i="1" dirty="0">
              <a:cs typeface="Arial" panose="020B0604020202020204" pitchFamily="34" charset="0"/>
            </a:endParaRPr>
          </a:p>
        </p:txBody>
      </p:sp>
      <p:grpSp>
        <p:nvGrpSpPr>
          <p:cNvPr id="4" name="Group 3" descr="A partial decision tree for coming up with all possible combinations of 4 digits , highlighting that the intermediate nodes are handled by the recursive case ">
            <a:extLst>
              <a:ext uri="{FF2B5EF4-FFF2-40B4-BE49-F238E27FC236}">
                <a16:creationId xmlns:a16="http://schemas.microsoft.com/office/drawing/2014/main" id="{913E2E14-11D5-4BF7-996B-9D558D43F659}"/>
              </a:ext>
            </a:extLst>
          </p:cNvPr>
          <p:cNvGrpSpPr/>
          <p:nvPr/>
        </p:nvGrpSpPr>
        <p:grpSpPr>
          <a:xfrm>
            <a:off x="637766" y="1939541"/>
            <a:ext cx="11000957" cy="4563154"/>
            <a:chOff x="637766" y="1939541"/>
            <a:chExt cx="11000957" cy="4563154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3FF06DE-77EA-45E0-BB31-F8A4EC3B2E32}"/>
                </a:ext>
              </a:extLst>
            </p:cNvPr>
            <p:cNvSpPr/>
            <p:nvPr/>
          </p:nvSpPr>
          <p:spPr>
            <a:xfrm>
              <a:off x="5782556" y="1939541"/>
              <a:ext cx="626890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""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85693FC-912C-4D97-AE23-08E2A6FD92E1}"/>
                </a:ext>
              </a:extLst>
            </p:cNvPr>
            <p:cNvSpPr/>
            <p:nvPr/>
          </p:nvSpPr>
          <p:spPr>
            <a:xfrm>
              <a:off x="2172658" y="2794575"/>
              <a:ext cx="626891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"0"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861B453-3C49-437A-87B4-FDAE06979E8D}"/>
                </a:ext>
              </a:extLst>
            </p:cNvPr>
            <p:cNvSpPr/>
            <p:nvPr/>
          </p:nvSpPr>
          <p:spPr>
            <a:xfrm>
              <a:off x="2976281" y="2796496"/>
              <a:ext cx="626891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"1"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DB38D1D-908C-4AE7-8D43-32568B8CC65D}"/>
                </a:ext>
              </a:extLst>
            </p:cNvPr>
            <p:cNvSpPr/>
            <p:nvPr/>
          </p:nvSpPr>
          <p:spPr>
            <a:xfrm>
              <a:off x="3779904" y="2798417"/>
              <a:ext cx="626891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"2"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96EB0E2-0CC0-40F7-9A8D-9B9FE4C8D17D}"/>
                </a:ext>
              </a:extLst>
            </p:cNvPr>
            <p:cNvSpPr/>
            <p:nvPr/>
          </p:nvSpPr>
          <p:spPr>
            <a:xfrm>
              <a:off x="4583527" y="2800338"/>
              <a:ext cx="626891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"3"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8284EB1-82FB-4F1B-BB6E-369F38DA1D6A}"/>
                </a:ext>
              </a:extLst>
            </p:cNvPr>
            <p:cNvSpPr/>
            <p:nvPr/>
          </p:nvSpPr>
          <p:spPr>
            <a:xfrm>
              <a:off x="5387150" y="2802259"/>
              <a:ext cx="626891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"4"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3D36ED1-4048-4708-8FE3-6DEB86561F6C}"/>
                </a:ext>
              </a:extLst>
            </p:cNvPr>
            <p:cNvSpPr/>
            <p:nvPr/>
          </p:nvSpPr>
          <p:spPr>
            <a:xfrm>
              <a:off x="6190773" y="2804180"/>
              <a:ext cx="626891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"5"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5922F79-F40F-44F1-A6DA-839643B18CE3}"/>
                </a:ext>
              </a:extLst>
            </p:cNvPr>
            <p:cNvSpPr/>
            <p:nvPr/>
          </p:nvSpPr>
          <p:spPr>
            <a:xfrm>
              <a:off x="6994396" y="2806101"/>
              <a:ext cx="626891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"6"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EAFFBA6-868C-4AD2-BD05-4896429E0D16}"/>
                </a:ext>
              </a:extLst>
            </p:cNvPr>
            <p:cNvSpPr/>
            <p:nvPr/>
          </p:nvSpPr>
          <p:spPr>
            <a:xfrm>
              <a:off x="7798019" y="2808022"/>
              <a:ext cx="626891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"7"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9FB97ED-AFAD-4BE0-BB55-96DFA8EA276E}"/>
                </a:ext>
              </a:extLst>
            </p:cNvPr>
            <p:cNvSpPr/>
            <p:nvPr/>
          </p:nvSpPr>
          <p:spPr>
            <a:xfrm>
              <a:off x="8601642" y="2809943"/>
              <a:ext cx="626891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"8"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A7DC65F0-CB18-4A7C-A76F-9AB0B2DD62AB}"/>
                </a:ext>
              </a:extLst>
            </p:cNvPr>
            <p:cNvSpPr/>
            <p:nvPr/>
          </p:nvSpPr>
          <p:spPr>
            <a:xfrm>
              <a:off x="9405265" y="2811864"/>
              <a:ext cx="626891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"9"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3CAF3F63-C808-4655-8BBF-92B6A55DA894}"/>
                </a:ext>
              </a:extLst>
            </p:cNvPr>
            <p:cNvSpPr/>
            <p:nvPr/>
          </p:nvSpPr>
          <p:spPr>
            <a:xfrm>
              <a:off x="1400729" y="3900847"/>
              <a:ext cx="803623" cy="55325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"00"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90D0ACAD-091B-42AB-AE41-EBCA03782E3A}"/>
                </a:ext>
              </a:extLst>
            </p:cNvPr>
            <p:cNvSpPr/>
            <p:nvPr/>
          </p:nvSpPr>
          <p:spPr>
            <a:xfrm>
              <a:off x="2361233" y="3900847"/>
              <a:ext cx="803623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"01"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A904B00-D6FF-409A-B356-270E40DAB768}"/>
                </a:ext>
              </a:extLst>
            </p:cNvPr>
            <p:cNvSpPr/>
            <p:nvPr/>
          </p:nvSpPr>
          <p:spPr>
            <a:xfrm>
              <a:off x="3321737" y="3900847"/>
              <a:ext cx="803623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"02"</a:t>
              </a: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C296995C-9655-4AF0-973A-4D4F2BCEF62D}"/>
                </a:ext>
              </a:extLst>
            </p:cNvPr>
            <p:cNvSpPr/>
            <p:nvPr/>
          </p:nvSpPr>
          <p:spPr>
            <a:xfrm>
              <a:off x="4282241" y="3900847"/>
              <a:ext cx="803623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"03"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FB1EED1C-99BA-426D-AEE7-CC6D9B791136}"/>
                </a:ext>
              </a:extLst>
            </p:cNvPr>
            <p:cNvSpPr/>
            <p:nvPr/>
          </p:nvSpPr>
          <p:spPr>
            <a:xfrm>
              <a:off x="5242745" y="3900847"/>
              <a:ext cx="803623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"04"</a:t>
              </a: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2897E354-E7C6-46C3-8521-2FECF0C9B491}"/>
                </a:ext>
              </a:extLst>
            </p:cNvPr>
            <p:cNvSpPr/>
            <p:nvPr/>
          </p:nvSpPr>
          <p:spPr>
            <a:xfrm>
              <a:off x="6203249" y="3900847"/>
              <a:ext cx="803623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"05"</a:t>
              </a: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3C8C9B01-6DB5-4DF8-A44D-3D43640E1080}"/>
                </a:ext>
              </a:extLst>
            </p:cNvPr>
            <p:cNvSpPr/>
            <p:nvPr/>
          </p:nvSpPr>
          <p:spPr>
            <a:xfrm>
              <a:off x="7163753" y="3900847"/>
              <a:ext cx="803623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"06"</a:t>
              </a: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F037ACE2-CBA3-4F98-946A-821EB50C5D8E}"/>
                </a:ext>
              </a:extLst>
            </p:cNvPr>
            <p:cNvSpPr/>
            <p:nvPr/>
          </p:nvSpPr>
          <p:spPr>
            <a:xfrm>
              <a:off x="8124257" y="3900847"/>
              <a:ext cx="803623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"07"</a:t>
              </a: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0AD3C7F5-8808-4752-83D6-104E4200CCE6}"/>
                </a:ext>
              </a:extLst>
            </p:cNvPr>
            <p:cNvSpPr/>
            <p:nvPr/>
          </p:nvSpPr>
          <p:spPr>
            <a:xfrm>
              <a:off x="9084761" y="3900847"/>
              <a:ext cx="803623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"08"</a:t>
              </a: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8447465-2BBC-4EA9-B3A4-E9EE85EBD5F8}"/>
                </a:ext>
              </a:extLst>
            </p:cNvPr>
            <p:cNvSpPr/>
            <p:nvPr/>
          </p:nvSpPr>
          <p:spPr>
            <a:xfrm>
              <a:off x="10045265" y="3900847"/>
              <a:ext cx="803623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"09"</a:t>
              </a: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8DE2A502-76D0-45BB-A5DE-9F00FD7D3A27}"/>
                </a:ext>
              </a:extLst>
            </p:cNvPr>
            <p:cNvSpPr/>
            <p:nvPr/>
          </p:nvSpPr>
          <p:spPr>
            <a:xfrm>
              <a:off x="689648" y="4921170"/>
              <a:ext cx="951536" cy="55325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"000"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518948D0-88D5-4AF9-B022-9DD5DF801689}"/>
                </a:ext>
              </a:extLst>
            </p:cNvPr>
            <p:cNvSpPr/>
            <p:nvPr/>
          </p:nvSpPr>
          <p:spPr>
            <a:xfrm>
              <a:off x="1796788" y="4921170"/>
              <a:ext cx="951536" cy="55325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"001"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89AF3B50-6312-4AAD-ADB2-F29A064750A3}"/>
                </a:ext>
              </a:extLst>
            </p:cNvPr>
            <p:cNvSpPr/>
            <p:nvPr/>
          </p:nvSpPr>
          <p:spPr>
            <a:xfrm>
              <a:off x="2903928" y="4921170"/>
              <a:ext cx="951536" cy="55325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"002"</a:t>
              </a: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8BB751E4-EE3B-43A2-A929-FF449E51158C}"/>
                </a:ext>
              </a:extLst>
            </p:cNvPr>
            <p:cNvSpPr/>
            <p:nvPr/>
          </p:nvSpPr>
          <p:spPr>
            <a:xfrm>
              <a:off x="4007866" y="4921170"/>
              <a:ext cx="951536" cy="55325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"003"</a:t>
              </a: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68E218ED-011B-48A3-8FA4-50082EA986DB}"/>
                </a:ext>
              </a:extLst>
            </p:cNvPr>
            <p:cNvSpPr/>
            <p:nvPr/>
          </p:nvSpPr>
          <p:spPr>
            <a:xfrm>
              <a:off x="5111804" y="4921170"/>
              <a:ext cx="951536" cy="55325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"004"</a:t>
              </a: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C6F64D46-FA28-4DE7-8671-2527629FA551}"/>
                </a:ext>
              </a:extLst>
            </p:cNvPr>
            <p:cNvSpPr/>
            <p:nvPr/>
          </p:nvSpPr>
          <p:spPr>
            <a:xfrm>
              <a:off x="6215742" y="4921170"/>
              <a:ext cx="951536" cy="55325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"005"</a:t>
              </a: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69D679CE-B146-4F1B-BA2E-5BABD61FA506}"/>
                </a:ext>
              </a:extLst>
            </p:cNvPr>
            <p:cNvSpPr/>
            <p:nvPr/>
          </p:nvSpPr>
          <p:spPr>
            <a:xfrm>
              <a:off x="7319680" y="4921170"/>
              <a:ext cx="951536" cy="55325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"006"</a:t>
              </a: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B14C2E60-A272-42F4-B4E6-7932CD7A2F9F}"/>
                </a:ext>
              </a:extLst>
            </p:cNvPr>
            <p:cNvSpPr/>
            <p:nvPr/>
          </p:nvSpPr>
          <p:spPr>
            <a:xfrm>
              <a:off x="8423618" y="4921170"/>
              <a:ext cx="951536" cy="55325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"007"</a:t>
              </a: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8A8EFBFD-A142-4D67-A419-D6AC422EACD8}"/>
                </a:ext>
              </a:extLst>
            </p:cNvPr>
            <p:cNvSpPr/>
            <p:nvPr/>
          </p:nvSpPr>
          <p:spPr>
            <a:xfrm>
              <a:off x="9527556" y="4921170"/>
              <a:ext cx="951536" cy="55325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"008"</a:t>
              </a: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760D979A-7057-4732-A703-25C41633DBB3}"/>
                </a:ext>
              </a:extLst>
            </p:cNvPr>
            <p:cNvSpPr/>
            <p:nvPr/>
          </p:nvSpPr>
          <p:spPr>
            <a:xfrm>
              <a:off x="10631494" y="4921170"/>
              <a:ext cx="951536" cy="55325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"009"</a:t>
              </a: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9D2065FD-EE99-4D17-9B25-3A135EB80053}"/>
                </a:ext>
              </a:extLst>
            </p:cNvPr>
            <p:cNvSpPr/>
            <p:nvPr/>
          </p:nvSpPr>
          <p:spPr>
            <a:xfrm>
              <a:off x="637766" y="5949445"/>
              <a:ext cx="951536" cy="553250"/>
            </a:xfrm>
            <a:prstGeom prst="rect">
              <a:avLst/>
            </a:prstGeom>
            <a:solidFill>
              <a:srgbClr val="CCFF99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"0000"</a:t>
              </a: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EC59388B-3BC7-44B4-9ECE-FAE4ACA88C02}"/>
                </a:ext>
              </a:extLst>
            </p:cNvPr>
            <p:cNvSpPr/>
            <p:nvPr/>
          </p:nvSpPr>
          <p:spPr>
            <a:xfrm>
              <a:off x="1753874" y="5949445"/>
              <a:ext cx="951536" cy="553250"/>
            </a:xfrm>
            <a:prstGeom prst="rect">
              <a:avLst/>
            </a:prstGeom>
            <a:solidFill>
              <a:srgbClr val="CCFF99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"0001"</a:t>
              </a: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D0929352-E06C-4774-B846-4263268D4C0B}"/>
                </a:ext>
              </a:extLst>
            </p:cNvPr>
            <p:cNvSpPr/>
            <p:nvPr/>
          </p:nvSpPr>
          <p:spPr>
            <a:xfrm>
              <a:off x="2869982" y="5949445"/>
              <a:ext cx="951536" cy="553250"/>
            </a:xfrm>
            <a:prstGeom prst="rect">
              <a:avLst/>
            </a:prstGeom>
            <a:solidFill>
              <a:srgbClr val="CCFF99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"0002"</a:t>
              </a: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522E195C-EC96-4C1C-BCD8-BE866DAD3D3A}"/>
                </a:ext>
              </a:extLst>
            </p:cNvPr>
            <p:cNvSpPr/>
            <p:nvPr/>
          </p:nvSpPr>
          <p:spPr>
            <a:xfrm>
              <a:off x="3986090" y="5949445"/>
              <a:ext cx="951536" cy="553250"/>
            </a:xfrm>
            <a:prstGeom prst="rect">
              <a:avLst/>
            </a:prstGeom>
            <a:solidFill>
              <a:srgbClr val="CCFF99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"0003"</a:t>
              </a: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1DB8177C-1CD1-4BB4-B966-76E73877425D}"/>
                </a:ext>
              </a:extLst>
            </p:cNvPr>
            <p:cNvSpPr/>
            <p:nvPr/>
          </p:nvSpPr>
          <p:spPr>
            <a:xfrm>
              <a:off x="5102198" y="5949445"/>
              <a:ext cx="951536" cy="553250"/>
            </a:xfrm>
            <a:prstGeom prst="rect">
              <a:avLst/>
            </a:prstGeom>
            <a:solidFill>
              <a:srgbClr val="CCFF99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"0004"</a:t>
              </a: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0BCA8036-B824-4A89-9ACE-D5E9A05C4153}"/>
                </a:ext>
              </a:extLst>
            </p:cNvPr>
            <p:cNvSpPr/>
            <p:nvPr/>
          </p:nvSpPr>
          <p:spPr>
            <a:xfrm>
              <a:off x="6218306" y="5949445"/>
              <a:ext cx="951536" cy="553250"/>
            </a:xfrm>
            <a:prstGeom prst="rect">
              <a:avLst/>
            </a:prstGeom>
            <a:solidFill>
              <a:srgbClr val="CCFF99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"0005"</a:t>
              </a: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31C2C3BF-D598-420E-9F1E-A4228A0DC0FC}"/>
                </a:ext>
              </a:extLst>
            </p:cNvPr>
            <p:cNvSpPr/>
            <p:nvPr/>
          </p:nvSpPr>
          <p:spPr>
            <a:xfrm>
              <a:off x="7334414" y="5949445"/>
              <a:ext cx="951536" cy="553250"/>
            </a:xfrm>
            <a:prstGeom prst="rect">
              <a:avLst/>
            </a:prstGeom>
            <a:solidFill>
              <a:srgbClr val="CCFF99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"0006"</a:t>
              </a: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71F1E13F-65B9-476B-9759-7C6C0C756F0E}"/>
                </a:ext>
              </a:extLst>
            </p:cNvPr>
            <p:cNvSpPr/>
            <p:nvPr/>
          </p:nvSpPr>
          <p:spPr>
            <a:xfrm>
              <a:off x="8450522" y="5949445"/>
              <a:ext cx="951536" cy="553250"/>
            </a:xfrm>
            <a:prstGeom prst="rect">
              <a:avLst/>
            </a:prstGeom>
            <a:solidFill>
              <a:srgbClr val="CCFF99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"0007"</a:t>
              </a: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DAF7F085-48C9-443A-A5E0-B1CA5772DD10}"/>
                </a:ext>
              </a:extLst>
            </p:cNvPr>
            <p:cNvSpPr/>
            <p:nvPr/>
          </p:nvSpPr>
          <p:spPr>
            <a:xfrm>
              <a:off x="9566630" y="5949445"/>
              <a:ext cx="951536" cy="553250"/>
            </a:xfrm>
            <a:prstGeom prst="rect">
              <a:avLst/>
            </a:prstGeom>
            <a:solidFill>
              <a:srgbClr val="CCFF99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"0008"</a:t>
              </a: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2F30C256-E51D-4716-9D16-37C65FE0919C}"/>
                </a:ext>
              </a:extLst>
            </p:cNvPr>
            <p:cNvSpPr/>
            <p:nvPr/>
          </p:nvSpPr>
          <p:spPr>
            <a:xfrm>
              <a:off x="10687187" y="5949177"/>
              <a:ext cx="951536" cy="553250"/>
            </a:xfrm>
            <a:prstGeom prst="rect">
              <a:avLst/>
            </a:prstGeom>
            <a:solidFill>
              <a:srgbClr val="CCFF99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"0009"</a:t>
              </a:r>
            </a:p>
          </p:txBody>
        </p:sp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E444A7A9-1A1B-4A16-8AAB-382B6241BC38}"/>
                </a:ext>
              </a:extLst>
            </p:cNvPr>
            <p:cNvCxnSpPr>
              <a:endCxn id="8" idx="0"/>
            </p:cNvCxnSpPr>
            <p:nvPr/>
          </p:nvCxnSpPr>
          <p:spPr>
            <a:xfrm flipH="1">
              <a:off x="2486104" y="2492791"/>
              <a:ext cx="3616302" cy="301784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C1DED287-EF35-4CD4-87B3-C03C2DBF151A}"/>
                </a:ext>
              </a:extLst>
            </p:cNvPr>
            <p:cNvCxnSpPr>
              <a:cxnSpLocks/>
              <a:stCxn id="3" idx="2"/>
            </p:cNvCxnSpPr>
            <p:nvPr/>
          </p:nvCxnSpPr>
          <p:spPr>
            <a:xfrm flipH="1">
              <a:off x="3289726" y="2492791"/>
              <a:ext cx="2806275" cy="298397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Arrow Connector 55">
              <a:extLst>
                <a:ext uri="{FF2B5EF4-FFF2-40B4-BE49-F238E27FC236}">
                  <a16:creationId xmlns:a16="http://schemas.microsoft.com/office/drawing/2014/main" id="{39E22404-71C6-43C7-ADF7-99689AFEA513}"/>
                </a:ext>
              </a:extLst>
            </p:cNvPr>
            <p:cNvCxnSpPr>
              <a:cxnSpLocks/>
              <a:stCxn id="3" idx="2"/>
            </p:cNvCxnSpPr>
            <p:nvPr/>
          </p:nvCxnSpPr>
          <p:spPr>
            <a:xfrm flipH="1">
              <a:off x="4093349" y="2492791"/>
              <a:ext cx="2002652" cy="298397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Arrow Connector 57">
              <a:extLst>
                <a:ext uri="{FF2B5EF4-FFF2-40B4-BE49-F238E27FC236}">
                  <a16:creationId xmlns:a16="http://schemas.microsoft.com/office/drawing/2014/main" id="{FC3582C3-2516-4AA2-93C3-B1F46D0BAAB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896972" y="2512661"/>
              <a:ext cx="1179831" cy="278527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Arrow Connector 59">
              <a:extLst>
                <a:ext uri="{FF2B5EF4-FFF2-40B4-BE49-F238E27FC236}">
                  <a16:creationId xmlns:a16="http://schemas.microsoft.com/office/drawing/2014/main" id="{34A48B2F-514F-48A5-82B3-2A91BDD03088}"/>
                </a:ext>
              </a:extLst>
            </p:cNvPr>
            <p:cNvCxnSpPr>
              <a:cxnSpLocks/>
              <a:stCxn id="3" idx="2"/>
            </p:cNvCxnSpPr>
            <p:nvPr/>
          </p:nvCxnSpPr>
          <p:spPr>
            <a:xfrm flipH="1">
              <a:off x="5700597" y="2492791"/>
              <a:ext cx="395404" cy="318267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Arrow Connector 61">
              <a:extLst>
                <a:ext uri="{FF2B5EF4-FFF2-40B4-BE49-F238E27FC236}">
                  <a16:creationId xmlns:a16="http://schemas.microsoft.com/office/drawing/2014/main" id="{81307A17-12BC-4BD5-915C-EFF3E0D7AA85}"/>
                </a:ext>
              </a:extLst>
            </p:cNvPr>
            <p:cNvCxnSpPr>
              <a:cxnSpLocks/>
            </p:cNvCxnSpPr>
            <p:nvPr/>
          </p:nvCxnSpPr>
          <p:spPr>
            <a:xfrm>
              <a:off x="6076803" y="2512661"/>
              <a:ext cx="427419" cy="278527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Arrow Connector 63">
              <a:extLst>
                <a:ext uri="{FF2B5EF4-FFF2-40B4-BE49-F238E27FC236}">
                  <a16:creationId xmlns:a16="http://schemas.microsoft.com/office/drawing/2014/main" id="{23FA4340-6137-41F6-9356-2188DBE8BD67}"/>
                </a:ext>
              </a:extLst>
            </p:cNvPr>
            <p:cNvCxnSpPr>
              <a:cxnSpLocks/>
              <a:endCxn id="16" idx="0"/>
            </p:cNvCxnSpPr>
            <p:nvPr/>
          </p:nvCxnSpPr>
          <p:spPr>
            <a:xfrm>
              <a:off x="6102406" y="2512661"/>
              <a:ext cx="1205436" cy="29344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Arrow Connector 67">
              <a:extLst>
                <a:ext uri="{FF2B5EF4-FFF2-40B4-BE49-F238E27FC236}">
                  <a16:creationId xmlns:a16="http://schemas.microsoft.com/office/drawing/2014/main" id="{C7F748A5-EF8E-4D09-B269-2BD06C74D9EF}"/>
                </a:ext>
              </a:extLst>
            </p:cNvPr>
            <p:cNvCxnSpPr>
              <a:cxnSpLocks/>
              <a:endCxn id="17" idx="0"/>
            </p:cNvCxnSpPr>
            <p:nvPr/>
          </p:nvCxnSpPr>
          <p:spPr>
            <a:xfrm>
              <a:off x="6102406" y="2533318"/>
              <a:ext cx="2009059" cy="274704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Arrow Connector 72">
              <a:extLst>
                <a:ext uri="{FF2B5EF4-FFF2-40B4-BE49-F238E27FC236}">
                  <a16:creationId xmlns:a16="http://schemas.microsoft.com/office/drawing/2014/main" id="{E4EA9880-C80A-40AC-9DEF-2FB303E8AE62}"/>
                </a:ext>
              </a:extLst>
            </p:cNvPr>
            <p:cNvCxnSpPr>
              <a:cxnSpLocks/>
              <a:stCxn id="3" idx="2"/>
              <a:endCxn id="18" idx="0"/>
            </p:cNvCxnSpPr>
            <p:nvPr/>
          </p:nvCxnSpPr>
          <p:spPr>
            <a:xfrm>
              <a:off x="6096001" y="2492791"/>
              <a:ext cx="2819087" cy="31715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Arrow Connector 75">
              <a:extLst>
                <a:ext uri="{FF2B5EF4-FFF2-40B4-BE49-F238E27FC236}">
                  <a16:creationId xmlns:a16="http://schemas.microsoft.com/office/drawing/2014/main" id="{B273E163-716D-478D-BA4C-2FED731D35F3}"/>
                </a:ext>
              </a:extLst>
            </p:cNvPr>
            <p:cNvCxnSpPr>
              <a:cxnSpLocks/>
              <a:stCxn id="3" idx="2"/>
              <a:endCxn id="19" idx="0"/>
            </p:cNvCxnSpPr>
            <p:nvPr/>
          </p:nvCxnSpPr>
          <p:spPr>
            <a:xfrm>
              <a:off x="6096001" y="2492791"/>
              <a:ext cx="3622710" cy="31907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Arrow Connector 78">
              <a:extLst>
                <a:ext uri="{FF2B5EF4-FFF2-40B4-BE49-F238E27FC236}">
                  <a16:creationId xmlns:a16="http://schemas.microsoft.com/office/drawing/2014/main" id="{316DA766-3DAE-4C63-AA3F-55FA0FED92A6}"/>
                </a:ext>
              </a:extLst>
            </p:cNvPr>
            <p:cNvCxnSpPr>
              <a:cxnSpLocks/>
              <a:stCxn id="8" idx="2"/>
              <a:endCxn id="20" idx="0"/>
            </p:cNvCxnSpPr>
            <p:nvPr/>
          </p:nvCxnSpPr>
          <p:spPr>
            <a:xfrm flipH="1">
              <a:off x="1802541" y="3347825"/>
              <a:ext cx="683563" cy="55302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Arrow Connector 81">
              <a:extLst>
                <a:ext uri="{FF2B5EF4-FFF2-40B4-BE49-F238E27FC236}">
                  <a16:creationId xmlns:a16="http://schemas.microsoft.com/office/drawing/2014/main" id="{4BDEC2BE-233C-4E5E-AE83-1B42DA934BBF}"/>
                </a:ext>
              </a:extLst>
            </p:cNvPr>
            <p:cNvCxnSpPr>
              <a:cxnSpLocks/>
              <a:stCxn id="8" idx="2"/>
              <a:endCxn id="21" idx="0"/>
            </p:cNvCxnSpPr>
            <p:nvPr/>
          </p:nvCxnSpPr>
          <p:spPr>
            <a:xfrm>
              <a:off x="2486104" y="3347825"/>
              <a:ext cx="276941" cy="55302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Arrow Connector 84">
              <a:extLst>
                <a:ext uri="{FF2B5EF4-FFF2-40B4-BE49-F238E27FC236}">
                  <a16:creationId xmlns:a16="http://schemas.microsoft.com/office/drawing/2014/main" id="{41AB0416-93CD-4CBA-A84C-55AAE3AF39A5}"/>
                </a:ext>
              </a:extLst>
            </p:cNvPr>
            <p:cNvCxnSpPr>
              <a:cxnSpLocks/>
              <a:stCxn id="8" idx="2"/>
              <a:endCxn id="22" idx="0"/>
            </p:cNvCxnSpPr>
            <p:nvPr/>
          </p:nvCxnSpPr>
          <p:spPr>
            <a:xfrm>
              <a:off x="2486104" y="3347825"/>
              <a:ext cx="1237445" cy="55302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Arrow Connector 90">
              <a:extLst>
                <a:ext uri="{FF2B5EF4-FFF2-40B4-BE49-F238E27FC236}">
                  <a16:creationId xmlns:a16="http://schemas.microsoft.com/office/drawing/2014/main" id="{9F587314-B189-4155-8AD2-6C6CAAD55804}"/>
                </a:ext>
              </a:extLst>
            </p:cNvPr>
            <p:cNvCxnSpPr>
              <a:cxnSpLocks/>
              <a:stCxn id="8" idx="2"/>
              <a:endCxn id="24" idx="0"/>
            </p:cNvCxnSpPr>
            <p:nvPr/>
          </p:nvCxnSpPr>
          <p:spPr>
            <a:xfrm>
              <a:off x="2486104" y="3347825"/>
              <a:ext cx="3158453" cy="55302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Arrow Connector 93">
              <a:extLst>
                <a:ext uri="{FF2B5EF4-FFF2-40B4-BE49-F238E27FC236}">
                  <a16:creationId xmlns:a16="http://schemas.microsoft.com/office/drawing/2014/main" id="{8B68F2FE-5150-4C62-B38E-F81C836BEFA1}"/>
                </a:ext>
              </a:extLst>
            </p:cNvPr>
            <p:cNvCxnSpPr>
              <a:cxnSpLocks/>
              <a:stCxn id="8" idx="2"/>
              <a:endCxn id="25" idx="0"/>
            </p:cNvCxnSpPr>
            <p:nvPr/>
          </p:nvCxnSpPr>
          <p:spPr>
            <a:xfrm>
              <a:off x="2486104" y="3347825"/>
              <a:ext cx="4118957" cy="55302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Arrow Connector 110">
              <a:extLst>
                <a:ext uri="{FF2B5EF4-FFF2-40B4-BE49-F238E27FC236}">
                  <a16:creationId xmlns:a16="http://schemas.microsoft.com/office/drawing/2014/main" id="{F0617499-BB94-440F-8DB9-DB9F6B7EA51C}"/>
                </a:ext>
              </a:extLst>
            </p:cNvPr>
            <p:cNvCxnSpPr>
              <a:cxnSpLocks/>
              <a:stCxn id="8" idx="2"/>
              <a:endCxn id="23" idx="0"/>
            </p:cNvCxnSpPr>
            <p:nvPr/>
          </p:nvCxnSpPr>
          <p:spPr>
            <a:xfrm>
              <a:off x="2486104" y="3347825"/>
              <a:ext cx="2197949" cy="55302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Arrow Connector 113">
              <a:extLst>
                <a:ext uri="{FF2B5EF4-FFF2-40B4-BE49-F238E27FC236}">
                  <a16:creationId xmlns:a16="http://schemas.microsoft.com/office/drawing/2014/main" id="{7730AABB-0829-4A69-8363-01B62E0B3141}"/>
                </a:ext>
              </a:extLst>
            </p:cNvPr>
            <p:cNvCxnSpPr>
              <a:cxnSpLocks/>
              <a:endCxn id="26" idx="0"/>
            </p:cNvCxnSpPr>
            <p:nvPr/>
          </p:nvCxnSpPr>
          <p:spPr>
            <a:xfrm>
              <a:off x="2486104" y="3347825"/>
              <a:ext cx="5079461" cy="55302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Arrow Connector 115">
              <a:extLst>
                <a:ext uri="{FF2B5EF4-FFF2-40B4-BE49-F238E27FC236}">
                  <a16:creationId xmlns:a16="http://schemas.microsoft.com/office/drawing/2014/main" id="{EBD5EEDF-FF8F-4F5A-BDE6-3890C65B65EC}"/>
                </a:ext>
              </a:extLst>
            </p:cNvPr>
            <p:cNvCxnSpPr>
              <a:cxnSpLocks/>
              <a:endCxn id="27" idx="0"/>
            </p:cNvCxnSpPr>
            <p:nvPr/>
          </p:nvCxnSpPr>
          <p:spPr>
            <a:xfrm>
              <a:off x="2486104" y="3347825"/>
              <a:ext cx="6039965" cy="55302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Arrow Connector 117">
              <a:extLst>
                <a:ext uri="{FF2B5EF4-FFF2-40B4-BE49-F238E27FC236}">
                  <a16:creationId xmlns:a16="http://schemas.microsoft.com/office/drawing/2014/main" id="{F088BFC0-C65D-4E4B-941D-48D8AD5113BF}"/>
                </a:ext>
              </a:extLst>
            </p:cNvPr>
            <p:cNvCxnSpPr>
              <a:cxnSpLocks/>
              <a:endCxn id="28" idx="0"/>
            </p:cNvCxnSpPr>
            <p:nvPr/>
          </p:nvCxnSpPr>
          <p:spPr>
            <a:xfrm>
              <a:off x="2486104" y="3347825"/>
              <a:ext cx="7000469" cy="55302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Arrow Connector 119">
              <a:extLst>
                <a:ext uri="{FF2B5EF4-FFF2-40B4-BE49-F238E27FC236}">
                  <a16:creationId xmlns:a16="http://schemas.microsoft.com/office/drawing/2014/main" id="{70FC36AC-4F13-488F-A0C4-7546939613A7}"/>
                </a:ext>
              </a:extLst>
            </p:cNvPr>
            <p:cNvCxnSpPr>
              <a:cxnSpLocks/>
              <a:endCxn id="29" idx="0"/>
            </p:cNvCxnSpPr>
            <p:nvPr/>
          </p:nvCxnSpPr>
          <p:spPr>
            <a:xfrm>
              <a:off x="2486104" y="3347825"/>
              <a:ext cx="7960973" cy="55302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Arrow Connector 121">
              <a:extLst>
                <a:ext uri="{FF2B5EF4-FFF2-40B4-BE49-F238E27FC236}">
                  <a16:creationId xmlns:a16="http://schemas.microsoft.com/office/drawing/2014/main" id="{A0F8D403-B560-41EE-8B82-96FE3BEBD3FF}"/>
                </a:ext>
              </a:extLst>
            </p:cNvPr>
            <p:cNvCxnSpPr>
              <a:cxnSpLocks/>
              <a:stCxn id="20" idx="2"/>
              <a:endCxn id="30" idx="0"/>
            </p:cNvCxnSpPr>
            <p:nvPr/>
          </p:nvCxnSpPr>
          <p:spPr>
            <a:xfrm flipH="1">
              <a:off x="1165416" y="4454097"/>
              <a:ext cx="637125" cy="46707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Arrow Connector 125">
              <a:extLst>
                <a:ext uri="{FF2B5EF4-FFF2-40B4-BE49-F238E27FC236}">
                  <a16:creationId xmlns:a16="http://schemas.microsoft.com/office/drawing/2014/main" id="{6FC7F813-DE3F-4601-BF00-64F38EAC1B4A}"/>
                </a:ext>
              </a:extLst>
            </p:cNvPr>
            <p:cNvCxnSpPr>
              <a:cxnSpLocks/>
              <a:stCxn id="20" idx="2"/>
              <a:endCxn id="31" idx="0"/>
            </p:cNvCxnSpPr>
            <p:nvPr/>
          </p:nvCxnSpPr>
          <p:spPr>
            <a:xfrm>
              <a:off x="1802541" y="4454097"/>
              <a:ext cx="470015" cy="46707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Arrow Connector 129">
              <a:extLst>
                <a:ext uri="{FF2B5EF4-FFF2-40B4-BE49-F238E27FC236}">
                  <a16:creationId xmlns:a16="http://schemas.microsoft.com/office/drawing/2014/main" id="{CA893F30-9581-4008-9CCB-D46262844632}"/>
                </a:ext>
              </a:extLst>
            </p:cNvPr>
            <p:cNvCxnSpPr>
              <a:cxnSpLocks/>
              <a:stCxn id="20" idx="2"/>
              <a:endCxn id="32" idx="0"/>
            </p:cNvCxnSpPr>
            <p:nvPr/>
          </p:nvCxnSpPr>
          <p:spPr>
            <a:xfrm>
              <a:off x="1802541" y="4454097"/>
              <a:ext cx="1577155" cy="46707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Arrow Connector 132">
              <a:extLst>
                <a:ext uri="{FF2B5EF4-FFF2-40B4-BE49-F238E27FC236}">
                  <a16:creationId xmlns:a16="http://schemas.microsoft.com/office/drawing/2014/main" id="{8B7627B4-8B5B-469B-9D4C-51134421A217}"/>
                </a:ext>
              </a:extLst>
            </p:cNvPr>
            <p:cNvCxnSpPr>
              <a:cxnSpLocks/>
              <a:endCxn id="33" idx="0"/>
            </p:cNvCxnSpPr>
            <p:nvPr/>
          </p:nvCxnSpPr>
          <p:spPr>
            <a:xfrm>
              <a:off x="1802541" y="4454097"/>
              <a:ext cx="2681093" cy="46707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Arrow Connector 134">
              <a:extLst>
                <a:ext uri="{FF2B5EF4-FFF2-40B4-BE49-F238E27FC236}">
                  <a16:creationId xmlns:a16="http://schemas.microsoft.com/office/drawing/2014/main" id="{CFA75007-3C6C-445D-AA16-E11AD4AC99FE}"/>
                </a:ext>
              </a:extLst>
            </p:cNvPr>
            <p:cNvCxnSpPr>
              <a:cxnSpLocks/>
              <a:endCxn id="34" idx="0"/>
            </p:cNvCxnSpPr>
            <p:nvPr/>
          </p:nvCxnSpPr>
          <p:spPr>
            <a:xfrm>
              <a:off x="1802541" y="4454097"/>
              <a:ext cx="3785031" cy="46707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Arrow Connector 136">
              <a:extLst>
                <a:ext uri="{FF2B5EF4-FFF2-40B4-BE49-F238E27FC236}">
                  <a16:creationId xmlns:a16="http://schemas.microsoft.com/office/drawing/2014/main" id="{FA015717-0A53-476C-8624-641DEE066EA1}"/>
                </a:ext>
              </a:extLst>
            </p:cNvPr>
            <p:cNvCxnSpPr>
              <a:cxnSpLocks/>
              <a:endCxn id="35" idx="0"/>
            </p:cNvCxnSpPr>
            <p:nvPr/>
          </p:nvCxnSpPr>
          <p:spPr>
            <a:xfrm>
              <a:off x="1802541" y="4454097"/>
              <a:ext cx="4888969" cy="46707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Arrow Connector 138">
              <a:extLst>
                <a:ext uri="{FF2B5EF4-FFF2-40B4-BE49-F238E27FC236}">
                  <a16:creationId xmlns:a16="http://schemas.microsoft.com/office/drawing/2014/main" id="{2F59C5C0-75CA-473B-A2D2-2A2FF6F19201}"/>
                </a:ext>
              </a:extLst>
            </p:cNvPr>
            <p:cNvCxnSpPr>
              <a:cxnSpLocks/>
              <a:endCxn id="36" idx="0"/>
            </p:cNvCxnSpPr>
            <p:nvPr/>
          </p:nvCxnSpPr>
          <p:spPr>
            <a:xfrm>
              <a:off x="1802541" y="4454097"/>
              <a:ext cx="5992907" cy="46707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Arrow Connector 140">
              <a:extLst>
                <a:ext uri="{FF2B5EF4-FFF2-40B4-BE49-F238E27FC236}">
                  <a16:creationId xmlns:a16="http://schemas.microsoft.com/office/drawing/2014/main" id="{3DA045CF-1CFA-42C5-92CA-6B8E6FE124C6}"/>
                </a:ext>
              </a:extLst>
            </p:cNvPr>
            <p:cNvCxnSpPr>
              <a:cxnSpLocks/>
              <a:endCxn id="37" idx="0"/>
            </p:cNvCxnSpPr>
            <p:nvPr/>
          </p:nvCxnSpPr>
          <p:spPr>
            <a:xfrm>
              <a:off x="1802541" y="4454097"/>
              <a:ext cx="7096845" cy="46707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Arrow Connector 142">
              <a:extLst>
                <a:ext uri="{FF2B5EF4-FFF2-40B4-BE49-F238E27FC236}">
                  <a16:creationId xmlns:a16="http://schemas.microsoft.com/office/drawing/2014/main" id="{6F329A52-E2A9-45E0-8144-E246D9189194}"/>
                </a:ext>
              </a:extLst>
            </p:cNvPr>
            <p:cNvCxnSpPr>
              <a:cxnSpLocks/>
              <a:endCxn id="38" idx="0"/>
            </p:cNvCxnSpPr>
            <p:nvPr/>
          </p:nvCxnSpPr>
          <p:spPr>
            <a:xfrm>
              <a:off x="1802541" y="4454097"/>
              <a:ext cx="8200783" cy="46707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Arrow Connector 144">
              <a:extLst>
                <a:ext uri="{FF2B5EF4-FFF2-40B4-BE49-F238E27FC236}">
                  <a16:creationId xmlns:a16="http://schemas.microsoft.com/office/drawing/2014/main" id="{9820FC8D-9E26-4804-97E7-837F10E5CE6D}"/>
                </a:ext>
              </a:extLst>
            </p:cNvPr>
            <p:cNvCxnSpPr>
              <a:cxnSpLocks/>
              <a:endCxn id="39" idx="0"/>
            </p:cNvCxnSpPr>
            <p:nvPr/>
          </p:nvCxnSpPr>
          <p:spPr>
            <a:xfrm>
              <a:off x="1802541" y="4454097"/>
              <a:ext cx="9304721" cy="46707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Arrow Connector 146">
              <a:extLst>
                <a:ext uri="{FF2B5EF4-FFF2-40B4-BE49-F238E27FC236}">
                  <a16:creationId xmlns:a16="http://schemas.microsoft.com/office/drawing/2014/main" id="{29A87C9D-BB56-4163-BEF7-166A3BA0E076}"/>
                </a:ext>
              </a:extLst>
            </p:cNvPr>
            <p:cNvCxnSpPr>
              <a:cxnSpLocks/>
              <a:stCxn id="30" idx="2"/>
              <a:endCxn id="40" idx="0"/>
            </p:cNvCxnSpPr>
            <p:nvPr/>
          </p:nvCxnSpPr>
          <p:spPr>
            <a:xfrm flipH="1">
              <a:off x="1113534" y="5474420"/>
              <a:ext cx="51882" cy="475025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Arrow Connector 149">
              <a:extLst>
                <a:ext uri="{FF2B5EF4-FFF2-40B4-BE49-F238E27FC236}">
                  <a16:creationId xmlns:a16="http://schemas.microsoft.com/office/drawing/2014/main" id="{4F472C30-A9BB-4258-9230-FE8E16F9FAF0}"/>
                </a:ext>
              </a:extLst>
            </p:cNvPr>
            <p:cNvCxnSpPr>
              <a:cxnSpLocks/>
              <a:stCxn id="30" idx="2"/>
              <a:endCxn id="41" idx="0"/>
            </p:cNvCxnSpPr>
            <p:nvPr/>
          </p:nvCxnSpPr>
          <p:spPr>
            <a:xfrm>
              <a:off x="1165416" y="5474420"/>
              <a:ext cx="1064226" cy="475025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Arrow Connector 152">
              <a:extLst>
                <a:ext uri="{FF2B5EF4-FFF2-40B4-BE49-F238E27FC236}">
                  <a16:creationId xmlns:a16="http://schemas.microsoft.com/office/drawing/2014/main" id="{5911538C-F0C3-462D-8BF1-3F3CE7062F95}"/>
                </a:ext>
              </a:extLst>
            </p:cNvPr>
            <p:cNvCxnSpPr>
              <a:cxnSpLocks/>
              <a:stCxn id="30" idx="2"/>
              <a:endCxn id="42" idx="0"/>
            </p:cNvCxnSpPr>
            <p:nvPr/>
          </p:nvCxnSpPr>
          <p:spPr>
            <a:xfrm>
              <a:off x="1165416" y="5474420"/>
              <a:ext cx="2180334" cy="475025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Arrow Connector 155">
              <a:extLst>
                <a:ext uri="{FF2B5EF4-FFF2-40B4-BE49-F238E27FC236}">
                  <a16:creationId xmlns:a16="http://schemas.microsoft.com/office/drawing/2014/main" id="{40A924A3-A243-4632-9011-73F7EE313FC1}"/>
                </a:ext>
              </a:extLst>
            </p:cNvPr>
            <p:cNvCxnSpPr>
              <a:cxnSpLocks/>
              <a:endCxn id="43" idx="0"/>
            </p:cNvCxnSpPr>
            <p:nvPr/>
          </p:nvCxnSpPr>
          <p:spPr>
            <a:xfrm>
              <a:off x="1165416" y="5474420"/>
              <a:ext cx="3296442" cy="475025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Arrow Connector 157">
              <a:extLst>
                <a:ext uri="{FF2B5EF4-FFF2-40B4-BE49-F238E27FC236}">
                  <a16:creationId xmlns:a16="http://schemas.microsoft.com/office/drawing/2014/main" id="{2690FC2D-3DE3-4642-84AE-9C2E4AFFDCC4}"/>
                </a:ext>
              </a:extLst>
            </p:cNvPr>
            <p:cNvCxnSpPr>
              <a:cxnSpLocks/>
              <a:endCxn id="44" idx="0"/>
            </p:cNvCxnSpPr>
            <p:nvPr/>
          </p:nvCxnSpPr>
          <p:spPr>
            <a:xfrm>
              <a:off x="1165416" y="5474420"/>
              <a:ext cx="4412550" cy="475025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Arrow Connector 159">
              <a:extLst>
                <a:ext uri="{FF2B5EF4-FFF2-40B4-BE49-F238E27FC236}">
                  <a16:creationId xmlns:a16="http://schemas.microsoft.com/office/drawing/2014/main" id="{2364E503-7EF0-473E-B5C8-B16BA43171AE}"/>
                </a:ext>
              </a:extLst>
            </p:cNvPr>
            <p:cNvCxnSpPr>
              <a:cxnSpLocks/>
              <a:endCxn id="45" idx="0"/>
            </p:cNvCxnSpPr>
            <p:nvPr/>
          </p:nvCxnSpPr>
          <p:spPr>
            <a:xfrm>
              <a:off x="1165416" y="5474420"/>
              <a:ext cx="5528658" cy="475025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Arrow Connector 161">
              <a:extLst>
                <a:ext uri="{FF2B5EF4-FFF2-40B4-BE49-F238E27FC236}">
                  <a16:creationId xmlns:a16="http://schemas.microsoft.com/office/drawing/2014/main" id="{1F077D44-B353-4DC8-A192-2E8604F0489A}"/>
                </a:ext>
              </a:extLst>
            </p:cNvPr>
            <p:cNvCxnSpPr>
              <a:cxnSpLocks/>
              <a:endCxn id="46" idx="0"/>
            </p:cNvCxnSpPr>
            <p:nvPr/>
          </p:nvCxnSpPr>
          <p:spPr>
            <a:xfrm>
              <a:off x="1165416" y="5474420"/>
              <a:ext cx="6644766" cy="475025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Arrow Connector 163">
              <a:extLst>
                <a:ext uri="{FF2B5EF4-FFF2-40B4-BE49-F238E27FC236}">
                  <a16:creationId xmlns:a16="http://schemas.microsoft.com/office/drawing/2014/main" id="{D7AFE433-917B-4B00-AAF6-C6970718AFEC}"/>
                </a:ext>
              </a:extLst>
            </p:cNvPr>
            <p:cNvCxnSpPr>
              <a:cxnSpLocks/>
              <a:endCxn id="47" idx="0"/>
            </p:cNvCxnSpPr>
            <p:nvPr/>
          </p:nvCxnSpPr>
          <p:spPr>
            <a:xfrm>
              <a:off x="1165416" y="5474420"/>
              <a:ext cx="7760874" cy="475025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Arrow Connector 165">
              <a:extLst>
                <a:ext uri="{FF2B5EF4-FFF2-40B4-BE49-F238E27FC236}">
                  <a16:creationId xmlns:a16="http://schemas.microsoft.com/office/drawing/2014/main" id="{AEAC4C4A-33B9-4612-AD25-629DADF2BB21}"/>
                </a:ext>
              </a:extLst>
            </p:cNvPr>
            <p:cNvCxnSpPr>
              <a:cxnSpLocks/>
              <a:endCxn id="48" idx="0"/>
            </p:cNvCxnSpPr>
            <p:nvPr/>
          </p:nvCxnSpPr>
          <p:spPr>
            <a:xfrm>
              <a:off x="1165416" y="5474420"/>
              <a:ext cx="8876982" cy="475025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Arrow Connector 167">
              <a:extLst>
                <a:ext uri="{FF2B5EF4-FFF2-40B4-BE49-F238E27FC236}">
                  <a16:creationId xmlns:a16="http://schemas.microsoft.com/office/drawing/2014/main" id="{1A52AD78-3062-4DB7-93B0-B489CB9AB831}"/>
                </a:ext>
              </a:extLst>
            </p:cNvPr>
            <p:cNvCxnSpPr>
              <a:cxnSpLocks/>
              <a:endCxn id="49" idx="0"/>
            </p:cNvCxnSpPr>
            <p:nvPr/>
          </p:nvCxnSpPr>
          <p:spPr>
            <a:xfrm>
              <a:off x="1165416" y="5474420"/>
              <a:ext cx="9997539" cy="474757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5AB2D8-FDB8-4F52-B644-CA6B44CDF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9195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E5B18-EC10-4D28-83F1-A67D382E6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Password Cracker</a:t>
            </a:r>
          </a:p>
        </p:txBody>
      </p:sp>
      <p:sp>
        <p:nvSpPr>
          <p:cNvPr id="12" name="Content Placeholder 6">
            <a:extLst>
              <a:ext uri="{FF2B5EF4-FFF2-40B4-BE49-F238E27FC236}">
                <a16:creationId xmlns:a16="http://schemas.microsoft.com/office/drawing/2014/main" id="{1AE889DB-F7CE-438A-81F5-816454F4DFFD}"/>
              </a:ext>
            </a:extLst>
          </p:cNvPr>
          <p:cNvSpPr txBox="1">
            <a:spLocks/>
          </p:cNvSpPr>
          <p:nvPr/>
        </p:nvSpPr>
        <p:spPr>
          <a:xfrm>
            <a:off x="990600" y="1345764"/>
            <a:ext cx="10835986" cy="5937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cs typeface="Arial" panose="020B0604020202020204" pitchFamily="34" charset="0"/>
              </a:rPr>
              <a:t>Now, what if we knew the sum of all digits was 5?</a:t>
            </a:r>
            <a:endParaRPr lang="en-US" i="1" dirty="0">
              <a:cs typeface="Arial" panose="020B0604020202020204" pitchFamily="34" charset="0"/>
            </a:endParaRPr>
          </a:p>
        </p:txBody>
      </p:sp>
      <p:grpSp>
        <p:nvGrpSpPr>
          <p:cNvPr id="4" name="Group 3" descr="A partial decision tree for coming up with all possible combinations of 4 digits , highlighting that the intermediate nodes are handled by the recursive case (before pruning)">
            <a:extLst>
              <a:ext uri="{FF2B5EF4-FFF2-40B4-BE49-F238E27FC236}">
                <a16:creationId xmlns:a16="http://schemas.microsoft.com/office/drawing/2014/main" id="{FEB97725-D461-465F-9359-CE692F401A39}"/>
              </a:ext>
            </a:extLst>
          </p:cNvPr>
          <p:cNvGrpSpPr/>
          <p:nvPr/>
        </p:nvGrpSpPr>
        <p:grpSpPr>
          <a:xfrm>
            <a:off x="637766" y="1939541"/>
            <a:ext cx="11000957" cy="4563154"/>
            <a:chOff x="637766" y="1939541"/>
            <a:chExt cx="11000957" cy="4563154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3FF06DE-77EA-45E0-BB31-F8A4EC3B2E32}"/>
                </a:ext>
              </a:extLst>
            </p:cNvPr>
            <p:cNvSpPr/>
            <p:nvPr/>
          </p:nvSpPr>
          <p:spPr>
            <a:xfrm>
              <a:off x="5782556" y="1939541"/>
              <a:ext cx="626890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""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85693FC-912C-4D97-AE23-08E2A6FD92E1}"/>
                </a:ext>
              </a:extLst>
            </p:cNvPr>
            <p:cNvSpPr/>
            <p:nvPr/>
          </p:nvSpPr>
          <p:spPr>
            <a:xfrm>
              <a:off x="2172658" y="2794575"/>
              <a:ext cx="626891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"0"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861B453-3C49-437A-87B4-FDAE06979E8D}"/>
                </a:ext>
              </a:extLst>
            </p:cNvPr>
            <p:cNvSpPr/>
            <p:nvPr/>
          </p:nvSpPr>
          <p:spPr>
            <a:xfrm>
              <a:off x="2976281" y="2796496"/>
              <a:ext cx="626891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"1"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DB38D1D-908C-4AE7-8D43-32568B8CC65D}"/>
                </a:ext>
              </a:extLst>
            </p:cNvPr>
            <p:cNvSpPr/>
            <p:nvPr/>
          </p:nvSpPr>
          <p:spPr>
            <a:xfrm>
              <a:off x="3779904" y="2798417"/>
              <a:ext cx="626891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"2"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96EB0E2-0CC0-40F7-9A8D-9B9FE4C8D17D}"/>
                </a:ext>
              </a:extLst>
            </p:cNvPr>
            <p:cNvSpPr/>
            <p:nvPr/>
          </p:nvSpPr>
          <p:spPr>
            <a:xfrm>
              <a:off x="4583527" y="2800338"/>
              <a:ext cx="626891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"3"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8284EB1-82FB-4F1B-BB6E-369F38DA1D6A}"/>
                </a:ext>
              </a:extLst>
            </p:cNvPr>
            <p:cNvSpPr/>
            <p:nvPr/>
          </p:nvSpPr>
          <p:spPr>
            <a:xfrm>
              <a:off x="5387150" y="2802259"/>
              <a:ext cx="626891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"4"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3D36ED1-4048-4708-8FE3-6DEB86561F6C}"/>
                </a:ext>
              </a:extLst>
            </p:cNvPr>
            <p:cNvSpPr/>
            <p:nvPr/>
          </p:nvSpPr>
          <p:spPr>
            <a:xfrm>
              <a:off x="6190773" y="2804180"/>
              <a:ext cx="626891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"5"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5922F79-F40F-44F1-A6DA-839643B18CE3}"/>
                </a:ext>
              </a:extLst>
            </p:cNvPr>
            <p:cNvSpPr/>
            <p:nvPr/>
          </p:nvSpPr>
          <p:spPr>
            <a:xfrm>
              <a:off x="6994396" y="2806101"/>
              <a:ext cx="626891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"6"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EAFFBA6-868C-4AD2-BD05-4896429E0D16}"/>
                </a:ext>
              </a:extLst>
            </p:cNvPr>
            <p:cNvSpPr/>
            <p:nvPr/>
          </p:nvSpPr>
          <p:spPr>
            <a:xfrm>
              <a:off x="7798019" y="2808022"/>
              <a:ext cx="626891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"7"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9FB97ED-AFAD-4BE0-BB55-96DFA8EA276E}"/>
                </a:ext>
              </a:extLst>
            </p:cNvPr>
            <p:cNvSpPr/>
            <p:nvPr/>
          </p:nvSpPr>
          <p:spPr>
            <a:xfrm>
              <a:off x="8601642" y="2809943"/>
              <a:ext cx="626891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"8"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A7DC65F0-CB18-4A7C-A76F-9AB0B2DD62AB}"/>
                </a:ext>
              </a:extLst>
            </p:cNvPr>
            <p:cNvSpPr/>
            <p:nvPr/>
          </p:nvSpPr>
          <p:spPr>
            <a:xfrm>
              <a:off x="9405265" y="2811864"/>
              <a:ext cx="626891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"9"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3CAF3F63-C808-4655-8BBF-92B6A55DA894}"/>
                </a:ext>
              </a:extLst>
            </p:cNvPr>
            <p:cNvSpPr/>
            <p:nvPr/>
          </p:nvSpPr>
          <p:spPr>
            <a:xfrm>
              <a:off x="1400729" y="3900847"/>
              <a:ext cx="803623" cy="55325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"00"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90D0ACAD-091B-42AB-AE41-EBCA03782E3A}"/>
                </a:ext>
              </a:extLst>
            </p:cNvPr>
            <p:cNvSpPr/>
            <p:nvPr/>
          </p:nvSpPr>
          <p:spPr>
            <a:xfrm>
              <a:off x="2361233" y="3900847"/>
              <a:ext cx="803623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"01"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A904B00-D6FF-409A-B356-270E40DAB768}"/>
                </a:ext>
              </a:extLst>
            </p:cNvPr>
            <p:cNvSpPr/>
            <p:nvPr/>
          </p:nvSpPr>
          <p:spPr>
            <a:xfrm>
              <a:off x="3321737" y="3900847"/>
              <a:ext cx="803623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"02"</a:t>
              </a: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C296995C-9655-4AF0-973A-4D4F2BCEF62D}"/>
                </a:ext>
              </a:extLst>
            </p:cNvPr>
            <p:cNvSpPr/>
            <p:nvPr/>
          </p:nvSpPr>
          <p:spPr>
            <a:xfrm>
              <a:off x="4282241" y="3900847"/>
              <a:ext cx="803623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"03"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FB1EED1C-99BA-426D-AEE7-CC6D9B791136}"/>
                </a:ext>
              </a:extLst>
            </p:cNvPr>
            <p:cNvSpPr/>
            <p:nvPr/>
          </p:nvSpPr>
          <p:spPr>
            <a:xfrm>
              <a:off x="5242745" y="3900847"/>
              <a:ext cx="803623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"04"</a:t>
              </a: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2897E354-E7C6-46C3-8521-2FECF0C9B491}"/>
                </a:ext>
              </a:extLst>
            </p:cNvPr>
            <p:cNvSpPr/>
            <p:nvPr/>
          </p:nvSpPr>
          <p:spPr>
            <a:xfrm>
              <a:off x="6203249" y="3900847"/>
              <a:ext cx="803623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"05"</a:t>
              </a: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3C8C9B01-6DB5-4DF8-A44D-3D43640E1080}"/>
                </a:ext>
              </a:extLst>
            </p:cNvPr>
            <p:cNvSpPr/>
            <p:nvPr/>
          </p:nvSpPr>
          <p:spPr>
            <a:xfrm>
              <a:off x="7163753" y="3900847"/>
              <a:ext cx="803623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"06"</a:t>
              </a: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F037ACE2-CBA3-4F98-946A-821EB50C5D8E}"/>
                </a:ext>
              </a:extLst>
            </p:cNvPr>
            <p:cNvSpPr/>
            <p:nvPr/>
          </p:nvSpPr>
          <p:spPr>
            <a:xfrm>
              <a:off x="8124257" y="3900847"/>
              <a:ext cx="803623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"07"</a:t>
              </a: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0AD3C7F5-8808-4752-83D6-104E4200CCE6}"/>
                </a:ext>
              </a:extLst>
            </p:cNvPr>
            <p:cNvSpPr/>
            <p:nvPr/>
          </p:nvSpPr>
          <p:spPr>
            <a:xfrm>
              <a:off x="9084761" y="3900847"/>
              <a:ext cx="803623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"08"</a:t>
              </a: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8447465-2BBC-4EA9-B3A4-E9EE85EBD5F8}"/>
                </a:ext>
              </a:extLst>
            </p:cNvPr>
            <p:cNvSpPr/>
            <p:nvPr/>
          </p:nvSpPr>
          <p:spPr>
            <a:xfrm>
              <a:off x="10045265" y="3900847"/>
              <a:ext cx="803623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"09"</a:t>
              </a: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8DE2A502-76D0-45BB-A5DE-9F00FD7D3A27}"/>
                </a:ext>
              </a:extLst>
            </p:cNvPr>
            <p:cNvSpPr/>
            <p:nvPr/>
          </p:nvSpPr>
          <p:spPr>
            <a:xfrm>
              <a:off x="689648" y="4921170"/>
              <a:ext cx="951536" cy="55325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"000"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518948D0-88D5-4AF9-B022-9DD5DF801689}"/>
                </a:ext>
              </a:extLst>
            </p:cNvPr>
            <p:cNvSpPr/>
            <p:nvPr/>
          </p:nvSpPr>
          <p:spPr>
            <a:xfrm>
              <a:off x="1796788" y="4921170"/>
              <a:ext cx="951536" cy="55325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"001"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89AF3B50-6312-4AAD-ADB2-F29A064750A3}"/>
                </a:ext>
              </a:extLst>
            </p:cNvPr>
            <p:cNvSpPr/>
            <p:nvPr/>
          </p:nvSpPr>
          <p:spPr>
            <a:xfrm>
              <a:off x="2903928" y="4921170"/>
              <a:ext cx="951536" cy="55325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"002"</a:t>
              </a: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8BB751E4-EE3B-43A2-A929-FF449E51158C}"/>
                </a:ext>
              </a:extLst>
            </p:cNvPr>
            <p:cNvSpPr/>
            <p:nvPr/>
          </p:nvSpPr>
          <p:spPr>
            <a:xfrm>
              <a:off x="4007866" y="4921170"/>
              <a:ext cx="951536" cy="55325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"003"</a:t>
              </a: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68E218ED-011B-48A3-8FA4-50082EA986DB}"/>
                </a:ext>
              </a:extLst>
            </p:cNvPr>
            <p:cNvSpPr/>
            <p:nvPr/>
          </p:nvSpPr>
          <p:spPr>
            <a:xfrm>
              <a:off x="5111804" y="4921170"/>
              <a:ext cx="951536" cy="55325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"004"</a:t>
              </a: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C6F64D46-FA28-4DE7-8671-2527629FA551}"/>
                </a:ext>
              </a:extLst>
            </p:cNvPr>
            <p:cNvSpPr/>
            <p:nvPr/>
          </p:nvSpPr>
          <p:spPr>
            <a:xfrm>
              <a:off x="6215742" y="4921170"/>
              <a:ext cx="951536" cy="55325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"005"</a:t>
              </a: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69D679CE-B146-4F1B-BA2E-5BABD61FA506}"/>
                </a:ext>
              </a:extLst>
            </p:cNvPr>
            <p:cNvSpPr/>
            <p:nvPr/>
          </p:nvSpPr>
          <p:spPr>
            <a:xfrm>
              <a:off x="7319680" y="4921170"/>
              <a:ext cx="951536" cy="55325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"006"</a:t>
              </a: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B14C2E60-A272-42F4-B4E6-7932CD7A2F9F}"/>
                </a:ext>
              </a:extLst>
            </p:cNvPr>
            <p:cNvSpPr/>
            <p:nvPr/>
          </p:nvSpPr>
          <p:spPr>
            <a:xfrm>
              <a:off x="8423618" y="4921170"/>
              <a:ext cx="951536" cy="55325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"007"</a:t>
              </a: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8A8EFBFD-A142-4D67-A419-D6AC422EACD8}"/>
                </a:ext>
              </a:extLst>
            </p:cNvPr>
            <p:cNvSpPr/>
            <p:nvPr/>
          </p:nvSpPr>
          <p:spPr>
            <a:xfrm>
              <a:off x="9527556" y="4921170"/>
              <a:ext cx="951536" cy="55325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"008"</a:t>
              </a: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760D979A-7057-4732-A703-25C41633DBB3}"/>
                </a:ext>
              </a:extLst>
            </p:cNvPr>
            <p:cNvSpPr/>
            <p:nvPr/>
          </p:nvSpPr>
          <p:spPr>
            <a:xfrm>
              <a:off x="10631494" y="4921170"/>
              <a:ext cx="951536" cy="55325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"009"</a:t>
              </a: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9D2065FD-EE99-4D17-9B25-3A135EB80053}"/>
                </a:ext>
              </a:extLst>
            </p:cNvPr>
            <p:cNvSpPr/>
            <p:nvPr/>
          </p:nvSpPr>
          <p:spPr>
            <a:xfrm>
              <a:off x="637766" y="5949445"/>
              <a:ext cx="951536" cy="553250"/>
            </a:xfrm>
            <a:prstGeom prst="rect">
              <a:avLst/>
            </a:prstGeom>
            <a:solidFill>
              <a:srgbClr val="CCFF99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"0000"</a:t>
              </a: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EC59388B-3BC7-44B4-9ECE-FAE4ACA88C02}"/>
                </a:ext>
              </a:extLst>
            </p:cNvPr>
            <p:cNvSpPr/>
            <p:nvPr/>
          </p:nvSpPr>
          <p:spPr>
            <a:xfrm>
              <a:off x="1753874" y="5949445"/>
              <a:ext cx="951536" cy="553250"/>
            </a:xfrm>
            <a:prstGeom prst="rect">
              <a:avLst/>
            </a:prstGeom>
            <a:solidFill>
              <a:srgbClr val="CCFF99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"0001"</a:t>
              </a: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D0929352-E06C-4774-B846-4263268D4C0B}"/>
                </a:ext>
              </a:extLst>
            </p:cNvPr>
            <p:cNvSpPr/>
            <p:nvPr/>
          </p:nvSpPr>
          <p:spPr>
            <a:xfrm>
              <a:off x="2869982" y="5949445"/>
              <a:ext cx="951536" cy="553250"/>
            </a:xfrm>
            <a:prstGeom prst="rect">
              <a:avLst/>
            </a:prstGeom>
            <a:solidFill>
              <a:srgbClr val="CCFF99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"0002"</a:t>
              </a: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522E195C-EC96-4C1C-BCD8-BE866DAD3D3A}"/>
                </a:ext>
              </a:extLst>
            </p:cNvPr>
            <p:cNvSpPr/>
            <p:nvPr/>
          </p:nvSpPr>
          <p:spPr>
            <a:xfrm>
              <a:off x="3986090" y="5949445"/>
              <a:ext cx="951536" cy="553250"/>
            </a:xfrm>
            <a:prstGeom prst="rect">
              <a:avLst/>
            </a:prstGeom>
            <a:solidFill>
              <a:srgbClr val="CCFF99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"0003"</a:t>
              </a: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1DB8177C-1CD1-4BB4-B966-76E73877425D}"/>
                </a:ext>
              </a:extLst>
            </p:cNvPr>
            <p:cNvSpPr/>
            <p:nvPr/>
          </p:nvSpPr>
          <p:spPr>
            <a:xfrm>
              <a:off x="5102198" y="5949445"/>
              <a:ext cx="951536" cy="553250"/>
            </a:xfrm>
            <a:prstGeom prst="rect">
              <a:avLst/>
            </a:prstGeom>
            <a:solidFill>
              <a:srgbClr val="CCFF99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"0004"</a:t>
              </a: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0BCA8036-B824-4A89-9ACE-D5E9A05C4153}"/>
                </a:ext>
              </a:extLst>
            </p:cNvPr>
            <p:cNvSpPr/>
            <p:nvPr/>
          </p:nvSpPr>
          <p:spPr>
            <a:xfrm>
              <a:off x="6218306" y="5949445"/>
              <a:ext cx="951536" cy="553250"/>
            </a:xfrm>
            <a:prstGeom prst="rect">
              <a:avLst/>
            </a:prstGeom>
            <a:solidFill>
              <a:srgbClr val="CCFF99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"0005"</a:t>
              </a: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31C2C3BF-D598-420E-9F1E-A4228A0DC0FC}"/>
                </a:ext>
              </a:extLst>
            </p:cNvPr>
            <p:cNvSpPr/>
            <p:nvPr/>
          </p:nvSpPr>
          <p:spPr>
            <a:xfrm>
              <a:off x="7334414" y="5949445"/>
              <a:ext cx="951536" cy="553250"/>
            </a:xfrm>
            <a:prstGeom prst="rect">
              <a:avLst/>
            </a:prstGeom>
            <a:solidFill>
              <a:srgbClr val="CCFF99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"0006"</a:t>
              </a: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71F1E13F-65B9-476B-9759-7C6C0C756F0E}"/>
                </a:ext>
              </a:extLst>
            </p:cNvPr>
            <p:cNvSpPr/>
            <p:nvPr/>
          </p:nvSpPr>
          <p:spPr>
            <a:xfrm>
              <a:off x="8450522" y="5949445"/>
              <a:ext cx="951536" cy="553250"/>
            </a:xfrm>
            <a:prstGeom prst="rect">
              <a:avLst/>
            </a:prstGeom>
            <a:solidFill>
              <a:srgbClr val="CCFF99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"0007"</a:t>
              </a: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DAF7F085-48C9-443A-A5E0-B1CA5772DD10}"/>
                </a:ext>
              </a:extLst>
            </p:cNvPr>
            <p:cNvSpPr/>
            <p:nvPr/>
          </p:nvSpPr>
          <p:spPr>
            <a:xfrm>
              <a:off x="9566630" y="5949445"/>
              <a:ext cx="951536" cy="553250"/>
            </a:xfrm>
            <a:prstGeom prst="rect">
              <a:avLst/>
            </a:prstGeom>
            <a:solidFill>
              <a:srgbClr val="CCFF99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"0008"</a:t>
              </a: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2F30C256-E51D-4716-9D16-37C65FE0919C}"/>
                </a:ext>
              </a:extLst>
            </p:cNvPr>
            <p:cNvSpPr/>
            <p:nvPr/>
          </p:nvSpPr>
          <p:spPr>
            <a:xfrm>
              <a:off x="10687187" y="5949177"/>
              <a:ext cx="951536" cy="553250"/>
            </a:xfrm>
            <a:prstGeom prst="rect">
              <a:avLst/>
            </a:prstGeom>
            <a:solidFill>
              <a:srgbClr val="CCFF99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"0009"</a:t>
              </a:r>
            </a:p>
          </p:txBody>
        </p:sp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E444A7A9-1A1B-4A16-8AAB-382B6241BC38}"/>
                </a:ext>
              </a:extLst>
            </p:cNvPr>
            <p:cNvCxnSpPr>
              <a:endCxn id="8" idx="0"/>
            </p:cNvCxnSpPr>
            <p:nvPr/>
          </p:nvCxnSpPr>
          <p:spPr>
            <a:xfrm flipH="1">
              <a:off x="2486104" y="2492791"/>
              <a:ext cx="3616302" cy="301784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C1DED287-EF35-4CD4-87B3-C03C2DBF151A}"/>
                </a:ext>
              </a:extLst>
            </p:cNvPr>
            <p:cNvCxnSpPr>
              <a:cxnSpLocks/>
              <a:stCxn id="3" idx="2"/>
            </p:cNvCxnSpPr>
            <p:nvPr/>
          </p:nvCxnSpPr>
          <p:spPr>
            <a:xfrm flipH="1">
              <a:off x="3289726" y="2492791"/>
              <a:ext cx="2806275" cy="298397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Arrow Connector 55">
              <a:extLst>
                <a:ext uri="{FF2B5EF4-FFF2-40B4-BE49-F238E27FC236}">
                  <a16:creationId xmlns:a16="http://schemas.microsoft.com/office/drawing/2014/main" id="{39E22404-71C6-43C7-ADF7-99689AFEA513}"/>
                </a:ext>
              </a:extLst>
            </p:cNvPr>
            <p:cNvCxnSpPr>
              <a:cxnSpLocks/>
              <a:stCxn id="3" idx="2"/>
            </p:cNvCxnSpPr>
            <p:nvPr/>
          </p:nvCxnSpPr>
          <p:spPr>
            <a:xfrm flipH="1">
              <a:off x="4093349" y="2492791"/>
              <a:ext cx="2002652" cy="298397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Arrow Connector 57">
              <a:extLst>
                <a:ext uri="{FF2B5EF4-FFF2-40B4-BE49-F238E27FC236}">
                  <a16:creationId xmlns:a16="http://schemas.microsoft.com/office/drawing/2014/main" id="{FC3582C3-2516-4AA2-93C3-B1F46D0BAAB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896972" y="2512661"/>
              <a:ext cx="1179831" cy="278527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Arrow Connector 59">
              <a:extLst>
                <a:ext uri="{FF2B5EF4-FFF2-40B4-BE49-F238E27FC236}">
                  <a16:creationId xmlns:a16="http://schemas.microsoft.com/office/drawing/2014/main" id="{34A48B2F-514F-48A5-82B3-2A91BDD03088}"/>
                </a:ext>
              </a:extLst>
            </p:cNvPr>
            <p:cNvCxnSpPr>
              <a:cxnSpLocks/>
              <a:stCxn id="3" idx="2"/>
            </p:cNvCxnSpPr>
            <p:nvPr/>
          </p:nvCxnSpPr>
          <p:spPr>
            <a:xfrm flipH="1">
              <a:off x="5700597" y="2492791"/>
              <a:ext cx="395404" cy="318267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Arrow Connector 61">
              <a:extLst>
                <a:ext uri="{FF2B5EF4-FFF2-40B4-BE49-F238E27FC236}">
                  <a16:creationId xmlns:a16="http://schemas.microsoft.com/office/drawing/2014/main" id="{81307A17-12BC-4BD5-915C-EFF3E0D7AA85}"/>
                </a:ext>
              </a:extLst>
            </p:cNvPr>
            <p:cNvCxnSpPr>
              <a:cxnSpLocks/>
            </p:cNvCxnSpPr>
            <p:nvPr/>
          </p:nvCxnSpPr>
          <p:spPr>
            <a:xfrm>
              <a:off x="6076803" y="2512661"/>
              <a:ext cx="427419" cy="278527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Arrow Connector 63">
              <a:extLst>
                <a:ext uri="{FF2B5EF4-FFF2-40B4-BE49-F238E27FC236}">
                  <a16:creationId xmlns:a16="http://schemas.microsoft.com/office/drawing/2014/main" id="{23FA4340-6137-41F6-9356-2188DBE8BD67}"/>
                </a:ext>
              </a:extLst>
            </p:cNvPr>
            <p:cNvCxnSpPr>
              <a:cxnSpLocks/>
              <a:endCxn id="16" idx="0"/>
            </p:cNvCxnSpPr>
            <p:nvPr/>
          </p:nvCxnSpPr>
          <p:spPr>
            <a:xfrm>
              <a:off x="6102406" y="2512661"/>
              <a:ext cx="1205436" cy="29344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Arrow Connector 67">
              <a:extLst>
                <a:ext uri="{FF2B5EF4-FFF2-40B4-BE49-F238E27FC236}">
                  <a16:creationId xmlns:a16="http://schemas.microsoft.com/office/drawing/2014/main" id="{C7F748A5-EF8E-4D09-B269-2BD06C74D9EF}"/>
                </a:ext>
              </a:extLst>
            </p:cNvPr>
            <p:cNvCxnSpPr>
              <a:cxnSpLocks/>
              <a:endCxn id="17" idx="0"/>
            </p:cNvCxnSpPr>
            <p:nvPr/>
          </p:nvCxnSpPr>
          <p:spPr>
            <a:xfrm>
              <a:off x="6102406" y="2533318"/>
              <a:ext cx="2009059" cy="274704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Arrow Connector 72">
              <a:extLst>
                <a:ext uri="{FF2B5EF4-FFF2-40B4-BE49-F238E27FC236}">
                  <a16:creationId xmlns:a16="http://schemas.microsoft.com/office/drawing/2014/main" id="{E4EA9880-C80A-40AC-9DEF-2FB303E8AE62}"/>
                </a:ext>
              </a:extLst>
            </p:cNvPr>
            <p:cNvCxnSpPr>
              <a:cxnSpLocks/>
              <a:stCxn id="3" idx="2"/>
              <a:endCxn id="18" idx="0"/>
            </p:cNvCxnSpPr>
            <p:nvPr/>
          </p:nvCxnSpPr>
          <p:spPr>
            <a:xfrm>
              <a:off x="6096001" y="2492791"/>
              <a:ext cx="2819087" cy="31715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Arrow Connector 75">
              <a:extLst>
                <a:ext uri="{FF2B5EF4-FFF2-40B4-BE49-F238E27FC236}">
                  <a16:creationId xmlns:a16="http://schemas.microsoft.com/office/drawing/2014/main" id="{B273E163-716D-478D-BA4C-2FED731D35F3}"/>
                </a:ext>
              </a:extLst>
            </p:cNvPr>
            <p:cNvCxnSpPr>
              <a:cxnSpLocks/>
              <a:stCxn id="3" idx="2"/>
              <a:endCxn id="19" idx="0"/>
            </p:cNvCxnSpPr>
            <p:nvPr/>
          </p:nvCxnSpPr>
          <p:spPr>
            <a:xfrm>
              <a:off x="6096001" y="2492791"/>
              <a:ext cx="3622710" cy="31907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Arrow Connector 78">
              <a:extLst>
                <a:ext uri="{FF2B5EF4-FFF2-40B4-BE49-F238E27FC236}">
                  <a16:creationId xmlns:a16="http://schemas.microsoft.com/office/drawing/2014/main" id="{316DA766-3DAE-4C63-AA3F-55FA0FED92A6}"/>
                </a:ext>
              </a:extLst>
            </p:cNvPr>
            <p:cNvCxnSpPr>
              <a:cxnSpLocks/>
              <a:stCxn id="8" idx="2"/>
              <a:endCxn id="20" idx="0"/>
            </p:cNvCxnSpPr>
            <p:nvPr/>
          </p:nvCxnSpPr>
          <p:spPr>
            <a:xfrm flipH="1">
              <a:off x="1802541" y="3347825"/>
              <a:ext cx="683563" cy="55302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Arrow Connector 81">
              <a:extLst>
                <a:ext uri="{FF2B5EF4-FFF2-40B4-BE49-F238E27FC236}">
                  <a16:creationId xmlns:a16="http://schemas.microsoft.com/office/drawing/2014/main" id="{4BDEC2BE-233C-4E5E-AE83-1B42DA934BBF}"/>
                </a:ext>
              </a:extLst>
            </p:cNvPr>
            <p:cNvCxnSpPr>
              <a:cxnSpLocks/>
              <a:stCxn id="8" idx="2"/>
              <a:endCxn id="21" idx="0"/>
            </p:cNvCxnSpPr>
            <p:nvPr/>
          </p:nvCxnSpPr>
          <p:spPr>
            <a:xfrm>
              <a:off x="2486104" y="3347825"/>
              <a:ext cx="276941" cy="55302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Arrow Connector 84">
              <a:extLst>
                <a:ext uri="{FF2B5EF4-FFF2-40B4-BE49-F238E27FC236}">
                  <a16:creationId xmlns:a16="http://schemas.microsoft.com/office/drawing/2014/main" id="{41AB0416-93CD-4CBA-A84C-55AAE3AF39A5}"/>
                </a:ext>
              </a:extLst>
            </p:cNvPr>
            <p:cNvCxnSpPr>
              <a:cxnSpLocks/>
              <a:stCxn id="8" idx="2"/>
              <a:endCxn id="22" idx="0"/>
            </p:cNvCxnSpPr>
            <p:nvPr/>
          </p:nvCxnSpPr>
          <p:spPr>
            <a:xfrm>
              <a:off x="2486104" y="3347825"/>
              <a:ext cx="1237445" cy="55302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Arrow Connector 90">
              <a:extLst>
                <a:ext uri="{FF2B5EF4-FFF2-40B4-BE49-F238E27FC236}">
                  <a16:creationId xmlns:a16="http://schemas.microsoft.com/office/drawing/2014/main" id="{9F587314-B189-4155-8AD2-6C6CAAD55804}"/>
                </a:ext>
              </a:extLst>
            </p:cNvPr>
            <p:cNvCxnSpPr>
              <a:cxnSpLocks/>
              <a:stCxn id="8" idx="2"/>
              <a:endCxn id="24" idx="0"/>
            </p:cNvCxnSpPr>
            <p:nvPr/>
          </p:nvCxnSpPr>
          <p:spPr>
            <a:xfrm>
              <a:off x="2486104" y="3347825"/>
              <a:ext cx="3158453" cy="55302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Arrow Connector 93">
              <a:extLst>
                <a:ext uri="{FF2B5EF4-FFF2-40B4-BE49-F238E27FC236}">
                  <a16:creationId xmlns:a16="http://schemas.microsoft.com/office/drawing/2014/main" id="{8B68F2FE-5150-4C62-B38E-F81C836BEFA1}"/>
                </a:ext>
              </a:extLst>
            </p:cNvPr>
            <p:cNvCxnSpPr>
              <a:cxnSpLocks/>
              <a:stCxn id="8" idx="2"/>
              <a:endCxn id="25" idx="0"/>
            </p:cNvCxnSpPr>
            <p:nvPr/>
          </p:nvCxnSpPr>
          <p:spPr>
            <a:xfrm>
              <a:off x="2486104" y="3347825"/>
              <a:ext cx="4118957" cy="55302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Arrow Connector 110">
              <a:extLst>
                <a:ext uri="{FF2B5EF4-FFF2-40B4-BE49-F238E27FC236}">
                  <a16:creationId xmlns:a16="http://schemas.microsoft.com/office/drawing/2014/main" id="{F0617499-BB94-440F-8DB9-DB9F6B7EA51C}"/>
                </a:ext>
              </a:extLst>
            </p:cNvPr>
            <p:cNvCxnSpPr>
              <a:cxnSpLocks/>
              <a:stCxn id="8" idx="2"/>
              <a:endCxn id="23" idx="0"/>
            </p:cNvCxnSpPr>
            <p:nvPr/>
          </p:nvCxnSpPr>
          <p:spPr>
            <a:xfrm>
              <a:off x="2486104" y="3347825"/>
              <a:ext cx="2197949" cy="55302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Arrow Connector 113">
              <a:extLst>
                <a:ext uri="{FF2B5EF4-FFF2-40B4-BE49-F238E27FC236}">
                  <a16:creationId xmlns:a16="http://schemas.microsoft.com/office/drawing/2014/main" id="{7730AABB-0829-4A69-8363-01B62E0B3141}"/>
                </a:ext>
              </a:extLst>
            </p:cNvPr>
            <p:cNvCxnSpPr>
              <a:cxnSpLocks/>
              <a:endCxn id="26" idx="0"/>
            </p:cNvCxnSpPr>
            <p:nvPr/>
          </p:nvCxnSpPr>
          <p:spPr>
            <a:xfrm>
              <a:off x="2486104" y="3347825"/>
              <a:ext cx="5079461" cy="55302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Arrow Connector 115">
              <a:extLst>
                <a:ext uri="{FF2B5EF4-FFF2-40B4-BE49-F238E27FC236}">
                  <a16:creationId xmlns:a16="http://schemas.microsoft.com/office/drawing/2014/main" id="{EBD5EEDF-FF8F-4F5A-BDE6-3890C65B65EC}"/>
                </a:ext>
              </a:extLst>
            </p:cNvPr>
            <p:cNvCxnSpPr>
              <a:cxnSpLocks/>
              <a:endCxn id="27" idx="0"/>
            </p:cNvCxnSpPr>
            <p:nvPr/>
          </p:nvCxnSpPr>
          <p:spPr>
            <a:xfrm>
              <a:off x="2486104" y="3347825"/>
              <a:ext cx="6039965" cy="55302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Arrow Connector 117">
              <a:extLst>
                <a:ext uri="{FF2B5EF4-FFF2-40B4-BE49-F238E27FC236}">
                  <a16:creationId xmlns:a16="http://schemas.microsoft.com/office/drawing/2014/main" id="{F088BFC0-C65D-4E4B-941D-48D8AD5113BF}"/>
                </a:ext>
              </a:extLst>
            </p:cNvPr>
            <p:cNvCxnSpPr>
              <a:cxnSpLocks/>
              <a:endCxn id="28" idx="0"/>
            </p:cNvCxnSpPr>
            <p:nvPr/>
          </p:nvCxnSpPr>
          <p:spPr>
            <a:xfrm>
              <a:off x="2486104" y="3347825"/>
              <a:ext cx="7000469" cy="55302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Arrow Connector 119">
              <a:extLst>
                <a:ext uri="{FF2B5EF4-FFF2-40B4-BE49-F238E27FC236}">
                  <a16:creationId xmlns:a16="http://schemas.microsoft.com/office/drawing/2014/main" id="{70FC36AC-4F13-488F-A0C4-7546939613A7}"/>
                </a:ext>
              </a:extLst>
            </p:cNvPr>
            <p:cNvCxnSpPr>
              <a:cxnSpLocks/>
              <a:endCxn id="29" idx="0"/>
            </p:cNvCxnSpPr>
            <p:nvPr/>
          </p:nvCxnSpPr>
          <p:spPr>
            <a:xfrm>
              <a:off x="2486104" y="3347825"/>
              <a:ext cx="7960973" cy="55302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Arrow Connector 121">
              <a:extLst>
                <a:ext uri="{FF2B5EF4-FFF2-40B4-BE49-F238E27FC236}">
                  <a16:creationId xmlns:a16="http://schemas.microsoft.com/office/drawing/2014/main" id="{A0F8D403-B560-41EE-8B82-96FE3BEBD3FF}"/>
                </a:ext>
              </a:extLst>
            </p:cNvPr>
            <p:cNvCxnSpPr>
              <a:cxnSpLocks/>
              <a:stCxn id="20" idx="2"/>
              <a:endCxn id="30" idx="0"/>
            </p:cNvCxnSpPr>
            <p:nvPr/>
          </p:nvCxnSpPr>
          <p:spPr>
            <a:xfrm flipH="1">
              <a:off x="1165416" y="4454097"/>
              <a:ext cx="637125" cy="46707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Arrow Connector 125">
              <a:extLst>
                <a:ext uri="{FF2B5EF4-FFF2-40B4-BE49-F238E27FC236}">
                  <a16:creationId xmlns:a16="http://schemas.microsoft.com/office/drawing/2014/main" id="{6FC7F813-DE3F-4601-BF00-64F38EAC1B4A}"/>
                </a:ext>
              </a:extLst>
            </p:cNvPr>
            <p:cNvCxnSpPr>
              <a:cxnSpLocks/>
              <a:stCxn id="20" idx="2"/>
              <a:endCxn id="31" idx="0"/>
            </p:cNvCxnSpPr>
            <p:nvPr/>
          </p:nvCxnSpPr>
          <p:spPr>
            <a:xfrm>
              <a:off x="1802541" y="4454097"/>
              <a:ext cx="470015" cy="46707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Arrow Connector 129">
              <a:extLst>
                <a:ext uri="{FF2B5EF4-FFF2-40B4-BE49-F238E27FC236}">
                  <a16:creationId xmlns:a16="http://schemas.microsoft.com/office/drawing/2014/main" id="{CA893F30-9581-4008-9CCB-D46262844632}"/>
                </a:ext>
              </a:extLst>
            </p:cNvPr>
            <p:cNvCxnSpPr>
              <a:cxnSpLocks/>
              <a:stCxn id="20" idx="2"/>
              <a:endCxn id="32" idx="0"/>
            </p:cNvCxnSpPr>
            <p:nvPr/>
          </p:nvCxnSpPr>
          <p:spPr>
            <a:xfrm>
              <a:off x="1802541" y="4454097"/>
              <a:ext cx="1577155" cy="46707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Arrow Connector 132">
              <a:extLst>
                <a:ext uri="{FF2B5EF4-FFF2-40B4-BE49-F238E27FC236}">
                  <a16:creationId xmlns:a16="http://schemas.microsoft.com/office/drawing/2014/main" id="{8B7627B4-8B5B-469B-9D4C-51134421A217}"/>
                </a:ext>
              </a:extLst>
            </p:cNvPr>
            <p:cNvCxnSpPr>
              <a:cxnSpLocks/>
              <a:endCxn id="33" idx="0"/>
            </p:cNvCxnSpPr>
            <p:nvPr/>
          </p:nvCxnSpPr>
          <p:spPr>
            <a:xfrm>
              <a:off x="1802541" y="4454097"/>
              <a:ext cx="2681093" cy="46707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Arrow Connector 134">
              <a:extLst>
                <a:ext uri="{FF2B5EF4-FFF2-40B4-BE49-F238E27FC236}">
                  <a16:creationId xmlns:a16="http://schemas.microsoft.com/office/drawing/2014/main" id="{CFA75007-3C6C-445D-AA16-E11AD4AC99FE}"/>
                </a:ext>
              </a:extLst>
            </p:cNvPr>
            <p:cNvCxnSpPr>
              <a:cxnSpLocks/>
              <a:endCxn id="34" idx="0"/>
            </p:cNvCxnSpPr>
            <p:nvPr/>
          </p:nvCxnSpPr>
          <p:spPr>
            <a:xfrm>
              <a:off x="1802541" y="4454097"/>
              <a:ext cx="3785031" cy="46707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Arrow Connector 136">
              <a:extLst>
                <a:ext uri="{FF2B5EF4-FFF2-40B4-BE49-F238E27FC236}">
                  <a16:creationId xmlns:a16="http://schemas.microsoft.com/office/drawing/2014/main" id="{FA015717-0A53-476C-8624-641DEE066EA1}"/>
                </a:ext>
              </a:extLst>
            </p:cNvPr>
            <p:cNvCxnSpPr>
              <a:cxnSpLocks/>
              <a:endCxn id="35" idx="0"/>
            </p:cNvCxnSpPr>
            <p:nvPr/>
          </p:nvCxnSpPr>
          <p:spPr>
            <a:xfrm>
              <a:off x="1802541" y="4454097"/>
              <a:ext cx="4888969" cy="46707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Arrow Connector 138">
              <a:extLst>
                <a:ext uri="{FF2B5EF4-FFF2-40B4-BE49-F238E27FC236}">
                  <a16:creationId xmlns:a16="http://schemas.microsoft.com/office/drawing/2014/main" id="{2F59C5C0-75CA-473B-A2D2-2A2FF6F19201}"/>
                </a:ext>
              </a:extLst>
            </p:cNvPr>
            <p:cNvCxnSpPr>
              <a:cxnSpLocks/>
              <a:endCxn id="36" idx="0"/>
            </p:cNvCxnSpPr>
            <p:nvPr/>
          </p:nvCxnSpPr>
          <p:spPr>
            <a:xfrm>
              <a:off x="1802541" y="4454097"/>
              <a:ext cx="5992907" cy="46707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Arrow Connector 140">
              <a:extLst>
                <a:ext uri="{FF2B5EF4-FFF2-40B4-BE49-F238E27FC236}">
                  <a16:creationId xmlns:a16="http://schemas.microsoft.com/office/drawing/2014/main" id="{3DA045CF-1CFA-42C5-92CA-6B8E6FE124C6}"/>
                </a:ext>
              </a:extLst>
            </p:cNvPr>
            <p:cNvCxnSpPr>
              <a:cxnSpLocks/>
              <a:endCxn id="37" idx="0"/>
            </p:cNvCxnSpPr>
            <p:nvPr/>
          </p:nvCxnSpPr>
          <p:spPr>
            <a:xfrm>
              <a:off x="1802541" y="4454097"/>
              <a:ext cx="7096845" cy="46707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Arrow Connector 142">
              <a:extLst>
                <a:ext uri="{FF2B5EF4-FFF2-40B4-BE49-F238E27FC236}">
                  <a16:creationId xmlns:a16="http://schemas.microsoft.com/office/drawing/2014/main" id="{6F329A52-E2A9-45E0-8144-E246D9189194}"/>
                </a:ext>
              </a:extLst>
            </p:cNvPr>
            <p:cNvCxnSpPr>
              <a:cxnSpLocks/>
              <a:endCxn id="38" idx="0"/>
            </p:cNvCxnSpPr>
            <p:nvPr/>
          </p:nvCxnSpPr>
          <p:spPr>
            <a:xfrm>
              <a:off x="1802541" y="4454097"/>
              <a:ext cx="8200783" cy="46707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Arrow Connector 144">
              <a:extLst>
                <a:ext uri="{FF2B5EF4-FFF2-40B4-BE49-F238E27FC236}">
                  <a16:creationId xmlns:a16="http://schemas.microsoft.com/office/drawing/2014/main" id="{9820FC8D-9E26-4804-97E7-837F10E5CE6D}"/>
                </a:ext>
              </a:extLst>
            </p:cNvPr>
            <p:cNvCxnSpPr>
              <a:cxnSpLocks/>
              <a:endCxn id="39" idx="0"/>
            </p:cNvCxnSpPr>
            <p:nvPr/>
          </p:nvCxnSpPr>
          <p:spPr>
            <a:xfrm>
              <a:off x="1802541" y="4454097"/>
              <a:ext cx="9304721" cy="46707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Arrow Connector 146">
              <a:extLst>
                <a:ext uri="{FF2B5EF4-FFF2-40B4-BE49-F238E27FC236}">
                  <a16:creationId xmlns:a16="http://schemas.microsoft.com/office/drawing/2014/main" id="{29A87C9D-BB56-4163-BEF7-166A3BA0E076}"/>
                </a:ext>
              </a:extLst>
            </p:cNvPr>
            <p:cNvCxnSpPr>
              <a:cxnSpLocks/>
              <a:stCxn id="30" idx="2"/>
              <a:endCxn id="40" idx="0"/>
            </p:cNvCxnSpPr>
            <p:nvPr/>
          </p:nvCxnSpPr>
          <p:spPr>
            <a:xfrm flipH="1">
              <a:off x="1113534" y="5474420"/>
              <a:ext cx="51882" cy="475025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Arrow Connector 149">
              <a:extLst>
                <a:ext uri="{FF2B5EF4-FFF2-40B4-BE49-F238E27FC236}">
                  <a16:creationId xmlns:a16="http://schemas.microsoft.com/office/drawing/2014/main" id="{4F472C30-A9BB-4258-9230-FE8E16F9FAF0}"/>
                </a:ext>
              </a:extLst>
            </p:cNvPr>
            <p:cNvCxnSpPr>
              <a:cxnSpLocks/>
              <a:stCxn id="30" idx="2"/>
              <a:endCxn id="41" idx="0"/>
            </p:cNvCxnSpPr>
            <p:nvPr/>
          </p:nvCxnSpPr>
          <p:spPr>
            <a:xfrm>
              <a:off x="1165416" y="5474420"/>
              <a:ext cx="1064226" cy="475025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Arrow Connector 152">
              <a:extLst>
                <a:ext uri="{FF2B5EF4-FFF2-40B4-BE49-F238E27FC236}">
                  <a16:creationId xmlns:a16="http://schemas.microsoft.com/office/drawing/2014/main" id="{5911538C-F0C3-462D-8BF1-3F3CE7062F95}"/>
                </a:ext>
              </a:extLst>
            </p:cNvPr>
            <p:cNvCxnSpPr>
              <a:cxnSpLocks/>
              <a:stCxn id="30" idx="2"/>
              <a:endCxn id="42" idx="0"/>
            </p:cNvCxnSpPr>
            <p:nvPr/>
          </p:nvCxnSpPr>
          <p:spPr>
            <a:xfrm>
              <a:off x="1165416" y="5474420"/>
              <a:ext cx="2180334" cy="475025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Arrow Connector 155">
              <a:extLst>
                <a:ext uri="{FF2B5EF4-FFF2-40B4-BE49-F238E27FC236}">
                  <a16:creationId xmlns:a16="http://schemas.microsoft.com/office/drawing/2014/main" id="{40A924A3-A243-4632-9011-73F7EE313FC1}"/>
                </a:ext>
              </a:extLst>
            </p:cNvPr>
            <p:cNvCxnSpPr>
              <a:cxnSpLocks/>
              <a:endCxn id="43" idx="0"/>
            </p:cNvCxnSpPr>
            <p:nvPr/>
          </p:nvCxnSpPr>
          <p:spPr>
            <a:xfrm>
              <a:off x="1165416" y="5474420"/>
              <a:ext cx="3296442" cy="475025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Arrow Connector 157">
              <a:extLst>
                <a:ext uri="{FF2B5EF4-FFF2-40B4-BE49-F238E27FC236}">
                  <a16:creationId xmlns:a16="http://schemas.microsoft.com/office/drawing/2014/main" id="{2690FC2D-3DE3-4642-84AE-9C2E4AFFDCC4}"/>
                </a:ext>
              </a:extLst>
            </p:cNvPr>
            <p:cNvCxnSpPr>
              <a:cxnSpLocks/>
              <a:endCxn id="44" idx="0"/>
            </p:cNvCxnSpPr>
            <p:nvPr/>
          </p:nvCxnSpPr>
          <p:spPr>
            <a:xfrm>
              <a:off x="1165416" y="5474420"/>
              <a:ext cx="4412550" cy="475025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Arrow Connector 159">
              <a:extLst>
                <a:ext uri="{FF2B5EF4-FFF2-40B4-BE49-F238E27FC236}">
                  <a16:creationId xmlns:a16="http://schemas.microsoft.com/office/drawing/2014/main" id="{2364E503-7EF0-473E-B5C8-B16BA43171AE}"/>
                </a:ext>
              </a:extLst>
            </p:cNvPr>
            <p:cNvCxnSpPr>
              <a:cxnSpLocks/>
              <a:endCxn id="45" idx="0"/>
            </p:cNvCxnSpPr>
            <p:nvPr/>
          </p:nvCxnSpPr>
          <p:spPr>
            <a:xfrm>
              <a:off x="1165416" y="5474420"/>
              <a:ext cx="5528658" cy="475025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Arrow Connector 161">
              <a:extLst>
                <a:ext uri="{FF2B5EF4-FFF2-40B4-BE49-F238E27FC236}">
                  <a16:creationId xmlns:a16="http://schemas.microsoft.com/office/drawing/2014/main" id="{1F077D44-B353-4DC8-A192-2E8604F0489A}"/>
                </a:ext>
              </a:extLst>
            </p:cNvPr>
            <p:cNvCxnSpPr>
              <a:cxnSpLocks/>
              <a:endCxn id="46" idx="0"/>
            </p:cNvCxnSpPr>
            <p:nvPr/>
          </p:nvCxnSpPr>
          <p:spPr>
            <a:xfrm>
              <a:off x="1165416" y="5474420"/>
              <a:ext cx="6644766" cy="475025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Arrow Connector 163">
              <a:extLst>
                <a:ext uri="{FF2B5EF4-FFF2-40B4-BE49-F238E27FC236}">
                  <a16:creationId xmlns:a16="http://schemas.microsoft.com/office/drawing/2014/main" id="{D7AFE433-917B-4B00-AAF6-C6970718AFEC}"/>
                </a:ext>
              </a:extLst>
            </p:cNvPr>
            <p:cNvCxnSpPr>
              <a:cxnSpLocks/>
              <a:endCxn id="47" idx="0"/>
            </p:cNvCxnSpPr>
            <p:nvPr/>
          </p:nvCxnSpPr>
          <p:spPr>
            <a:xfrm>
              <a:off x="1165416" y="5474420"/>
              <a:ext cx="7760874" cy="475025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Arrow Connector 165">
              <a:extLst>
                <a:ext uri="{FF2B5EF4-FFF2-40B4-BE49-F238E27FC236}">
                  <a16:creationId xmlns:a16="http://schemas.microsoft.com/office/drawing/2014/main" id="{AEAC4C4A-33B9-4612-AD25-629DADF2BB21}"/>
                </a:ext>
              </a:extLst>
            </p:cNvPr>
            <p:cNvCxnSpPr>
              <a:cxnSpLocks/>
              <a:endCxn id="48" idx="0"/>
            </p:cNvCxnSpPr>
            <p:nvPr/>
          </p:nvCxnSpPr>
          <p:spPr>
            <a:xfrm>
              <a:off x="1165416" y="5474420"/>
              <a:ext cx="8876982" cy="475025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Arrow Connector 167">
              <a:extLst>
                <a:ext uri="{FF2B5EF4-FFF2-40B4-BE49-F238E27FC236}">
                  <a16:creationId xmlns:a16="http://schemas.microsoft.com/office/drawing/2014/main" id="{1A52AD78-3062-4DB7-93B0-B489CB9AB831}"/>
                </a:ext>
              </a:extLst>
            </p:cNvPr>
            <p:cNvCxnSpPr>
              <a:cxnSpLocks/>
              <a:endCxn id="49" idx="0"/>
            </p:cNvCxnSpPr>
            <p:nvPr/>
          </p:nvCxnSpPr>
          <p:spPr>
            <a:xfrm>
              <a:off x="1165416" y="5474420"/>
              <a:ext cx="9997539" cy="474757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1F368C-4DEF-4884-92FD-241C47895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2352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E5B18-EC10-4D28-83F1-A67D382E6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Password Cracker: Pruning Dead Ends</a:t>
            </a:r>
          </a:p>
        </p:txBody>
      </p:sp>
      <p:sp>
        <p:nvSpPr>
          <p:cNvPr id="12" name="Content Placeholder 6">
            <a:extLst>
              <a:ext uri="{FF2B5EF4-FFF2-40B4-BE49-F238E27FC236}">
                <a16:creationId xmlns:a16="http://schemas.microsoft.com/office/drawing/2014/main" id="{1AE889DB-F7CE-438A-81F5-816454F4DFFD}"/>
              </a:ext>
            </a:extLst>
          </p:cNvPr>
          <p:cNvSpPr txBox="1">
            <a:spLocks/>
          </p:cNvSpPr>
          <p:nvPr/>
        </p:nvSpPr>
        <p:spPr>
          <a:xfrm>
            <a:off x="990600" y="1345764"/>
            <a:ext cx="10835986" cy="5937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cs typeface="Arial" panose="020B0604020202020204" pitchFamily="34" charset="0"/>
              </a:rPr>
              <a:t>Now, what if we knew the sum of all digits was 5?</a:t>
            </a:r>
            <a:endParaRPr lang="en-US" i="1" dirty="0">
              <a:cs typeface="Arial" panose="020B0604020202020204" pitchFamily="34" charset="0"/>
            </a:endParaRPr>
          </a:p>
        </p:txBody>
      </p:sp>
      <p:grpSp>
        <p:nvGrpSpPr>
          <p:cNvPr id="4" name="Group 3" descr="A partial decision tree for coming up with all possible combinations of 4 digits , highlighting that the intermediate nodes are handled by the recursive case (after pruning)&#10;all nodes and children of nodes where  the sum of digits exceeds 5 are greyed out, and are no longer explored">
            <a:extLst>
              <a:ext uri="{FF2B5EF4-FFF2-40B4-BE49-F238E27FC236}">
                <a16:creationId xmlns:a16="http://schemas.microsoft.com/office/drawing/2014/main" id="{A3C1C0A4-5330-4E90-B024-A5C38DA91C29}"/>
              </a:ext>
            </a:extLst>
          </p:cNvPr>
          <p:cNvGrpSpPr/>
          <p:nvPr/>
        </p:nvGrpSpPr>
        <p:grpSpPr>
          <a:xfrm>
            <a:off x="637766" y="1939541"/>
            <a:ext cx="11000957" cy="4563154"/>
            <a:chOff x="637766" y="1939541"/>
            <a:chExt cx="11000957" cy="4563154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3FF06DE-77EA-45E0-BB31-F8A4EC3B2E32}"/>
                </a:ext>
              </a:extLst>
            </p:cNvPr>
            <p:cNvSpPr/>
            <p:nvPr/>
          </p:nvSpPr>
          <p:spPr>
            <a:xfrm>
              <a:off x="5782556" y="1939541"/>
              <a:ext cx="626890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""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85693FC-912C-4D97-AE23-08E2A6FD92E1}"/>
                </a:ext>
              </a:extLst>
            </p:cNvPr>
            <p:cNvSpPr/>
            <p:nvPr/>
          </p:nvSpPr>
          <p:spPr>
            <a:xfrm>
              <a:off x="2172658" y="2794575"/>
              <a:ext cx="626891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"0"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861B453-3C49-437A-87B4-FDAE06979E8D}"/>
                </a:ext>
              </a:extLst>
            </p:cNvPr>
            <p:cNvSpPr/>
            <p:nvPr/>
          </p:nvSpPr>
          <p:spPr>
            <a:xfrm>
              <a:off x="2976281" y="2796496"/>
              <a:ext cx="626891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"1"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DB38D1D-908C-4AE7-8D43-32568B8CC65D}"/>
                </a:ext>
              </a:extLst>
            </p:cNvPr>
            <p:cNvSpPr/>
            <p:nvPr/>
          </p:nvSpPr>
          <p:spPr>
            <a:xfrm>
              <a:off x="3779904" y="2798417"/>
              <a:ext cx="626891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"2"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96EB0E2-0CC0-40F7-9A8D-9B9FE4C8D17D}"/>
                </a:ext>
              </a:extLst>
            </p:cNvPr>
            <p:cNvSpPr/>
            <p:nvPr/>
          </p:nvSpPr>
          <p:spPr>
            <a:xfrm>
              <a:off x="4583527" y="2800338"/>
              <a:ext cx="626891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"3"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8284EB1-82FB-4F1B-BB6E-369F38DA1D6A}"/>
                </a:ext>
              </a:extLst>
            </p:cNvPr>
            <p:cNvSpPr/>
            <p:nvPr/>
          </p:nvSpPr>
          <p:spPr>
            <a:xfrm>
              <a:off x="5387150" y="2802259"/>
              <a:ext cx="626891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"4"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3D36ED1-4048-4708-8FE3-6DEB86561F6C}"/>
                </a:ext>
              </a:extLst>
            </p:cNvPr>
            <p:cNvSpPr/>
            <p:nvPr/>
          </p:nvSpPr>
          <p:spPr>
            <a:xfrm>
              <a:off x="6190773" y="2804180"/>
              <a:ext cx="626891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"5"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5922F79-F40F-44F1-A6DA-839643B18CE3}"/>
                </a:ext>
              </a:extLst>
            </p:cNvPr>
            <p:cNvSpPr/>
            <p:nvPr/>
          </p:nvSpPr>
          <p:spPr>
            <a:xfrm>
              <a:off x="6994396" y="2806101"/>
              <a:ext cx="626891" cy="55325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"6"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EAFFBA6-868C-4AD2-BD05-4896429E0D16}"/>
                </a:ext>
              </a:extLst>
            </p:cNvPr>
            <p:cNvSpPr/>
            <p:nvPr/>
          </p:nvSpPr>
          <p:spPr>
            <a:xfrm>
              <a:off x="7798019" y="2808022"/>
              <a:ext cx="626891" cy="55325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"7"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9FB97ED-AFAD-4BE0-BB55-96DFA8EA276E}"/>
                </a:ext>
              </a:extLst>
            </p:cNvPr>
            <p:cNvSpPr/>
            <p:nvPr/>
          </p:nvSpPr>
          <p:spPr>
            <a:xfrm>
              <a:off x="8601642" y="2809943"/>
              <a:ext cx="626891" cy="55325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"8"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A7DC65F0-CB18-4A7C-A76F-9AB0B2DD62AB}"/>
                </a:ext>
              </a:extLst>
            </p:cNvPr>
            <p:cNvSpPr/>
            <p:nvPr/>
          </p:nvSpPr>
          <p:spPr>
            <a:xfrm>
              <a:off x="9405265" y="2811864"/>
              <a:ext cx="626891" cy="55325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"9"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3CAF3F63-C808-4655-8BBF-92B6A55DA894}"/>
                </a:ext>
              </a:extLst>
            </p:cNvPr>
            <p:cNvSpPr/>
            <p:nvPr/>
          </p:nvSpPr>
          <p:spPr>
            <a:xfrm>
              <a:off x="1400729" y="3900847"/>
              <a:ext cx="803623" cy="55325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"00"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90D0ACAD-091B-42AB-AE41-EBCA03782E3A}"/>
                </a:ext>
              </a:extLst>
            </p:cNvPr>
            <p:cNvSpPr/>
            <p:nvPr/>
          </p:nvSpPr>
          <p:spPr>
            <a:xfrm>
              <a:off x="2361233" y="3900847"/>
              <a:ext cx="803623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"01"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A904B00-D6FF-409A-B356-270E40DAB768}"/>
                </a:ext>
              </a:extLst>
            </p:cNvPr>
            <p:cNvSpPr/>
            <p:nvPr/>
          </p:nvSpPr>
          <p:spPr>
            <a:xfrm>
              <a:off x="3321737" y="3900847"/>
              <a:ext cx="803623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"02"</a:t>
              </a: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C296995C-9655-4AF0-973A-4D4F2BCEF62D}"/>
                </a:ext>
              </a:extLst>
            </p:cNvPr>
            <p:cNvSpPr/>
            <p:nvPr/>
          </p:nvSpPr>
          <p:spPr>
            <a:xfrm>
              <a:off x="4282241" y="3900847"/>
              <a:ext cx="803623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"03"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FB1EED1C-99BA-426D-AEE7-CC6D9B791136}"/>
                </a:ext>
              </a:extLst>
            </p:cNvPr>
            <p:cNvSpPr/>
            <p:nvPr/>
          </p:nvSpPr>
          <p:spPr>
            <a:xfrm>
              <a:off x="5242745" y="3900847"/>
              <a:ext cx="803623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"04"</a:t>
              </a: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2897E354-E7C6-46C3-8521-2FECF0C9B491}"/>
                </a:ext>
              </a:extLst>
            </p:cNvPr>
            <p:cNvSpPr/>
            <p:nvPr/>
          </p:nvSpPr>
          <p:spPr>
            <a:xfrm>
              <a:off x="6203249" y="3900847"/>
              <a:ext cx="803623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"05"</a:t>
              </a: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3C8C9B01-6DB5-4DF8-A44D-3D43640E1080}"/>
                </a:ext>
              </a:extLst>
            </p:cNvPr>
            <p:cNvSpPr/>
            <p:nvPr/>
          </p:nvSpPr>
          <p:spPr>
            <a:xfrm>
              <a:off x="7163753" y="3900847"/>
              <a:ext cx="803623" cy="55325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"06"</a:t>
              </a: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F037ACE2-CBA3-4F98-946A-821EB50C5D8E}"/>
                </a:ext>
              </a:extLst>
            </p:cNvPr>
            <p:cNvSpPr/>
            <p:nvPr/>
          </p:nvSpPr>
          <p:spPr>
            <a:xfrm>
              <a:off x="8124257" y="3900847"/>
              <a:ext cx="803623" cy="55325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"07"</a:t>
              </a: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0AD3C7F5-8808-4752-83D6-104E4200CCE6}"/>
                </a:ext>
              </a:extLst>
            </p:cNvPr>
            <p:cNvSpPr/>
            <p:nvPr/>
          </p:nvSpPr>
          <p:spPr>
            <a:xfrm>
              <a:off x="9084761" y="3900847"/>
              <a:ext cx="803623" cy="55325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"08"</a:t>
              </a: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8447465-2BBC-4EA9-B3A4-E9EE85EBD5F8}"/>
                </a:ext>
              </a:extLst>
            </p:cNvPr>
            <p:cNvSpPr/>
            <p:nvPr/>
          </p:nvSpPr>
          <p:spPr>
            <a:xfrm>
              <a:off x="10045265" y="3900847"/>
              <a:ext cx="803623" cy="55325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"09"</a:t>
              </a: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8DE2A502-76D0-45BB-A5DE-9F00FD7D3A27}"/>
                </a:ext>
              </a:extLst>
            </p:cNvPr>
            <p:cNvSpPr/>
            <p:nvPr/>
          </p:nvSpPr>
          <p:spPr>
            <a:xfrm>
              <a:off x="689648" y="4921170"/>
              <a:ext cx="951536" cy="55325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"000"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518948D0-88D5-4AF9-B022-9DD5DF801689}"/>
                </a:ext>
              </a:extLst>
            </p:cNvPr>
            <p:cNvSpPr/>
            <p:nvPr/>
          </p:nvSpPr>
          <p:spPr>
            <a:xfrm>
              <a:off x="1796788" y="4921170"/>
              <a:ext cx="951536" cy="55325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"001"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89AF3B50-6312-4AAD-ADB2-F29A064750A3}"/>
                </a:ext>
              </a:extLst>
            </p:cNvPr>
            <p:cNvSpPr/>
            <p:nvPr/>
          </p:nvSpPr>
          <p:spPr>
            <a:xfrm>
              <a:off x="2903928" y="4921170"/>
              <a:ext cx="951536" cy="55325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"002"</a:t>
              </a: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8BB751E4-EE3B-43A2-A929-FF449E51158C}"/>
                </a:ext>
              </a:extLst>
            </p:cNvPr>
            <p:cNvSpPr/>
            <p:nvPr/>
          </p:nvSpPr>
          <p:spPr>
            <a:xfrm>
              <a:off x="4007866" y="4921170"/>
              <a:ext cx="951536" cy="55325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"003"</a:t>
              </a: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68E218ED-011B-48A3-8FA4-50082EA986DB}"/>
                </a:ext>
              </a:extLst>
            </p:cNvPr>
            <p:cNvSpPr/>
            <p:nvPr/>
          </p:nvSpPr>
          <p:spPr>
            <a:xfrm>
              <a:off x="5111804" y="4921170"/>
              <a:ext cx="951536" cy="55325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"004"</a:t>
              </a: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C6F64D46-FA28-4DE7-8671-2527629FA551}"/>
                </a:ext>
              </a:extLst>
            </p:cNvPr>
            <p:cNvSpPr/>
            <p:nvPr/>
          </p:nvSpPr>
          <p:spPr>
            <a:xfrm>
              <a:off x="6215742" y="4921170"/>
              <a:ext cx="951536" cy="55325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"005"</a:t>
              </a: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69D679CE-B146-4F1B-BA2E-5BABD61FA506}"/>
                </a:ext>
              </a:extLst>
            </p:cNvPr>
            <p:cNvSpPr/>
            <p:nvPr/>
          </p:nvSpPr>
          <p:spPr>
            <a:xfrm>
              <a:off x="7319680" y="4921170"/>
              <a:ext cx="951536" cy="55325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"006"</a:t>
              </a: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B14C2E60-A272-42F4-B4E6-7932CD7A2F9F}"/>
                </a:ext>
              </a:extLst>
            </p:cNvPr>
            <p:cNvSpPr/>
            <p:nvPr/>
          </p:nvSpPr>
          <p:spPr>
            <a:xfrm>
              <a:off x="8423618" y="4921170"/>
              <a:ext cx="951536" cy="55325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"007"</a:t>
              </a: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8A8EFBFD-A142-4D67-A419-D6AC422EACD8}"/>
                </a:ext>
              </a:extLst>
            </p:cNvPr>
            <p:cNvSpPr/>
            <p:nvPr/>
          </p:nvSpPr>
          <p:spPr>
            <a:xfrm>
              <a:off x="9527556" y="4921170"/>
              <a:ext cx="951536" cy="55325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"008"</a:t>
              </a: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760D979A-7057-4732-A703-25C41633DBB3}"/>
                </a:ext>
              </a:extLst>
            </p:cNvPr>
            <p:cNvSpPr/>
            <p:nvPr/>
          </p:nvSpPr>
          <p:spPr>
            <a:xfrm>
              <a:off x="10631494" y="4921170"/>
              <a:ext cx="951536" cy="55325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"009"</a:t>
              </a: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9D2065FD-EE99-4D17-9B25-3A135EB80053}"/>
                </a:ext>
              </a:extLst>
            </p:cNvPr>
            <p:cNvSpPr/>
            <p:nvPr/>
          </p:nvSpPr>
          <p:spPr>
            <a:xfrm>
              <a:off x="637766" y="5949445"/>
              <a:ext cx="951536" cy="553250"/>
            </a:xfrm>
            <a:prstGeom prst="rect">
              <a:avLst/>
            </a:prstGeom>
            <a:solidFill>
              <a:srgbClr val="CCFF99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"0000"</a:t>
              </a: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EC59388B-3BC7-44B4-9ECE-FAE4ACA88C02}"/>
                </a:ext>
              </a:extLst>
            </p:cNvPr>
            <p:cNvSpPr/>
            <p:nvPr/>
          </p:nvSpPr>
          <p:spPr>
            <a:xfrm>
              <a:off x="1753874" y="5949445"/>
              <a:ext cx="951536" cy="553250"/>
            </a:xfrm>
            <a:prstGeom prst="rect">
              <a:avLst/>
            </a:prstGeom>
            <a:solidFill>
              <a:srgbClr val="CCFF99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"0001"</a:t>
              </a: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D0929352-E06C-4774-B846-4263268D4C0B}"/>
                </a:ext>
              </a:extLst>
            </p:cNvPr>
            <p:cNvSpPr/>
            <p:nvPr/>
          </p:nvSpPr>
          <p:spPr>
            <a:xfrm>
              <a:off x="2869982" y="5949445"/>
              <a:ext cx="951536" cy="553250"/>
            </a:xfrm>
            <a:prstGeom prst="rect">
              <a:avLst/>
            </a:prstGeom>
            <a:solidFill>
              <a:srgbClr val="CCFF99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"0002"</a:t>
              </a: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522E195C-EC96-4C1C-BCD8-BE866DAD3D3A}"/>
                </a:ext>
              </a:extLst>
            </p:cNvPr>
            <p:cNvSpPr/>
            <p:nvPr/>
          </p:nvSpPr>
          <p:spPr>
            <a:xfrm>
              <a:off x="3986090" y="5949445"/>
              <a:ext cx="951536" cy="553250"/>
            </a:xfrm>
            <a:prstGeom prst="rect">
              <a:avLst/>
            </a:prstGeom>
            <a:solidFill>
              <a:srgbClr val="CCFF99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"0003"</a:t>
              </a: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1DB8177C-1CD1-4BB4-B966-76E73877425D}"/>
                </a:ext>
              </a:extLst>
            </p:cNvPr>
            <p:cNvSpPr/>
            <p:nvPr/>
          </p:nvSpPr>
          <p:spPr>
            <a:xfrm>
              <a:off x="5102198" y="5949445"/>
              <a:ext cx="951536" cy="553250"/>
            </a:xfrm>
            <a:prstGeom prst="rect">
              <a:avLst/>
            </a:prstGeom>
            <a:solidFill>
              <a:srgbClr val="CCFF99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"0004"</a:t>
              </a: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0BCA8036-B824-4A89-9ACE-D5E9A05C4153}"/>
                </a:ext>
              </a:extLst>
            </p:cNvPr>
            <p:cNvSpPr/>
            <p:nvPr/>
          </p:nvSpPr>
          <p:spPr>
            <a:xfrm>
              <a:off x="6218306" y="5949445"/>
              <a:ext cx="951536" cy="553250"/>
            </a:xfrm>
            <a:prstGeom prst="rect">
              <a:avLst/>
            </a:prstGeom>
            <a:solidFill>
              <a:srgbClr val="CCFF99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"0005"</a:t>
              </a: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31C2C3BF-D598-420E-9F1E-A4228A0DC0FC}"/>
                </a:ext>
              </a:extLst>
            </p:cNvPr>
            <p:cNvSpPr/>
            <p:nvPr/>
          </p:nvSpPr>
          <p:spPr>
            <a:xfrm>
              <a:off x="7334414" y="5949445"/>
              <a:ext cx="951536" cy="55325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"0006"</a:t>
              </a: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71F1E13F-65B9-476B-9759-7C6C0C756F0E}"/>
                </a:ext>
              </a:extLst>
            </p:cNvPr>
            <p:cNvSpPr/>
            <p:nvPr/>
          </p:nvSpPr>
          <p:spPr>
            <a:xfrm>
              <a:off x="8450522" y="5949445"/>
              <a:ext cx="951536" cy="55325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"0007"</a:t>
              </a: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DAF7F085-48C9-443A-A5E0-B1CA5772DD10}"/>
                </a:ext>
              </a:extLst>
            </p:cNvPr>
            <p:cNvSpPr/>
            <p:nvPr/>
          </p:nvSpPr>
          <p:spPr>
            <a:xfrm>
              <a:off x="9566630" y="5949445"/>
              <a:ext cx="951536" cy="55325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"0008"</a:t>
              </a: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2F30C256-E51D-4716-9D16-37C65FE0919C}"/>
                </a:ext>
              </a:extLst>
            </p:cNvPr>
            <p:cNvSpPr/>
            <p:nvPr/>
          </p:nvSpPr>
          <p:spPr>
            <a:xfrm>
              <a:off x="10687187" y="5949177"/>
              <a:ext cx="951536" cy="55325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"0009"</a:t>
              </a:r>
            </a:p>
          </p:txBody>
        </p:sp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E444A7A9-1A1B-4A16-8AAB-382B6241BC38}"/>
                </a:ext>
              </a:extLst>
            </p:cNvPr>
            <p:cNvCxnSpPr>
              <a:endCxn id="8" idx="0"/>
            </p:cNvCxnSpPr>
            <p:nvPr/>
          </p:nvCxnSpPr>
          <p:spPr>
            <a:xfrm flipH="1">
              <a:off x="2486104" y="2492791"/>
              <a:ext cx="3616302" cy="301784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C1DED287-EF35-4CD4-87B3-C03C2DBF151A}"/>
                </a:ext>
              </a:extLst>
            </p:cNvPr>
            <p:cNvCxnSpPr>
              <a:cxnSpLocks/>
              <a:stCxn id="3" idx="2"/>
            </p:cNvCxnSpPr>
            <p:nvPr/>
          </p:nvCxnSpPr>
          <p:spPr>
            <a:xfrm flipH="1">
              <a:off x="3289726" y="2492791"/>
              <a:ext cx="2806275" cy="298397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Arrow Connector 55">
              <a:extLst>
                <a:ext uri="{FF2B5EF4-FFF2-40B4-BE49-F238E27FC236}">
                  <a16:creationId xmlns:a16="http://schemas.microsoft.com/office/drawing/2014/main" id="{39E22404-71C6-43C7-ADF7-99689AFEA513}"/>
                </a:ext>
              </a:extLst>
            </p:cNvPr>
            <p:cNvCxnSpPr>
              <a:cxnSpLocks/>
              <a:stCxn id="3" idx="2"/>
            </p:cNvCxnSpPr>
            <p:nvPr/>
          </p:nvCxnSpPr>
          <p:spPr>
            <a:xfrm flipH="1">
              <a:off x="4093349" y="2492791"/>
              <a:ext cx="2002652" cy="298397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Arrow Connector 57">
              <a:extLst>
                <a:ext uri="{FF2B5EF4-FFF2-40B4-BE49-F238E27FC236}">
                  <a16:creationId xmlns:a16="http://schemas.microsoft.com/office/drawing/2014/main" id="{FC3582C3-2516-4AA2-93C3-B1F46D0BAAB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896972" y="2512661"/>
              <a:ext cx="1179831" cy="278527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Arrow Connector 59">
              <a:extLst>
                <a:ext uri="{FF2B5EF4-FFF2-40B4-BE49-F238E27FC236}">
                  <a16:creationId xmlns:a16="http://schemas.microsoft.com/office/drawing/2014/main" id="{34A48B2F-514F-48A5-82B3-2A91BDD03088}"/>
                </a:ext>
              </a:extLst>
            </p:cNvPr>
            <p:cNvCxnSpPr>
              <a:cxnSpLocks/>
              <a:stCxn id="3" idx="2"/>
            </p:cNvCxnSpPr>
            <p:nvPr/>
          </p:nvCxnSpPr>
          <p:spPr>
            <a:xfrm flipH="1">
              <a:off x="5700597" y="2492791"/>
              <a:ext cx="395404" cy="318267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Arrow Connector 61">
              <a:extLst>
                <a:ext uri="{FF2B5EF4-FFF2-40B4-BE49-F238E27FC236}">
                  <a16:creationId xmlns:a16="http://schemas.microsoft.com/office/drawing/2014/main" id="{81307A17-12BC-4BD5-915C-EFF3E0D7AA85}"/>
                </a:ext>
              </a:extLst>
            </p:cNvPr>
            <p:cNvCxnSpPr>
              <a:cxnSpLocks/>
            </p:cNvCxnSpPr>
            <p:nvPr/>
          </p:nvCxnSpPr>
          <p:spPr>
            <a:xfrm>
              <a:off x="6076803" y="2512661"/>
              <a:ext cx="427419" cy="278527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Arrow Connector 63">
              <a:extLst>
                <a:ext uri="{FF2B5EF4-FFF2-40B4-BE49-F238E27FC236}">
                  <a16:creationId xmlns:a16="http://schemas.microsoft.com/office/drawing/2014/main" id="{23FA4340-6137-41F6-9356-2188DBE8BD67}"/>
                </a:ext>
              </a:extLst>
            </p:cNvPr>
            <p:cNvCxnSpPr>
              <a:cxnSpLocks/>
              <a:endCxn id="16" idx="0"/>
            </p:cNvCxnSpPr>
            <p:nvPr/>
          </p:nvCxnSpPr>
          <p:spPr>
            <a:xfrm>
              <a:off x="6102406" y="2512661"/>
              <a:ext cx="1205436" cy="29344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Arrow Connector 67">
              <a:extLst>
                <a:ext uri="{FF2B5EF4-FFF2-40B4-BE49-F238E27FC236}">
                  <a16:creationId xmlns:a16="http://schemas.microsoft.com/office/drawing/2014/main" id="{C7F748A5-EF8E-4D09-B269-2BD06C74D9EF}"/>
                </a:ext>
              </a:extLst>
            </p:cNvPr>
            <p:cNvCxnSpPr>
              <a:cxnSpLocks/>
              <a:endCxn id="17" idx="0"/>
            </p:cNvCxnSpPr>
            <p:nvPr/>
          </p:nvCxnSpPr>
          <p:spPr>
            <a:xfrm>
              <a:off x="6102406" y="2533318"/>
              <a:ext cx="2009059" cy="274704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Arrow Connector 72">
              <a:extLst>
                <a:ext uri="{FF2B5EF4-FFF2-40B4-BE49-F238E27FC236}">
                  <a16:creationId xmlns:a16="http://schemas.microsoft.com/office/drawing/2014/main" id="{E4EA9880-C80A-40AC-9DEF-2FB303E8AE62}"/>
                </a:ext>
              </a:extLst>
            </p:cNvPr>
            <p:cNvCxnSpPr>
              <a:cxnSpLocks/>
              <a:stCxn id="3" idx="2"/>
              <a:endCxn id="18" idx="0"/>
            </p:cNvCxnSpPr>
            <p:nvPr/>
          </p:nvCxnSpPr>
          <p:spPr>
            <a:xfrm>
              <a:off x="6096001" y="2492791"/>
              <a:ext cx="2819087" cy="31715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Arrow Connector 75">
              <a:extLst>
                <a:ext uri="{FF2B5EF4-FFF2-40B4-BE49-F238E27FC236}">
                  <a16:creationId xmlns:a16="http://schemas.microsoft.com/office/drawing/2014/main" id="{B273E163-716D-478D-BA4C-2FED731D35F3}"/>
                </a:ext>
              </a:extLst>
            </p:cNvPr>
            <p:cNvCxnSpPr>
              <a:cxnSpLocks/>
              <a:stCxn id="3" idx="2"/>
              <a:endCxn id="19" idx="0"/>
            </p:cNvCxnSpPr>
            <p:nvPr/>
          </p:nvCxnSpPr>
          <p:spPr>
            <a:xfrm>
              <a:off x="6096001" y="2492791"/>
              <a:ext cx="3622710" cy="31907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Arrow Connector 78">
              <a:extLst>
                <a:ext uri="{FF2B5EF4-FFF2-40B4-BE49-F238E27FC236}">
                  <a16:creationId xmlns:a16="http://schemas.microsoft.com/office/drawing/2014/main" id="{316DA766-3DAE-4C63-AA3F-55FA0FED92A6}"/>
                </a:ext>
              </a:extLst>
            </p:cNvPr>
            <p:cNvCxnSpPr>
              <a:cxnSpLocks/>
              <a:stCxn id="8" idx="2"/>
              <a:endCxn id="20" idx="0"/>
            </p:cNvCxnSpPr>
            <p:nvPr/>
          </p:nvCxnSpPr>
          <p:spPr>
            <a:xfrm flipH="1">
              <a:off x="1802541" y="3347825"/>
              <a:ext cx="683563" cy="55302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Arrow Connector 81">
              <a:extLst>
                <a:ext uri="{FF2B5EF4-FFF2-40B4-BE49-F238E27FC236}">
                  <a16:creationId xmlns:a16="http://schemas.microsoft.com/office/drawing/2014/main" id="{4BDEC2BE-233C-4E5E-AE83-1B42DA934BBF}"/>
                </a:ext>
              </a:extLst>
            </p:cNvPr>
            <p:cNvCxnSpPr>
              <a:cxnSpLocks/>
              <a:stCxn id="8" idx="2"/>
              <a:endCxn id="21" idx="0"/>
            </p:cNvCxnSpPr>
            <p:nvPr/>
          </p:nvCxnSpPr>
          <p:spPr>
            <a:xfrm>
              <a:off x="2486104" y="3347825"/>
              <a:ext cx="276941" cy="55302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Arrow Connector 84">
              <a:extLst>
                <a:ext uri="{FF2B5EF4-FFF2-40B4-BE49-F238E27FC236}">
                  <a16:creationId xmlns:a16="http://schemas.microsoft.com/office/drawing/2014/main" id="{41AB0416-93CD-4CBA-A84C-55AAE3AF39A5}"/>
                </a:ext>
              </a:extLst>
            </p:cNvPr>
            <p:cNvCxnSpPr>
              <a:cxnSpLocks/>
              <a:stCxn id="8" idx="2"/>
              <a:endCxn id="22" idx="0"/>
            </p:cNvCxnSpPr>
            <p:nvPr/>
          </p:nvCxnSpPr>
          <p:spPr>
            <a:xfrm>
              <a:off x="2486104" y="3347825"/>
              <a:ext cx="1237445" cy="55302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Arrow Connector 90">
              <a:extLst>
                <a:ext uri="{FF2B5EF4-FFF2-40B4-BE49-F238E27FC236}">
                  <a16:creationId xmlns:a16="http://schemas.microsoft.com/office/drawing/2014/main" id="{9F587314-B189-4155-8AD2-6C6CAAD55804}"/>
                </a:ext>
              </a:extLst>
            </p:cNvPr>
            <p:cNvCxnSpPr>
              <a:cxnSpLocks/>
              <a:stCxn id="8" idx="2"/>
              <a:endCxn id="24" idx="0"/>
            </p:cNvCxnSpPr>
            <p:nvPr/>
          </p:nvCxnSpPr>
          <p:spPr>
            <a:xfrm>
              <a:off x="2486104" y="3347825"/>
              <a:ext cx="3158453" cy="55302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Arrow Connector 93">
              <a:extLst>
                <a:ext uri="{FF2B5EF4-FFF2-40B4-BE49-F238E27FC236}">
                  <a16:creationId xmlns:a16="http://schemas.microsoft.com/office/drawing/2014/main" id="{8B68F2FE-5150-4C62-B38E-F81C836BEFA1}"/>
                </a:ext>
              </a:extLst>
            </p:cNvPr>
            <p:cNvCxnSpPr>
              <a:cxnSpLocks/>
              <a:stCxn id="8" idx="2"/>
              <a:endCxn id="25" idx="0"/>
            </p:cNvCxnSpPr>
            <p:nvPr/>
          </p:nvCxnSpPr>
          <p:spPr>
            <a:xfrm>
              <a:off x="2486104" y="3347825"/>
              <a:ext cx="4118957" cy="55302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Arrow Connector 110">
              <a:extLst>
                <a:ext uri="{FF2B5EF4-FFF2-40B4-BE49-F238E27FC236}">
                  <a16:creationId xmlns:a16="http://schemas.microsoft.com/office/drawing/2014/main" id="{F0617499-BB94-440F-8DB9-DB9F6B7EA51C}"/>
                </a:ext>
              </a:extLst>
            </p:cNvPr>
            <p:cNvCxnSpPr>
              <a:cxnSpLocks/>
              <a:stCxn id="8" idx="2"/>
              <a:endCxn id="23" idx="0"/>
            </p:cNvCxnSpPr>
            <p:nvPr/>
          </p:nvCxnSpPr>
          <p:spPr>
            <a:xfrm>
              <a:off x="2486104" y="3347825"/>
              <a:ext cx="2197949" cy="55302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Arrow Connector 113">
              <a:extLst>
                <a:ext uri="{FF2B5EF4-FFF2-40B4-BE49-F238E27FC236}">
                  <a16:creationId xmlns:a16="http://schemas.microsoft.com/office/drawing/2014/main" id="{7730AABB-0829-4A69-8363-01B62E0B3141}"/>
                </a:ext>
              </a:extLst>
            </p:cNvPr>
            <p:cNvCxnSpPr>
              <a:cxnSpLocks/>
              <a:endCxn id="26" idx="0"/>
            </p:cNvCxnSpPr>
            <p:nvPr/>
          </p:nvCxnSpPr>
          <p:spPr>
            <a:xfrm>
              <a:off x="2486104" y="3347825"/>
              <a:ext cx="5079461" cy="55302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Arrow Connector 115">
              <a:extLst>
                <a:ext uri="{FF2B5EF4-FFF2-40B4-BE49-F238E27FC236}">
                  <a16:creationId xmlns:a16="http://schemas.microsoft.com/office/drawing/2014/main" id="{EBD5EEDF-FF8F-4F5A-BDE6-3890C65B65EC}"/>
                </a:ext>
              </a:extLst>
            </p:cNvPr>
            <p:cNvCxnSpPr>
              <a:cxnSpLocks/>
              <a:endCxn id="27" idx="0"/>
            </p:cNvCxnSpPr>
            <p:nvPr/>
          </p:nvCxnSpPr>
          <p:spPr>
            <a:xfrm>
              <a:off x="2486104" y="3347825"/>
              <a:ext cx="6039965" cy="55302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Arrow Connector 117">
              <a:extLst>
                <a:ext uri="{FF2B5EF4-FFF2-40B4-BE49-F238E27FC236}">
                  <a16:creationId xmlns:a16="http://schemas.microsoft.com/office/drawing/2014/main" id="{F088BFC0-C65D-4E4B-941D-48D8AD5113BF}"/>
                </a:ext>
              </a:extLst>
            </p:cNvPr>
            <p:cNvCxnSpPr>
              <a:cxnSpLocks/>
              <a:endCxn id="28" idx="0"/>
            </p:cNvCxnSpPr>
            <p:nvPr/>
          </p:nvCxnSpPr>
          <p:spPr>
            <a:xfrm>
              <a:off x="2486104" y="3347825"/>
              <a:ext cx="7000469" cy="55302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Arrow Connector 119">
              <a:extLst>
                <a:ext uri="{FF2B5EF4-FFF2-40B4-BE49-F238E27FC236}">
                  <a16:creationId xmlns:a16="http://schemas.microsoft.com/office/drawing/2014/main" id="{70FC36AC-4F13-488F-A0C4-7546939613A7}"/>
                </a:ext>
              </a:extLst>
            </p:cNvPr>
            <p:cNvCxnSpPr>
              <a:cxnSpLocks/>
              <a:endCxn id="29" idx="0"/>
            </p:cNvCxnSpPr>
            <p:nvPr/>
          </p:nvCxnSpPr>
          <p:spPr>
            <a:xfrm>
              <a:off x="2486104" y="3347825"/>
              <a:ext cx="7960973" cy="55302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Arrow Connector 121">
              <a:extLst>
                <a:ext uri="{FF2B5EF4-FFF2-40B4-BE49-F238E27FC236}">
                  <a16:creationId xmlns:a16="http://schemas.microsoft.com/office/drawing/2014/main" id="{A0F8D403-B560-41EE-8B82-96FE3BEBD3FF}"/>
                </a:ext>
              </a:extLst>
            </p:cNvPr>
            <p:cNvCxnSpPr>
              <a:cxnSpLocks/>
              <a:stCxn id="20" idx="2"/>
              <a:endCxn id="30" idx="0"/>
            </p:cNvCxnSpPr>
            <p:nvPr/>
          </p:nvCxnSpPr>
          <p:spPr>
            <a:xfrm flipH="1">
              <a:off x="1165416" y="4454097"/>
              <a:ext cx="637125" cy="46707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Arrow Connector 125">
              <a:extLst>
                <a:ext uri="{FF2B5EF4-FFF2-40B4-BE49-F238E27FC236}">
                  <a16:creationId xmlns:a16="http://schemas.microsoft.com/office/drawing/2014/main" id="{6FC7F813-DE3F-4601-BF00-64F38EAC1B4A}"/>
                </a:ext>
              </a:extLst>
            </p:cNvPr>
            <p:cNvCxnSpPr>
              <a:cxnSpLocks/>
              <a:stCxn id="20" idx="2"/>
              <a:endCxn id="31" idx="0"/>
            </p:cNvCxnSpPr>
            <p:nvPr/>
          </p:nvCxnSpPr>
          <p:spPr>
            <a:xfrm>
              <a:off x="1802541" y="4454097"/>
              <a:ext cx="470015" cy="46707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Arrow Connector 129">
              <a:extLst>
                <a:ext uri="{FF2B5EF4-FFF2-40B4-BE49-F238E27FC236}">
                  <a16:creationId xmlns:a16="http://schemas.microsoft.com/office/drawing/2014/main" id="{CA893F30-9581-4008-9CCB-D46262844632}"/>
                </a:ext>
              </a:extLst>
            </p:cNvPr>
            <p:cNvCxnSpPr>
              <a:cxnSpLocks/>
              <a:stCxn id="20" idx="2"/>
              <a:endCxn id="32" idx="0"/>
            </p:cNvCxnSpPr>
            <p:nvPr/>
          </p:nvCxnSpPr>
          <p:spPr>
            <a:xfrm>
              <a:off x="1802541" y="4454097"/>
              <a:ext cx="1577155" cy="46707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Arrow Connector 132">
              <a:extLst>
                <a:ext uri="{FF2B5EF4-FFF2-40B4-BE49-F238E27FC236}">
                  <a16:creationId xmlns:a16="http://schemas.microsoft.com/office/drawing/2014/main" id="{8B7627B4-8B5B-469B-9D4C-51134421A217}"/>
                </a:ext>
              </a:extLst>
            </p:cNvPr>
            <p:cNvCxnSpPr>
              <a:cxnSpLocks/>
              <a:endCxn id="33" idx="0"/>
            </p:cNvCxnSpPr>
            <p:nvPr/>
          </p:nvCxnSpPr>
          <p:spPr>
            <a:xfrm>
              <a:off x="1802541" y="4454097"/>
              <a:ext cx="2681093" cy="46707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Arrow Connector 134">
              <a:extLst>
                <a:ext uri="{FF2B5EF4-FFF2-40B4-BE49-F238E27FC236}">
                  <a16:creationId xmlns:a16="http://schemas.microsoft.com/office/drawing/2014/main" id="{CFA75007-3C6C-445D-AA16-E11AD4AC99FE}"/>
                </a:ext>
              </a:extLst>
            </p:cNvPr>
            <p:cNvCxnSpPr>
              <a:cxnSpLocks/>
              <a:endCxn id="34" idx="0"/>
            </p:cNvCxnSpPr>
            <p:nvPr/>
          </p:nvCxnSpPr>
          <p:spPr>
            <a:xfrm>
              <a:off x="1802541" y="4454097"/>
              <a:ext cx="3785031" cy="46707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Arrow Connector 136">
              <a:extLst>
                <a:ext uri="{FF2B5EF4-FFF2-40B4-BE49-F238E27FC236}">
                  <a16:creationId xmlns:a16="http://schemas.microsoft.com/office/drawing/2014/main" id="{FA015717-0A53-476C-8624-641DEE066EA1}"/>
                </a:ext>
              </a:extLst>
            </p:cNvPr>
            <p:cNvCxnSpPr>
              <a:cxnSpLocks/>
              <a:endCxn id="35" idx="0"/>
            </p:cNvCxnSpPr>
            <p:nvPr/>
          </p:nvCxnSpPr>
          <p:spPr>
            <a:xfrm>
              <a:off x="1802541" y="4454097"/>
              <a:ext cx="4888969" cy="46707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Arrow Connector 138">
              <a:extLst>
                <a:ext uri="{FF2B5EF4-FFF2-40B4-BE49-F238E27FC236}">
                  <a16:creationId xmlns:a16="http://schemas.microsoft.com/office/drawing/2014/main" id="{2F59C5C0-75CA-473B-A2D2-2A2FF6F19201}"/>
                </a:ext>
              </a:extLst>
            </p:cNvPr>
            <p:cNvCxnSpPr>
              <a:cxnSpLocks/>
              <a:endCxn id="36" idx="0"/>
            </p:cNvCxnSpPr>
            <p:nvPr/>
          </p:nvCxnSpPr>
          <p:spPr>
            <a:xfrm>
              <a:off x="1802541" y="4454097"/>
              <a:ext cx="5992907" cy="46707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Arrow Connector 140">
              <a:extLst>
                <a:ext uri="{FF2B5EF4-FFF2-40B4-BE49-F238E27FC236}">
                  <a16:creationId xmlns:a16="http://schemas.microsoft.com/office/drawing/2014/main" id="{3DA045CF-1CFA-42C5-92CA-6B8E6FE124C6}"/>
                </a:ext>
              </a:extLst>
            </p:cNvPr>
            <p:cNvCxnSpPr>
              <a:cxnSpLocks/>
              <a:endCxn id="37" idx="0"/>
            </p:cNvCxnSpPr>
            <p:nvPr/>
          </p:nvCxnSpPr>
          <p:spPr>
            <a:xfrm>
              <a:off x="1802541" y="4454097"/>
              <a:ext cx="7096845" cy="46707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Arrow Connector 142">
              <a:extLst>
                <a:ext uri="{FF2B5EF4-FFF2-40B4-BE49-F238E27FC236}">
                  <a16:creationId xmlns:a16="http://schemas.microsoft.com/office/drawing/2014/main" id="{6F329A52-E2A9-45E0-8144-E246D9189194}"/>
                </a:ext>
              </a:extLst>
            </p:cNvPr>
            <p:cNvCxnSpPr>
              <a:cxnSpLocks/>
              <a:endCxn id="38" idx="0"/>
            </p:cNvCxnSpPr>
            <p:nvPr/>
          </p:nvCxnSpPr>
          <p:spPr>
            <a:xfrm>
              <a:off x="1802541" y="4454097"/>
              <a:ext cx="8200783" cy="46707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Arrow Connector 144">
              <a:extLst>
                <a:ext uri="{FF2B5EF4-FFF2-40B4-BE49-F238E27FC236}">
                  <a16:creationId xmlns:a16="http://schemas.microsoft.com/office/drawing/2014/main" id="{9820FC8D-9E26-4804-97E7-837F10E5CE6D}"/>
                </a:ext>
              </a:extLst>
            </p:cNvPr>
            <p:cNvCxnSpPr>
              <a:cxnSpLocks/>
              <a:endCxn id="39" idx="0"/>
            </p:cNvCxnSpPr>
            <p:nvPr/>
          </p:nvCxnSpPr>
          <p:spPr>
            <a:xfrm>
              <a:off x="1802541" y="4454097"/>
              <a:ext cx="9304721" cy="46707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Arrow Connector 146">
              <a:extLst>
                <a:ext uri="{FF2B5EF4-FFF2-40B4-BE49-F238E27FC236}">
                  <a16:creationId xmlns:a16="http://schemas.microsoft.com/office/drawing/2014/main" id="{29A87C9D-BB56-4163-BEF7-166A3BA0E076}"/>
                </a:ext>
              </a:extLst>
            </p:cNvPr>
            <p:cNvCxnSpPr>
              <a:cxnSpLocks/>
              <a:stCxn id="30" idx="2"/>
              <a:endCxn id="40" idx="0"/>
            </p:cNvCxnSpPr>
            <p:nvPr/>
          </p:nvCxnSpPr>
          <p:spPr>
            <a:xfrm flipH="1">
              <a:off x="1113534" y="5474420"/>
              <a:ext cx="51882" cy="475025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Arrow Connector 149">
              <a:extLst>
                <a:ext uri="{FF2B5EF4-FFF2-40B4-BE49-F238E27FC236}">
                  <a16:creationId xmlns:a16="http://schemas.microsoft.com/office/drawing/2014/main" id="{4F472C30-A9BB-4258-9230-FE8E16F9FAF0}"/>
                </a:ext>
              </a:extLst>
            </p:cNvPr>
            <p:cNvCxnSpPr>
              <a:cxnSpLocks/>
              <a:stCxn id="30" idx="2"/>
              <a:endCxn id="41" idx="0"/>
            </p:cNvCxnSpPr>
            <p:nvPr/>
          </p:nvCxnSpPr>
          <p:spPr>
            <a:xfrm>
              <a:off x="1165416" y="5474420"/>
              <a:ext cx="1064226" cy="475025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Arrow Connector 152">
              <a:extLst>
                <a:ext uri="{FF2B5EF4-FFF2-40B4-BE49-F238E27FC236}">
                  <a16:creationId xmlns:a16="http://schemas.microsoft.com/office/drawing/2014/main" id="{5911538C-F0C3-462D-8BF1-3F3CE7062F95}"/>
                </a:ext>
              </a:extLst>
            </p:cNvPr>
            <p:cNvCxnSpPr>
              <a:cxnSpLocks/>
              <a:stCxn id="30" idx="2"/>
              <a:endCxn id="42" idx="0"/>
            </p:cNvCxnSpPr>
            <p:nvPr/>
          </p:nvCxnSpPr>
          <p:spPr>
            <a:xfrm>
              <a:off x="1165416" y="5474420"/>
              <a:ext cx="2180334" cy="475025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Arrow Connector 155">
              <a:extLst>
                <a:ext uri="{FF2B5EF4-FFF2-40B4-BE49-F238E27FC236}">
                  <a16:creationId xmlns:a16="http://schemas.microsoft.com/office/drawing/2014/main" id="{40A924A3-A243-4632-9011-73F7EE313FC1}"/>
                </a:ext>
              </a:extLst>
            </p:cNvPr>
            <p:cNvCxnSpPr>
              <a:cxnSpLocks/>
              <a:endCxn id="43" idx="0"/>
            </p:cNvCxnSpPr>
            <p:nvPr/>
          </p:nvCxnSpPr>
          <p:spPr>
            <a:xfrm>
              <a:off x="1165416" y="5474420"/>
              <a:ext cx="3296442" cy="475025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Arrow Connector 157">
              <a:extLst>
                <a:ext uri="{FF2B5EF4-FFF2-40B4-BE49-F238E27FC236}">
                  <a16:creationId xmlns:a16="http://schemas.microsoft.com/office/drawing/2014/main" id="{2690FC2D-3DE3-4642-84AE-9C2E4AFFDCC4}"/>
                </a:ext>
              </a:extLst>
            </p:cNvPr>
            <p:cNvCxnSpPr>
              <a:cxnSpLocks/>
              <a:endCxn id="44" idx="0"/>
            </p:cNvCxnSpPr>
            <p:nvPr/>
          </p:nvCxnSpPr>
          <p:spPr>
            <a:xfrm>
              <a:off x="1165416" y="5474420"/>
              <a:ext cx="4412550" cy="475025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Arrow Connector 159">
              <a:extLst>
                <a:ext uri="{FF2B5EF4-FFF2-40B4-BE49-F238E27FC236}">
                  <a16:creationId xmlns:a16="http://schemas.microsoft.com/office/drawing/2014/main" id="{2364E503-7EF0-473E-B5C8-B16BA43171AE}"/>
                </a:ext>
              </a:extLst>
            </p:cNvPr>
            <p:cNvCxnSpPr>
              <a:cxnSpLocks/>
              <a:endCxn id="45" idx="0"/>
            </p:cNvCxnSpPr>
            <p:nvPr/>
          </p:nvCxnSpPr>
          <p:spPr>
            <a:xfrm>
              <a:off x="1165416" y="5474420"/>
              <a:ext cx="5528658" cy="475025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Arrow Connector 161">
              <a:extLst>
                <a:ext uri="{FF2B5EF4-FFF2-40B4-BE49-F238E27FC236}">
                  <a16:creationId xmlns:a16="http://schemas.microsoft.com/office/drawing/2014/main" id="{1F077D44-B353-4DC8-A192-2E8604F0489A}"/>
                </a:ext>
              </a:extLst>
            </p:cNvPr>
            <p:cNvCxnSpPr>
              <a:cxnSpLocks/>
              <a:endCxn id="46" idx="0"/>
            </p:cNvCxnSpPr>
            <p:nvPr/>
          </p:nvCxnSpPr>
          <p:spPr>
            <a:xfrm>
              <a:off x="1165416" y="5474420"/>
              <a:ext cx="6644766" cy="475025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Arrow Connector 163">
              <a:extLst>
                <a:ext uri="{FF2B5EF4-FFF2-40B4-BE49-F238E27FC236}">
                  <a16:creationId xmlns:a16="http://schemas.microsoft.com/office/drawing/2014/main" id="{D7AFE433-917B-4B00-AAF6-C6970718AFEC}"/>
                </a:ext>
              </a:extLst>
            </p:cNvPr>
            <p:cNvCxnSpPr>
              <a:cxnSpLocks/>
              <a:endCxn id="47" idx="0"/>
            </p:cNvCxnSpPr>
            <p:nvPr/>
          </p:nvCxnSpPr>
          <p:spPr>
            <a:xfrm>
              <a:off x="1165416" y="5474420"/>
              <a:ext cx="7760874" cy="475025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Arrow Connector 165">
              <a:extLst>
                <a:ext uri="{FF2B5EF4-FFF2-40B4-BE49-F238E27FC236}">
                  <a16:creationId xmlns:a16="http://schemas.microsoft.com/office/drawing/2014/main" id="{AEAC4C4A-33B9-4612-AD25-629DADF2BB21}"/>
                </a:ext>
              </a:extLst>
            </p:cNvPr>
            <p:cNvCxnSpPr>
              <a:cxnSpLocks/>
              <a:endCxn id="48" idx="0"/>
            </p:cNvCxnSpPr>
            <p:nvPr/>
          </p:nvCxnSpPr>
          <p:spPr>
            <a:xfrm>
              <a:off x="1165416" y="5474420"/>
              <a:ext cx="8876982" cy="475025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Arrow Connector 167">
              <a:extLst>
                <a:ext uri="{FF2B5EF4-FFF2-40B4-BE49-F238E27FC236}">
                  <a16:creationId xmlns:a16="http://schemas.microsoft.com/office/drawing/2014/main" id="{1A52AD78-3062-4DB7-93B0-B489CB9AB831}"/>
                </a:ext>
              </a:extLst>
            </p:cNvPr>
            <p:cNvCxnSpPr>
              <a:cxnSpLocks/>
              <a:endCxn id="49" idx="0"/>
            </p:cNvCxnSpPr>
            <p:nvPr/>
          </p:nvCxnSpPr>
          <p:spPr>
            <a:xfrm>
              <a:off x="1165416" y="5474420"/>
              <a:ext cx="9997539" cy="474757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A5F417-4B8A-4223-B58D-4C30B6D58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5882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E5B18-EC10-4D28-83F1-A67D382E6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Updated Exhaustive Search Pattern</a:t>
            </a:r>
          </a:p>
        </p:txBody>
      </p:sp>
      <p:sp>
        <p:nvSpPr>
          <p:cNvPr id="12" name="Content Placeholder 6">
            <a:extLst>
              <a:ext uri="{FF2B5EF4-FFF2-40B4-BE49-F238E27FC236}">
                <a16:creationId xmlns:a16="http://schemas.microsoft.com/office/drawing/2014/main" id="{1AE889DB-F7CE-438A-81F5-816454F4DFFD}"/>
              </a:ext>
            </a:extLst>
          </p:cNvPr>
          <p:cNvSpPr txBox="1">
            <a:spLocks/>
          </p:cNvSpPr>
          <p:nvPr/>
        </p:nvSpPr>
        <p:spPr>
          <a:xfrm>
            <a:off x="990600" y="1345764"/>
            <a:ext cx="10835986" cy="5515780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latin typeface="Consolas" panose="020B0609020204030204" pitchFamily="49" charset="0"/>
                <a:cs typeface="Arial" panose="020B0604020202020204" pitchFamily="34" charset="0"/>
              </a:rPr>
              <a:t>public static void search(input) {</a:t>
            </a:r>
          </a:p>
          <a:p>
            <a:pPr marL="0" indent="0">
              <a:buNone/>
            </a:pPr>
            <a:r>
              <a:rPr lang="en-US" dirty="0">
                <a:latin typeface="Consolas" panose="020B0609020204030204" pitchFamily="49" charset="0"/>
                <a:cs typeface="Arial" panose="020B0604020202020204" pitchFamily="34" charset="0"/>
              </a:rPr>
              <a:t>    search(input, "");</a:t>
            </a:r>
          </a:p>
          <a:p>
            <a:pPr marL="0" indent="0">
              <a:buNone/>
            </a:pPr>
            <a:r>
              <a:rPr lang="en-US" dirty="0">
                <a:latin typeface="Consolas" panose="020B0609020204030204" pitchFamily="49" charset="0"/>
                <a:cs typeface="Arial" panose="020B0604020202020204" pitchFamily="34" charset="0"/>
              </a:rPr>
              <a:t>}</a:t>
            </a:r>
          </a:p>
          <a:p>
            <a:pPr marL="0" indent="0">
              <a:buNone/>
            </a:pPr>
            <a:endParaRPr lang="en-US" dirty="0">
              <a:latin typeface="Consolas" panose="020B0609020204030204" pitchFamily="49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Consolas" panose="020B0609020204030204" pitchFamily="49" charset="0"/>
                <a:cs typeface="Arial" panose="020B0604020202020204" pitchFamily="34" charset="0"/>
              </a:rPr>
              <a:t>private static void search(input, String </a:t>
            </a:r>
            <a:r>
              <a:rPr lang="en-US" dirty="0" err="1">
                <a:latin typeface="Consolas" panose="020B0609020204030204" pitchFamily="49" charset="0"/>
                <a:cs typeface="Arial" panose="020B0604020202020204" pitchFamily="34" charset="0"/>
              </a:rPr>
              <a:t>soFar</a:t>
            </a:r>
            <a:r>
              <a:rPr lang="en-US" dirty="0">
                <a:latin typeface="Consolas" panose="020B0609020204030204" pitchFamily="49" charset="0"/>
                <a:cs typeface="Arial" panose="020B0604020202020204" pitchFamily="34" charset="0"/>
              </a:rPr>
              <a:t>) {</a:t>
            </a:r>
          </a:p>
          <a:p>
            <a:pPr marL="0" indent="0">
              <a:buNone/>
            </a:pPr>
            <a:r>
              <a:rPr lang="en-US" dirty="0">
                <a:latin typeface="Consolas" panose="020B0609020204030204" pitchFamily="49" charset="0"/>
                <a:cs typeface="Arial" panose="020B0604020202020204" pitchFamily="34" charset="0"/>
              </a:rPr>
              <a:t>    </a:t>
            </a:r>
            <a:r>
              <a:rPr lang="en-US" b="1" dirty="0">
                <a:solidFill>
                  <a:srgbClr val="92D050"/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if (base case) {</a:t>
            </a:r>
          </a:p>
          <a:p>
            <a:pPr marL="0" indent="0">
              <a:buNone/>
            </a:pPr>
            <a:r>
              <a:rPr lang="en-US" b="1" dirty="0">
                <a:solidFill>
                  <a:srgbClr val="92D050"/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        // Do something with </a:t>
            </a:r>
            <a:r>
              <a:rPr lang="en-US" b="1" dirty="0" err="1">
                <a:solidFill>
                  <a:srgbClr val="92D050"/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soFar</a:t>
            </a:r>
            <a:r>
              <a:rPr lang="en-US" b="1" dirty="0">
                <a:solidFill>
                  <a:srgbClr val="92D050"/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 (e.g. print it out)</a:t>
            </a:r>
          </a:p>
          <a:p>
            <a:pPr marL="0" indent="0">
              <a:buNone/>
            </a:pPr>
            <a:r>
              <a:rPr lang="en-US" b="1" dirty="0">
                <a:solidFill>
                  <a:srgbClr val="92D050"/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        </a:t>
            </a:r>
            <a:r>
              <a:rPr lang="en-US" b="1" dirty="0" err="1">
                <a:solidFill>
                  <a:srgbClr val="92D050"/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System.out.println</a:t>
            </a:r>
            <a:r>
              <a:rPr lang="en-US" b="1" dirty="0">
                <a:solidFill>
                  <a:srgbClr val="92D050"/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(</a:t>
            </a:r>
            <a:r>
              <a:rPr lang="en-US" b="1" dirty="0" err="1">
                <a:solidFill>
                  <a:srgbClr val="92D050"/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soFar</a:t>
            </a:r>
            <a:r>
              <a:rPr lang="en-US" b="1" dirty="0">
                <a:solidFill>
                  <a:srgbClr val="92D050"/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);</a:t>
            </a:r>
          </a:p>
          <a:p>
            <a:pPr marL="0" indent="0">
              <a:buNone/>
            </a:pPr>
            <a:r>
              <a:rPr lang="en-US" b="1" dirty="0">
                <a:solidFill>
                  <a:srgbClr val="92D050"/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    } </a:t>
            </a:r>
            <a:r>
              <a:rPr lang="en-US" b="1" dirty="0">
                <a:latin typeface="Consolas" panose="020B0609020204030204" pitchFamily="49" charset="0"/>
                <a:cs typeface="Arial" panose="020B0604020202020204" pitchFamily="34" charset="0"/>
              </a:rPr>
              <a:t>else if (not dead end)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 {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        // Might not be a loop, but 1 recursive call for each option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        for (each option) {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            search(input,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soFar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 + option);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        }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    }</a:t>
            </a:r>
          </a:p>
          <a:p>
            <a:pPr marL="0" indent="0">
              <a:buNone/>
            </a:pPr>
            <a:r>
              <a:rPr lang="en-US" dirty="0">
                <a:latin typeface="Consolas" panose="020B0609020204030204" pitchFamily="49" charset="0"/>
                <a:cs typeface="Arial" panose="020B0604020202020204" pitchFamily="34" charset="0"/>
              </a:rPr>
              <a:t>}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FBAB1F6-C15E-4372-8A32-AF9E811B11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2780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E5B18-EC10-4D28-83F1-A67D382E6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Recursive Backtracking (Step 1)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6BBCBD89-704E-4724-B2D6-32A25ABA3671}"/>
              </a:ext>
            </a:extLst>
          </p:cNvPr>
          <p:cNvSpPr txBox="1">
            <a:spLocks/>
          </p:cNvSpPr>
          <p:nvPr/>
        </p:nvSpPr>
        <p:spPr>
          <a:xfrm>
            <a:off x="990600" y="1345764"/>
            <a:ext cx="10835986" cy="27037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cs typeface="Arial" panose="020B0604020202020204" pitchFamily="34" charset="0"/>
              </a:rPr>
              <a:t>Exhaustive search with a data structure accumulator(s)</a:t>
            </a:r>
          </a:p>
          <a:p>
            <a:pPr lvl="1"/>
            <a:r>
              <a:rPr lang="en-US" dirty="0">
                <a:cs typeface="Arial" panose="020B0604020202020204" pitchFamily="34" charset="0"/>
              </a:rPr>
              <a:t>Now we have to deal with reference semantics…</a:t>
            </a:r>
          </a:p>
          <a:p>
            <a:r>
              <a:rPr lang="en-US" dirty="0">
                <a:cs typeface="Arial" panose="020B0604020202020204" pitchFamily="34" charset="0"/>
              </a:rPr>
              <a:t>Major pattern: </a:t>
            </a:r>
            <a:r>
              <a:rPr lang="en-US" b="1" dirty="0">
                <a:cs typeface="Arial" panose="020B0604020202020204" pitchFamily="34" charset="0"/>
              </a:rPr>
              <a:t>Choose, Explore, Un-choose</a:t>
            </a:r>
          </a:p>
          <a:p>
            <a:pPr lvl="1"/>
            <a:r>
              <a:rPr lang="en-US" dirty="0">
                <a:cs typeface="Arial" panose="020B0604020202020204" pitchFamily="34" charset="0"/>
              </a:rPr>
              <a:t>All of the stack frames share the same </a:t>
            </a:r>
            <a:r>
              <a:rPr lang="en-US" i="1" dirty="0">
                <a:cs typeface="Arial" panose="020B0604020202020204" pitchFamily="34" charset="0"/>
              </a:rPr>
              <a:t>one </a:t>
            </a:r>
            <a:r>
              <a:rPr lang="en-US" dirty="0">
                <a:cs typeface="Arial" panose="020B0604020202020204" pitchFamily="34" charset="0"/>
              </a:rPr>
              <a:t>data structure</a:t>
            </a:r>
          </a:p>
          <a:p>
            <a:pPr lvl="1"/>
            <a:r>
              <a:rPr lang="en-US" dirty="0">
                <a:cs typeface="Arial" panose="020B0604020202020204" pitchFamily="34" charset="0"/>
              </a:rPr>
              <a:t>Need to explicitly un-choose it so it's not remembered in other frames</a:t>
            </a:r>
          </a:p>
          <a:p>
            <a:endParaRPr lang="en-US" dirty="0">
              <a:cs typeface="Arial" panose="020B0604020202020204" pitchFamily="34" charset="0"/>
            </a:endParaRPr>
          </a:p>
          <a:p>
            <a:endParaRPr lang="en-US" dirty="0">
              <a:cs typeface="Arial" panose="020B0604020202020204" pitchFamily="34" charset="0"/>
            </a:endParaRPr>
          </a:p>
          <a:p>
            <a:pPr marL="457200" lvl="1" indent="0">
              <a:buNone/>
            </a:pPr>
            <a:endParaRPr lang="en-US" dirty="0"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i="1" dirty="0"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i="1" dirty="0"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5A1289E-AFE8-42C0-8E58-53F37A6B9545}"/>
              </a:ext>
            </a:extLst>
          </p:cNvPr>
          <p:cNvSpPr txBox="1"/>
          <p:nvPr/>
        </p:nvSpPr>
        <p:spPr>
          <a:xfrm>
            <a:off x="1006910" y="3968522"/>
            <a:ext cx="4980851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indent="0">
              <a:buNone/>
            </a:pPr>
            <a:r>
              <a:rPr lang="en-US" sz="2000" u="sng" dirty="0">
                <a:latin typeface="Consolas" panose="020B0609020204030204" pitchFamily="49" charset="0"/>
                <a:cs typeface="Arial" panose="020B0604020202020204" pitchFamily="34" charset="0"/>
              </a:rPr>
              <a:t>String </a:t>
            </a:r>
            <a:r>
              <a:rPr lang="en-US" sz="2000" u="sng" dirty="0" err="1">
                <a:latin typeface="Consolas" panose="020B0609020204030204" pitchFamily="49" charset="0"/>
                <a:cs typeface="Arial" panose="020B0604020202020204" pitchFamily="34" charset="0"/>
              </a:rPr>
              <a:t>soFar</a:t>
            </a:r>
            <a:r>
              <a:rPr lang="en-US" sz="2000" u="sng" dirty="0">
                <a:latin typeface="Consolas" panose="020B0609020204030204" pitchFamily="49" charset="0"/>
                <a:cs typeface="Arial" panose="020B0604020202020204" pitchFamily="34" charset="0"/>
              </a:rPr>
              <a:t>:</a:t>
            </a:r>
          </a:p>
          <a:p>
            <a:pPr marL="0" indent="0">
              <a:buNone/>
            </a:pPr>
            <a:endParaRPr lang="en-US" sz="2000" dirty="0">
              <a:latin typeface="Consolas" panose="020B0609020204030204" pitchFamily="49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  <a:cs typeface="Arial" panose="020B0604020202020204" pitchFamily="34" charset="0"/>
              </a:rPr>
              <a:t>for (each option) {</a:t>
            </a: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  <a:cs typeface="Arial" panose="020B0604020202020204" pitchFamily="34" charset="0"/>
              </a:rPr>
              <a:t>    search(input, </a:t>
            </a:r>
            <a:r>
              <a:rPr lang="en-US" sz="2000" dirty="0" err="1">
                <a:latin typeface="Consolas" panose="020B0609020204030204" pitchFamily="49" charset="0"/>
                <a:cs typeface="Arial" panose="020B0604020202020204" pitchFamily="34" charset="0"/>
              </a:rPr>
              <a:t>soFar</a:t>
            </a:r>
            <a:r>
              <a:rPr lang="en-US" sz="2000" dirty="0">
                <a:latin typeface="Consolas" panose="020B0609020204030204" pitchFamily="49" charset="0"/>
                <a:cs typeface="Arial" panose="020B0604020202020204" pitchFamily="34" charset="0"/>
              </a:rPr>
              <a:t> + option);</a:t>
            </a: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  <a:cs typeface="Arial" panose="020B0604020202020204" pitchFamily="34" charset="0"/>
              </a:rPr>
              <a:t>}</a:t>
            </a:r>
          </a:p>
        </p:txBody>
      </p:sp>
      <p:grpSp>
        <p:nvGrpSpPr>
          <p:cNvPr id="4" name="Group 3" descr="3 method calls, where in one soFar is &quot;&quot;, in another method call soFar is &quot;0&quot;, in the third method call soFar is &quot;1&quot;">
            <a:extLst>
              <a:ext uri="{FF2B5EF4-FFF2-40B4-BE49-F238E27FC236}">
                <a16:creationId xmlns:a16="http://schemas.microsoft.com/office/drawing/2014/main" id="{D6119AAC-E755-453B-9DB5-9F8FF05F706E}"/>
              </a:ext>
            </a:extLst>
          </p:cNvPr>
          <p:cNvGrpSpPr/>
          <p:nvPr/>
        </p:nvGrpSpPr>
        <p:grpSpPr>
          <a:xfrm>
            <a:off x="7757372" y="3905228"/>
            <a:ext cx="2843868" cy="2405767"/>
            <a:chOff x="7757372" y="3905228"/>
            <a:chExt cx="2843868" cy="2405767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A19D3BE-3693-4855-8967-B6CF6A9CB13A}"/>
                </a:ext>
              </a:extLst>
            </p:cNvPr>
            <p:cNvSpPr txBox="1"/>
            <p:nvPr/>
          </p:nvSpPr>
          <p:spPr>
            <a:xfrm>
              <a:off x="8737675" y="3961962"/>
              <a:ext cx="88998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dirty="0" err="1">
                  <a:latin typeface="Consolas" panose="020B0609020204030204" pitchFamily="49" charset="0"/>
                </a:rPr>
                <a:t>soFar</a:t>
              </a:r>
              <a:endParaRPr lang="en-US" sz="2000" dirty="0">
                <a:latin typeface="Consolas" panose="020B0609020204030204" pitchFamily="49" charset="0"/>
              </a:endParaRPr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20057C71-FB7D-4BB3-B6CA-8A07876D57F5}"/>
                </a:ext>
              </a:extLst>
            </p:cNvPr>
            <p:cNvSpPr/>
            <p:nvPr/>
          </p:nvSpPr>
          <p:spPr>
            <a:xfrm>
              <a:off x="8888206" y="4290669"/>
              <a:ext cx="588926" cy="523221"/>
            </a:xfrm>
            <a:prstGeom prst="round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""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03EC9F-7C01-4E59-9C11-97F7915F595D}"/>
                </a:ext>
              </a:extLst>
            </p:cNvPr>
            <p:cNvSpPr/>
            <p:nvPr/>
          </p:nvSpPr>
          <p:spPr>
            <a:xfrm>
              <a:off x="8532684" y="3905228"/>
              <a:ext cx="1283234" cy="1098436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  <a:latin typeface="Consolas" panose="020B0609020204030204" pitchFamily="49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9B837FB-89E0-4482-9F4A-952B077D4A57}"/>
                </a:ext>
              </a:extLst>
            </p:cNvPr>
            <p:cNvSpPr txBox="1"/>
            <p:nvPr/>
          </p:nvSpPr>
          <p:spPr>
            <a:xfrm>
              <a:off x="7962363" y="5269293"/>
              <a:ext cx="88998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dirty="0" err="1">
                  <a:latin typeface="Consolas" panose="020B0609020204030204" pitchFamily="49" charset="0"/>
                </a:rPr>
                <a:t>soFar</a:t>
              </a:r>
              <a:endParaRPr lang="en-US" sz="2000" dirty="0">
                <a:latin typeface="Consolas" panose="020B0609020204030204" pitchFamily="49" charset="0"/>
              </a:endParaRP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000DB502-AF46-4C17-ABE9-36AA1C21E5CC}"/>
                </a:ext>
              </a:extLst>
            </p:cNvPr>
            <p:cNvSpPr/>
            <p:nvPr/>
          </p:nvSpPr>
          <p:spPr>
            <a:xfrm>
              <a:off x="8084572" y="5598000"/>
              <a:ext cx="624781" cy="523221"/>
            </a:xfrm>
            <a:prstGeom prst="round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"0"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4D9B1E8-15C4-4D00-B875-4E432BB7F9D4}"/>
                </a:ext>
              </a:extLst>
            </p:cNvPr>
            <p:cNvSpPr/>
            <p:nvPr/>
          </p:nvSpPr>
          <p:spPr>
            <a:xfrm>
              <a:off x="7757372" y="5212559"/>
              <a:ext cx="1283234" cy="1098436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  <a:latin typeface="Consolas" panose="020B0609020204030204" pitchFamily="49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66A351A-EC69-48A3-89F3-654374B89BF0}"/>
                </a:ext>
              </a:extLst>
            </p:cNvPr>
            <p:cNvSpPr txBox="1"/>
            <p:nvPr/>
          </p:nvSpPr>
          <p:spPr>
            <a:xfrm>
              <a:off x="9522997" y="5269293"/>
              <a:ext cx="88998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dirty="0" err="1">
                  <a:latin typeface="Consolas" panose="020B0609020204030204" pitchFamily="49" charset="0"/>
                </a:rPr>
                <a:t>soFar</a:t>
              </a:r>
              <a:endParaRPr lang="en-US" sz="2000" dirty="0">
                <a:latin typeface="Consolas" panose="020B0609020204030204" pitchFamily="49" charset="0"/>
              </a:endParaRPr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EEBD17DC-5574-4348-9B32-86133C2FB848}"/>
                </a:ext>
              </a:extLst>
            </p:cNvPr>
            <p:cNvSpPr/>
            <p:nvPr/>
          </p:nvSpPr>
          <p:spPr>
            <a:xfrm>
              <a:off x="9654065" y="5598000"/>
              <a:ext cx="611116" cy="523221"/>
            </a:xfrm>
            <a:prstGeom prst="round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"1"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31F8CD34-9102-4999-8825-4B4445EF5312}"/>
                </a:ext>
              </a:extLst>
            </p:cNvPr>
            <p:cNvSpPr/>
            <p:nvPr/>
          </p:nvSpPr>
          <p:spPr>
            <a:xfrm>
              <a:off x="9318006" y="5212559"/>
              <a:ext cx="1283234" cy="1098436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  <a:latin typeface="Consolas" panose="020B0609020204030204" pitchFamily="49" charset="0"/>
              </a:endParaRPr>
            </a:p>
          </p:txBody>
        </p:sp>
      </p:grp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BCAB61-A1CB-4C21-86CA-79E6A565D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943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E5B18-EC10-4D28-83F1-A67D382E6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Recursive Backtracking (Step 2)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6BBCBD89-704E-4724-B2D6-32A25ABA3671}"/>
              </a:ext>
            </a:extLst>
          </p:cNvPr>
          <p:cNvSpPr txBox="1">
            <a:spLocks/>
          </p:cNvSpPr>
          <p:nvPr/>
        </p:nvSpPr>
        <p:spPr>
          <a:xfrm>
            <a:off x="990600" y="1345764"/>
            <a:ext cx="10835986" cy="27037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cs typeface="Arial" panose="020B0604020202020204" pitchFamily="34" charset="0"/>
              </a:rPr>
              <a:t>Exhaustive search with a data structure accumulator(s)</a:t>
            </a:r>
          </a:p>
          <a:p>
            <a:pPr lvl="1"/>
            <a:r>
              <a:rPr lang="en-US" dirty="0">
                <a:cs typeface="Arial" panose="020B0604020202020204" pitchFamily="34" charset="0"/>
              </a:rPr>
              <a:t>Now we have to deal with reference semantics…</a:t>
            </a:r>
          </a:p>
          <a:p>
            <a:r>
              <a:rPr lang="en-US" dirty="0">
                <a:cs typeface="Arial" panose="020B0604020202020204" pitchFamily="34" charset="0"/>
              </a:rPr>
              <a:t>Major pattern: </a:t>
            </a:r>
            <a:r>
              <a:rPr lang="en-US" b="1" dirty="0">
                <a:cs typeface="Arial" panose="020B0604020202020204" pitchFamily="34" charset="0"/>
              </a:rPr>
              <a:t>Choose, Explore, Un-choose</a:t>
            </a:r>
          </a:p>
          <a:p>
            <a:pPr lvl="1"/>
            <a:r>
              <a:rPr lang="en-US" dirty="0">
                <a:cs typeface="Arial" panose="020B0604020202020204" pitchFamily="34" charset="0"/>
              </a:rPr>
              <a:t>All of the stack frames share the same </a:t>
            </a:r>
            <a:r>
              <a:rPr lang="en-US" i="1" dirty="0">
                <a:cs typeface="Arial" panose="020B0604020202020204" pitchFamily="34" charset="0"/>
              </a:rPr>
              <a:t>one </a:t>
            </a:r>
            <a:r>
              <a:rPr lang="en-US" dirty="0">
                <a:cs typeface="Arial" panose="020B0604020202020204" pitchFamily="34" charset="0"/>
              </a:rPr>
              <a:t>data structure</a:t>
            </a:r>
          </a:p>
          <a:p>
            <a:pPr lvl="1"/>
            <a:r>
              <a:rPr lang="en-US" dirty="0">
                <a:cs typeface="Arial" panose="020B0604020202020204" pitchFamily="34" charset="0"/>
              </a:rPr>
              <a:t>Need to explicitly un-choose it so it's not remembered in other frames</a:t>
            </a:r>
          </a:p>
          <a:p>
            <a:endParaRPr lang="en-US" dirty="0">
              <a:cs typeface="Arial" panose="020B0604020202020204" pitchFamily="34" charset="0"/>
            </a:endParaRPr>
          </a:p>
          <a:p>
            <a:endParaRPr lang="en-US" dirty="0">
              <a:cs typeface="Arial" panose="020B0604020202020204" pitchFamily="34" charset="0"/>
            </a:endParaRPr>
          </a:p>
          <a:p>
            <a:pPr marL="457200" lvl="1" indent="0">
              <a:buNone/>
            </a:pPr>
            <a:endParaRPr lang="en-US" dirty="0"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i="1" dirty="0"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i="1" dirty="0"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CE9ED52-4BF7-4170-AF9C-7B3E3FAD9AD4}"/>
              </a:ext>
            </a:extLst>
          </p:cNvPr>
          <p:cNvSpPr txBox="1"/>
          <p:nvPr/>
        </p:nvSpPr>
        <p:spPr>
          <a:xfrm>
            <a:off x="1006910" y="3961962"/>
            <a:ext cx="5121915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indent="0">
              <a:buNone/>
            </a:pPr>
            <a:r>
              <a:rPr lang="en-US" sz="2000" u="sng" dirty="0">
                <a:latin typeface="Consolas" panose="020B0609020204030204" pitchFamily="49" charset="0"/>
                <a:cs typeface="Arial" panose="020B0604020202020204" pitchFamily="34" charset="0"/>
              </a:rPr>
              <a:t>List&lt;Character&gt; </a:t>
            </a:r>
            <a:r>
              <a:rPr lang="en-US" sz="2000" u="sng" dirty="0" err="1">
                <a:latin typeface="Consolas" panose="020B0609020204030204" pitchFamily="49" charset="0"/>
                <a:cs typeface="Arial" panose="020B0604020202020204" pitchFamily="34" charset="0"/>
              </a:rPr>
              <a:t>soFar</a:t>
            </a:r>
            <a:r>
              <a:rPr lang="en-US" sz="2000" u="sng" dirty="0">
                <a:latin typeface="Consolas" panose="020B0609020204030204" pitchFamily="49" charset="0"/>
                <a:cs typeface="Arial" panose="020B0604020202020204" pitchFamily="34" charset="0"/>
              </a:rPr>
              <a:t>:</a:t>
            </a:r>
          </a:p>
          <a:p>
            <a:pPr marL="0" indent="0">
              <a:buNone/>
            </a:pPr>
            <a:endParaRPr lang="en-US" sz="2000" dirty="0">
              <a:latin typeface="Consolas" panose="020B0609020204030204" pitchFamily="49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  <a:cs typeface="Arial" panose="020B0604020202020204" pitchFamily="34" charset="0"/>
              </a:rPr>
              <a:t>for (each option) {</a:t>
            </a: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  <a:cs typeface="Arial" panose="020B0604020202020204" pitchFamily="34" charset="0"/>
              </a:rPr>
              <a:t>    </a:t>
            </a:r>
            <a:r>
              <a:rPr lang="en-US" sz="2000" dirty="0" err="1">
                <a:latin typeface="Consolas" panose="020B0609020204030204" pitchFamily="49" charset="0"/>
                <a:cs typeface="Arial" panose="020B0604020202020204" pitchFamily="34" charset="0"/>
              </a:rPr>
              <a:t>soFar.add</a:t>
            </a:r>
            <a:r>
              <a:rPr lang="en-US" sz="2000" dirty="0">
                <a:latin typeface="Consolas" panose="020B0609020204030204" pitchFamily="49" charset="0"/>
                <a:cs typeface="Arial" panose="020B0604020202020204" pitchFamily="34" charset="0"/>
              </a:rPr>
              <a:t>(option);</a:t>
            </a: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  <a:cs typeface="Arial" panose="020B0604020202020204" pitchFamily="34" charset="0"/>
              </a:rPr>
              <a:t>    search(input, </a:t>
            </a:r>
            <a:r>
              <a:rPr lang="en-US" sz="2000" dirty="0" err="1">
                <a:latin typeface="Consolas" panose="020B0609020204030204" pitchFamily="49" charset="0"/>
                <a:cs typeface="Arial" panose="020B0604020202020204" pitchFamily="34" charset="0"/>
              </a:rPr>
              <a:t>soFar</a:t>
            </a:r>
            <a:r>
              <a:rPr lang="en-US" sz="2000" dirty="0">
                <a:latin typeface="Consolas" panose="020B0609020204030204" pitchFamily="49" charset="0"/>
                <a:cs typeface="Arial" panose="020B0604020202020204" pitchFamily="34" charset="0"/>
              </a:rPr>
              <a:t>);</a:t>
            </a: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  <a:cs typeface="Arial" panose="020B0604020202020204" pitchFamily="34" charset="0"/>
              </a:rPr>
              <a:t>    </a:t>
            </a:r>
            <a:r>
              <a:rPr lang="en-US" sz="2000" dirty="0" err="1">
                <a:latin typeface="Consolas" panose="020B0609020204030204" pitchFamily="49" charset="0"/>
                <a:cs typeface="Arial" panose="020B0604020202020204" pitchFamily="34" charset="0"/>
              </a:rPr>
              <a:t>soFar.remove</a:t>
            </a:r>
            <a:r>
              <a:rPr lang="en-US" sz="2000" dirty="0">
                <a:latin typeface="Consolas" panose="020B0609020204030204" pitchFamily="49" charset="0"/>
                <a:cs typeface="Arial" panose="020B0604020202020204" pitchFamily="34" charset="0"/>
              </a:rPr>
              <a:t>(</a:t>
            </a:r>
            <a:r>
              <a:rPr lang="en-US" sz="2000" dirty="0" err="1">
                <a:latin typeface="Consolas" panose="020B0609020204030204" pitchFamily="49" charset="0"/>
                <a:cs typeface="Arial" panose="020B0604020202020204" pitchFamily="34" charset="0"/>
              </a:rPr>
              <a:t>soFar.size</a:t>
            </a:r>
            <a:r>
              <a:rPr lang="en-US" sz="2000" dirty="0">
                <a:latin typeface="Consolas" panose="020B0609020204030204" pitchFamily="49" charset="0"/>
                <a:cs typeface="Arial" panose="020B0604020202020204" pitchFamily="34" charset="0"/>
              </a:rPr>
              <a:t>() – 1);</a:t>
            </a: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  <a:cs typeface="Arial" panose="020B0604020202020204" pitchFamily="34" charset="0"/>
              </a:rPr>
              <a:t>}</a:t>
            </a:r>
          </a:p>
        </p:txBody>
      </p:sp>
      <p:grpSp>
        <p:nvGrpSpPr>
          <p:cNvPr id="3" name="Group 2" descr="soFar method call holding a reference to an empty array">
            <a:extLst>
              <a:ext uri="{FF2B5EF4-FFF2-40B4-BE49-F238E27FC236}">
                <a16:creationId xmlns:a16="http://schemas.microsoft.com/office/drawing/2014/main" id="{396DEAC2-6911-4ED4-BF00-009248B72384}"/>
              </a:ext>
            </a:extLst>
          </p:cNvPr>
          <p:cNvGrpSpPr/>
          <p:nvPr/>
        </p:nvGrpSpPr>
        <p:grpSpPr>
          <a:xfrm>
            <a:off x="7555771" y="3905228"/>
            <a:ext cx="4081839" cy="1697840"/>
            <a:chOff x="7555771" y="3905228"/>
            <a:chExt cx="4081839" cy="16978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A19D3BE-3693-4855-8967-B6CF6A9CB13A}"/>
                </a:ext>
              </a:extLst>
            </p:cNvPr>
            <p:cNvSpPr txBox="1"/>
            <p:nvPr/>
          </p:nvSpPr>
          <p:spPr>
            <a:xfrm>
              <a:off x="7760762" y="3961962"/>
              <a:ext cx="88998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dirty="0" err="1">
                  <a:latin typeface="Consolas" panose="020B0609020204030204" pitchFamily="49" charset="0"/>
                </a:rPr>
                <a:t>soFar</a:t>
              </a:r>
              <a:endParaRPr lang="en-US" sz="2000" dirty="0">
                <a:latin typeface="Consolas" panose="020B0609020204030204" pitchFamily="49" charset="0"/>
              </a:endParaRPr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20057C71-FB7D-4BB3-B6CA-8A07876D57F5}"/>
                </a:ext>
              </a:extLst>
            </p:cNvPr>
            <p:cNvSpPr/>
            <p:nvPr/>
          </p:nvSpPr>
          <p:spPr>
            <a:xfrm>
              <a:off x="7911293" y="4290669"/>
              <a:ext cx="588926" cy="523221"/>
            </a:xfrm>
            <a:prstGeom prst="round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  <a:latin typeface="Consolas" panose="020B0609020204030204" pitchFamily="49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03EC9F-7C01-4E59-9C11-97F7915F595D}"/>
                </a:ext>
              </a:extLst>
            </p:cNvPr>
            <p:cNvSpPr/>
            <p:nvPr/>
          </p:nvSpPr>
          <p:spPr>
            <a:xfrm>
              <a:off x="7555771" y="3905228"/>
              <a:ext cx="1283234" cy="1098436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  <a:latin typeface="Consolas" panose="020B0609020204030204" pitchFamily="49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A763C38-E3EE-45A0-A780-993939ECC2A2}"/>
                </a:ext>
              </a:extLst>
            </p:cNvPr>
            <p:cNvSpPr/>
            <p:nvPr/>
          </p:nvSpPr>
          <p:spPr>
            <a:xfrm>
              <a:off x="10354376" y="4504632"/>
              <a:ext cx="1283234" cy="1098436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  <a:latin typeface="Consolas" panose="020B0609020204030204" pitchFamily="49" charset="0"/>
              </a:endParaRPr>
            </a:p>
          </p:txBody>
        </p:sp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79A810F1-B5B0-4B18-AFEE-DF779AA3EC8B}"/>
                </a:ext>
              </a:extLst>
            </p:cNvPr>
            <p:cNvCxnSpPr>
              <a:cxnSpLocks/>
              <a:endCxn id="18" idx="1"/>
            </p:cNvCxnSpPr>
            <p:nvPr/>
          </p:nvCxnSpPr>
          <p:spPr>
            <a:xfrm>
              <a:off x="8175812" y="4564316"/>
              <a:ext cx="2178564" cy="489534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25E28C5-AA46-4D74-8515-0E69DB6934A9}"/>
                </a:ext>
              </a:extLst>
            </p:cNvPr>
            <p:cNvSpPr txBox="1"/>
            <p:nvPr/>
          </p:nvSpPr>
          <p:spPr>
            <a:xfrm>
              <a:off x="10723325" y="4792240"/>
              <a:ext cx="57900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latin typeface="Consolas" panose="020B0609020204030204" pitchFamily="49" charset="0"/>
                </a:rPr>
                <a:t>[]</a:t>
              </a:r>
            </a:p>
          </p:txBody>
        </p:sp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74DE27-E63A-4F93-B831-10859E709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5431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E5B18-EC10-4D28-83F1-A67D382E6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Recursive Backtracking (Step 3)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6BBCBD89-704E-4724-B2D6-32A25ABA3671}"/>
              </a:ext>
            </a:extLst>
          </p:cNvPr>
          <p:cNvSpPr txBox="1">
            <a:spLocks/>
          </p:cNvSpPr>
          <p:nvPr/>
        </p:nvSpPr>
        <p:spPr>
          <a:xfrm>
            <a:off x="990600" y="1345764"/>
            <a:ext cx="10835986" cy="27037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cs typeface="Arial" panose="020B0604020202020204" pitchFamily="34" charset="0"/>
              </a:rPr>
              <a:t>Exhaustive search with a data structure accumulator(s)</a:t>
            </a:r>
          </a:p>
          <a:p>
            <a:pPr lvl="1"/>
            <a:r>
              <a:rPr lang="en-US" dirty="0">
                <a:cs typeface="Arial" panose="020B0604020202020204" pitchFamily="34" charset="0"/>
              </a:rPr>
              <a:t>Now we have to deal with reference semantics…</a:t>
            </a:r>
          </a:p>
          <a:p>
            <a:r>
              <a:rPr lang="en-US" dirty="0">
                <a:cs typeface="Arial" panose="020B0604020202020204" pitchFamily="34" charset="0"/>
              </a:rPr>
              <a:t>Major pattern: </a:t>
            </a:r>
            <a:r>
              <a:rPr lang="en-US" b="1" dirty="0">
                <a:cs typeface="Arial" panose="020B0604020202020204" pitchFamily="34" charset="0"/>
              </a:rPr>
              <a:t>Choose, Explore, Un-choose</a:t>
            </a:r>
          </a:p>
          <a:p>
            <a:pPr lvl="1"/>
            <a:r>
              <a:rPr lang="en-US" dirty="0">
                <a:cs typeface="Arial" panose="020B0604020202020204" pitchFamily="34" charset="0"/>
              </a:rPr>
              <a:t>All of the stack frames share the same </a:t>
            </a:r>
            <a:r>
              <a:rPr lang="en-US" i="1" dirty="0">
                <a:cs typeface="Arial" panose="020B0604020202020204" pitchFamily="34" charset="0"/>
              </a:rPr>
              <a:t>one </a:t>
            </a:r>
            <a:r>
              <a:rPr lang="en-US" dirty="0">
                <a:cs typeface="Arial" panose="020B0604020202020204" pitchFamily="34" charset="0"/>
              </a:rPr>
              <a:t>data structure</a:t>
            </a:r>
          </a:p>
          <a:p>
            <a:pPr lvl="1"/>
            <a:r>
              <a:rPr lang="en-US" dirty="0">
                <a:cs typeface="Arial" panose="020B0604020202020204" pitchFamily="34" charset="0"/>
              </a:rPr>
              <a:t>Need to explicitly un-choose it so it's not remembered in other frames</a:t>
            </a:r>
          </a:p>
          <a:p>
            <a:endParaRPr lang="en-US" dirty="0">
              <a:cs typeface="Arial" panose="020B0604020202020204" pitchFamily="34" charset="0"/>
            </a:endParaRPr>
          </a:p>
          <a:p>
            <a:endParaRPr lang="en-US" dirty="0">
              <a:cs typeface="Arial" panose="020B0604020202020204" pitchFamily="34" charset="0"/>
            </a:endParaRPr>
          </a:p>
          <a:p>
            <a:pPr marL="457200" lvl="1" indent="0">
              <a:buNone/>
            </a:pPr>
            <a:endParaRPr lang="en-US" dirty="0"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i="1" dirty="0"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i="1" dirty="0"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CE9ED52-4BF7-4170-AF9C-7B3E3FAD9AD4}"/>
              </a:ext>
            </a:extLst>
          </p:cNvPr>
          <p:cNvSpPr txBox="1"/>
          <p:nvPr/>
        </p:nvSpPr>
        <p:spPr>
          <a:xfrm>
            <a:off x="1006910" y="3961962"/>
            <a:ext cx="5121915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indent="0">
              <a:buNone/>
            </a:pPr>
            <a:r>
              <a:rPr lang="en-US" sz="2000" u="sng" dirty="0">
                <a:latin typeface="Consolas" panose="020B0609020204030204" pitchFamily="49" charset="0"/>
                <a:cs typeface="Arial" panose="020B0604020202020204" pitchFamily="34" charset="0"/>
              </a:rPr>
              <a:t>List&lt;Character&gt; </a:t>
            </a:r>
            <a:r>
              <a:rPr lang="en-US" sz="2000" u="sng" dirty="0" err="1">
                <a:latin typeface="Consolas" panose="020B0609020204030204" pitchFamily="49" charset="0"/>
                <a:cs typeface="Arial" panose="020B0604020202020204" pitchFamily="34" charset="0"/>
              </a:rPr>
              <a:t>soFar</a:t>
            </a:r>
            <a:r>
              <a:rPr lang="en-US" sz="2000" u="sng" dirty="0">
                <a:latin typeface="Consolas" panose="020B0609020204030204" pitchFamily="49" charset="0"/>
                <a:cs typeface="Arial" panose="020B0604020202020204" pitchFamily="34" charset="0"/>
              </a:rPr>
              <a:t>:</a:t>
            </a:r>
          </a:p>
          <a:p>
            <a:pPr marL="0" indent="0">
              <a:buNone/>
            </a:pPr>
            <a:endParaRPr lang="en-US" sz="2000" dirty="0">
              <a:latin typeface="Consolas" panose="020B0609020204030204" pitchFamily="49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  <a:cs typeface="Arial" panose="020B0604020202020204" pitchFamily="34" charset="0"/>
              </a:rPr>
              <a:t>for (each option) {</a:t>
            </a: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  <a:cs typeface="Arial" panose="020B0604020202020204" pitchFamily="34" charset="0"/>
              </a:rPr>
              <a:t>    </a:t>
            </a:r>
            <a:r>
              <a:rPr lang="en-US" sz="2000" b="1" dirty="0" err="1">
                <a:latin typeface="Consolas" panose="020B0609020204030204" pitchFamily="49" charset="0"/>
                <a:cs typeface="Arial" panose="020B0604020202020204" pitchFamily="34" charset="0"/>
              </a:rPr>
              <a:t>soFar.add</a:t>
            </a:r>
            <a:r>
              <a:rPr lang="en-US" sz="2000" b="1" dirty="0">
                <a:latin typeface="Consolas" panose="020B0609020204030204" pitchFamily="49" charset="0"/>
                <a:cs typeface="Arial" panose="020B0604020202020204" pitchFamily="34" charset="0"/>
              </a:rPr>
              <a:t>(option);</a:t>
            </a: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  <a:cs typeface="Arial" panose="020B0604020202020204" pitchFamily="34" charset="0"/>
              </a:rPr>
              <a:t>    search(input, </a:t>
            </a:r>
            <a:r>
              <a:rPr lang="en-US" sz="2000" dirty="0" err="1">
                <a:latin typeface="Consolas" panose="020B0609020204030204" pitchFamily="49" charset="0"/>
                <a:cs typeface="Arial" panose="020B0604020202020204" pitchFamily="34" charset="0"/>
              </a:rPr>
              <a:t>soFar</a:t>
            </a:r>
            <a:r>
              <a:rPr lang="en-US" sz="2000" dirty="0">
                <a:latin typeface="Consolas" panose="020B0609020204030204" pitchFamily="49" charset="0"/>
                <a:cs typeface="Arial" panose="020B0604020202020204" pitchFamily="34" charset="0"/>
              </a:rPr>
              <a:t>);</a:t>
            </a: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  <a:cs typeface="Arial" panose="020B0604020202020204" pitchFamily="34" charset="0"/>
              </a:rPr>
              <a:t>    </a:t>
            </a:r>
            <a:r>
              <a:rPr lang="en-US" sz="2000" dirty="0" err="1">
                <a:latin typeface="Consolas" panose="020B0609020204030204" pitchFamily="49" charset="0"/>
                <a:cs typeface="Arial" panose="020B0604020202020204" pitchFamily="34" charset="0"/>
              </a:rPr>
              <a:t>soFar.remove</a:t>
            </a:r>
            <a:r>
              <a:rPr lang="en-US" sz="2000" dirty="0">
                <a:latin typeface="Consolas" panose="020B0609020204030204" pitchFamily="49" charset="0"/>
                <a:cs typeface="Arial" panose="020B0604020202020204" pitchFamily="34" charset="0"/>
              </a:rPr>
              <a:t>(</a:t>
            </a:r>
            <a:r>
              <a:rPr lang="en-US" sz="2000" dirty="0" err="1">
                <a:latin typeface="Consolas" panose="020B0609020204030204" pitchFamily="49" charset="0"/>
                <a:cs typeface="Arial" panose="020B0604020202020204" pitchFamily="34" charset="0"/>
              </a:rPr>
              <a:t>soFar.size</a:t>
            </a:r>
            <a:r>
              <a:rPr lang="en-US" sz="2000" dirty="0">
                <a:latin typeface="Consolas" panose="020B0609020204030204" pitchFamily="49" charset="0"/>
                <a:cs typeface="Arial" panose="020B0604020202020204" pitchFamily="34" charset="0"/>
              </a:rPr>
              <a:t>() – 1);</a:t>
            </a: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  <a:cs typeface="Arial" panose="020B0604020202020204" pitchFamily="34" charset="0"/>
              </a:rPr>
              <a:t>}</a:t>
            </a:r>
          </a:p>
        </p:txBody>
      </p:sp>
      <p:grpSp>
        <p:nvGrpSpPr>
          <p:cNvPr id="3" name="Group 2" descr="soFar method call holding a reference to an array containing '0'">
            <a:extLst>
              <a:ext uri="{FF2B5EF4-FFF2-40B4-BE49-F238E27FC236}">
                <a16:creationId xmlns:a16="http://schemas.microsoft.com/office/drawing/2014/main" id="{B8344B94-6948-45C6-B3B4-702FED1ABAF8}"/>
              </a:ext>
            </a:extLst>
          </p:cNvPr>
          <p:cNvGrpSpPr/>
          <p:nvPr/>
        </p:nvGrpSpPr>
        <p:grpSpPr>
          <a:xfrm>
            <a:off x="7555771" y="3905228"/>
            <a:ext cx="4081839" cy="1697840"/>
            <a:chOff x="7555771" y="3905228"/>
            <a:chExt cx="4081839" cy="16978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A19D3BE-3693-4855-8967-B6CF6A9CB13A}"/>
                </a:ext>
              </a:extLst>
            </p:cNvPr>
            <p:cNvSpPr txBox="1"/>
            <p:nvPr/>
          </p:nvSpPr>
          <p:spPr>
            <a:xfrm>
              <a:off x="7760762" y="3961962"/>
              <a:ext cx="88998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dirty="0" err="1">
                  <a:latin typeface="Consolas" panose="020B0609020204030204" pitchFamily="49" charset="0"/>
                </a:rPr>
                <a:t>soFar</a:t>
              </a:r>
              <a:endParaRPr lang="en-US" sz="2000" dirty="0">
                <a:latin typeface="Consolas" panose="020B0609020204030204" pitchFamily="49" charset="0"/>
              </a:endParaRPr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20057C71-FB7D-4BB3-B6CA-8A07876D57F5}"/>
                </a:ext>
              </a:extLst>
            </p:cNvPr>
            <p:cNvSpPr/>
            <p:nvPr/>
          </p:nvSpPr>
          <p:spPr>
            <a:xfrm>
              <a:off x="7911293" y="4290669"/>
              <a:ext cx="588926" cy="523221"/>
            </a:xfrm>
            <a:prstGeom prst="round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  <a:latin typeface="Consolas" panose="020B0609020204030204" pitchFamily="49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03EC9F-7C01-4E59-9C11-97F7915F595D}"/>
                </a:ext>
              </a:extLst>
            </p:cNvPr>
            <p:cNvSpPr/>
            <p:nvPr/>
          </p:nvSpPr>
          <p:spPr>
            <a:xfrm>
              <a:off x="7555771" y="3905228"/>
              <a:ext cx="1283234" cy="1098436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  <a:latin typeface="Consolas" panose="020B0609020204030204" pitchFamily="49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A763C38-E3EE-45A0-A780-993939ECC2A2}"/>
                </a:ext>
              </a:extLst>
            </p:cNvPr>
            <p:cNvSpPr/>
            <p:nvPr/>
          </p:nvSpPr>
          <p:spPr>
            <a:xfrm>
              <a:off x="10354376" y="4504632"/>
              <a:ext cx="1283234" cy="1098436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  <a:latin typeface="Consolas" panose="020B0609020204030204" pitchFamily="49" charset="0"/>
              </a:endParaRPr>
            </a:p>
          </p:txBody>
        </p:sp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79A810F1-B5B0-4B18-AFEE-DF779AA3EC8B}"/>
                </a:ext>
              </a:extLst>
            </p:cNvPr>
            <p:cNvCxnSpPr>
              <a:cxnSpLocks/>
              <a:endCxn id="18" idx="1"/>
            </p:cNvCxnSpPr>
            <p:nvPr/>
          </p:nvCxnSpPr>
          <p:spPr>
            <a:xfrm>
              <a:off x="8175812" y="4564316"/>
              <a:ext cx="2178564" cy="489534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25E28C5-AA46-4D74-8515-0E69DB6934A9}"/>
                </a:ext>
              </a:extLst>
            </p:cNvPr>
            <p:cNvSpPr txBox="1"/>
            <p:nvPr/>
          </p:nvSpPr>
          <p:spPr>
            <a:xfrm>
              <a:off x="10432312" y="4806486"/>
              <a:ext cx="117051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latin typeface="Consolas" panose="020B0609020204030204" pitchFamily="49" charset="0"/>
                </a:rPr>
                <a:t>['0']</a:t>
              </a:r>
            </a:p>
          </p:txBody>
        </p:sp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091484-E39C-4515-997E-38523A75D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2614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E5B18-EC10-4D28-83F1-A67D382E6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Recursive Backtracking (Step 4)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6BBCBD89-704E-4724-B2D6-32A25ABA3671}"/>
              </a:ext>
            </a:extLst>
          </p:cNvPr>
          <p:cNvSpPr txBox="1">
            <a:spLocks/>
          </p:cNvSpPr>
          <p:nvPr/>
        </p:nvSpPr>
        <p:spPr>
          <a:xfrm>
            <a:off x="990600" y="1345764"/>
            <a:ext cx="10835986" cy="27037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cs typeface="Arial" panose="020B0604020202020204" pitchFamily="34" charset="0"/>
              </a:rPr>
              <a:t>Exhaustive search with a data structure accumulator(s)</a:t>
            </a:r>
          </a:p>
          <a:p>
            <a:pPr lvl="1"/>
            <a:r>
              <a:rPr lang="en-US" dirty="0">
                <a:cs typeface="Arial" panose="020B0604020202020204" pitchFamily="34" charset="0"/>
              </a:rPr>
              <a:t>Now we have to deal with reference semantics…</a:t>
            </a:r>
          </a:p>
          <a:p>
            <a:r>
              <a:rPr lang="en-US" dirty="0">
                <a:cs typeface="Arial" panose="020B0604020202020204" pitchFamily="34" charset="0"/>
              </a:rPr>
              <a:t>Major pattern: </a:t>
            </a:r>
            <a:r>
              <a:rPr lang="en-US" b="1" dirty="0">
                <a:cs typeface="Arial" panose="020B0604020202020204" pitchFamily="34" charset="0"/>
              </a:rPr>
              <a:t>Choose, Explore, Un-choose</a:t>
            </a:r>
          </a:p>
          <a:p>
            <a:pPr lvl="1"/>
            <a:r>
              <a:rPr lang="en-US" dirty="0">
                <a:cs typeface="Arial" panose="020B0604020202020204" pitchFamily="34" charset="0"/>
              </a:rPr>
              <a:t>All of the stack frames share the same </a:t>
            </a:r>
            <a:r>
              <a:rPr lang="en-US" i="1" dirty="0">
                <a:cs typeface="Arial" panose="020B0604020202020204" pitchFamily="34" charset="0"/>
              </a:rPr>
              <a:t>one </a:t>
            </a:r>
            <a:r>
              <a:rPr lang="en-US" dirty="0">
                <a:cs typeface="Arial" panose="020B0604020202020204" pitchFamily="34" charset="0"/>
              </a:rPr>
              <a:t>data structure</a:t>
            </a:r>
          </a:p>
          <a:p>
            <a:pPr lvl="1"/>
            <a:r>
              <a:rPr lang="en-US" dirty="0">
                <a:cs typeface="Arial" panose="020B0604020202020204" pitchFamily="34" charset="0"/>
              </a:rPr>
              <a:t>Need to explicitly un-choose it so it's not remembered in other frames</a:t>
            </a:r>
          </a:p>
          <a:p>
            <a:endParaRPr lang="en-US" dirty="0">
              <a:cs typeface="Arial" panose="020B0604020202020204" pitchFamily="34" charset="0"/>
            </a:endParaRPr>
          </a:p>
          <a:p>
            <a:endParaRPr lang="en-US" dirty="0">
              <a:cs typeface="Arial" panose="020B0604020202020204" pitchFamily="34" charset="0"/>
            </a:endParaRPr>
          </a:p>
          <a:p>
            <a:pPr marL="457200" lvl="1" indent="0">
              <a:buNone/>
            </a:pPr>
            <a:endParaRPr lang="en-US" dirty="0"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i="1" dirty="0"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i="1" dirty="0"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CE9ED52-4BF7-4170-AF9C-7B3E3FAD9AD4}"/>
              </a:ext>
            </a:extLst>
          </p:cNvPr>
          <p:cNvSpPr txBox="1"/>
          <p:nvPr/>
        </p:nvSpPr>
        <p:spPr>
          <a:xfrm>
            <a:off x="1006910" y="3961962"/>
            <a:ext cx="5121915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indent="0">
              <a:buNone/>
            </a:pPr>
            <a:r>
              <a:rPr lang="en-US" sz="2000" u="sng" dirty="0">
                <a:latin typeface="Consolas" panose="020B0609020204030204" pitchFamily="49" charset="0"/>
                <a:cs typeface="Arial" panose="020B0604020202020204" pitchFamily="34" charset="0"/>
              </a:rPr>
              <a:t>List&lt;Character&gt; </a:t>
            </a:r>
            <a:r>
              <a:rPr lang="en-US" sz="2000" u="sng" dirty="0" err="1">
                <a:latin typeface="Consolas" panose="020B0609020204030204" pitchFamily="49" charset="0"/>
                <a:cs typeface="Arial" panose="020B0604020202020204" pitchFamily="34" charset="0"/>
              </a:rPr>
              <a:t>soFar</a:t>
            </a:r>
            <a:r>
              <a:rPr lang="en-US" sz="2000" u="sng" dirty="0">
                <a:latin typeface="Consolas" panose="020B0609020204030204" pitchFamily="49" charset="0"/>
                <a:cs typeface="Arial" panose="020B0604020202020204" pitchFamily="34" charset="0"/>
              </a:rPr>
              <a:t>:</a:t>
            </a:r>
          </a:p>
          <a:p>
            <a:pPr marL="0" indent="0">
              <a:buNone/>
            </a:pPr>
            <a:endParaRPr lang="en-US" sz="2000" dirty="0">
              <a:latin typeface="Consolas" panose="020B0609020204030204" pitchFamily="49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  <a:cs typeface="Arial" panose="020B0604020202020204" pitchFamily="34" charset="0"/>
              </a:rPr>
              <a:t>for (each option) {</a:t>
            </a: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  <a:cs typeface="Arial" panose="020B0604020202020204" pitchFamily="34" charset="0"/>
              </a:rPr>
              <a:t>    </a:t>
            </a:r>
            <a:r>
              <a:rPr lang="en-US" sz="2000" dirty="0" err="1">
                <a:latin typeface="Consolas" panose="020B0609020204030204" pitchFamily="49" charset="0"/>
                <a:cs typeface="Arial" panose="020B0604020202020204" pitchFamily="34" charset="0"/>
              </a:rPr>
              <a:t>soFar.add</a:t>
            </a:r>
            <a:r>
              <a:rPr lang="en-US" sz="2000" dirty="0">
                <a:latin typeface="Consolas" panose="020B0609020204030204" pitchFamily="49" charset="0"/>
                <a:cs typeface="Arial" panose="020B0604020202020204" pitchFamily="34" charset="0"/>
              </a:rPr>
              <a:t>(option);</a:t>
            </a: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  <a:cs typeface="Arial" panose="020B0604020202020204" pitchFamily="34" charset="0"/>
              </a:rPr>
              <a:t>    </a:t>
            </a:r>
            <a:r>
              <a:rPr lang="en-US" sz="2000" b="1" dirty="0">
                <a:latin typeface="Consolas" panose="020B0609020204030204" pitchFamily="49" charset="0"/>
                <a:cs typeface="Arial" panose="020B0604020202020204" pitchFamily="34" charset="0"/>
              </a:rPr>
              <a:t>search(input, </a:t>
            </a:r>
            <a:r>
              <a:rPr lang="en-US" sz="2000" b="1" dirty="0" err="1">
                <a:latin typeface="Consolas" panose="020B0609020204030204" pitchFamily="49" charset="0"/>
                <a:cs typeface="Arial" panose="020B0604020202020204" pitchFamily="34" charset="0"/>
              </a:rPr>
              <a:t>soFar</a:t>
            </a:r>
            <a:r>
              <a:rPr lang="en-US" sz="2000" b="1" dirty="0">
                <a:latin typeface="Consolas" panose="020B0609020204030204" pitchFamily="49" charset="0"/>
                <a:cs typeface="Arial" panose="020B0604020202020204" pitchFamily="34" charset="0"/>
              </a:rPr>
              <a:t>);</a:t>
            </a: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  <a:cs typeface="Arial" panose="020B0604020202020204" pitchFamily="34" charset="0"/>
              </a:rPr>
              <a:t>    </a:t>
            </a:r>
            <a:r>
              <a:rPr lang="en-US" sz="2000" dirty="0" err="1">
                <a:latin typeface="Consolas" panose="020B0609020204030204" pitchFamily="49" charset="0"/>
                <a:cs typeface="Arial" panose="020B0604020202020204" pitchFamily="34" charset="0"/>
              </a:rPr>
              <a:t>soFar.remove</a:t>
            </a:r>
            <a:r>
              <a:rPr lang="en-US" sz="2000" dirty="0">
                <a:latin typeface="Consolas" panose="020B0609020204030204" pitchFamily="49" charset="0"/>
                <a:cs typeface="Arial" panose="020B0604020202020204" pitchFamily="34" charset="0"/>
              </a:rPr>
              <a:t>(</a:t>
            </a:r>
            <a:r>
              <a:rPr lang="en-US" sz="2000" dirty="0" err="1">
                <a:latin typeface="Consolas" panose="020B0609020204030204" pitchFamily="49" charset="0"/>
                <a:cs typeface="Arial" panose="020B0604020202020204" pitchFamily="34" charset="0"/>
              </a:rPr>
              <a:t>soFar.size</a:t>
            </a:r>
            <a:r>
              <a:rPr lang="en-US" sz="2000" dirty="0">
                <a:latin typeface="Consolas" panose="020B0609020204030204" pitchFamily="49" charset="0"/>
                <a:cs typeface="Arial" panose="020B0604020202020204" pitchFamily="34" charset="0"/>
              </a:rPr>
              <a:t>() – 1);</a:t>
            </a: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  <a:cs typeface="Arial" panose="020B0604020202020204" pitchFamily="34" charset="0"/>
              </a:rPr>
              <a:t>}</a:t>
            </a:r>
          </a:p>
        </p:txBody>
      </p:sp>
      <p:grpSp>
        <p:nvGrpSpPr>
          <p:cNvPr id="3" name="Group 2" descr="Two soFar method calls, each holding a reference to the same array containing '0'">
            <a:extLst>
              <a:ext uri="{FF2B5EF4-FFF2-40B4-BE49-F238E27FC236}">
                <a16:creationId xmlns:a16="http://schemas.microsoft.com/office/drawing/2014/main" id="{815AAF24-C14B-4354-A860-E0E91A4B3A18}"/>
              </a:ext>
            </a:extLst>
          </p:cNvPr>
          <p:cNvGrpSpPr/>
          <p:nvPr/>
        </p:nvGrpSpPr>
        <p:grpSpPr>
          <a:xfrm>
            <a:off x="6801338" y="3905228"/>
            <a:ext cx="4836272" cy="2408551"/>
            <a:chOff x="6801338" y="3905228"/>
            <a:chExt cx="4836272" cy="240855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A19D3BE-3693-4855-8967-B6CF6A9CB13A}"/>
                </a:ext>
              </a:extLst>
            </p:cNvPr>
            <p:cNvSpPr txBox="1"/>
            <p:nvPr/>
          </p:nvSpPr>
          <p:spPr>
            <a:xfrm>
              <a:off x="7760762" y="3961962"/>
              <a:ext cx="88998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dirty="0" err="1">
                  <a:latin typeface="Consolas" panose="020B0609020204030204" pitchFamily="49" charset="0"/>
                </a:rPr>
                <a:t>soFar</a:t>
              </a:r>
              <a:endParaRPr lang="en-US" sz="2000" dirty="0">
                <a:latin typeface="Consolas" panose="020B0609020204030204" pitchFamily="49" charset="0"/>
              </a:endParaRPr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20057C71-FB7D-4BB3-B6CA-8A07876D57F5}"/>
                </a:ext>
              </a:extLst>
            </p:cNvPr>
            <p:cNvSpPr/>
            <p:nvPr/>
          </p:nvSpPr>
          <p:spPr>
            <a:xfrm>
              <a:off x="7911293" y="4290669"/>
              <a:ext cx="588926" cy="523221"/>
            </a:xfrm>
            <a:prstGeom prst="round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  <a:latin typeface="Consolas" panose="020B0609020204030204" pitchFamily="49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03EC9F-7C01-4E59-9C11-97F7915F595D}"/>
                </a:ext>
              </a:extLst>
            </p:cNvPr>
            <p:cNvSpPr/>
            <p:nvPr/>
          </p:nvSpPr>
          <p:spPr>
            <a:xfrm>
              <a:off x="7555771" y="3905228"/>
              <a:ext cx="1283234" cy="1098436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  <a:latin typeface="Consolas" panose="020B0609020204030204" pitchFamily="49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A763C38-E3EE-45A0-A780-993939ECC2A2}"/>
                </a:ext>
              </a:extLst>
            </p:cNvPr>
            <p:cNvSpPr/>
            <p:nvPr/>
          </p:nvSpPr>
          <p:spPr>
            <a:xfrm>
              <a:off x="10354376" y="4504632"/>
              <a:ext cx="1283234" cy="1098436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  <a:latin typeface="Consolas" panose="020B0609020204030204" pitchFamily="49" charset="0"/>
              </a:endParaRPr>
            </a:p>
          </p:txBody>
        </p:sp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79A810F1-B5B0-4B18-AFEE-DF779AA3EC8B}"/>
                </a:ext>
              </a:extLst>
            </p:cNvPr>
            <p:cNvCxnSpPr>
              <a:cxnSpLocks/>
              <a:endCxn id="18" idx="1"/>
            </p:cNvCxnSpPr>
            <p:nvPr/>
          </p:nvCxnSpPr>
          <p:spPr>
            <a:xfrm>
              <a:off x="8175812" y="4564316"/>
              <a:ext cx="2178564" cy="489534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25E28C5-AA46-4D74-8515-0E69DB6934A9}"/>
                </a:ext>
              </a:extLst>
            </p:cNvPr>
            <p:cNvSpPr txBox="1"/>
            <p:nvPr/>
          </p:nvSpPr>
          <p:spPr>
            <a:xfrm>
              <a:off x="10432312" y="4806486"/>
              <a:ext cx="117051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latin typeface="Consolas" panose="020B0609020204030204" pitchFamily="49" charset="0"/>
                </a:rPr>
                <a:t>['0']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36CBA78-71DB-48D7-9007-7DB39C47FAE1}"/>
                </a:ext>
              </a:extLst>
            </p:cNvPr>
            <p:cNvSpPr txBox="1"/>
            <p:nvPr/>
          </p:nvSpPr>
          <p:spPr>
            <a:xfrm>
              <a:off x="7006329" y="5272077"/>
              <a:ext cx="88998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dirty="0" err="1">
                  <a:latin typeface="Consolas" panose="020B0609020204030204" pitchFamily="49" charset="0"/>
                </a:rPr>
                <a:t>soFar</a:t>
              </a:r>
              <a:endParaRPr lang="en-US" sz="2000" dirty="0">
                <a:latin typeface="Consolas" panose="020B0609020204030204" pitchFamily="49" charset="0"/>
              </a:endParaRP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C4C1615A-06EF-4DA5-91B2-538F63066310}"/>
                </a:ext>
              </a:extLst>
            </p:cNvPr>
            <p:cNvSpPr/>
            <p:nvPr/>
          </p:nvSpPr>
          <p:spPr>
            <a:xfrm>
              <a:off x="7128538" y="5600784"/>
              <a:ext cx="624781" cy="523221"/>
            </a:xfrm>
            <a:prstGeom prst="round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  <a:latin typeface="Consolas" panose="020B0609020204030204" pitchFamily="49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FC4AEAF-E649-416D-A875-4181C7AE7FCE}"/>
                </a:ext>
              </a:extLst>
            </p:cNvPr>
            <p:cNvSpPr/>
            <p:nvPr/>
          </p:nvSpPr>
          <p:spPr>
            <a:xfrm>
              <a:off x="6801338" y="5215343"/>
              <a:ext cx="1283234" cy="1098436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  <a:latin typeface="Consolas" panose="020B0609020204030204" pitchFamily="49" charset="0"/>
              </a:endParaRPr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99330AAB-3A64-4B17-97CB-E98E8FEBB5E5}"/>
                </a:ext>
              </a:extLst>
            </p:cNvPr>
            <p:cNvCxnSpPr>
              <a:cxnSpLocks/>
              <a:endCxn id="18" idx="1"/>
            </p:cNvCxnSpPr>
            <p:nvPr/>
          </p:nvCxnSpPr>
          <p:spPr>
            <a:xfrm flipV="1">
              <a:off x="7405241" y="5053850"/>
              <a:ext cx="2949135" cy="808544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10C0A9-2576-4069-A1AC-8293ACC52F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7206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E5B18-EC10-4D28-83F1-A67D382E6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Recursive Backtracking (Step 5)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6BBCBD89-704E-4724-B2D6-32A25ABA3671}"/>
              </a:ext>
            </a:extLst>
          </p:cNvPr>
          <p:cNvSpPr txBox="1">
            <a:spLocks/>
          </p:cNvSpPr>
          <p:nvPr/>
        </p:nvSpPr>
        <p:spPr>
          <a:xfrm>
            <a:off x="990600" y="1345764"/>
            <a:ext cx="10835986" cy="27037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cs typeface="Arial" panose="020B0604020202020204" pitchFamily="34" charset="0"/>
              </a:rPr>
              <a:t>Exhaustive search with a data structure accumulator(s)</a:t>
            </a:r>
          </a:p>
          <a:p>
            <a:pPr lvl="1"/>
            <a:r>
              <a:rPr lang="en-US" dirty="0">
                <a:cs typeface="Arial" panose="020B0604020202020204" pitchFamily="34" charset="0"/>
              </a:rPr>
              <a:t>Now we have to deal with reference semantics…</a:t>
            </a:r>
          </a:p>
          <a:p>
            <a:r>
              <a:rPr lang="en-US" dirty="0">
                <a:cs typeface="Arial" panose="020B0604020202020204" pitchFamily="34" charset="0"/>
              </a:rPr>
              <a:t>Major pattern: </a:t>
            </a:r>
            <a:r>
              <a:rPr lang="en-US" b="1" dirty="0">
                <a:cs typeface="Arial" panose="020B0604020202020204" pitchFamily="34" charset="0"/>
              </a:rPr>
              <a:t>Choose, Explore, Un-choose</a:t>
            </a:r>
          </a:p>
          <a:p>
            <a:pPr lvl="1"/>
            <a:r>
              <a:rPr lang="en-US" dirty="0">
                <a:cs typeface="Arial" panose="020B0604020202020204" pitchFamily="34" charset="0"/>
              </a:rPr>
              <a:t>All of the stack frames share the same </a:t>
            </a:r>
            <a:r>
              <a:rPr lang="en-US" i="1" dirty="0">
                <a:cs typeface="Arial" panose="020B0604020202020204" pitchFamily="34" charset="0"/>
              </a:rPr>
              <a:t>one </a:t>
            </a:r>
            <a:r>
              <a:rPr lang="en-US" dirty="0">
                <a:cs typeface="Arial" panose="020B0604020202020204" pitchFamily="34" charset="0"/>
              </a:rPr>
              <a:t>data structure</a:t>
            </a:r>
          </a:p>
          <a:p>
            <a:pPr lvl="1"/>
            <a:r>
              <a:rPr lang="en-US" dirty="0">
                <a:cs typeface="Arial" panose="020B0604020202020204" pitchFamily="34" charset="0"/>
              </a:rPr>
              <a:t>Need to explicitly un-choose it so it's not remembered in other frames</a:t>
            </a:r>
          </a:p>
          <a:p>
            <a:endParaRPr lang="en-US" dirty="0">
              <a:cs typeface="Arial" panose="020B0604020202020204" pitchFamily="34" charset="0"/>
            </a:endParaRPr>
          </a:p>
          <a:p>
            <a:endParaRPr lang="en-US" dirty="0">
              <a:cs typeface="Arial" panose="020B0604020202020204" pitchFamily="34" charset="0"/>
            </a:endParaRPr>
          </a:p>
          <a:p>
            <a:pPr marL="457200" lvl="1" indent="0">
              <a:buNone/>
            </a:pPr>
            <a:endParaRPr lang="en-US" dirty="0"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i="1" dirty="0"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i="1" dirty="0"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CE9ED52-4BF7-4170-AF9C-7B3E3FAD9AD4}"/>
              </a:ext>
            </a:extLst>
          </p:cNvPr>
          <p:cNvSpPr txBox="1"/>
          <p:nvPr/>
        </p:nvSpPr>
        <p:spPr>
          <a:xfrm>
            <a:off x="1006910" y="3961962"/>
            <a:ext cx="5121915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indent="0">
              <a:buNone/>
            </a:pPr>
            <a:r>
              <a:rPr lang="en-US" sz="2000" u="sng" dirty="0">
                <a:latin typeface="Consolas" panose="020B0609020204030204" pitchFamily="49" charset="0"/>
                <a:cs typeface="Arial" panose="020B0604020202020204" pitchFamily="34" charset="0"/>
              </a:rPr>
              <a:t>List&lt;Character&gt; </a:t>
            </a:r>
            <a:r>
              <a:rPr lang="en-US" sz="2000" u="sng" dirty="0" err="1">
                <a:latin typeface="Consolas" panose="020B0609020204030204" pitchFamily="49" charset="0"/>
                <a:cs typeface="Arial" panose="020B0604020202020204" pitchFamily="34" charset="0"/>
              </a:rPr>
              <a:t>soFar</a:t>
            </a:r>
            <a:r>
              <a:rPr lang="en-US" sz="2000" u="sng" dirty="0">
                <a:latin typeface="Consolas" panose="020B0609020204030204" pitchFamily="49" charset="0"/>
                <a:cs typeface="Arial" panose="020B0604020202020204" pitchFamily="34" charset="0"/>
              </a:rPr>
              <a:t>:</a:t>
            </a:r>
          </a:p>
          <a:p>
            <a:pPr marL="0" indent="0">
              <a:buNone/>
            </a:pPr>
            <a:endParaRPr lang="en-US" sz="2000" dirty="0">
              <a:latin typeface="Consolas" panose="020B0609020204030204" pitchFamily="49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  <a:cs typeface="Arial" panose="020B0604020202020204" pitchFamily="34" charset="0"/>
              </a:rPr>
              <a:t>for (each option) {</a:t>
            </a: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  <a:cs typeface="Arial" panose="020B0604020202020204" pitchFamily="34" charset="0"/>
              </a:rPr>
              <a:t>    </a:t>
            </a:r>
            <a:r>
              <a:rPr lang="en-US" sz="2000" dirty="0" err="1">
                <a:latin typeface="Consolas" panose="020B0609020204030204" pitchFamily="49" charset="0"/>
                <a:cs typeface="Arial" panose="020B0604020202020204" pitchFamily="34" charset="0"/>
              </a:rPr>
              <a:t>soFar.add</a:t>
            </a:r>
            <a:r>
              <a:rPr lang="en-US" sz="2000" dirty="0">
                <a:latin typeface="Consolas" panose="020B0609020204030204" pitchFamily="49" charset="0"/>
                <a:cs typeface="Arial" panose="020B0604020202020204" pitchFamily="34" charset="0"/>
              </a:rPr>
              <a:t>(option);</a:t>
            </a: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  <a:cs typeface="Arial" panose="020B0604020202020204" pitchFamily="34" charset="0"/>
              </a:rPr>
              <a:t>    </a:t>
            </a:r>
            <a:r>
              <a:rPr lang="en-US" sz="2000" b="1" dirty="0">
                <a:latin typeface="Consolas" panose="020B0609020204030204" pitchFamily="49" charset="0"/>
                <a:cs typeface="Arial" panose="020B0604020202020204" pitchFamily="34" charset="0"/>
              </a:rPr>
              <a:t>search(input, </a:t>
            </a:r>
            <a:r>
              <a:rPr lang="en-US" sz="2000" b="1" dirty="0" err="1">
                <a:latin typeface="Consolas" panose="020B0609020204030204" pitchFamily="49" charset="0"/>
                <a:cs typeface="Arial" panose="020B0604020202020204" pitchFamily="34" charset="0"/>
              </a:rPr>
              <a:t>soFar</a:t>
            </a:r>
            <a:r>
              <a:rPr lang="en-US" sz="2000" b="1" dirty="0">
                <a:latin typeface="Consolas" panose="020B0609020204030204" pitchFamily="49" charset="0"/>
                <a:cs typeface="Arial" panose="020B0604020202020204" pitchFamily="34" charset="0"/>
              </a:rPr>
              <a:t>);</a:t>
            </a: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  <a:cs typeface="Arial" panose="020B0604020202020204" pitchFamily="34" charset="0"/>
              </a:rPr>
              <a:t>    </a:t>
            </a:r>
            <a:r>
              <a:rPr lang="en-US" sz="2000" dirty="0" err="1">
                <a:latin typeface="Consolas" panose="020B0609020204030204" pitchFamily="49" charset="0"/>
                <a:cs typeface="Arial" panose="020B0604020202020204" pitchFamily="34" charset="0"/>
              </a:rPr>
              <a:t>soFar.remove</a:t>
            </a:r>
            <a:r>
              <a:rPr lang="en-US" sz="2000" dirty="0">
                <a:latin typeface="Consolas" panose="020B0609020204030204" pitchFamily="49" charset="0"/>
                <a:cs typeface="Arial" panose="020B0604020202020204" pitchFamily="34" charset="0"/>
              </a:rPr>
              <a:t>(</a:t>
            </a:r>
            <a:r>
              <a:rPr lang="en-US" sz="2000" dirty="0" err="1">
                <a:latin typeface="Consolas" panose="020B0609020204030204" pitchFamily="49" charset="0"/>
                <a:cs typeface="Arial" panose="020B0604020202020204" pitchFamily="34" charset="0"/>
              </a:rPr>
              <a:t>soFar.size</a:t>
            </a:r>
            <a:r>
              <a:rPr lang="en-US" sz="2000" dirty="0">
                <a:latin typeface="Consolas" panose="020B0609020204030204" pitchFamily="49" charset="0"/>
                <a:cs typeface="Arial" panose="020B0604020202020204" pitchFamily="34" charset="0"/>
              </a:rPr>
              <a:t>() – 1);</a:t>
            </a: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  <a:cs typeface="Arial" panose="020B0604020202020204" pitchFamily="34" charset="0"/>
              </a:rPr>
              <a:t>}</a:t>
            </a:r>
          </a:p>
        </p:txBody>
      </p:sp>
      <p:grpSp>
        <p:nvGrpSpPr>
          <p:cNvPr id="3" name="Group 2" descr="Two soFar method calls, with one holding a reference to an array containing '0'">
            <a:extLst>
              <a:ext uri="{FF2B5EF4-FFF2-40B4-BE49-F238E27FC236}">
                <a16:creationId xmlns:a16="http://schemas.microsoft.com/office/drawing/2014/main" id="{678A79B8-28DF-4618-8CF6-79842EC41BB9}"/>
              </a:ext>
            </a:extLst>
          </p:cNvPr>
          <p:cNvGrpSpPr/>
          <p:nvPr/>
        </p:nvGrpSpPr>
        <p:grpSpPr>
          <a:xfrm>
            <a:off x="6801338" y="3905228"/>
            <a:ext cx="4836272" cy="2408551"/>
            <a:chOff x="6801338" y="3905228"/>
            <a:chExt cx="4836272" cy="240855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A19D3BE-3693-4855-8967-B6CF6A9CB13A}"/>
                </a:ext>
              </a:extLst>
            </p:cNvPr>
            <p:cNvSpPr txBox="1"/>
            <p:nvPr/>
          </p:nvSpPr>
          <p:spPr>
            <a:xfrm>
              <a:off x="7760762" y="3961962"/>
              <a:ext cx="88998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dirty="0" err="1">
                  <a:latin typeface="Consolas" panose="020B0609020204030204" pitchFamily="49" charset="0"/>
                </a:rPr>
                <a:t>soFar</a:t>
              </a:r>
              <a:endParaRPr lang="en-US" sz="2000" dirty="0">
                <a:latin typeface="Consolas" panose="020B0609020204030204" pitchFamily="49" charset="0"/>
              </a:endParaRPr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20057C71-FB7D-4BB3-B6CA-8A07876D57F5}"/>
                </a:ext>
              </a:extLst>
            </p:cNvPr>
            <p:cNvSpPr/>
            <p:nvPr/>
          </p:nvSpPr>
          <p:spPr>
            <a:xfrm>
              <a:off x="7911293" y="4290669"/>
              <a:ext cx="588926" cy="523221"/>
            </a:xfrm>
            <a:prstGeom prst="round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  <a:latin typeface="Consolas" panose="020B0609020204030204" pitchFamily="49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03EC9F-7C01-4E59-9C11-97F7915F595D}"/>
                </a:ext>
              </a:extLst>
            </p:cNvPr>
            <p:cNvSpPr/>
            <p:nvPr/>
          </p:nvSpPr>
          <p:spPr>
            <a:xfrm>
              <a:off x="7555771" y="3905228"/>
              <a:ext cx="1283234" cy="1098436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  <a:latin typeface="Consolas" panose="020B0609020204030204" pitchFamily="49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A763C38-E3EE-45A0-A780-993939ECC2A2}"/>
                </a:ext>
              </a:extLst>
            </p:cNvPr>
            <p:cNvSpPr/>
            <p:nvPr/>
          </p:nvSpPr>
          <p:spPr>
            <a:xfrm>
              <a:off x="10354376" y="4504632"/>
              <a:ext cx="1283234" cy="1098436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  <a:latin typeface="Consolas" panose="020B0609020204030204" pitchFamily="49" charset="0"/>
              </a:endParaRPr>
            </a:p>
          </p:txBody>
        </p:sp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79A810F1-B5B0-4B18-AFEE-DF779AA3EC8B}"/>
                </a:ext>
              </a:extLst>
            </p:cNvPr>
            <p:cNvCxnSpPr>
              <a:cxnSpLocks/>
              <a:endCxn id="18" idx="1"/>
            </p:cNvCxnSpPr>
            <p:nvPr/>
          </p:nvCxnSpPr>
          <p:spPr>
            <a:xfrm>
              <a:off x="8175812" y="4564316"/>
              <a:ext cx="2178564" cy="489534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25E28C5-AA46-4D74-8515-0E69DB6934A9}"/>
                </a:ext>
              </a:extLst>
            </p:cNvPr>
            <p:cNvSpPr txBox="1"/>
            <p:nvPr/>
          </p:nvSpPr>
          <p:spPr>
            <a:xfrm>
              <a:off x="10432312" y="4806486"/>
              <a:ext cx="117051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latin typeface="Consolas" panose="020B0609020204030204" pitchFamily="49" charset="0"/>
                </a:rPr>
                <a:t>['0']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36CBA78-71DB-48D7-9007-7DB39C47FAE1}"/>
                </a:ext>
              </a:extLst>
            </p:cNvPr>
            <p:cNvSpPr txBox="1"/>
            <p:nvPr/>
          </p:nvSpPr>
          <p:spPr>
            <a:xfrm>
              <a:off x="7006329" y="5272077"/>
              <a:ext cx="88998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dirty="0" err="1">
                  <a:latin typeface="Consolas" panose="020B0609020204030204" pitchFamily="49" charset="0"/>
                </a:rPr>
                <a:t>soFar</a:t>
              </a:r>
              <a:endParaRPr lang="en-US" sz="2000" dirty="0">
                <a:latin typeface="Consolas" panose="020B0609020204030204" pitchFamily="49" charset="0"/>
              </a:endParaRP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C4C1615A-06EF-4DA5-91B2-538F63066310}"/>
                </a:ext>
              </a:extLst>
            </p:cNvPr>
            <p:cNvSpPr/>
            <p:nvPr/>
          </p:nvSpPr>
          <p:spPr>
            <a:xfrm>
              <a:off x="7128538" y="5600784"/>
              <a:ext cx="624781" cy="523221"/>
            </a:xfrm>
            <a:prstGeom prst="round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  <a:latin typeface="Consolas" panose="020B0609020204030204" pitchFamily="49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FC4AEAF-E649-416D-A875-4181C7AE7FCE}"/>
                </a:ext>
              </a:extLst>
            </p:cNvPr>
            <p:cNvSpPr/>
            <p:nvPr/>
          </p:nvSpPr>
          <p:spPr>
            <a:xfrm>
              <a:off x="6801338" y="5215343"/>
              <a:ext cx="1283234" cy="1098436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  <a:latin typeface="Consolas" panose="020B0609020204030204" pitchFamily="49" charset="0"/>
              </a:endParaRPr>
            </a:p>
          </p:txBody>
        </p:sp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FCD56E-D867-4987-8E04-DA45DFE264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9622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E5B18-EC10-4D28-83F1-A67D382E6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Recursive Backtracking (Step 6)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6BBCBD89-704E-4724-B2D6-32A25ABA3671}"/>
              </a:ext>
            </a:extLst>
          </p:cNvPr>
          <p:cNvSpPr txBox="1">
            <a:spLocks/>
          </p:cNvSpPr>
          <p:nvPr/>
        </p:nvSpPr>
        <p:spPr>
          <a:xfrm>
            <a:off x="990600" y="1345764"/>
            <a:ext cx="10835986" cy="27037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cs typeface="Arial" panose="020B0604020202020204" pitchFamily="34" charset="0"/>
              </a:rPr>
              <a:t>Exhaustive search with a data structure accumulator(s)</a:t>
            </a:r>
          </a:p>
          <a:p>
            <a:pPr lvl="1"/>
            <a:r>
              <a:rPr lang="en-US" dirty="0">
                <a:cs typeface="Arial" panose="020B0604020202020204" pitchFamily="34" charset="0"/>
              </a:rPr>
              <a:t>Now we have to deal with reference semantics…</a:t>
            </a:r>
          </a:p>
          <a:p>
            <a:r>
              <a:rPr lang="en-US" dirty="0">
                <a:cs typeface="Arial" panose="020B0604020202020204" pitchFamily="34" charset="0"/>
              </a:rPr>
              <a:t>Major pattern: </a:t>
            </a:r>
            <a:r>
              <a:rPr lang="en-US" b="1" dirty="0">
                <a:cs typeface="Arial" panose="020B0604020202020204" pitchFamily="34" charset="0"/>
              </a:rPr>
              <a:t>Choose, Explore, Un-choose</a:t>
            </a:r>
          </a:p>
          <a:p>
            <a:pPr lvl="1"/>
            <a:r>
              <a:rPr lang="en-US" dirty="0">
                <a:cs typeface="Arial" panose="020B0604020202020204" pitchFamily="34" charset="0"/>
              </a:rPr>
              <a:t>All of the stack frames share the same </a:t>
            </a:r>
            <a:r>
              <a:rPr lang="en-US" i="1" dirty="0">
                <a:cs typeface="Arial" panose="020B0604020202020204" pitchFamily="34" charset="0"/>
              </a:rPr>
              <a:t>one </a:t>
            </a:r>
            <a:r>
              <a:rPr lang="en-US" dirty="0">
                <a:cs typeface="Arial" panose="020B0604020202020204" pitchFamily="34" charset="0"/>
              </a:rPr>
              <a:t>data structure</a:t>
            </a:r>
          </a:p>
          <a:p>
            <a:pPr lvl="1"/>
            <a:r>
              <a:rPr lang="en-US" dirty="0">
                <a:cs typeface="Arial" panose="020B0604020202020204" pitchFamily="34" charset="0"/>
              </a:rPr>
              <a:t>Need to explicitly un-choose it so it's not remembered in other frames</a:t>
            </a:r>
          </a:p>
          <a:p>
            <a:endParaRPr lang="en-US" dirty="0">
              <a:cs typeface="Arial" panose="020B0604020202020204" pitchFamily="34" charset="0"/>
            </a:endParaRPr>
          </a:p>
          <a:p>
            <a:endParaRPr lang="en-US" dirty="0">
              <a:cs typeface="Arial" panose="020B0604020202020204" pitchFamily="34" charset="0"/>
            </a:endParaRPr>
          </a:p>
          <a:p>
            <a:pPr marL="457200" lvl="1" indent="0">
              <a:buNone/>
            </a:pPr>
            <a:endParaRPr lang="en-US" dirty="0"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i="1" dirty="0"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i="1" dirty="0"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CE9ED52-4BF7-4170-AF9C-7B3E3FAD9AD4}"/>
              </a:ext>
            </a:extLst>
          </p:cNvPr>
          <p:cNvSpPr txBox="1"/>
          <p:nvPr/>
        </p:nvSpPr>
        <p:spPr>
          <a:xfrm>
            <a:off x="1006910" y="3961962"/>
            <a:ext cx="5121915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indent="0">
              <a:buNone/>
            </a:pPr>
            <a:r>
              <a:rPr lang="en-US" sz="2000" u="sng" dirty="0">
                <a:latin typeface="Consolas" panose="020B0609020204030204" pitchFamily="49" charset="0"/>
                <a:cs typeface="Arial" panose="020B0604020202020204" pitchFamily="34" charset="0"/>
              </a:rPr>
              <a:t>List&lt;Character&gt; </a:t>
            </a:r>
            <a:r>
              <a:rPr lang="en-US" sz="2000" u="sng" dirty="0" err="1">
                <a:latin typeface="Consolas" panose="020B0609020204030204" pitchFamily="49" charset="0"/>
                <a:cs typeface="Arial" panose="020B0604020202020204" pitchFamily="34" charset="0"/>
              </a:rPr>
              <a:t>soFar</a:t>
            </a:r>
            <a:r>
              <a:rPr lang="en-US" sz="2000" u="sng" dirty="0">
                <a:latin typeface="Consolas" panose="020B0609020204030204" pitchFamily="49" charset="0"/>
                <a:cs typeface="Arial" panose="020B0604020202020204" pitchFamily="34" charset="0"/>
              </a:rPr>
              <a:t>:</a:t>
            </a:r>
          </a:p>
          <a:p>
            <a:pPr marL="0" indent="0">
              <a:buNone/>
            </a:pPr>
            <a:endParaRPr lang="en-US" sz="2000" dirty="0">
              <a:latin typeface="Consolas" panose="020B0609020204030204" pitchFamily="49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  <a:cs typeface="Arial" panose="020B0604020202020204" pitchFamily="34" charset="0"/>
              </a:rPr>
              <a:t>for (each option) {</a:t>
            </a: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  <a:cs typeface="Arial" panose="020B0604020202020204" pitchFamily="34" charset="0"/>
              </a:rPr>
              <a:t>    </a:t>
            </a:r>
            <a:r>
              <a:rPr lang="en-US" sz="2000" dirty="0" err="1">
                <a:latin typeface="Consolas" panose="020B0609020204030204" pitchFamily="49" charset="0"/>
                <a:cs typeface="Arial" panose="020B0604020202020204" pitchFamily="34" charset="0"/>
              </a:rPr>
              <a:t>soFar.add</a:t>
            </a:r>
            <a:r>
              <a:rPr lang="en-US" sz="2000" dirty="0">
                <a:latin typeface="Consolas" panose="020B0609020204030204" pitchFamily="49" charset="0"/>
                <a:cs typeface="Arial" panose="020B0604020202020204" pitchFamily="34" charset="0"/>
              </a:rPr>
              <a:t>(option);</a:t>
            </a: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  <a:cs typeface="Arial" panose="020B0604020202020204" pitchFamily="34" charset="0"/>
              </a:rPr>
              <a:t>    search(input, </a:t>
            </a:r>
            <a:r>
              <a:rPr lang="en-US" sz="2000" dirty="0" err="1">
                <a:latin typeface="Consolas" panose="020B0609020204030204" pitchFamily="49" charset="0"/>
                <a:cs typeface="Arial" panose="020B0604020202020204" pitchFamily="34" charset="0"/>
              </a:rPr>
              <a:t>soFar</a:t>
            </a:r>
            <a:r>
              <a:rPr lang="en-US" sz="2000" dirty="0">
                <a:latin typeface="Consolas" panose="020B0609020204030204" pitchFamily="49" charset="0"/>
                <a:cs typeface="Arial" panose="020B0604020202020204" pitchFamily="34" charset="0"/>
              </a:rPr>
              <a:t>);</a:t>
            </a: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  <a:cs typeface="Arial" panose="020B0604020202020204" pitchFamily="34" charset="0"/>
              </a:rPr>
              <a:t>    </a:t>
            </a:r>
            <a:r>
              <a:rPr lang="en-US" sz="2000" b="1" dirty="0" err="1">
                <a:latin typeface="Consolas" panose="020B0609020204030204" pitchFamily="49" charset="0"/>
                <a:cs typeface="Arial" panose="020B0604020202020204" pitchFamily="34" charset="0"/>
              </a:rPr>
              <a:t>soFar.remove</a:t>
            </a:r>
            <a:r>
              <a:rPr lang="en-US" sz="2000" b="1" dirty="0">
                <a:latin typeface="Consolas" panose="020B0609020204030204" pitchFamily="49" charset="0"/>
                <a:cs typeface="Arial" panose="020B0604020202020204" pitchFamily="34" charset="0"/>
              </a:rPr>
              <a:t>(</a:t>
            </a:r>
            <a:r>
              <a:rPr lang="en-US" sz="2000" b="1" dirty="0" err="1">
                <a:latin typeface="Consolas" panose="020B0609020204030204" pitchFamily="49" charset="0"/>
                <a:cs typeface="Arial" panose="020B0604020202020204" pitchFamily="34" charset="0"/>
              </a:rPr>
              <a:t>soFar.size</a:t>
            </a:r>
            <a:r>
              <a:rPr lang="en-US" sz="2000" b="1" dirty="0">
                <a:latin typeface="Consolas" panose="020B0609020204030204" pitchFamily="49" charset="0"/>
                <a:cs typeface="Arial" panose="020B0604020202020204" pitchFamily="34" charset="0"/>
              </a:rPr>
              <a:t>() – 1);</a:t>
            </a: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  <a:cs typeface="Arial" panose="020B0604020202020204" pitchFamily="34" charset="0"/>
              </a:rPr>
              <a:t>}</a:t>
            </a:r>
          </a:p>
        </p:txBody>
      </p:sp>
      <p:grpSp>
        <p:nvGrpSpPr>
          <p:cNvPr id="3" name="Group 2" descr="Two soFar method calls, one holding a reference to an empty array">
            <a:extLst>
              <a:ext uri="{FF2B5EF4-FFF2-40B4-BE49-F238E27FC236}">
                <a16:creationId xmlns:a16="http://schemas.microsoft.com/office/drawing/2014/main" id="{6759ED22-B1C1-4B0A-9850-18182ACF9559}"/>
              </a:ext>
            </a:extLst>
          </p:cNvPr>
          <p:cNvGrpSpPr/>
          <p:nvPr/>
        </p:nvGrpSpPr>
        <p:grpSpPr>
          <a:xfrm>
            <a:off x="6801338" y="3905228"/>
            <a:ext cx="4836272" cy="2408551"/>
            <a:chOff x="6801338" y="3905228"/>
            <a:chExt cx="4836272" cy="240855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A19D3BE-3693-4855-8967-B6CF6A9CB13A}"/>
                </a:ext>
              </a:extLst>
            </p:cNvPr>
            <p:cNvSpPr txBox="1"/>
            <p:nvPr/>
          </p:nvSpPr>
          <p:spPr>
            <a:xfrm>
              <a:off x="7760762" y="3961962"/>
              <a:ext cx="88998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dirty="0" err="1">
                  <a:latin typeface="Consolas" panose="020B0609020204030204" pitchFamily="49" charset="0"/>
                </a:rPr>
                <a:t>soFar</a:t>
              </a:r>
              <a:endParaRPr lang="en-US" sz="2000" dirty="0">
                <a:latin typeface="Consolas" panose="020B0609020204030204" pitchFamily="49" charset="0"/>
              </a:endParaRPr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20057C71-FB7D-4BB3-B6CA-8A07876D57F5}"/>
                </a:ext>
              </a:extLst>
            </p:cNvPr>
            <p:cNvSpPr/>
            <p:nvPr/>
          </p:nvSpPr>
          <p:spPr>
            <a:xfrm>
              <a:off x="7911293" y="4290669"/>
              <a:ext cx="588926" cy="523221"/>
            </a:xfrm>
            <a:prstGeom prst="round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  <a:latin typeface="Consolas" panose="020B0609020204030204" pitchFamily="49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03EC9F-7C01-4E59-9C11-97F7915F595D}"/>
                </a:ext>
              </a:extLst>
            </p:cNvPr>
            <p:cNvSpPr/>
            <p:nvPr/>
          </p:nvSpPr>
          <p:spPr>
            <a:xfrm>
              <a:off x="7555771" y="3905228"/>
              <a:ext cx="1283234" cy="1098436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  <a:latin typeface="Consolas" panose="020B0609020204030204" pitchFamily="49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A763C38-E3EE-45A0-A780-993939ECC2A2}"/>
                </a:ext>
              </a:extLst>
            </p:cNvPr>
            <p:cNvSpPr/>
            <p:nvPr/>
          </p:nvSpPr>
          <p:spPr>
            <a:xfrm>
              <a:off x="10354376" y="4504632"/>
              <a:ext cx="1283234" cy="1098436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  <a:latin typeface="Consolas" panose="020B0609020204030204" pitchFamily="49" charset="0"/>
              </a:endParaRPr>
            </a:p>
          </p:txBody>
        </p:sp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79A810F1-B5B0-4B18-AFEE-DF779AA3EC8B}"/>
                </a:ext>
              </a:extLst>
            </p:cNvPr>
            <p:cNvCxnSpPr>
              <a:cxnSpLocks/>
              <a:endCxn id="18" idx="1"/>
            </p:cNvCxnSpPr>
            <p:nvPr/>
          </p:nvCxnSpPr>
          <p:spPr>
            <a:xfrm>
              <a:off x="8175812" y="4564316"/>
              <a:ext cx="2178564" cy="489534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25E28C5-AA46-4D74-8515-0E69DB6934A9}"/>
                </a:ext>
              </a:extLst>
            </p:cNvPr>
            <p:cNvSpPr txBox="1"/>
            <p:nvPr/>
          </p:nvSpPr>
          <p:spPr>
            <a:xfrm>
              <a:off x="10706490" y="4792240"/>
              <a:ext cx="57900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latin typeface="Consolas" panose="020B0609020204030204" pitchFamily="49" charset="0"/>
                </a:rPr>
                <a:t>[]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36CBA78-71DB-48D7-9007-7DB39C47FAE1}"/>
                </a:ext>
              </a:extLst>
            </p:cNvPr>
            <p:cNvSpPr txBox="1"/>
            <p:nvPr/>
          </p:nvSpPr>
          <p:spPr>
            <a:xfrm>
              <a:off x="7006329" y="5272077"/>
              <a:ext cx="88998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dirty="0" err="1">
                  <a:latin typeface="Consolas" panose="020B0609020204030204" pitchFamily="49" charset="0"/>
                </a:rPr>
                <a:t>soFar</a:t>
              </a:r>
              <a:endParaRPr lang="en-US" sz="2000" dirty="0">
                <a:latin typeface="Consolas" panose="020B0609020204030204" pitchFamily="49" charset="0"/>
              </a:endParaRP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C4C1615A-06EF-4DA5-91B2-538F63066310}"/>
                </a:ext>
              </a:extLst>
            </p:cNvPr>
            <p:cNvSpPr/>
            <p:nvPr/>
          </p:nvSpPr>
          <p:spPr>
            <a:xfrm>
              <a:off x="7128538" y="5600784"/>
              <a:ext cx="624781" cy="523221"/>
            </a:xfrm>
            <a:prstGeom prst="round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  <a:latin typeface="Consolas" panose="020B0609020204030204" pitchFamily="49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FC4AEAF-E649-416D-A875-4181C7AE7FCE}"/>
                </a:ext>
              </a:extLst>
            </p:cNvPr>
            <p:cNvSpPr/>
            <p:nvPr/>
          </p:nvSpPr>
          <p:spPr>
            <a:xfrm>
              <a:off x="6801338" y="5215343"/>
              <a:ext cx="1283234" cy="1098436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  <a:latin typeface="Consolas" panose="020B0609020204030204" pitchFamily="49" charset="0"/>
              </a:endParaRPr>
            </a:p>
          </p:txBody>
        </p:sp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C7642F-618C-4A1C-973E-EA9CC3AD8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9526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E5B18-EC10-4D28-83F1-A67D382E6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Announcements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7D5913-F37F-40C7-AF10-284F417715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0"/>
            <a:ext cx="10800522" cy="5107172"/>
          </a:xfrm>
        </p:spPr>
        <p:txBody>
          <a:bodyPr>
            <a:normAutofit/>
          </a:bodyPr>
          <a:lstStyle/>
          <a:p>
            <a:r>
              <a:rPr lang="en-US" dirty="0"/>
              <a:t>Creative Project 3 released, due 11:59 PM on </a:t>
            </a:r>
            <a:r>
              <a:rPr lang="en-US" b="1" u="sng" dirty="0"/>
              <a:t>Friday</a:t>
            </a:r>
            <a:r>
              <a:rPr lang="en-US" dirty="0"/>
              <a:t> (8/21) </a:t>
            </a:r>
          </a:p>
          <a:p>
            <a:pPr lvl="1"/>
            <a:r>
              <a:rPr lang="en-US" dirty="0"/>
              <a:t>No resubmission for this assignment</a:t>
            </a:r>
          </a:p>
          <a:p>
            <a:r>
              <a:rPr lang="en-US" dirty="0"/>
              <a:t>Resubmission Cycle 5 is due tonight at 11:59 PM</a:t>
            </a:r>
          </a:p>
          <a:p>
            <a:pPr lvl="1"/>
            <a:r>
              <a:rPr lang="en-US" b="1" i="1" u="sng" dirty="0">
                <a:solidFill>
                  <a:schemeClr val="accent2"/>
                </a:solidFill>
              </a:rPr>
              <a:t>P1</a:t>
            </a:r>
            <a:r>
              <a:rPr lang="en-US" dirty="0"/>
              <a:t>, C1, C2 eligible </a:t>
            </a:r>
          </a:p>
          <a:p>
            <a:r>
              <a:rPr lang="en-US" dirty="0"/>
              <a:t>Final exam materials posted</a:t>
            </a:r>
          </a:p>
          <a:p>
            <a:r>
              <a:rPr lang="en-US" dirty="0"/>
              <a:t>Final review session on Monday 8/17 in AND 205 from 12:00 PM to 1:00 PM</a:t>
            </a:r>
          </a:p>
          <a:p>
            <a:r>
              <a:rPr lang="en-US" dirty="0"/>
              <a:t>Quiz 2 feedback will be released on Monday 8/17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625147-707E-44C1-B12D-AC7E8D89D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7836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E5B18-EC10-4D28-83F1-A67D382E6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Recursive Backtracking (Step 7)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6BBCBD89-704E-4724-B2D6-32A25ABA3671}"/>
              </a:ext>
            </a:extLst>
          </p:cNvPr>
          <p:cNvSpPr txBox="1">
            <a:spLocks/>
          </p:cNvSpPr>
          <p:nvPr/>
        </p:nvSpPr>
        <p:spPr>
          <a:xfrm>
            <a:off x="990600" y="1345764"/>
            <a:ext cx="10835986" cy="27037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cs typeface="Arial" panose="020B0604020202020204" pitchFamily="34" charset="0"/>
              </a:rPr>
              <a:t>Exhaustive search with a data structure accumulator(s)</a:t>
            </a:r>
          </a:p>
          <a:p>
            <a:pPr lvl="1"/>
            <a:r>
              <a:rPr lang="en-US" dirty="0">
                <a:cs typeface="Arial" panose="020B0604020202020204" pitchFamily="34" charset="0"/>
              </a:rPr>
              <a:t>Now we have to deal with reference semantics…</a:t>
            </a:r>
          </a:p>
          <a:p>
            <a:r>
              <a:rPr lang="en-US" dirty="0">
                <a:cs typeface="Arial" panose="020B0604020202020204" pitchFamily="34" charset="0"/>
              </a:rPr>
              <a:t>Major pattern: </a:t>
            </a:r>
            <a:r>
              <a:rPr lang="en-US" b="1" dirty="0">
                <a:cs typeface="Arial" panose="020B0604020202020204" pitchFamily="34" charset="0"/>
              </a:rPr>
              <a:t>Choose, Explore, Un-choose</a:t>
            </a:r>
          </a:p>
          <a:p>
            <a:pPr lvl="1"/>
            <a:r>
              <a:rPr lang="en-US" dirty="0">
                <a:cs typeface="Arial" panose="020B0604020202020204" pitchFamily="34" charset="0"/>
              </a:rPr>
              <a:t>All of the stack frames share the same </a:t>
            </a:r>
            <a:r>
              <a:rPr lang="en-US" i="1" dirty="0">
                <a:cs typeface="Arial" panose="020B0604020202020204" pitchFamily="34" charset="0"/>
              </a:rPr>
              <a:t>one </a:t>
            </a:r>
            <a:r>
              <a:rPr lang="en-US" dirty="0">
                <a:cs typeface="Arial" panose="020B0604020202020204" pitchFamily="34" charset="0"/>
              </a:rPr>
              <a:t>data structure</a:t>
            </a:r>
          </a:p>
          <a:p>
            <a:pPr lvl="1"/>
            <a:r>
              <a:rPr lang="en-US" dirty="0">
                <a:cs typeface="Arial" panose="020B0604020202020204" pitchFamily="34" charset="0"/>
              </a:rPr>
              <a:t>Need to explicitly un-choose it so it's not remembered in other frames</a:t>
            </a:r>
          </a:p>
          <a:p>
            <a:endParaRPr lang="en-US" dirty="0">
              <a:cs typeface="Arial" panose="020B0604020202020204" pitchFamily="34" charset="0"/>
            </a:endParaRPr>
          </a:p>
          <a:p>
            <a:endParaRPr lang="en-US" dirty="0">
              <a:cs typeface="Arial" panose="020B0604020202020204" pitchFamily="34" charset="0"/>
            </a:endParaRPr>
          </a:p>
          <a:p>
            <a:pPr marL="457200" lvl="1" indent="0">
              <a:buNone/>
            </a:pPr>
            <a:endParaRPr lang="en-US" dirty="0"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i="1" dirty="0"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i="1" dirty="0"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CE9ED52-4BF7-4170-AF9C-7B3E3FAD9AD4}"/>
              </a:ext>
            </a:extLst>
          </p:cNvPr>
          <p:cNvSpPr txBox="1"/>
          <p:nvPr/>
        </p:nvSpPr>
        <p:spPr>
          <a:xfrm>
            <a:off x="1006910" y="3961962"/>
            <a:ext cx="5121915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indent="0">
              <a:buNone/>
            </a:pPr>
            <a:r>
              <a:rPr lang="en-US" sz="2000" u="sng" dirty="0">
                <a:latin typeface="Consolas" panose="020B0609020204030204" pitchFamily="49" charset="0"/>
                <a:cs typeface="Arial" panose="020B0604020202020204" pitchFamily="34" charset="0"/>
              </a:rPr>
              <a:t>List&lt;Character&gt; </a:t>
            </a:r>
            <a:r>
              <a:rPr lang="en-US" sz="2000" u="sng" dirty="0" err="1">
                <a:latin typeface="Consolas" panose="020B0609020204030204" pitchFamily="49" charset="0"/>
                <a:cs typeface="Arial" panose="020B0604020202020204" pitchFamily="34" charset="0"/>
              </a:rPr>
              <a:t>soFar</a:t>
            </a:r>
            <a:r>
              <a:rPr lang="en-US" sz="2000" u="sng" dirty="0">
                <a:latin typeface="Consolas" panose="020B0609020204030204" pitchFamily="49" charset="0"/>
                <a:cs typeface="Arial" panose="020B0604020202020204" pitchFamily="34" charset="0"/>
              </a:rPr>
              <a:t>:</a:t>
            </a:r>
          </a:p>
          <a:p>
            <a:pPr marL="0" indent="0">
              <a:buNone/>
            </a:pPr>
            <a:endParaRPr lang="en-US" sz="2000" dirty="0">
              <a:latin typeface="Consolas" panose="020B0609020204030204" pitchFamily="49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  <a:cs typeface="Arial" panose="020B0604020202020204" pitchFamily="34" charset="0"/>
              </a:rPr>
              <a:t>for (each option) {</a:t>
            </a: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  <a:cs typeface="Arial" panose="020B0604020202020204" pitchFamily="34" charset="0"/>
              </a:rPr>
              <a:t>    </a:t>
            </a:r>
            <a:r>
              <a:rPr lang="en-US" sz="2000" b="1" dirty="0" err="1">
                <a:latin typeface="Consolas" panose="020B0609020204030204" pitchFamily="49" charset="0"/>
                <a:cs typeface="Arial" panose="020B0604020202020204" pitchFamily="34" charset="0"/>
              </a:rPr>
              <a:t>soFar.add</a:t>
            </a:r>
            <a:r>
              <a:rPr lang="en-US" sz="2000" b="1" dirty="0">
                <a:latin typeface="Consolas" panose="020B0609020204030204" pitchFamily="49" charset="0"/>
                <a:cs typeface="Arial" panose="020B0604020202020204" pitchFamily="34" charset="0"/>
              </a:rPr>
              <a:t>(option);</a:t>
            </a: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  <a:cs typeface="Arial" panose="020B0604020202020204" pitchFamily="34" charset="0"/>
              </a:rPr>
              <a:t>    search(input, </a:t>
            </a:r>
            <a:r>
              <a:rPr lang="en-US" sz="2000" dirty="0" err="1">
                <a:latin typeface="Consolas" panose="020B0609020204030204" pitchFamily="49" charset="0"/>
                <a:cs typeface="Arial" panose="020B0604020202020204" pitchFamily="34" charset="0"/>
              </a:rPr>
              <a:t>soFar</a:t>
            </a:r>
            <a:r>
              <a:rPr lang="en-US" sz="2000" dirty="0">
                <a:latin typeface="Consolas" panose="020B0609020204030204" pitchFamily="49" charset="0"/>
                <a:cs typeface="Arial" panose="020B0604020202020204" pitchFamily="34" charset="0"/>
              </a:rPr>
              <a:t>);</a:t>
            </a: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  <a:cs typeface="Arial" panose="020B0604020202020204" pitchFamily="34" charset="0"/>
              </a:rPr>
              <a:t>    </a:t>
            </a:r>
            <a:r>
              <a:rPr lang="en-US" sz="2000" dirty="0" err="1">
                <a:latin typeface="Consolas" panose="020B0609020204030204" pitchFamily="49" charset="0"/>
                <a:cs typeface="Arial" panose="020B0604020202020204" pitchFamily="34" charset="0"/>
              </a:rPr>
              <a:t>soFar.remove</a:t>
            </a:r>
            <a:r>
              <a:rPr lang="en-US" sz="2000" dirty="0">
                <a:latin typeface="Consolas" panose="020B0609020204030204" pitchFamily="49" charset="0"/>
                <a:cs typeface="Arial" panose="020B0604020202020204" pitchFamily="34" charset="0"/>
              </a:rPr>
              <a:t>(</a:t>
            </a:r>
            <a:r>
              <a:rPr lang="en-US" sz="2000" dirty="0" err="1">
                <a:latin typeface="Consolas" panose="020B0609020204030204" pitchFamily="49" charset="0"/>
                <a:cs typeface="Arial" panose="020B0604020202020204" pitchFamily="34" charset="0"/>
              </a:rPr>
              <a:t>soFar.size</a:t>
            </a:r>
            <a:r>
              <a:rPr lang="en-US" sz="2000" dirty="0">
                <a:latin typeface="Consolas" panose="020B0609020204030204" pitchFamily="49" charset="0"/>
                <a:cs typeface="Arial" panose="020B0604020202020204" pitchFamily="34" charset="0"/>
              </a:rPr>
              <a:t>() – 1);</a:t>
            </a: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  <a:cs typeface="Arial" panose="020B0604020202020204" pitchFamily="34" charset="0"/>
              </a:rPr>
              <a:t>}</a:t>
            </a:r>
          </a:p>
        </p:txBody>
      </p:sp>
      <p:grpSp>
        <p:nvGrpSpPr>
          <p:cNvPr id="3" name="Group 2" descr="Two soFar method calls, one holding a reference to an array containing '1'">
            <a:extLst>
              <a:ext uri="{FF2B5EF4-FFF2-40B4-BE49-F238E27FC236}">
                <a16:creationId xmlns:a16="http://schemas.microsoft.com/office/drawing/2014/main" id="{D730B95C-D3FF-483B-B328-9B90B93CD6DC}"/>
              </a:ext>
            </a:extLst>
          </p:cNvPr>
          <p:cNvGrpSpPr/>
          <p:nvPr/>
        </p:nvGrpSpPr>
        <p:grpSpPr>
          <a:xfrm>
            <a:off x="6801338" y="3905228"/>
            <a:ext cx="4836272" cy="2408551"/>
            <a:chOff x="6801338" y="3905228"/>
            <a:chExt cx="4836272" cy="240855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A19D3BE-3693-4855-8967-B6CF6A9CB13A}"/>
                </a:ext>
              </a:extLst>
            </p:cNvPr>
            <p:cNvSpPr txBox="1"/>
            <p:nvPr/>
          </p:nvSpPr>
          <p:spPr>
            <a:xfrm>
              <a:off x="7760762" y="3961962"/>
              <a:ext cx="88998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dirty="0" err="1">
                  <a:latin typeface="Consolas" panose="020B0609020204030204" pitchFamily="49" charset="0"/>
                </a:rPr>
                <a:t>soFar</a:t>
              </a:r>
              <a:endParaRPr lang="en-US" sz="2000" dirty="0">
                <a:latin typeface="Consolas" panose="020B0609020204030204" pitchFamily="49" charset="0"/>
              </a:endParaRPr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20057C71-FB7D-4BB3-B6CA-8A07876D57F5}"/>
                </a:ext>
              </a:extLst>
            </p:cNvPr>
            <p:cNvSpPr/>
            <p:nvPr/>
          </p:nvSpPr>
          <p:spPr>
            <a:xfrm>
              <a:off x="7911293" y="4290669"/>
              <a:ext cx="588926" cy="523221"/>
            </a:xfrm>
            <a:prstGeom prst="round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  <a:latin typeface="Consolas" panose="020B0609020204030204" pitchFamily="49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03EC9F-7C01-4E59-9C11-97F7915F595D}"/>
                </a:ext>
              </a:extLst>
            </p:cNvPr>
            <p:cNvSpPr/>
            <p:nvPr/>
          </p:nvSpPr>
          <p:spPr>
            <a:xfrm>
              <a:off x="7555771" y="3905228"/>
              <a:ext cx="1283234" cy="1098436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  <a:latin typeface="Consolas" panose="020B0609020204030204" pitchFamily="49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A763C38-E3EE-45A0-A780-993939ECC2A2}"/>
                </a:ext>
              </a:extLst>
            </p:cNvPr>
            <p:cNvSpPr/>
            <p:nvPr/>
          </p:nvSpPr>
          <p:spPr>
            <a:xfrm>
              <a:off x="10354376" y="4504632"/>
              <a:ext cx="1283234" cy="1098436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  <a:latin typeface="Consolas" panose="020B0609020204030204" pitchFamily="49" charset="0"/>
              </a:endParaRPr>
            </a:p>
          </p:txBody>
        </p:sp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79A810F1-B5B0-4B18-AFEE-DF779AA3EC8B}"/>
                </a:ext>
              </a:extLst>
            </p:cNvPr>
            <p:cNvCxnSpPr>
              <a:cxnSpLocks/>
              <a:endCxn id="18" idx="1"/>
            </p:cNvCxnSpPr>
            <p:nvPr/>
          </p:nvCxnSpPr>
          <p:spPr>
            <a:xfrm>
              <a:off x="8175812" y="4564316"/>
              <a:ext cx="2178564" cy="489534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25E28C5-AA46-4D74-8515-0E69DB6934A9}"/>
                </a:ext>
              </a:extLst>
            </p:cNvPr>
            <p:cNvSpPr txBox="1"/>
            <p:nvPr/>
          </p:nvSpPr>
          <p:spPr>
            <a:xfrm>
              <a:off x="10420993" y="4792240"/>
              <a:ext cx="117051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latin typeface="Consolas" panose="020B0609020204030204" pitchFamily="49" charset="0"/>
                </a:rPr>
                <a:t>['1']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36CBA78-71DB-48D7-9007-7DB39C47FAE1}"/>
                </a:ext>
              </a:extLst>
            </p:cNvPr>
            <p:cNvSpPr txBox="1"/>
            <p:nvPr/>
          </p:nvSpPr>
          <p:spPr>
            <a:xfrm>
              <a:off x="7006329" y="5272077"/>
              <a:ext cx="88998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dirty="0" err="1">
                  <a:latin typeface="Consolas" panose="020B0609020204030204" pitchFamily="49" charset="0"/>
                </a:rPr>
                <a:t>soFar</a:t>
              </a:r>
              <a:endParaRPr lang="en-US" sz="2000" dirty="0">
                <a:latin typeface="Consolas" panose="020B0609020204030204" pitchFamily="49" charset="0"/>
              </a:endParaRP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C4C1615A-06EF-4DA5-91B2-538F63066310}"/>
                </a:ext>
              </a:extLst>
            </p:cNvPr>
            <p:cNvSpPr/>
            <p:nvPr/>
          </p:nvSpPr>
          <p:spPr>
            <a:xfrm>
              <a:off x="7128538" y="5600784"/>
              <a:ext cx="624781" cy="523221"/>
            </a:xfrm>
            <a:prstGeom prst="round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  <a:latin typeface="Consolas" panose="020B0609020204030204" pitchFamily="49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FC4AEAF-E649-416D-A875-4181C7AE7FCE}"/>
                </a:ext>
              </a:extLst>
            </p:cNvPr>
            <p:cNvSpPr/>
            <p:nvPr/>
          </p:nvSpPr>
          <p:spPr>
            <a:xfrm>
              <a:off x="6801338" y="5215343"/>
              <a:ext cx="1283234" cy="1098436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  <a:latin typeface="Consolas" panose="020B0609020204030204" pitchFamily="49" charset="0"/>
              </a:endParaRPr>
            </a:p>
          </p:txBody>
        </p:sp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797AD9-AE11-4416-AC7A-EC1C3E331E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31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E5B18-EC10-4D28-83F1-A67D382E6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Recursive Backtracking (Step 8)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6BBCBD89-704E-4724-B2D6-32A25ABA3671}"/>
              </a:ext>
            </a:extLst>
          </p:cNvPr>
          <p:cNvSpPr txBox="1">
            <a:spLocks/>
          </p:cNvSpPr>
          <p:nvPr/>
        </p:nvSpPr>
        <p:spPr>
          <a:xfrm>
            <a:off x="990600" y="1345764"/>
            <a:ext cx="10835986" cy="27037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cs typeface="Arial" panose="020B0604020202020204" pitchFamily="34" charset="0"/>
              </a:rPr>
              <a:t>Exhaustive search with a data structure accumulator(s)</a:t>
            </a:r>
          </a:p>
          <a:p>
            <a:pPr lvl="1"/>
            <a:r>
              <a:rPr lang="en-US" dirty="0">
                <a:cs typeface="Arial" panose="020B0604020202020204" pitchFamily="34" charset="0"/>
              </a:rPr>
              <a:t>Now we have to deal with reference semantics…</a:t>
            </a:r>
          </a:p>
          <a:p>
            <a:r>
              <a:rPr lang="en-US" dirty="0">
                <a:cs typeface="Arial" panose="020B0604020202020204" pitchFamily="34" charset="0"/>
              </a:rPr>
              <a:t>Major pattern: </a:t>
            </a:r>
            <a:r>
              <a:rPr lang="en-US" b="1" dirty="0">
                <a:cs typeface="Arial" panose="020B0604020202020204" pitchFamily="34" charset="0"/>
              </a:rPr>
              <a:t>Choose, Explore, Un-choose</a:t>
            </a:r>
          </a:p>
          <a:p>
            <a:pPr lvl="1"/>
            <a:r>
              <a:rPr lang="en-US" dirty="0">
                <a:cs typeface="Arial" panose="020B0604020202020204" pitchFamily="34" charset="0"/>
              </a:rPr>
              <a:t>All of the stack frames share the same </a:t>
            </a:r>
            <a:r>
              <a:rPr lang="en-US" i="1" dirty="0">
                <a:cs typeface="Arial" panose="020B0604020202020204" pitchFamily="34" charset="0"/>
              </a:rPr>
              <a:t>one </a:t>
            </a:r>
            <a:r>
              <a:rPr lang="en-US" dirty="0">
                <a:cs typeface="Arial" panose="020B0604020202020204" pitchFamily="34" charset="0"/>
              </a:rPr>
              <a:t>data structure</a:t>
            </a:r>
          </a:p>
          <a:p>
            <a:pPr lvl="1"/>
            <a:r>
              <a:rPr lang="en-US" dirty="0">
                <a:cs typeface="Arial" panose="020B0604020202020204" pitchFamily="34" charset="0"/>
              </a:rPr>
              <a:t>Need to explicitly un-choose it so it's not remembered in other frames</a:t>
            </a:r>
          </a:p>
          <a:p>
            <a:endParaRPr lang="en-US" dirty="0">
              <a:cs typeface="Arial" panose="020B0604020202020204" pitchFamily="34" charset="0"/>
            </a:endParaRPr>
          </a:p>
          <a:p>
            <a:endParaRPr lang="en-US" dirty="0">
              <a:cs typeface="Arial" panose="020B0604020202020204" pitchFamily="34" charset="0"/>
            </a:endParaRPr>
          </a:p>
          <a:p>
            <a:pPr marL="457200" lvl="1" indent="0">
              <a:buNone/>
            </a:pPr>
            <a:endParaRPr lang="en-US" dirty="0"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i="1" dirty="0"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i="1" dirty="0"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CE9ED52-4BF7-4170-AF9C-7B3E3FAD9AD4}"/>
              </a:ext>
            </a:extLst>
          </p:cNvPr>
          <p:cNvSpPr txBox="1"/>
          <p:nvPr/>
        </p:nvSpPr>
        <p:spPr>
          <a:xfrm>
            <a:off x="1006910" y="3961962"/>
            <a:ext cx="5121915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indent="0">
              <a:buNone/>
            </a:pPr>
            <a:r>
              <a:rPr lang="en-US" sz="2000" u="sng" dirty="0">
                <a:latin typeface="Consolas" panose="020B0609020204030204" pitchFamily="49" charset="0"/>
                <a:cs typeface="Arial" panose="020B0604020202020204" pitchFamily="34" charset="0"/>
              </a:rPr>
              <a:t>List&lt;Character&gt; </a:t>
            </a:r>
            <a:r>
              <a:rPr lang="en-US" sz="2000" u="sng" dirty="0" err="1">
                <a:latin typeface="Consolas" panose="020B0609020204030204" pitchFamily="49" charset="0"/>
                <a:cs typeface="Arial" panose="020B0604020202020204" pitchFamily="34" charset="0"/>
              </a:rPr>
              <a:t>soFar</a:t>
            </a:r>
            <a:r>
              <a:rPr lang="en-US" sz="2000" u="sng" dirty="0">
                <a:latin typeface="Consolas" panose="020B0609020204030204" pitchFamily="49" charset="0"/>
                <a:cs typeface="Arial" panose="020B0604020202020204" pitchFamily="34" charset="0"/>
              </a:rPr>
              <a:t>:</a:t>
            </a:r>
          </a:p>
          <a:p>
            <a:pPr marL="0" indent="0">
              <a:buNone/>
            </a:pPr>
            <a:endParaRPr lang="en-US" sz="2000" dirty="0">
              <a:latin typeface="Consolas" panose="020B0609020204030204" pitchFamily="49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  <a:cs typeface="Arial" panose="020B0604020202020204" pitchFamily="34" charset="0"/>
              </a:rPr>
              <a:t>for (each option) {</a:t>
            </a: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  <a:cs typeface="Arial" panose="020B0604020202020204" pitchFamily="34" charset="0"/>
              </a:rPr>
              <a:t>    </a:t>
            </a:r>
            <a:r>
              <a:rPr lang="en-US" sz="2000" dirty="0" err="1">
                <a:latin typeface="Consolas" panose="020B0609020204030204" pitchFamily="49" charset="0"/>
                <a:cs typeface="Arial" panose="020B0604020202020204" pitchFamily="34" charset="0"/>
              </a:rPr>
              <a:t>soFar.add</a:t>
            </a:r>
            <a:r>
              <a:rPr lang="en-US" sz="2000" dirty="0">
                <a:latin typeface="Consolas" panose="020B0609020204030204" pitchFamily="49" charset="0"/>
                <a:cs typeface="Arial" panose="020B0604020202020204" pitchFamily="34" charset="0"/>
              </a:rPr>
              <a:t>(option);</a:t>
            </a: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  <a:cs typeface="Arial" panose="020B0604020202020204" pitchFamily="34" charset="0"/>
              </a:rPr>
              <a:t>    </a:t>
            </a:r>
            <a:r>
              <a:rPr lang="en-US" sz="2000" b="1" dirty="0">
                <a:latin typeface="Consolas" panose="020B0609020204030204" pitchFamily="49" charset="0"/>
                <a:cs typeface="Arial" panose="020B0604020202020204" pitchFamily="34" charset="0"/>
              </a:rPr>
              <a:t>search(input, </a:t>
            </a:r>
            <a:r>
              <a:rPr lang="en-US" sz="2000" b="1" dirty="0" err="1">
                <a:latin typeface="Consolas" panose="020B0609020204030204" pitchFamily="49" charset="0"/>
                <a:cs typeface="Arial" panose="020B0604020202020204" pitchFamily="34" charset="0"/>
              </a:rPr>
              <a:t>soFar</a:t>
            </a:r>
            <a:r>
              <a:rPr lang="en-US" sz="2000" b="1" dirty="0">
                <a:latin typeface="Consolas" panose="020B0609020204030204" pitchFamily="49" charset="0"/>
                <a:cs typeface="Arial" panose="020B0604020202020204" pitchFamily="34" charset="0"/>
              </a:rPr>
              <a:t>);</a:t>
            </a: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  <a:cs typeface="Arial" panose="020B0604020202020204" pitchFamily="34" charset="0"/>
              </a:rPr>
              <a:t>    </a:t>
            </a:r>
            <a:r>
              <a:rPr lang="en-US" sz="2000" dirty="0" err="1">
                <a:latin typeface="Consolas" panose="020B0609020204030204" pitchFamily="49" charset="0"/>
                <a:cs typeface="Arial" panose="020B0604020202020204" pitchFamily="34" charset="0"/>
              </a:rPr>
              <a:t>soFar.remove</a:t>
            </a:r>
            <a:r>
              <a:rPr lang="en-US" sz="2000" dirty="0">
                <a:latin typeface="Consolas" panose="020B0609020204030204" pitchFamily="49" charset="0"/>
                <a:cs typeface="Arial" panose="020B0604020202020204" pitchFamily="34" charset="0"/>
              </a:rPr>
              <a:t>(</a:t>
            </a:r>
            <a:r>
              <a:rPr lang="en-US" sz="2000" dirty="0" err="1">
                <a:latin typeface="Consolas" panose="020B0609020204030204" pitchFamily="49" charset="0"/>
                <a:cs typeface="Arial" panose="020B0604020202020204" pitchFamily="34" charset="0"/>
              </a:rPr>
              <a:t>soFar.size</a:t>
            </a:r>
            <a:r>
              <a:rPr lang="en-US" sz="2000" dirty="0">
                <a:latin typeface="Consolas" panose="020B0609020204030204" pitchFamily="49" charset="0"/>
                <a:cs typeface="Arial" panose="020B0604020202020204" pitchFamily="34" charset="0"/>
              </a:rPr>
              <a:t>() – 1);</a:t>
            </a: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  <a:cs typeface="Arial" panose="020B0604020202020204" pitchFamily="34" charset="0"/>
              </a:rPr>
              <a:t>}</a:t>
            </a:r>
          </a:p>
        </p:txBody>
      </p:sp>
      <p:grpSp>
        <p:nvGrpSpPr>
          <p:cNvPr id="3" name="Group 2" descr="Three soFar method calls, two of which are holding a reference to the same array containing '1'">
            <a:extLst>
              <a:ext uri="{FF2B5EF4-FFF2-40B4-BE49-F238E27FC236}">
                <a16:creationId xmlns:a16="http://schemas.microsoft.com/office/drawing/2014/main" id="{2136EEF4-54B9-4CC4-83FF-381EB9E5933B}"/>
              </a:ext>
            </a:extLst>
          </p:cNvPr>
          <p:cNvGrpSpPr/>
          <p:nvPr/>
        </p:nvGrpSpPr>
        <p:grpSpPr>
          <a:xfrm>
            <a:off x="6801338" y="3905228"/>
            <a:ext cx="4836272" cy="2408551"/>
            <a:chOff x="6801338" y="3905228"/>
            <a:chExt cx="4836272" cy="240855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A19D3BE-3693-4855-8967-B6CF6A9CB13A}"/>
                </a:ext>
              </a:extLst>
            </p:cNvPr>
            <p:cNvSpPr txBox="1"/>
            <p:nvPr/>
          </p:nvSpPr>
          <p:spPr>
            <a:xfrm>
              <a:off x="7760762" y="3961962"/>
              <a:ext cx="88998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dirty="0" err="1">
                  <a:latin typeface="Consolas" panose="020B0609020204030204" pitchFamily="49" charset="0"/>
                </a:rPr>
                <a:t>soFar</a:t>
              </a:r>
              <a:endParaRPr lang="en-US" sz="2000" dirty="0">
                <a:latin typeface="Consolas" panose="020B0609020204030204" pitchFamily="49" charset="0"/>
              </a:endParaRPr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20057C71-FB7D-4BB3-B6CA-8A07876D57F5}"/>
                </a:ext>
              </a:extLst>
            </p:cNvPr>
            <p:cNvSpPr/>
            <p:nvPr/>
          </p:nvSpPr>
          <p:spPr>
            <a:xfrm>
              <a:off x="7911293" y="4290669"/>
              <a:ext cx="588926" cy="523221"/>
            </a:xfrm>
            <a:prstGeom prst="round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  <a:latin typeface="Consolas" panose="020B0609020204030204" pitchFamily="49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03EC9F-7C01-4E59-9C11-97F7915F595D}"/>
                </a:ext>
              </a:extLst>
            </p:cNvPr>
            <p:cNvSpPr/>
            <p:nvPr/>
          </p:nvSpPr>
          <p:spPr>
            <a:xfrm>
              <a:off x="7555771" y="3905228"/>
              <a:ext cx="1283234" cy="1098436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  <a:latin typeface="Consolas" panose="020B0609020204030204" pitchFamily="49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A763C38-E3EE-45A0-A780-993939ECC2A2}"/>
                </a:ext>
              </a:extLst>
            </p:cNvPr>
            <p:cNvSpPr/>
            <p:nvPr/>
          </p:nvSpPr>
          <p:spPr>
            <a:xfrm>
              <a:off x="10354376" y="4504632"/>
              <a:ext cx="1283234" cy="1098436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  <a:latin typeface="Consolas" panose="020B0609020204030204" pitchFamily="49" charset="0"/>
              </a:endParaRPr>
            </a:p>
          </p:txBody>
        </p:sp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79A810F1-B5B0-4B18-AFEE-DF779AA3EC8B}"/>
                </a:ext>
              </a:extLst>
            </p:cNvPr>
            <p:cNvCxnSpPr>
              <a:cxnSpLocks/>
              <a:endCxn id="18" idx="1"/>
            </p:cNvCxnSpPr>
            <p:nvPr/>
          </p:nvCxnSpPr>
          <p:spPr>
            <a:xfrm>
              <a:off x="8175812" y="4564316"/>
              <a:ext cx="2178564" cy="489534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25E28C5-AA46-4D74-8515-0E69DB6934A9}"/>
                </a:ext>
              </a:extLst>
            </p:cNvPr>
            <p:cNvSpPr txBox="1"/>
            <p:nvPr/>
          </p:nvSpPr>
          <p:spPr>
            <a:xfrm>
              <a:off x="10420993" y="4792240"/>
              <a:ext cx="117051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latin typeface="Consolas" panose="020B0609020204030204" pitchFamily="49" charset="0"/>
                </a:rPr>
                <a:t>['1']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36CBA78-71DB-48D7-9007-7DB39C47FAE1}"/>
                </a:ext>
              </a:extLst>
            </p:cNvPr>
            <p:cNvSpPr txBox="1"/>
            <p:nvPr/>
          </p:nvSpPr>
          <p:spPr>
            <a:xfrm>
              <a:off x="7006329" y="5272077"/>
              <a:ext cx="88998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dirty="0" err="1">
                  <a:latin typeface="Consolas" panose="020B0609020204030204" pitchFamily="49" charset="0"/>
                </a:rPr>
                <a:t>soFar</a:t>
              </a:r>
              <a:endParaRPr lang="en-US" sz="2000" dirty="0">
                <a:latin typeface="Consolas" panose="020B0609020204030204" pitchFamily="49" charset="0"/>
              </a:endParaRP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C4C1615A-06EF-4DA5-91B2-538F63066310}"/>
                </a:ext>
              </a:extLst>
            </p:cNvPr>
            <p:cNvSpPr/>
            <p:nvPr/>
          </p:nvSpPr>
          <p:spPr>
            <a:xfrm>
              <a:off x="7128538" y="5600784"/>
              <a:ext cx="624781" cy="523221"/>
            </a:xfrm>
            <a:prstGeom prst="round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  <a:latin typeface="Consolas" panose="020B0609020204030204" pitchFamily="49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FC4AEAF-E649-416D-A875-4181C7AE7FCE}"/>
                </a:ext>
              </a:extLst>
            </p:cNvPr>
            <p:cNvSpPr/>
            <p:nvPr/>
          </p:nvSpPr>
          <p:spPr>
            <a:xfrm>
              <a:off x="6801338" y="5215343"/>
              <a:ext cx="1283234" cy="1098436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  <a:latin typeface="Consolas" panose="020B0609020204030204" pitchFamily="49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4312E56-6B3F-43E8-8DCC-9D3607CC45BC}"/>
                </a:ext>
              </a:extLst>
            </p:cNvPr>
            <p:cNvSpPr txBox="1"/>
            <p:nvPr/>
          </p:nvSpPr>
          <p:spPr>
            <a:xfrm>
              <a:off x="8564888" y="5270156"/>
              <a:ext cx="88998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dirty="0" err="1">
                  <a:latin typeface="Consolas" panose="020B0609020204030204" pitchFamily="49" charset="0"/>
                </a:rPr>
                <a:t>soFar</a:t>
              </a:r>
              <a:endParaRPr lang="en-US" sz="2000" dirty="0">
                <a:latin typeface="Consolas" panose="020B0609020204030204" pitchFamily="49" charset="0"/>
              </a:endParaRPr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D1EDD49A-91F4-4B19-94B1-194F94C7C3D9}"/>
                </a:ext>
              </a:extLst>
            </p:cNvPr>
            <p:cNvSpPr/>
            <p:nvPr/>
          </p:nvSpPr>
          <p:spPr>
            <a:xfrm>
              <a:off x="8687097" y="5598863"/>
              <a:ext cx="624781" cy="523221"/>
            </a:xfrm>
            <a:prstGeom prst="round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  <a:latin typeface="Consolas" panose="020B0609020204030204" pitchFamily="49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708386D-D44E-46DF-A47F-250213666855}"/>
                </a:ext>
              </a:extLst>
            </p:cNvPr>
            <p:cNvSpPr/>
            <p:nvPr/>
          </p:nvSpPr>
          <p:spPr>
            <a:xfrm>
              <a:off x="8359897" y="5213422"/>
              <a:ext cx="1283234" cy="1098436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  <a:latin typeface="Consolas" panose="020B0609020204030204" pitchFamily="49" charset="0"/>
              </a:endParaRPr>
            </a:p>
          </p:txBody>
        </p: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D9DE63F8-0CA7-48FC-9D7D-59AF6E23D98A}"/>
                </a:ext>
              </a:extLst>
            </p:cNvPr>
            <p:cNvCxnSpPr>
              <a:cxnSpLocks/>
              <a:endCxn id="18" idx="1"/>
            </p:cNvCxnSpPr>
            <p:nvPr/>
          </p:nvCxnSpPr>
          <p:spPr>
            <a:xfrm flipV="1">
              <a:off x="8989536" y="5053850"/>
              <a:ext cx="1364840" cy="836826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ADCA16-BEFC-4AD9-BCEC-FE2DCFE0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4956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E5B18-EC10-4D28-83F1-A67D382E6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Recursive Backtracking (Step 9)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6BBCBD89-704E-4724-B2D6-32A25ABA3671}"/>
              </a:ext>
            </a:extLst>
          </p:cNvPr>
          <p:cNvSpPr txBox="1">
            <a:spLocks/>
          </p:cNvSpPr>
          <p:nvPr/>
        </p:nvSpPr>
        <p:spPr>
          <a:xfrm>
            <a:off x="990600" y="1345764"/>
            <a:ext cx="10835986" cy="27037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cs typeface="Arial" panose="020B0604020202020204" pitchFamily="34" charset="0"/>
              </a:rPr>
              <a:t>Exhaustive search with a data structure accumulator(s)</a:t>
            </a:r>
          </a:p>
          <a:p>
            <a:pPr lvl="1"/>
            <a:r>
              <a:rPr lang="en-US" dirty="0">
                <a:cs typeface="Arial" panose="020B0604020202020204" pitchFamily="34" charset="0"/>
              </a:rPr>
              <a:t>Now we have to deal with reference semantics…</a:t>
            </a:r>
          </a:p>
          <a:p>
            <a:r>
              <a:rPr lang="en-US" dirty="0">
                <a:cs typeface="Arial" panose="020B0604020202020204" pitchFamily="34" charset="0"/>
              </a:rPr>
              <a:t>Major pattern: </a:t>
            </a:r>
            <a:r>
              <a:rPr lang="en-US" b="1" dirty="0">
                <a:cs typeface="Arial" panose="020B0604020202020204" pitchFamily="34" charset="0"/>
              </a:rPr>
              <a:t>Choose, Explore, Un-choose</a:t>
            </a:r>
          </a:p>
          <a:p>
            <a:pPr lvl="1"/>
            <a:r>
              <a:rPr lang="en-US" dirty="0">
                <a:cs typeface="Arial" panose="020B0604020202020204" pitchFamily="34" charset="0"/>
              </a:rPr>
              <a:t>All of the stack frames share the same </a:t>
            </a:r>
            <a:r>
              <a:rPr lang="en-US" i="1" dirty="0">
                <a:cs typeface="Arial" panose="020B0604020202020204" pitchFamily="34" charset="0"/>
              </a:rPr>
              <a:t>one </a:t>
            </a:r>
            <a:r>
              <a:rPr lang="en-US" dirty="0">
                <a:cs typeface="Arial" panose="020B0604020202020204" pitchFamily="34" charset="0"/>
              </a:rPr>
              <a:t>data structure</a:t>
            </a:r>
          </a:p>
          <a:p>
            <a:pPr lvl="1"/>
            <a:r>
              <a:rPr lang="en-US" dirty="0">
                <a:cs typeface="Arial" panose="020B0604020202020204" pitchFamily="34" charset="0"/>
              </a:rPr>
              <a:t>Need to explicitly un-choose it so it's not remembered in other frames</a:t>
            </a:r>
          </a:p>
          <a:p>
            <a:endParaRPr lang="en-US" dirty="0">
              <a:cs typeface="Arial" panose="020B0604020202020204" pitchFamily="34" charset="0"/>
            </a:endParaRPr>
          </a:p>
          <a:p>
            <a:endParaRPr lang="en-US" dirty="0">
              <a:cs typeface="Arial" panose="020B0604020202020204" pitchFamily="34" charset="0"/>
            </a:endParaRPr>
          </a:p>
          <a:p>
            <a:pPr marL="457200" lvl="1" indent="0">
              <a:buNone/>
            </a:pPr>
            <a:endParaRPr lang="en-US" dirty="0"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i="1" dirty="0"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i="1" dirty="0"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CE9ED52-4BF7-4170-AF9C-7B3E3FAD9AD4}"/>
              </a:ext>
            </a:extLst>
          </p:cNvPr>
          <p:cNvSpPr txBox="1"/>
          <p:nvPr/>
        </p:nvSpPr>
        <p:spPr>
          <a:xfrm>
            <a:off x="1006910" y="3961962"/>
            <a:ext cx="5121915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indent="0">
              <a:buNone/>
            </a:pPr>
            <a:r>
              <a:rPr lang="en-US" sz="2000" u="sng" dirty="0">
                <a:latin typeface="Consolas" panose="020B0609020204030204" pitchFamily="49" charset="0"/>
                <a:cs typeface="Arial" panose="020B0604020202020204" pitchFamily="34" charset="0"/>
              </a:rPr>
              <a:t>List&lt;Character&gt; </a:t>
            </a:r>
            <a:r>
              <a:rPr lang="en-US" sz="2000" u="sng" dirty="0" err="1">
                <a:latin typeface="Consolas" panose="020B0609020204030204" pitchFamily="49" charset="0"/>
                <a:cs typeface="Arial" panose="020B0604020202020204" pitchFamily="34" charset="0"/>
              </a:rPr>
              <a:t>soFar</a:t>
            </a:r>
            <a:r>
              <a:rPr lang="en-US" sz="2000" u="sng" dirty="0">
                <a:latin typeface="Consolas" panose="020B0609020204030204" pitchFamily="49" charset="0"/>
                <a:cs typeface="Arial" panose="020B0604020202020204" pitchFamily="34" charset="0"/>
              </a:rPr>
              <a:t>:</a:t>
            </a:r>
          </a:p>
          <a:p>
            <a:pPr marL="0" indent="0">
              <a:buNone/>
            </a:pPr>
            <a:endParaRPr lang="en-US" sz="2000" dirty="0">
              <a:latin typeface="Consolas" panose="020B0609020204030204" pitchFamily="49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  <a:cs typeface="Arial" panose="020B0604020202020204" pitchFamily="34" charset="0"/>
              </a:rPr>
              <a:t>for (each option) {</a:t>
            </a: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  <a:cs typeface="Arial" panose="020B0604020202020204" pitchFamily="34" charset="0"/>
              </a:rPr>
              <a:t>    </a:t>
            </a:r>
            <a:r>
              <a:rPr lang="en-US" sz="2000" dirty="0" err="1">
                <a:latin typeface="Consolas" panose="020B0609020204030204" pitchFamily="49" charset="0"/>
                <a:cs typeface="Arial" panose="020B0604020202020204" pitchFamily="34" charset="0"/>
              </a:rPr>
              <a:t>soFar.add</a:t>
            </a:r>
            <a:r>
              <a:rPr lang="en-US" sz="2000" dirty="0">
                <a:latin typeface="Consolas" panose="020B0609020204030204" pitchFamily="49" charset="0"/>
                <a:cs typeface="Arial" panose="020B0604020202020204" pitchFamily="34" charset="0"/>
              </a:rPr>
              <a:t>(option);</a:t>
            </a: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  <a:cs typeface="Arial" panose="020B0604020202020204" pitchFamily="34" charset="0"/>
              </a:rPr>
              <a:t>    </a:t>
            </a:r>
            <a:r>
              <a:rPr lang="en-US" sz="2000" b="1" dirty="0">
                <a:latin typeface="Consolas" panose="020B0609020204030204" pitchFamily="49" charset="0"/>
                <a:cs typeface="Arial" panose="020B0604020202020204" pitchFamily="34" charset="0"/>
              </a:rPr>
              <a:t>search(input, </a:t>
            </a:r>
            <a:r>
              <a:rPr lang="en-US" sz="2000" b="1" dirty="0" err="1">
                <a:latin typeface="Consolas" panose="020B0609020204030204" pitchFamily="49" charset="0"/>
                <a:cs typeface="Arial" panose="020B0604020202020204" pitchFamily="34" charset="0"/>
              </a:rPr>
              <a:t>soFar</a:t>
            </a:r>
            <a:r>
              <a:rPr lang="en-US" sz="2000" b="1" dirty="0">
                <a:latin typeface="Consolas" panose="020B0609020204030204" pitchFamily="49" charset="0"/>
                <a:cs typeface="Arial" panose="020B0604020202020204" pitchFamily="34" charset="0"/>
              </a:rPr>
              <a:t>);</a:t>
            </a: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  <a:cs typeface="Arial" panose="020B0604020202020204" pitchFamily="34" charset="0"/>
              </a:rPr>
              <a:t>    </a:t>
            </a:r>
            <a:r>
              <a:rPr lang="en-US" sz="2000" dirty="0" err="1">
                <a:latin typeface="Consolas" panose="020B0609020204030204" pitchFamily="49" charset="0"/>
                <a:cs typeface="Arial" panose="020B0604020202020204" pitchFamily="34" charset="0"/>
              </a:rPr>
              <a:t>soFar.remove</a:t>
            </a:r>
            <a:r>
              <a:rPr lang="en-US" sz="2000" dirty="0">
                <a:latin typeface="Consolas" panose="020B0609020204030204" pitchFamily="49" charset="0"/>
                <a:cs typeface="Arial" panose="020B0604020202020204" pitchFamily="34" charset="0"/>
              </a:rPr>
              <a:t>(</a:t>
            </a:r>
            <a:r>
              <a:rPr lang="en-US" sz="2000" dirty="0" err="1">
                <a:latin typeface="Consolas" panose="020B0609020204030204" pitchFamily="49" charset="0"/>
                <a:cs typeface="Arial" panose="020B0604020202020204" pitchFamily="34" charset="0"/>
              </a:rPr>
              <a:t>soFar.size</a:t>
            </a:r>
            <a:r>
              <a:rPr lang="en-US" sz="2000" dirty="0">
                <a:latin typeface="Consolas" panose="020B0609020204030204" pitchFamily="49" charset="0"/>
                <a:cs typeface="Arial" panose="020B0604020202020204" pitchFamily="34" charset="0"/>
              </a:rPr>
              <a:t>() – 1);</a:t>
            </a: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  <a:cs typeface="Arial" panose="020B0604020202020204" pitchFamily="34" charset="0"/>
              </a:rPr>
              <a:t>}</a:t>
            </a:r>
          </a:p>
        </p:txBody>
      </p:sp>
      <p:grpSp>
        <p:nvGrpSpPr>
          <p:cNvPr id="3" name="Group 2" descr="Three soFar method calls, one of which is holding a reference to the same array containing '1'">
            <a:extLst>
              <a:ext uri="{FF2B5EF4-FFF2-40B4-BE49-F238E27FC236}">
                <a16:creationId xmlns:a16="http://schemas.microsoft.com/office/drawing/2014/main" id="{8A5DFA51-EFFE-41B7-A510-E08AFD0DD635}"/>
              </a:ext>
            </a:extLst>
          </p:cNvPr>
          <p:cNvGrpSpPr/>
          <p:nvPr/>
        </p:nvGrpSpPr>
        <p:grpSpPr>
          <a:xfrm>
            <a:off x="6801338" y="3905228"/>
            <a:ext cx="4836272" cy="2408551"/>
            <a:chOff x="6801338" y="3905228"/>
            <a:chExt cx="4836272" cy="240855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A19D3BE-3693-4855-8967-B6CF6A9CB13A}"/>
                </a:ext>
              </a:extLst>
            </p:cNvPr>
            <p:cNvSpPr txBox="1"/>
            <p:nvPr/>
          </p:nvSpPr>
          <p:spPr>
            <a:xfrm>
              <a:off x="7760762" y="3961962"/>
              <a:ext cx="88998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dirty="0" err="1">
                  <a:latin typeface="Consolas" panose="020B0609020204030204" pitchFamily="49" charset="0"/>
                </a:rPr>
                <a:t>soFar</a:t>
              </a:r>
              <a:endParaRPr lang="en-US" sz="2000" dirty="0">
                <a:latin typeface="Consolas" panose="020B0609020204030204" pitchFamily="49" charset="0"/>
              </a:endParaRPr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20057C71-FB7D-4BB3-B6CA-8A07876D57F5}"/>
                </a:ext>
              </a:extLst>
            </p:cNvPr>
            <p:cNvSpPr/>
            <p:nvPr/>
          </p:nvSpPr>
          <p:spPr>
            <a:xfrm>
              <a:off x="7911293" y="4290669"/>
              <a:ext cx="588926" cy="523221"/>
            </a:xfrm>
            <a:prstGeom prst="round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  <a:latin typeface="Consolas" panose="020B0609020204030204" pitchFamily="49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03EC9F-7C01-4E59-9C11-97F7915F595D}"/>
                </a:ext>
              </a:extLst>
            </p:cNvPr>
            <p:cNvSpPr/>
            <p:nvPr/>
          </p:nvSpPr>
          <p:spPr>
            <a:xfrm>
              <a:off x="7555771" y="3905228"/>
              <a:ext cx="1283234" cy="1098436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  <a:latin typeface="Consolas" panose="020B0609020204030204" pitchFamily="49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A763C38-E3EE-45A0-A780-993939ECC2A2}"/>
                </a:ext>
              </a:extLst>
            </p:cNvPr>
            <p:cNvSpPr/>
            <p:nvPr/>
          </p:nvSpPr>
          <p:spPr>
            <a:xfrm>
              <a:off x="10354376" y="4504632"/>
              <a:ext cx="1283234" cy="1098436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  <a:latin typeface="Consolas" panose="020B0609020204030204" pitchFamily="49" charset="0"/>
              </a:endParaRPr>
            </a:p>
          </p:txBody>
        </p:sp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79A810F1-B5B0-4B18-AFEE-DF779AA3EC8B}"/>
                </a:ext>
              </a:extLst>
            </p:cNvPr>
            <p:cNvCxnSpPr>
              <a:cxnSpLocks/>
              <a:endCxn id="18" idx="1"/>
            </p:cNvCxnSpPr>
            <p:nvPr/>
          </p:nvCxnSpPr>
          <p:spPr>
            <a:xfrm>
              <a:off x="8175812" y="4564316"/>
              <a:ext cx="2178564" cy="489534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25E28C5-AA46-4D74-8515-0E69DB6934A9}"/>
                </a:ext>
              </a:extLst>
            </p:cNvPr>
            <p:cNvSpPr txBox="1"/>
            <p:nvPr/>
          </p:nvSpPr>
          <p:spPr>
            <a:xfrm>
              <a:off x="10420993" y="4792240"/>
              <a:ext cx="117051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latin typeface="Consolas" panose="020B0609020204030204" pitchFamily="49" charset="0"/>
                </a:rPr>
                <a:t>['1']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36CBA78-71DB-48D7-9007-7DB39C47FAE1}"/>
                </a:ext>
              </a:extLst>
            </p:cNvPr>
            <p:cNvSpPr txBox="1"/>
            <p:nvPr/>
          </p:nvSpPr>
          <p:spPr>
            <a:xfrm>
              <a:off x="7006329" y="5272077"/>
              <a:ext cx="88998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dirty="0" err="1">
                  <a:latin typeface="Consolas" panose="020B0609020204030204" pitchFamily="49" charset="0"/>
                </a:rPr>
                <a:t>soFar</a:t>
              </a:r>
              <a:endParaRPr lang="en-US" sz="2000" dirty="0">
                <a:latin typeface="Consolas" panose="020B0609020204030204" pitchFamily="49" charset="0"/>
              </a:endParaRP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C4C1615A-06EF-4DA5-91B2-538F63066310}"/>
                </a:ext>
              </a:extLst>
            </p:cNvPr>
            <p:cNvSpPr/>
            <p:nvPr/>
          </p:nvSpPr>
          <p:spPr>
            <a:xfrm>
              <a:off x="7128538" y="5600784"/>
              <a:ext cx="624781" cy="523221"/>
            </a:xfrm>
            <a:prstGeom prst="round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  <a:latin typeface="Consolas" panose="020B0609020204030204" pitchFamily="49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FC4AEAF-E649-416D-A875-4181C7AE7FCE}"/>
                </a:ext>
              </a:extLst>
            </p:cNvPr>
            <p:cNvSpPr/>
            <p:nvPr/>
          </p:nvSpPr>
          <p:spPr>
            <a:xfrm>
              <a:off x="6801338" y="5215343"/>
              <a:ext cx="1283234" cy="1098436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  <a:latin typeface="Consolas" panose="020B0609020204030204" pitchFamily="49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4312E56-6B3F-43E8-8DCC-9D3607CC45BC}"/>
                </a:ext>
              </a:extLst>
            </p:cNvPr>
            <p:cNvSpPr txBox="1"/>
            <p:nvPr/>
          </p:nvSpPr>
          <p:spPr>
            <a:xfrm>
              <a:off x="8564888" y="5270156"/>
              <a:ext cx="88998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dirty="0" err="1">
                  <a:latin typeface="Consolas" panose="020B0609020204030204" pitchFamily="49" charset="0"/>
                </a:rPr>
                <a:t>soFar</a:t>
              </a:r>
              <a:endParaRPr lang="en-US" sz="2000" dirty="0">
                <a:latin typeface="Consolas" panose="020B0609020204030204" pitchFamily="49" charset="0"/>
              </a:endParaRPr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D1EDD49A-91F4-4B19-94B1-194F94C7C3D9}"/>
                </a:ext>
              </a:extLst>
            </p:cNvPr>
            <p:cNvSpPr/>
            <p:nvPr/>
          </p:nvSpPr>
          <p:spPr>
            <a:xfrm>
              <a:off x="8687097" y="5598863"/>
              <a:ext cx="624781" cy="523221"/>
            </a:xfrm>
            <a:prstGeom prst="round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  <a:latin typeface="Consolas" panose="020B0609020204030204" pitchFamily="49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708386D-D44E-46DF-A47F-250213666855}"/>
                </a:ext>
              </a:extLst>
            </p:cNvPr>
            <p:cNvSpPr/>
            <p:nvPr/>
          </p:nvSpPr>
          <p:spPr>
            <a:xfrm>
              <a:off x="8359897" y="5213422"/>
              <a:ext cx="1283234" cy="1098436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  <a:latin typeface="Consolas" panose="020B0609020204030204" pitchFamily="49" charset="0"/>
              </a:endParaRPr>
            </a:p>
          </p:txBody>
        </p:sp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83E3E3-E9ED-4AEA-9F6A-61F89450B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6084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E5B18-EC10-4D28-83F1-A67D382E6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Recursive Backtracking (Step 10)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6BBCBD89-704E-4724-B2D6-32A25ABA3671}"/>
              </a:ext>
            </a:extLst>
          </p:cNvPr>
          <p:cNvSpPr txBox="1">
            <a:spLocks/>
          </p:cNvSpPr>
          <p:nvPr/>
        </p:nvSpPr>
        <p:spPr>
          <a:xfrm>
            <a:off x="990600" y="1345764"/>
            <a:ext cx="10835986" cy="27037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cs typeface="Arial" panose="020B0604020202020204" pitchFamily="34" charset="0"/>
              </a:rPr>
              <a:t>Exhaustive search with a data structure accumulator(s)</a:t>
            </a:r>
          </a:p>
          <a:p>
            <a:pPr lvl="1"/>
            <a:r>
              <a:rPr lang="en-US" dirty="0">
                <a:cs typeface="Arial" panose="020B0604020202020204" pitchFamily="34" charset="0"/>
              </a:rPr>
              <a:t>Now we have to deal with reference semantics…</a:t>
            </a:r>
          </a:p>
          <a:p>
            <a:r>
              <a:rPr lang="en-US" dirty="0">
                <a:cs typeface="Arial" panose="020B0604020202020204" pitchFamily="34" charset="0"/>
              </a:rPr>
              <a:t>Major pattern: </a:t>
            </a:r>
            <a:r>
              <a:rPr lang="en-US" b="1" dirty="0">
                <a:cs typeface="Arial" panose="020B0604020202020204" pitchFamily="34" charset="0"/>
              </a:rPr>
              <a:t>Choose, Explore, Un-choose</a:t>
            </a:r>
          </a:p>
          <a:p>
            <a:pPr lvl="1"/>
            <a:r>
              <a:rPr lang="en-US" dirty="0">
                <a:cs typeface="Arial" panose="020B0604020202020204" pitchFamily="34" charset="0"/>
              </a:rPr>
              <a:t>All of the stack frames share the same </a:t>
            </a:r>
            <a:r>
              <a:rPr lang="en-US" i="1" dirty="0">
                <a:cs typeface="Arial" panose="020B0604020202020204" pitchFamily="34" charset="0"/>
              </a:rPr>
              <a:t>one </a:t>
            </a:r>
            <a:r>
              <a:rPr lang="en-US" dirty="0">
                <a:cs typeface="Arial" panose="020B0604020202020204" pitchFamily="34" charset="0"/>
              </a:rPr>
              <a:t>data structure</a:t>
            </a:r>
          </a:p>
          <a:p>
            <a:pPr lvl="1"/>
            <a:r>
              <a:rPr lang="en-US" dirty="0">
                <a:cs typeface="Arial" panose="020B0604020202020204" pitchFamily="34" charset="0"/>
              </a:rPr>
              <a:t>Need to explicitly un-choose it so it's not remembered in other frames</a:t>
            </a:r>
          </a:p>
          <a:p>
            <a:endParaRPr lang="en-US" dirty="0">
              <a:cs typeface="Arial" panose="020B0604020202020204" pitchFamily="34" charset="0"/>
            </a:endParaRPr>
          </a:p>
          <a:p>
            <a:endParaRPr lang="en-US" dirty="0">
              <a:cs typeface="Arial" panose="020B0604020202020204" pitchFamily="34" charset="0"/>
            </a:endParaRPr>
          </a:p>
          <a:p>
            <a:pPr marL="457200" lvl="1" indent="0">
              <a:buNone/>
            </a:pPr>
            <a:endParaRPr lang="en-US" dirty="0"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i="1" dirty="0"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i="1" dirty="0"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CE9ED52-4BF7-4170-AF9C-7B3E3FAD9AD4}"/>
              </a:ext>
            </a:extLst>
          </p:cNvPr>
          <p:cNvSpPr txBox="1"/>
          <p:nvPr/>
        </p:nvSpPr>
        <p:spPr>
          <a:xfrm>
            <a:off x="1006910" y="3961962"/>
            <a:ext cx="5121915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indent="0">
              <a:buNone/>
            </a:pPr>
            <a:r>
              <a:rPr lang="en-US" sz="2000" u="sng" dirty="0">
                <a:latin typeface="Consolas" panose="020B0609020204030204" pitchFamily="49" charset="0"/>
                <a:cs typeface="Arial" panose="020B0604020202020204" pitchFamily="34" charset="0"/>
              </a:rPr>
              <a:t>List&lt;Character&gt; </a:t>
            </a:r>
            <a:r>
              <a:rPr lang="en-US" sz="2000" u="sng" dirty="0" err="1">
                <a:latin typeface="Consolas" panose="020B0609020204030204" pitchFamily="49" charset="0"/>
                <a:cs typeface="Arial" panose="020B0604020202020204" pitchFamily="34" charset="0"/>
              </a:rPr>
              <a:t>soFar</a:t>
            </a:r>
            <a:r>
              <a:rPr lang="en-US" sz="2000" u="sng" dirty="0">
                <a:latin typeface="Consolas" panose="020B0609020204030204" pitchFamily="49" charset="0"/>
                <a:cs typeface="Arial" panose="020B0604020202020204" pitchFamily="34" charset="0"/>
              </a:rPr>
              <a:t>:</a:t>
            </a:r>
          </a:p>
          <a:p>
            <a:pPr marL="0" indent="0">
              <a:buNone/>
            </a:pPr>
            <a:endParaRPr lang="en-US" sz="2000" dirty="0">
              <a:latin typeface="Consolas" panose="020B0609020204030204" pitchFamily="49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  <a:cs typeface="Arial" panose="020B0604020202020204" pitchFamily="34" charset="0"/>
              </a:rPr>
              <a:t>for (each option) {</a:t>
            </a: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  <a:cs typeface="Arial" panose="020B0604020202020204" pitchFamily="34" charset="0"/>
              </a:rPr>
              <a:t>    </a:t>
            </a:r>
            <a:r>
              <a:rPr lang="en-US" sz="2000" dirty="0" err="1">
                <a:latin typeface="Consolas" panose="020B0609020204030204" pitchFamily="49" charset="0"/>
                <a:cs typeface="Arial" panose="020B0604020202020204" pitchFamily="34" charset="0"/>
              </a:rPr>
              <a:t>soFar.add</a:t>
            </a:r>
            <a:r>
              <a:rPr lang="en-US" sz="2000" dirty="0">
                <a:latin typeface="Consolas" panose="020B0609020204030204" pitchFamily="49" charset="0"/>
                <a:cs typeface="Arial" panose="020B0604020202020204" pitchFamily="34" charset="0"/>
              </a:rPr>
              <a:t>(option);</a:t>
            </a: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  <a:cs typeface="Arial" panose="020B0604020202020204" pitchFamily="34" charset="0"/>
              </a:rPr>
              <a:t>    search(input, </a:t>
            </a:r>
            <a:r>
              <a:rPr lang="en-US" sz="2000" dirty="0" err="1">
                <a:latin typeface="Consolas" panose="020B0609020204030204" pitchFamily="49" charset="0"/>
                <a:cs typeface="Arial" panose="020B0604020202020204" pitchFamily="34" charset="0"/>
              </a:rPr>
              <a:t>soFar</a:t>
            </a:r>
            <a:r>
              <a:rPr lang="en-US" sz="2000" dirty="0">
                <a:latin typeface="Consolas" panose="020B0609020204030204" pitchFamily="49" charset="0"/>
                <a:cs typeface="Arial" panose="020B0604020202020204" pitchFamily="34" charset="0"/>
              </a:rPr>
              <a:t>);</a:t>
            </a: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  <a:cs typeface="Arial" panose="020B0604020202020204" pitchFamily="34" charset="0"/>
              </a:rPr>
              <a:t>    </a:t>
            </a:r>
            <a:r>
              <a:rPr lang="en-US" sz="2000" b="1" dirty="0" err="1">
                <a:latin typeface="Consolas" panose="020B0609020204030204" pitchFamily="49" charset="0"/>
                <a:cs typeface="Arial" panose="020B0604020202020204" pitchFamily="34" charset="0"/>
              </a:rPr>
              <a:t>soFar.remove</a:t>
            </a:r>
            <a:r>
              <a:rPr lang="en-US" sz="2000" b="1" dirty="0">
                <a:latin typeface="Consolas" panose="020B0609020204030204" pitchFamily="49" charset="0"/>
                <a:cs typeface="Arial" panose="020B0604020202020204" pitchFamily="34" charset="0"/>
              </a:rPr>
              <a:t>(</a:t>
            </a:r>
            <a:r>
              <a:rPr lang="en-US" sz="2000" b="1" dirty="0" err="1">
                <a:latin typeface="Consolas" panose="020B0609020204030204" pitchFamily="49" charset="0"/>
                <a:cs typeface="Arial" panose="020B0604020202020204" pitchFamily="34" charset="0"/>
              </a:rPr>
              <a:t>soFar.size</a:t>
            </a:r>
            <a:r>
              <a:rPr lang="en-US" sz="2000" b="1" dirty="0">
                <a:latin typeface="Consolas" panose="020B0609020204030204" pitchFamily="49" charset="0"/>
                <a:cs typeface="Arial" panose="020B0604020202020204" pitchFamily="34" charset="0"/>
              </a:rPr>
              <a:t>() – 1);</a:t>
            </a: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  <a:cs typeface="Arial" panose="020B0604020202020204" pitchFamily="34" charset="0"/>
              </a:rPr>
              <a:t>}</a:t>
            </a:r>
          </a:p>
        </p:txBody>
      </p:sp>
      <p:grpSp>
        <p:nvGrpSpPr>
          <p:cNvPr id="3" name="Group 2" descr="Three soFar method calls, one of which is holding a reference to an array containing '1'">
            <a:extLst>
              <a:ext uri="{FF2B5EF4-FFF2-40B4-BE49-F238E27FC236}">
                <a16:creationId xmlns:a16="http://schemas.microsoft.com/office/drawing/2014/main" id="{688B171F-1E34-46C0-B2DF-1D16E21BCBED}"/>
              </a:ext>
            </a:extLst>
          </p:cNvPr>
          <p:cNvGrpSpPr/>
          <p:nvPr/>
        </p:nvGrpSpPr>
        <p:grpSpPr>
          <a:xfrm>
            <a:off x="6801338" y="3905228"/>
            <a:ext cx="4836272" cy="2408551"/>
            <a:chOff x="6801338" y="3905228"/>
            <a:chExt cx="4836272" cy="240855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A19D3BE-3693-4855-8967-B6CF6A9CB13A}"/>
                </a:ext>
              </a:extLst>
            </p:cNvPr>
            <p:cNvSpPr txBox="1"/>
            <p:nvPr/>
          </p:nvSpPr>
          <p:spPr>
            <a:xfrm>
              <a:off x="7760762" y="3961962"/>
              <a:ext cx="88998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dirty="0" err="1">
                  <a:latin typeface="Consolas" panose="020B0609020204030204" pitchFamily="49" charset="0"/>
                </a:rPr>
                <a:t>soFar</a:t>
              </a:r>
              <a:endParaRPr lang="en-US" sz="2000" dirty="0">
                <a:latin typeface="Consolas" panose="020B0609020204030204" pitchFamily="49" charset="0"/>
              </a:endParaRPr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20057C71-FB7D-4BB3-B6CA-8A07876D57F5}"/>
                </a:ext>
              </a:extLst>
            </p:cNvPr>
            <p:cNvSpPr/>
            <p:nvPr/>
          </p:nvSpPr>
          <p:spPr>
            <a:xfrm>
              <a:off x="7911293" y="4290669"/>
              <a:ext cx="588926" cy="523221"/>
            </a:xfrm>
            <a:prstGeom prst="round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  <a:latin typeface="Consolas" panose="020B0609020204030204" pitchFamily="49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03EC9F-7C01-4E59-9C11-97F7915F595D}"/>
                </a:ext>
              </a:extLst>
            </p:cNvPr>
            <p:cNvSpPr/>
            <p:nvPr/>
          </p:nvSpPr>
          <p:spPr>
            <a:xfrm>
              <a:off x="7555771" y="3905228"/>
              <a:ext cx="1283234" cy="1098436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  <a:latin typeface="Consolas" panose="020B0609020204030204" pitchFamily="49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A763C38-E3EE-45A0-A780-993939ECC2A2}"/>
                </a:ext>
              </a:extLst>
            </p:cNvPr>
            <p:cNvSpPr/>
            <p:nvPr/>
          </p:nvSpPr>
          <p:spPr>
            <a:xfrm>
              <a:off x="10354376" y="4504632"/>
              <a:ext cx="1283234" cy="1098436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  <a:latin typeface="Consolas" panose="020B0609020204030204" pitchFamily="49" charset="0"/>
              </a:endParaRPr>
            </a:p>
          </p:txBody>
        </p:sp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79A810F1-B5B0-4B18-AFEE-DF779AA3EC8B}"/>
                </a:ext>
              </a:extLst>
            </p:cNvPr>
            <p:cNvCxnSpPr>
              <a:cxnSpLocks/>
              <a:endCxn id="18" idx="1"/>
            </p:cNvCxnSpPr>
            <p:nvPr/>
          </p:nvCxnSpPr>
          <p:spPr>
            <a:xfrm>
              <a:off x="8175812" y="4564316"/>
              <a:ext cx="2178564" cy="489534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25E28C5-AA46-4D74-8515-0E69DB6934A9}"/>
                </a:ext>
              </a:extLst>
            </p:cNvPr>
            <p:cNvSpPr txBox="1"/>
            <p:nvPr/>
          </p:nvSpPr>
          <p:spPr>
            <a:xfrm>
              <a:off x="10706490" y="4792240"/>
              <a:ext cx="57900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latin typeface="Consolas" panose="020B0609020204030204" pitchFamily="49" charset="0"/>
                </a:rPr>
                <a:t>[]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36CBA78-71DB-48D7-9007-7DB39C47FAE1}"/>
                </a:ext>
              </a:extLst>
            </p:cNvPr>
            <p:cNvSpPr txBox="1"/>
            <p:nvPr/>
          </p:nvSpPr>
          <p:spPr>
            <a:xfrm>
              <a:off x="7006329" y="5272077"/>
              <a:ext cx="88998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dirty="0" err="1">
                  <a:latin typeface="Consolas" panose="020B0609020204030204" pitchFamily="49" charset="0"/>
                </a:rPr>
                <a:t>soFar</a:t>
              </a:r>
              <a:endParaRPr lang="en-US" sz="2000" dirty="0">
                <a:latin typeface="Consolas" panose="020B0609020204030204" pitchFamily="49" charset="0"/>
              </a:endParaRP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C4C1615A-06EF-4DA5-91B2-538F63066310}"/>
                </a:ext>
              </a:extLst>
            </p:cNvPr>
            <p:cNvSpPr/>
            <p:nvPr/>
          </p:nvSpPr>
          <p:spPr>
            <a:xfrm>
              <a:off x="7128538" y="5600784"/>
              <a:ext cx="624781" cy="523221"/>
            </a:xfrm>
            <a:prstGeom prst="round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  <a:latin typeface="Consolas" panose="020B0609020204030204" pitchFamily="49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FC4AEAF-E649-416D-A875-4181C7AE7FCE}"/>
                </a:ext>
              </a:extLst>
            </p:cNvPr>
            <p:cNvSpPr/>
            <p:nvPr/>
          </p:nvSpPr>
          <p:spPr>
            <a:xfrm>
              <a:off x="6801338" y="5215343"/>
              <a:ext cx="1283234" cy="1098436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  <a:latin typeface="Consolas" panose="020B0609020204030204" pitchFamily="49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4312E56-6B3F-43E8-8DCC-9D3607CC45BC}"/>
                </a:ext>
              </a:extLst>
            </p:cNvPr>
            <p:cNvSpPr txBox="1"/>
            <p:nvPr/>
          </p:nvSpPr>
          <p:spPr>
            <a:xfrm>
              <a:off x="8564888" y="5270156"/>
              <a:ext cx="88998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dirty="0" err="1">
                  <a:latin typeface="Consolas" panose="020B0609020204030204" pitchFamily="49" charset="0"/>
                </a:rPr>
                <a:t>soFar</a:t>
              </a:r>
              <a:endParaRPr lang="en-US" sz="2000" dirty="0">
                <a:latin typeface="Consolas" panose="020B0609020204030204" pitchFamily="49" charset="0"/>
              </a:endParaRPr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D1EDD49A-91F4-4B19-94B1-194F94C7C3D9}"/>
                </a:ext>
              </a:extLst>
            </p:cNvPr>
            <p:cNvSpPr/>
            <p:nvPr/>
          </p:nvSpPr>
          <p:spPr>
            <a:xfrm>
              <a:off x="8687097" y="5598863"/>
              <a:ext cx="624781" cy="523221"/>
            </a:xfrm>
            <a:prstGeom prst="round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  <a:latin typeface="Consolas" panose="020B0609020204030204" pitchFamily="49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708386D-D44E-46DF-A47F-250213666855}"/>
                </a:ext>
              </a:extLst>
            </p:cNvPr>
            <p:cNvSpPr/>
            <p:nvPr/>
          </p:nvSpPr>
          <p:spPr>
            <a:xfrm>
              <a:off x="8359897" y="5213422"/>
              <a:ext cx="1283234" cy="1098436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  <a:latin typeface="Consolas" panose="020B0609020204030204" pitchFamily="49" charset="0"/>
              </a:endParaRPr>
            </a:p>
          </p:txBody>
        </p:sp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C30617-C168-44AD-8992-AF0F08B4E5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8607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E5B18-EC10-4D28-83F1-A67D382E6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Recursive Backtracking Pattern</a:t>
            </a:r>
          </a:p>
        </p:txBody>
      </p:sp>
      <p:sp>
        <p:nvSpPr>
          <p:cNvPr id="12" name="Content Placeholder 6">
            <a:extLst>
              <a:ext uri="{FF2B5EF4-FFF2-40B4-BE49-F238E27FC236}">
                <a16:creationId xmlns:a16="http://schemas.microsoft.com/office/drawing/2014/main" id="{1AE889DB-F7CE-438A-81F5-816454F4DFFD}"/>
              </a:ext>
            </a:extLst>
          </p:cNvPr>
          <p:cNvSpPr txBox="1">
            <a:spLocks/>
          </p:cNvSpPr>
          <p:nvPr/>
        </p:nvSpPr>
        <p:spPr>
          <a:xfrm>
            <a:off x="990600" y="1345764"/>
            <a:ext cx="10835986" cy="551578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>
                <a:latin typeface="Consolas" panose="020B0609020204030204" pitchFamily="49" charset="0"/>
                <a:cs typeface="Arial" panose="020B0604020202020204" pitchFamily="34" charset="0"/>
              </a:rPr>
              <a:t>private static void search(input, </a:t>
            </a:r>
            <a:r>
              <a:rPr lang="en-US" sz="2400" u="sng" dirty="0">
                <a:latin typeface="Consolas" panose="020B0609020204030204" pitchFamily="49" charset="0"/>
                <a:cs typeface="Arial" panose="020B0604020202020204" pitchFamily="34" charset="0"/>
              </a:rPr>
              <a:t>List&lt;Character&gt; </a:t>
            </a:r>
            <a:r>
              <a:rPr lang="en-US" sz="2400" u="sng" dirty="0" err="1">
                <a:latin typeface="Consolas" panose="020B0609020204030204" pitchFamily="49" charset="0"/>
                <a:cs typeface="Arial" panose="020B0604020202020204" pitchFamily="34" charset="0"/>
              </a:rPr>
              <a:t>soFar</a:t>
            </a:r>
            <a:r>
              <a:rPr lang="en-US" sz="2400" dirty="0">
                <a:latin typeface="Consolas" panose="020B0609020204030204" pitchFamily="49" charset="0"/>
                <a:cs typeface="Arial" panose="020B0604020202020204" pitchFamily="34" charset="0"/>
              </a:rPr>
              <a:t>) {</a:t>
            </a:r>
          </a:p>
          <a:p>
            <a:pPr marL="0" indent="0">
              <a:buNone/>
            </a:pPr>
            <a:r>
              <a:rPr lang="en-US" sz="2400" dirty="0">
                <a:latin typeface="Consolas" panose="020B0609020204030204" pitchFamily="49" charset="0"/>
                <a:cs typeface="Arial" panose="020B0604020202020204" pitchFamily="34" charset="0"/>
              </a:rPr>
              <a:t>    </a:t>
            </a:r>
            <a:r>
              <a:rPr lang="en-US" sz="2400" b="1" dirty="0">
                <a:solidFill>
                  <a:srgbClr val="92D050"/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if (base case) {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92D050"/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        // Do something with </a:t>
            </a:r>
            <a:r>
              <a:rPr lang="en-US" sz="2400" b="1" dirty="0" err="1">
                <a:solidFill>
                  <a:srgbClr val="92D050"/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soFar</a:t>
            </a:r>
            <a:r>
              <a:rPr lang="en-US" sz="2400" b="1" dirty="0">
                <a:solidFill>
                  <a:srgbClr val="92D050"/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 (e.g. print it out)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92D050"/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        </a:t>
            </a:r>
            <a:r>
              <a:rPr lang="en-US" sz="2400" b="1" dirty="0" err="1">
                <a:solidFill>
                  <a:srgbClr val="92D050"/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System.out.println</a:t>
            </a:r>
            <a:r>
              <a:rPr lang="en-US" sz="2400" b="1" dirty="0">
                <a:solidFill>
                  <a:srgbClr val="92D050"/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(</a:t>
            </a:r>
            <a:r>
              <a:rPr lang="en-US" sz="2400" b="1" dirty="0" err="1">
                <a:solidFill>
                  <a:srgbClr val="92D050"/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soFar</a:t>
            </a:r>
            <a:r>
              <a:rPr lang="en-US" sz="2400" b="1" dirty="0">
                <a:solidFill>
                  <a:srgbClr val="92D050"/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);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92D050"/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    } </a:t>
            </a:r>
            <a:r>
              <a:rPr lang="en-US" sz="2400" b="1" dirty="0">
                <a:latin typeface="Consolas" panose="020B0609020204030204" pitchFamily="49" charset="0"/>
                <a:cs typeface="Arial" panose="020B0604020202020204" pitchFamily="34" charset="0"/>
              </a:rPr>
              <a:t>else if (not dead end)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 {</a:t>
            </a:r>
          </a:p>
          <a:p>
            <a:pPr marL="0" indent="0">
              <a:buNone/>
            </a:pP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        // Might not be a loop, but 1 recursive call for each option</a:t>
            </a:r>
          </a:p>
          <a:p>
            <a:pPr marL="0" indent="0">
              <a:buNone/>
            </a:pP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        for (each option) {</a:t>
            </a:r>
          </a:p>
          <a:p>
            <a:pPr marL="0" indent="0">
              <a:buNone/>
            </a:pP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            </a:t>
            </a:r>
            <a:r>
              <a:rPr lang="en-US" sz="2400" b="1" u="sng" dirty="0" err="1">
                <a:solidFill>
                  <a:schemeClr val="accent5">
                    <a:lumMod val="75000"/>
                  </a:schemeClr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soFar.add</a:t>
            </a:r>
            <a:r>
              <a:rPr lang="en-US" sz="2400" b="1" u="sng" dirty="0">
                <a:solidFill>
                  <a:schemeClr val="accent5">
                    <a:lumMod val="75000"/>
                  </a:schemeClr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(option);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			// Choose</a:t>
            </a:r>
          </a:p>
          <a:p>
            <a:pPr marL="0" indent="0">
              <a:buNone/>
            </a:pP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            search(input, 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soFar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);			// Explore</a:t>
            </a:r>
          </a:p>
          <a:p>
            <a:pPr marL="0" indent="0">
              <a:buNone/>
            </a:pP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            </a:t>
            </a:r>
            <a:r>
              <a:rPr lang="en-US" sz="2400" b="1" u="sng" dirty="0" err="1">
                <a:solidFill>
                  <a:schemeClr val="accent5">
                    <a:lumMod val="75000"/>
                  </a:schemeClr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soFar.remove</a:t>
            </a:r>
            <a:r>
              <a:rPr lang="en-US" sz="2400" b="1" u="sng" dirty="0">
                <a:solidFill>
                  <a:schemeClr val="accent5">
                    <a:lumMod val="75000"/>
                  </a:schemeClr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(</a:t>
            </a:r>
            <a:r>
              <a:rPr lang="en-US" sz="2400" b="1" u="sng" dirty="0" err="1">
                <a:solidFill>
                  <a:schemeClr val="accent5">
                    <a:lumMod val="75000"/>
                  </a:schemeClr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soFar.size</a:t>
            </a:r>
            <a:r>
              <a:rPr lang="en-US" sz="2400" b="1" u="sng" dirty="0">
                <a:solidFill>
                  <a:schemeClr val="accent5">
                    <a:lumMod val="75000"/>
                  </a:schemeClr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() – 1);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	// 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Unchoose</a:t>
            </a:r>
            <a:endParaRPr lang="en-US" sz="2400" b="1" dirty="0">
              <a:solidFill>
                <a:schemeClr val="accent5">
                  <a:lumMod val="75000"/>
                </a:schemeClr>
              </a:solidFill>
              <a:latin typeface="Consolas" panose="020B0609020204030204" pitchFamily="49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        }</a:t>
            </a:r>
          </a:p>
          <a:p>
            <a:pPr marL="0" indent="0">
              <a:buNone/>
            </a:pP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    }</a:t>
            </a:r>
          </a:p>
          <a:p>
            <a:pPr marL="0" indent="0">
              <a:buNone/>
            </a:pPr>
            <a:r>
              <a:rPr lang="en-US" sz="2400" dirty="0">
                <a:latin typeface="Consolas" panose="020B0609020204030204" pitchFamily="49" charset="0"/>
                <a:cs typeface="Arial" panose="020B0604020202020204" pitchFamily="34" charset="0"/>
              </a:rPr>
              <a:t>}</a:t>
            </a:r>
            <a:endParaRPr lang="en-US" dirty="0">
              <a:latin typeface="Consolas" panose="020B0609020204030204" pitchFamily="49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B00597E-5BAD-4CE6-8609-C3DFFE978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9295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E5B18-EC10-4D28-83F1-A67D382E6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Exhaustive Search Approach</a:t>
            </a:r>
          </a:p>
        </p:txBody>
      </p:sp>
      <p:sp>
        <p:nvSpPr>
          <p:cNvPr id="12" name="Content Placeholder 6">
            <a:extLst>
              <a:ext uri="{FF2B5EF4-FFF2-40B4-BE49-F238E27FC236}">
                <a16:creationId xmlns:a16="http://schemas.microsoft.com/office/drawing/2014/main" id="{1AE889DB-F7CE-438A-81F5-816454F4DFFD}"/>
              </a:ext>
            </a:extLst>
          </p:cNvPr>
          <p:cNvSpPr txBox="1">
            <a:spLocks/>
          </p:cNvSpPr>
          <p:nvPr/>
        </p:nvSpPr>
        <p:spPr>
          <a:xfrm>
            <a:off x="990600" y="1345764"/>
            <a:ext cx="10835986" cy="50556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cs typeface="Arial" panose="020B0604020202020204" pitchFamily="34" charset="0"/>
              </a:rPr>
              <a:t>We suppose we want to explore the space of all possible solutions…</a:t>
            </a:r>
          </a:p>
          <a:p>
            <a:pPr marL="0" indent="0">
              <a:buNone/>
            </a:pPr>
            <a:endParaRPr lang="en-US" dirty="0">
              <a:cs typeface="Arial" panose="020B0604020202020204" pitchFamily="34" charset="0"/>
            </a:endParaRPr>
          </a:p>
          <a:p>
            <a:r>
              <a:rPr lang="en-US" dirty="0">
                <a:cs typeface="Arial" panose="020B0604020202020204" pitchFamily="34" charset="0"/>
              </a:rPr>
              <a:t>So what do we do? </a:t>
            </a:r>
          </a:p>
          <a:p>
            <a:pPr lvl="1"/>
            <a:r>
              <a:rPr lang="en-US" dirty="0">
                <a:cs typeface="Arial" panose="020B0604020202020204" pitchFamily="34" charset="0"/>
              </a:rPr>
              <a:t>We "exhaustively search" through every possibility</a:t>
            </a:r>
          </a:p>
          <a:p>
            <a:pPr lvl="1"/>
            <a:r>
              <a:rPr lang="en-US" dirty="0">
                <a:cs typeface="Arial" panose="020B0604020202020204" pitchFamily="34" charset="0"/>
              </a:rPr>
              <a:t>We need some sort of plan or process to follow to do this programmatically </a:t>
            </a:r>
          </a:p>
          <a:p>
            <a:endParaRPr lang="en-US" dirty="0">
              <a:cs typeface="Arial" panose="020B0604020202020204" pitchFamily="34" charset="0"/>
            </a:endParaRPr>
          </a:p>
          <a:p>
            <a:r>
              <a:rPr lang="en-US" dirty="0">
                <a:cs typeface="Arial" panose="020B0604020202020204" pitchFamily="34" charset="0"/>
              </a:rPr>
              <a:t>What do we need? Recursion + some kind of accumulator</a:t>
            </a:r>
          </a:p>
          <a:p>
            <a:pPr lvl="1"/>
            <a:r>
              <a:rPr lang="en-US" dirty="0">
                <a:cs typeface="Arial" panose="020B0604020202020204" pitchFamily="34" charset="0"/>
              </a:rPr>
              <a:t>public / private pair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BE36AA8-4908-4B6D-99D0-616E1FC6B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3579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9B6BC692-C931-4FD7-B0FF-AD6151FE4AC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38200" y="456565"/>
            <a:ext cx="10515600" cy="76263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Tracing through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printNums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pic>
        <p:nvPicPr>
          <p:cNvPr id="5" name="Picture 2" descr="Decision tree for all decisions that lead to all possible 3-digit combinations of 1, 2, and 3">
            <a:extLst>
              <a:ext uri="{FF2B5EF4-FFF2-40B4-BE49-F238E27FC236}">
                <a16:creationId xmlns:a16="http://schemas.microsoft.com/office/drawing/2014/main" id="{932D1FEE-6379-4119-897A-9583858372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881" y="1132574"/>
            <a:ext cx="10124237" cy="1361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0EC3304-C09D-45EB-8E25-06102F11F3A1}"/>
              </a:ext>
            </a:extLst>
          </p:cNvPr>
          <p:cNvSpPr txBox="1"/>
          <p:nvPr/>
        </p:nvSpPr>
        <p:spPr>
          <a:xfrm>
            <a:off x="279249" y="2916713"/>
            <a:ext cx="599014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 dirty="0">
                <a:solidFill>
                  <a:srgbClr val="4B69C6"/>
                </a:solidFill>
                <a:effectLst/>
                <a:latin typeface="Consolas" panose="020B0609020204030204" pitchFamily="49" charset="0"/>
              </a:rPr>
              <a:t>public</a:t>
            </a:r>
            <a:r>
              <a:rPr lang="en-US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b="0" dirty="0">
                <a:solidFill>
                  <a:srgbClr val="4B69C6"/>
                </a:solidFill>
                <a:effectLst/>
                <a:latin typeface="Consolas" panose="020B0609020204030204" pitchFamily="49" charset="0"/>
              </a:rPr>
              <a:t>static</a:t>
            </a:r>
            <a:r>
              <a:rPr lang="en-US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void</a:t>
            </a:r>
            <a:r>
              <a:rPr lang="en-US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b="1" dirty="0" err="1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printNums</a:t>
            </a:r>
            <a:r>
              <a:rPr lang="en-US" b="0" dirty="0">
                <a:solidFill>
                  <a:srgbClr val="777777"/>
                </a:solidFill>
                <a:effectLst/>
                <a:latin typeface="Consolas" panose="020B0609020204030204" pitchFamily="49" charset="0"/>
              </a:rPr>
              <a:t>()</a:t>
            </a:r>
            <a:r>
              <a:rPr lang="en-US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b="0" dirty="0">
                <a:solidFill>
                  <a:srgbClr val="777777"/>
                </a:solidFill>
                <a:effectLst/>
                <a:latin typeface="Consolas" panose="020B0609020204030204" pitchFamily="49" charset="0"/>
              </a:rPr>
              <a:t>{</a:t>
            </a:r>
            <a:endParaRPr lang="en-US" b="0" dirty="0">
              <a:solidFill>
                <a:srgbClr val="333333"/>
              </a:solidFill>
              <a:effectLst/>
              <a:latin typeface="Consolas" panose="020B0609020204030204" pitchFamily="49" charset="0"/>
            </a:endParaRPr>
          </a:p>
          <a:p>
            <a:r>
              <a:rPr lang="en-US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b="1" dirty="0" err="1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printNums</a:t>
            </a:r>
            <a:r>
              <a:rPr lang="en-US" b="0" dirty="0">
                <a:solidFill>
                  <a:srgbClr val="777777"/>
                </a:solidFill>
                <a:effectLst/>
                <a:latin typeface="Consolas" panose="020B0609020204030204" pitchFamily="49" charset="0"/>
              </a:rPr>
              <a:t>("");</a:t>
            </a:r>
            <a:endParaRPr lang="en-US" b="0" dirty="0">
              <a:solidFill>
                <a:srgbClr val="333333"/>
              </a:solidFill>
              <a:effectLst/>
              <a:latin typeface="Consolas" panose="020B0609020204030204" pitchFamily="49" charset="0"/>
            </a:endParaRPr>
          </a:p>
          <a:p>
            <a:r>
              <a:rPr lang="en-US" b="0" dirty="0">
                <a:solidFill>
                  <a:srgbClr val="777777"/>
                </a:solidFill>
                <a:effectLst/>
                <a:latin typeface="Consolas" panose="020B0609020204030204" pitchFamily="49" charset="0"/>
              </a:rPr>
              <a:t>}</a:t>
            </a:r>
            <a:endParaRPr lang="en-US" b="0" dirty="0">
              <a:solidFill>
                <a:srgbClr val="333333"/>
              </a:solidFill>
              <a:effectLst/>
              <a:latin typeface="Consolas" panose="020B0609020204030204" pitchFamily="49" charset="0"/>
            </a:endParaRPr>
          </a:p>
          <a:p>
            <a:br>
              <a:rPr lang="en-US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</a:br>
            <a:r>
              <a:rPr lang="en-US" b="0" dirty="0">
                <a:solidFill>
                  <a:srgbClr val="4B69C6"/>
                </a:solidFill>
                <a:effectLst/>
                <a:latin typeface="Consolas" panose="020B0609020204030204" pitchFamily="49" charset="0"/>
              </a:rPr>
              <a:t>private</a:t>
            </a:r>
            <a:r>
              <a:rPr lang="en-US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b="0" dirty="0">
                <a:solidFill>
                  <a:srgbClr val="4B69C6"/>
                </a:solidFill>
                <a:effectLst/>
                <a:latin typeface="Consolas" panose="020B0609020204030204" pitchFamily="49" charset="0"/>
              </a:rPr>
              <a:t>static</a:t>
            </a:r>
            <a:r>
              <a:rPr lang="en-US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void</a:t>
            </a:r>
            <a:r>
              <a:rPr lang="en-US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b="1" dirty="0" err="1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printNums</a:t>
            </a:r>
            <a:r>
              <a:rPr lang="en-US" b="0" dirty="0">
                <a:solidFill>
                  <a:srgbClr val="777777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b="0" dirty="0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String</a:t>
            </a:r>
            <a:r>
              <a:rPr lang="en-US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b="0" dirty="0" err="1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soFar</a:t>
            </a:r>
            <a:r>
              <a:rPr lang="en-US" b="0" dirty="0">
                <a:solidFill>
                  <a:srgbClr val="777777"/>
                </a:solidFill>
                <a:effectLst/>
                <a:latin typeface="Consolas" panose="020B0609020204030204" pitchFamily="49" charset="0"/>
              </a:rPr>
              <a:t>)</a:t>
            </a:r>
            <a:r>
              <a:rPr lang="en-US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b="0" dirty="0">
                <a:solidFill>
                  <a:srgbClr val="777777"/>
                </a:solidFill>
                <a:effectLst/>
                <a:latin typeface="Consolas" panose="020B0609020204030204" pitchFamily="49" charset="0"/>
              </a:rPr>
              <a:t>{</a:t>
            </a:r>
            <a:endParaRPr lang="en-US" b="0" dirty="0">
              <a:solidFill>
                <a:srgbClr val="333333"/>
              </a:solidFill>
              <a:effectLst/>
              <a:latin typeface="Consolas" panose="020B0609020204030204" pitchFamily="49" charset="0"/>
            </a:endParaRPr>
          </a:p>
          <a:p>
            <a:r>
              <a:rPr lang="en-US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b="0" dirty="0">
                <a:solidFill>
                  <a:srgbClr val="4B69C6"/>
                </a:solidFill>
                <a:effectLst/>
                <a:latin typeface="Consolas" panose="020B0609020204030204" pitchFamily="49" charset="0"/>
              </a:rPr>
              <a:t>if</a:t>
            </a:r>
            <a:r>
              <a:rPr lang="en-US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b="0" dirty="0">
                <a:solidFill>
                  <a:srgbClr val="777777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soFar</a:t>
            </a:r>
            <a:r>
              <a:rPr lang="en-US" b="0" dirty="0" err="1">
                <a:solidFill>
                  <a:srgbClr val="777777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b="1" dirty="0" err="1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length</a:t>
            </a:r>
            <a:r>
              <a:rPr lang="en-US" b="0" dirty="0">
                <a:solidFill>
                  <a:srgbClr val="777777"/>
                </a:solidFill>
                <a:effectLst/>
                <a:latin typeface="Consolas" panose="020B0609020204030204" pitchFamily="49" charset="0"/>
              </a:rPr>
              <a:t>()</a:t>
            </a:r>
            <a:r>
              <a:rPr lang="en-US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b="0" dirty="0">
                <a:solidFill>
                  <a:srgbClr val="777777"/>
                </a:solidFill>
                <a:effectLst/>
                <a:latin typeface="Consolas" panose="020B0609020204030204" pitchFamily="49" charset="0"/>
              </a:rPr>
              <a:t>==</a:t>
            </a:r>
            <a:r>
              <a:rPr lang="en-US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b="0" dirty="0">
                <a:solidFill>
                  <a:srgbClr val="9C5D27"/>
                </a:solidFill>
                <a:effectLst/>
                <a:latin typeface="Consolas" panose="020B0609020204030204" pitchFamily="49" charset="0"/>
              </a:rPr>
              <a:t>3</a:t>
            </a:r>
            <a:r>
              <a:rPr lang="en-US" b="0" dirty="0">
                <a:solidFill>
                  <a:srgbClr val="777777"/>
                </a:solidFill>
                <a:effectLst/>
                <a:latin typeface="Consolas" panose="020B0609020204030204" pitchFamily="49" charset="0"/>
              </a:rPr>
              <a:t>)</a:t>
            </a:r>
            <a:r>
              <a:rPr lang="en-US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b="0" dirty="0">
                <a:solidFill>
                  <a:srgbClr val="777777"/>
                </a:solidFill>
                <a:effectLst/>
                <a:latin typeface="Consolas" panose="020B0609020204030204" pitchFamily="49" charset="0"/>
              </a:rPr>
              <a:t>{</a:t>
            </a:r>
            <a:endParaRPr lang="en-US" b="0" dirty="0">
              <a:solidFill>
                <a:srgbClr val="333333"/>
              </a:solidFill>
              <a:effectLst/>
              <a:latin typeface="Consolas" panose="020B0609020204030204" pitchFamily="49" charset="0"/>
            </a:endParaRPr>
          </a:p>
          <a:p>
            <a:r>
              <a:rPr lang="en-US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en-US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System</a:t>
            </a:r>
            <a:r>
              <a:rPr lang="en-US" b="0" dirty="0" err="1">
                <a:solidFill>
                  <a:srgbClr val="777777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b="0" dirty="0" err="1">
                <a:solidFill>
                  <a:srgbClr val="7A3E9D"/>
                </a:solidFill>
                <a:effectLst/>
                <a:latin typeface="Consolas" panose="020B0609020204030204" pitchFamily="49" charset="0"/>
              </a:rPr>
              <a:t>out</a:t>
            </a:r>
            <a:r>
              <a:rPr lang="en-US" b="0" dirty="0" err="1">
                <a:solidFill>
                  <a:srgbClr val="777777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b="1" dirty="0" err="1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println</a:t>
            </a:r>
            <a:r>
              <a:rPr lang="en-US" b="0" dirty="0">
                <a:solidFill>
                  <a:srgbClr val="777777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b="0" dirty="0" err="1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soFar</a:t>
            </a:r>
            <a:r>
              <a:rPr lang="en-US" b="0" dirty="0">
                <a:solidFill>
                  <a:srgbClr val="777777"/>
                </a:solidFill>
                <a:effectLst/>
                <a:latin typeface="Consolas" panose="020B0609020204030204" pitchFamily="49" charset="0"/>
              </a:rPr>
              <a:t>);</a:t>
            </a:r>
            <a:endParaRPr lang="en-US" b="0" dirty="0">
              <a:solidFill>
                <a:srgbClr val="333333"/>
              </a:solidFill>
              <a:effectLst/>
              <a:latin typeface="Consolas" panose="020B0609020204030204" pitchFamily="49" charset="0"/>
            </a:endParaRPr>
          </a:p>
          <a:p>
            <a:r>
              <a:rPr lang="en-US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b="0" dirty="0">
                <a:solidFill>
                  <a:srgbClr val="777777"/>
                </a:solidFill>
                <a:effectLst/>
                <a:latin typeface="Consolas" panose="020B0609020204030204" pitchFamily="49" charset="0"/>
              </a:rPr>
              <a:t>}</a:t>
            </a:r>
            <a:r>
              <a:rPr lang="en-US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b="0" dirty="0">
                <a:solidFill>
                  <a:srgbClr val="4B69C6"/>
                </a:solidFill>
                <a:effectLst/>
                <a:latin typeface="Consolas" panose="020B0609020204030204" pitchFamily="49" charset="0"/>
              </a:rPr>
              <a:t>else</a:t>
            </a:r>
            <a:r>
              <a:rPr lang="en-US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b="0" dirty="0">
                <a:solidFill>
                  <a:srgbClr val="777777"/>
                </a:solidFill>
                <a:effectLst/>
                <a:latin typeface="Consolas" panose="020B0609020204030204" pitchFamily="49" charset="0"/>
              </a:rPr>
              <a:t>{</a:t>
            </a:r>
            <a:endParaRPr lang="en-US" b="0" dirty="0">
              <a:solidFill>
                <a:srgbClr val="333333"/>
              </a:solidFill>
              <a:effectLst/>
              <a:latin typeface="Consolas" panose="020B0609020204030204" pitchFamily="49" charset="0"/>
            </a:endParaRPr>
          </a:p>
          <a:p>
            <a:r>
              <a:rPr lang="en-US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en-US" b="1" dirty="0" err="1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printNums</a:t>
            </a:r>
            <a:r>
              <a:rPr lang="en-US" b="0" dirty="0">
                <a:solidFill>
                  <a:srgbClr val="777777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b="0" dirty="0" err="1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soFar</a:t>
            </a:r>
            <a:r>
              <a:rPr lang="en-US" b="0" dirty="0">
                <a:solidFill>
                  <a:srgbClr val="777777"/>
                </a:solidFill>
                <a:effectLst/>
                <a:latin typeface="Consolas" panose="020B0609020204030204" pitchFamily="49" charset="0"/>
              </a:rPr>
              <a:t>+</a:t>
            </a:r>
            <a:r>
              <a:rPr lang="en-US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b="0" dirty="0">
                <a:solidFill>
                  <a:srgbClr val="777777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en-US" b="0" dirty="0">
                <a:solidFill>
                  <a:srgbClr val="448C27"/>
                </a:solidFill>
                <a:effectLst/>
                <a:latin typeface="Consolas" panose="020B0609020204030204" pitchFamily="49" charset="0"/>
              </a:rPr>
              <a:t>1</a:t>
            </a:r>
            <a:r>
              <a:rPr lang="en-US" b="0" dirty="0">
                <a:solidFill>
                  <a:srgbClr val="777777"/>
                </a:solidFill>
                <a:effectLst/>
                <a:latin typeface="Consolas" panose="020B0609020204030204" pitchFamily="49" charset="0"/>
              </a:rPr>
              <a:t>");</a:t>
            </a:r>
            <a:endParaRPr lang="en-US" b="0" dirty="0">
              <a:solidFill>
                <a:srgbClr val="333333"/>
              </a:solidFill>
              <a:effectLst/>
              <a:latin typeface="Consolas" panose="020B0609020204030204" pitchFamily="49" charset="0"/>
            </a:endParaRPr>
          </a:p>
          <a:p>
            <a:r>
              <a:rPr lang="en-US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en-US" b="1" dirty="0" err="1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printNums</a:t>
            </a:r>
            <a:r>
              <a:rPr lang="en-US" b="0" dirty="0">
                <a:solidFill>
                  <a:srgbClr val="777777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b="0" dirty="0" err="1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soFar</a:t>
            </a:r>
            <a:r>
              <a:rPr lang="en-US" b="0" dirty="0">
                <a:solidFill>
                  <a:srgbClr val="777777"/>
                </a:solidFill>
                <a:effectLst/>
                <a:latin typeface="Consolas" panose="020B0609020204030204" pitchFamily="49" charset="0"/>
              </a:rPr>
              <a:t>+</a:t>
            </a:r>
            <a:r>
              <a:rPr lang="en-US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b="0" dirty="0">
                <a:solidFill>
                  <a:srgbClr val="777777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en-US" b="0" dirty="0">
                <a:solidFill>
                  <a:srgbClr val="448C27"/>
                </a:solidFill>
                <a:effectLst/>
                <a:latin typeface="Consolas" panose="020B0609020204030204" pitchFamily="49" charset="0"/>
              </a:rPr>
              <a:t>2</a:t>
            </a:r>
            <a:r>
              <a:rPr lang="en-US" b="0" dirty="0">
                <a:solidFill>
                  <a:srgbClr val="777777"/>
                </a:solidFill>
                <a:effectLst/>
                <a:latin typeface="Consolas" panose="020B0609020204030204" pitchFamily="49" charset="0"/>
              </a:rPr>
              <a:t>");</a:t>
            </a:r>
            <a:endParaRPr lang="en-US" b="0" dirty="0">
              <a:solidFill>
                <a:srgbClr val="333333"/>
              </a:solidFill>
              <a:effectLst/>
              <a:latin typeface="Consolas" panose="020B0609020204030204" pitchFamily="49" charset="0"/>
            </a:endParaRPr>
          </a:p>
          <a:p>
            <a:r>
              <a:rPr lang="en-US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en-US" b="1" dirty="0" err="1">
                <a:solidFill>
                  <a:srgbClr val="AA3731"/>
                </a:solidFill>
                <a:effectLst/>
                <a:latin typeface="Consolas" panose="020B0609020204030204" pitchFamily="49" charset="0"/>
              </a:rPr>
              <a:t>printNums</a:t>
            </a:r>
            <a:r>
              <a:rPr lang="en-US" b="0" dirty="0">
                <a:solidFill>
                  <a:srgbClr val="777777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b="0" dirty="0" err="1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soFar</a:t>
            </a:r>
            <a:r>
              <a:rPr lang="en-US" b="0" dirty="0">
                <a:solidFill>
                  <a:srgbClr val="777777"/>
                </a:solidFill>
                <a:effectLst/>
                <a:latin typeface="Consolas" panose="020B0609020204030204" pitchFamily="49" charset="0"/>
              </a:rPr>
              <a:t>+</a:t>
            </a:r>
            <a:r>
              <a:rPr lang="en-US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b="0" dirty="0">
                <a:solidFill>
                  <a:srgbClr val="777777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en-US" b="0" dirty="0">
                <a:solidFill>
                  <a:srgbClr val="448C27"/>
                </a:solidFill>
                <a:effectLst/>
                <a:latin typeface="Consolas" panose="020B0609020204030204" pitchFamily="49" charset="0"/>
              </a:rPr>
              <a:t>3</a:t>
            </a:r>
            <a:r>
              <a:rPr lang="en-US" b="0" dirty="0">
                <a:solidFill>
                  <a:srgbClr val="777777"/>
                </a:solidFill>
                <a:effectLst/>
                <a:latin typeface="Consolas" panose="020B0609020204030204" pitchFamily="49" charset="0"/>
              </a:rPr>
              <a:t>");</a:t>
            </a:r>
            <a:endParaRPr lang="en-US" b="0" dirty="0">
              <a:solidFill>
                <a:srgbClr val="333333"/>
              </a:solidFill>
              <a:effectLst/>
              <a:latin typeface="Consolas" panose="020B0609020204030204" pitchFamily="49" charset="0"/>
            </a:endParaRPr>
          </a:p>
          <a:p>
            <a:r>
              <a:rPr lang="en-US" b="0" dirty="0"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b="0" dirty="0">
                <a:solidFill>
                  <a:srgbClr val="777777"/>
                </a:solidFill>
                <a:effectLst/>
                <a:latin typeface="Consolas" panose="020B0609020204030204" pitchFamily="49" charset="0"/>
              </a:rPr>
              <a:t>}</a:t>
            </a:r>
            <a:endParaRPr lang="en-US" b="0" dirty="0">
              <a:solidFill>
                <a:srgbClr val="333333"/>
              </a:solidFill>
              <a:effectLst/>
              <a:latin typeface="Consolas" panose="020B0609020204030204" pitchFamily="49" charset="0"/>
            </a:endParaRPr>
          </a:p>
          <a:p>
            <a:r>
              <a:rPr lang="en-US" b="0" dirty="0">
                <a:solidFill>
                  <a:srgbClr val="777777"/>
                </a:solidFill>
                <a:effectLst/>
                <a:latin typeface="Consolas" panose="020B0609020204030204" pitchFamily="49" charset="0"/>
              </a:rPr>
              <a:t>}</a:t>
            </a:r>
            <a:endParaRPr lang="en-US" b="0" dirty="0">
              <a:solidFill>
                <a:srgbClr val="333333"/>
              </a:solidFill>
              <a:effectLst/>
              <a:latin typeface="Consolas" panose="020B0609020204030204" pitchFamily="49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981FD7B-4E37-4A36-A872-5B87E7D06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7184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E5B18-EC10-4D28-83F1-A67D382E6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Decision Trees</a:t>
            </a:r>
          </a:p>
        </p:txBody>
      </p:sp>
      <p:sp>
        <p:nvSpPr>
          <p:cNvPr id="12" name="Content Placeholder 6">
            <a:extLst>
              <a:ext uri="{FF2B5EF4-FFF2-40B4-BE49-F238E27FC236}">
                <a16:creationId xmlns:a16="http://schemas.microsoft.com/office/drawing/2014/main" id="{1AE889DB-F7CE-438A-81F5-816454F4DFFD}"/>
              </a:ext>
            </a:extLst>
          </p:cNvPr>
          <p:cNvSpPr txBox="1">
            <a:spLocks/>
          </p:cNvSpPr>
          <p:nvPr/>
        </p:nvSpPr>
        <p:spPr>
          <a:xfrm>
            <a:off x="990600" y="1345764"/>
            <a:ext cx="10835986" cy="55157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cs typeface="Arial" panose="020B0604020202020204" pitchFamily="34" charset="0"/>
              </a:rPr>
              <a:t>Visual we use to help understand what our process is</a:t>
            </a:r>
          </a:p>
          <a:p>
            <a:pPr lvl="1"/>
            <a:r>
              <a:rPr lang="en-US" dirty="0">
                <a:cs typeface="Arial" panose="020B0604020202020204" pitchFamily="34" charset="0"/>
              </a:rPr>
              <a:t>Visualization tool, not a data structure</a:t>
            </a:r>
          </a:p>
          <a:p>
            <a:pPr lvl="1"/>
            <a:r>
              <a:rPr lang="en-US" dirty="0">
                <a:cs typeface="Arial" panose="020B0604020202020204" pitchFamily="34" charset="0"/>
              </a:rPr>
              <a:t>If you can draw a decision tree, you can implement exhaustive search</a:t>
            </a:r>
          </a:p>
          <a:p>
            <a:pPr lvl="1"/>
            <a:endParaRPr lang="en-US" dirty="0">
              <a:cs typeface="Arial" panose="020B0604020202020204" pitchFamily="34" charset="0"/>
            </a:endParaRPr>
          </a:p>
          <a:p>
            <a:pPr lvl="1"/>
            <a:endParaRPr lang="en-US" dirty="0">
              <a:cs typeface="Arial" panose="020B0604020202020204" pitchFamily="34" charset="0"/>
            </a:endParaRPr>
          </a:p>
          <a:p>
            <a:pPr lvl="1"/>
            <a:endParaRPr lang="en-US" dirty="0">
              <a:cs typeface="Arial" panose="020B0604020202020204" pitchFamily="34" charset="0"/>
            </a:endParaRPr>
          </a:p>
          <a:p>
            <a:pPr lvl="1"/>
            <a:endParaRPr lang="en-US" dirty="0">
              <a:cs typeface="Arial" panose="020B0604020202020204" pitchFamily="34" charset="0"/>
            </a:endParaRPr>
          </a:p>
          <a:p>
            <a:pPr lvl="1"/>
            <a:endParaRPr lang="en-US" dirty="0">
              <a:cs typeface="Arial" panose="020B0604020202020204" pitchFamily="34" charset="0"/>
            </a:endParaRPr>
          </a:p>
          <a:p>
            <a:r>
              <a:rPr lang="en-US" dirty="0">
                <a:cs typeface="Arial" panose="020B0604020202020204" pitchFamily="34" charset="0"/>
              </a:rPr>
              <a:t>Can glean important information</a:t>
            </a:r>
          </a:p>
          <a:p>
            <a:pPr lvl="1"/>
            <a:r>
              <a:rPr lang="en-US" b="1" dirty="0">
                <a:solidFill>
                  <a:srgbClr val="00662E"/>
                </a:solidFill>
                <a:cs typeface="Arial" panose="020B0604020202020204" pitchFamily="34" charset="0"/>
              </a:rPr>
              <a:t>Base case (end nodes)</a:t>
            </a:r>
          </a:p>
          <a:p>
            <a:pPr lvl="1"/>
            <a:r>
              <a:rPr lang="en-US" b="1" dirty="0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Recursive case (middle nodes)</a:t>
            </a:r>
          </a:p>
          <a:p>
            <a:pPr lvl="1"/>
            <a:r>
              <a:rPr lang="en-US" b="1" dirty="0">
                <a:cs typeface="Arial" panose="020B0604020202020204" pitchFamily="34" charset="0"/>
              </a:rPr>
              <a:t>"Dead end" case (more on this later…)</a:t>
            </a:r>
          </a:p>
          <a:p>
            <a:pPr marL="457200" lvl="1" indent="0">
              <a:buNone/>
            </a:pPr>
            <a:endParaRPr lang="en-US" dirty="0"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i="1" dirty="0"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i="1" dirty="0">
              <a:cs typeface="Arial" panose="020B0604020202020204" pitchFamily="34" charset="0"/>
            </a:endParaRPr>
          </a:p>
        </p:txBody>
      </p:sp>
      <p:pic>
        <p:nvPicPr>
          <p:cNvPr id="1026" name="Picture 2" descr="Decision tree for all decisions that lead to all possible 3-digit combinations of 1, 2, and 3">
            <a:extLst>
              <a:ext uri="{FF2B5EF4-FFF2-40B4-BE49-F238E27FC236}">
                <a16:creationId xmlns:a16="http://schemas.microsoft.com/office/drawing/2014/main" id="{FAAD4270-1222-41B8-86B0-D4F7CE568D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881" y="2966856"/>
            <a:ext cx="10124237" cy="1361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: Rounded Corners 3" descr="highlighting the end nodes of the decision tree as being handled by the base case">
            <a:extLst>
              <a:ext uri="{FF2B5EF4-FFF2-40B4-BE49-F238E27FC236}">
                <a16:creationId xmlns:a16="http://schemas.microsoft.com/office/drawing/2014/main" id="{D56044CE-38E6-4FC0-9428-A038B3692871}"/>
              </a:ext>
            </a:extLst>
          </p:cNvPr>
          <p:cNvSpPr/>
          <p:nvPr/>
        </p:nvSpPr>
        <p:spPr>
          <a:xfrm>
            <a:off x="921715" y="4072412"/>
            <a:ext cx="10358323" cy="319888"/>
          </a:xfrm>
          <a:prstGeom prst="roundRect">
            <a:avLst/>
          </a:prstGeom>
          <a:solidFill>
            <a:srgbClr val="90EC34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: Rounded Corners 6" descr="highlighting the intermediate nodes of the decision tree as being handled by the recursive case">
            <a:extLst>
              <a:ext uri="{FF2B5EF4-FFF2-40B4-BE49-F238E27FC236}">
                <a16:creationId xmlns:a16="http://schemas.microsoft.com/office/drawing/2014/main" id="{76E33DF8-536A-43EF-B827-0FC490042DA7}"/>
              </a:ext>
            </a:extLst>
          </p:cNvPr>
          <p:cNvSpPr/>
          <p:nvPr/>
        </p:nvSpPr>
        <p:spPr>
          <a:xfrm>
            <a:off x="1513755" y="3319503"/>
            <a:ext cx="2504995" cy="689226"/>
          </a:xfrm>
          <a:prstGeom prst="roundRect">
            <a:avLst/>
          </a:prstGeom>
          <a:solidFill>
            <a:schemeClr val="accent5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8461DB7-89DA-408B-AE3F-7B5F10B02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1920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E5B18-EC10-4D28-83F1-A67D382E6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Exhaustive Search Pattern (search)</a:t>
            </a:r>
          </a:p>
        </p:txBody>
      </p:sp>
      <p:sp>
        <p:nvSpPr>
          <p:cNvPr id="12" name="Content Placeholder 6">
            <a:extLst>
              <a:ext uri="{FF2B5EF4-FFF2-40B4-BE49-F238E27FC236}">
                <a16:creationId xmlns:a16="http://schemas.microsoft.com/office/drawing/2014/main" id="{1AE889DB-F7CE-438A-81F5-816454F4DFFD}"/>
              </a:ext>
            </a:extLst>
          </p:cNvPr>
          <p:cNvSpPr txBox="1">
            <a:spLocks/>
          </p:cNvSpPr>
          <p:nvPr/>
        </p:nvSpPr>
        <p:spPr>
          <a:xfrm>
            <a:off x="990600" y="1345764"/>
            <a:ext cx="10835986" cy="5515780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latin typeface="Consolas" panose="020B0609020204030204" pitchFamily="49" charset="0"/>
                <a:cs typeface="Arial" panose="020B0604020202020204" pitchFamily="34" charset="0"/>
              </a:rPr>
              <a:t>public static void search(input) {</a:t>
            </a:r>
          </a:p>
          <a:p>
            <a:pPr marL="0" indent="0">
              <a:buNone/>
            </a:pPr>
            <a:r>
              <a:rPr lang="en-US" dirty="0">
                <a:latin typeface="Consolas" panose="020B0609020204030204" pitchFamily="49" charset="0"/>
                <a:cs typeface="Arial" panose="020B0604020202020204" pitchFamily="34" charset="0"/>
              </a:rPr>
              <a:t>    search(input, "");</a:t>
            </a:r>
          </a:p>
          <a:p>
            <a:pPr marL="0" indent="0">
              <a:buNone/>
            </a:pPr>
            <a:r>
              <a:rPr lang="en-US" dirty="0">
                <a:latin typeface="Consolas" panose="020B0609020204030204" pitchFamily="49" charset="0"/>
                <a:cs typeface="Arial" panose="020B0604020202020204" pitchFamily="34" charset="0"/>
              </a:rPr>
              <a:t>}</a:t>
            </a:r>
          </a:p>
          <a:p>
            <a:pPr marL="0" indent="0">
              <a:buNone/>
            </a:pPr>
            <a:endParaRPr lang="en-US" dirty="0">
              <a:latin typeface="Consolas" panose="020B0609020204030204" pitchFamily="49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Consolas" panose="020B0609020204030204" pitchFamily="49" charset="0"/>
                <a:cs typeface="Arial" panose="020B0604020202020204" pitchFamily="34" charset="0"/>
              </a:rPr>
              <a:t>private static void search(input, String </a:t>
            </a:r>
            <a:r>
              <a:rPr lang="en-US" dirty="0" err="1">
                <a:latin typeface="Consolas" panose="020B0609020204030204" pitchFamily="49" charset="0"/>
                <a:cs typeface="Arial" panose="020B0604020202020204" pitchFamily="34" charset="0"/>
              </a:rPr>
              <a:t>soFar</a:t>
            </a:r>
            <a:r>
              <a:rPr lang="en-US" dirty="0">
                <a:latin typeface="Consolas" panose="020B0609020204030204" pitchFamily="49" charset="0"/>
                <a:cs typeface="Arial" panose="020B0604020202020204" pitchFamily="34" charset="0"/>
              </a:rPr>
              <a:t>) {</a:t>
            </a:r>
          </a:p>
          <a:p>
            <a:pPr marL="0" indent="0">
              <a:buNone/>
            </a:pPr>
            <a:r>
              <a:rPr lang="en-US" dirty="0">
                <a:latin typeface="Consolas" panose="020B0609020204030204" pitchFamily="49" charset="0"/>
                <a:cs typeface="Arial" panose="020B0604020202020204" pitchFamily="34" charset="0"/>
              </a:rPr>
              <a:t>    </a:t>
            </a:r>
            <a:r>
              <a:rPr lang="en-US" b="1" dirty="0">
                <a:solidFill>
                  <a:srgbClr val="00662E"/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if (base case) {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662E"/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        // Do something with </a:t>
            </a:r>
            <a:r>
              <a:rPr lang="en-US" b="1" dirty="0" err="1">
                <a:solidFill>
                  <a:srgbClr val="00662E"/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soFar</a:t>
            </a:r>
            <a:r>
              <a:rPr lang="en-US" b="1" dirty="0">
                <a:solidFill>
                  <a:srgbClr val="00662E"/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 (e.g. print it out)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662E"/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        </a:t>
            </a:r>
            <a:r>
              <a:rPr lang="en-US" b="1" dirty="0" err="1">
                <a:solidFill>
                  <a:srgbClr val="00662E"/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System.out.println</a:t>
            </a:r>
            <a:r>
              <a:rPr lang="en-US" b="1" dirty="0">
                <a:solidFill>
                  <a:srgbClr val="00662E"/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(</a:t>
            </a:r>
            <a:r>
              <a:rPr lang="en-US" b="1" dirty="0" err="1">
                <a:solidFill>
                  <a:srgbClr val="00662E"/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soFar</a:t>
            </a:r>
            <a:r>
              <a:rPr lang="en-US" b="1" dirty="0">
                <a:solidFill>
                  <a:srgbClr val="00662E"/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);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662E"/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    } 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else {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        // Might not be a loop, but 1 recursive call for each option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        for (each option) {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            search(input,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soFar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 + option);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        }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    }</a:t>
            </a:r>
          </a:p>
          <a:p>
            <a:pPr marL="0" indent="0">
              <a:buNone/>
            </a:pPr>
            <a:r>
              <a:rPr lang="en-US" dirty="0">
                <a:latin typeface="Consolas" panose="020B0609020204030204" pitchFamily="49" charset="0"/>
                <a:cs typeface="Arial" panose="020B0604020202020204" pitchFamily="34" charset="0"/>
              </a:rPr>
              <a:t>}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D3112AC-98EE-4BD6-816E-0F8BCFE426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7338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2343BC-D801-23CF-3668-E1B8911FFF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7D155-0438-5C58-A803-FCA1AA3151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Exhaustive Search Pattern (</a:t>
            </a:r>
            <a:r>
              <a:rPr lang="en-US" dirty="0" err="1"/>
              <a:t>printNums</a:t>
            </a:r>
            <a:r>
              <a:rPr lang="en-US" dirty="0"/>
              <a:t>)</a:t>
            </a:r>
          </a:p>
        </p:txBody>
      </p:sp>
      <p:sp>
        <p:nvSpPr>
          <p:cNvPr id="12" name="Content Placeholder 6">
            <a:extLst>
              <a:ext uri="{FF2B5EF4-FFF2-40B4-BE49-F238E27FC236}">
                <a16:creationId xmlns:a16="http://schemas.microsoft.com/office/drawing/2014/main" id="{7D736304-5401-BC14-8B68-A4A5ECB0E28A}"/>
              </a:ext>
            </a:extLst>
          </p:cNvPr>
          <p:cNvSpPr txBox="1">
            <a:spLocks/>
          </p:cNvSpPr>
          <p:nvPr/>
        </p:nvSpPr>
        <p:spPr>
          <a:xfrm>
            <a:off x="990600" y="1345764"/>
            <a:ext cx="10835986" cy="5515780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latin typeface="Consolas" panose="020B0609020204030204" pitchFamily="49" charset="0"/>
                <a:cs typeface="Arial" panose="020B0604020202020204" pitchFamily="34" charset="0"/>
              </a:rPr>
              <a:t>public static void </a:t>
            </a:r>
            <a:r>
              <a:rPr lang="en-US" dirty="0" err="1">
                <a:latin typeface="Consolas" panose="020B0609020204030204" pitchFamily="49" charset="0"/>
                <a:cs typeface="Arial" panose="020B0604020202020204" pitchFamily="34" charset="0"/>
              </a:rPr>
              <a:t>printNums</a:t>
            </a:r>
            <a:r>
              <a:rPr lang="en-US" dirty="0">
                <a:latin typeface="Consolas" panose="020B0609020204030204" pitchFamily="49" charset="0"/>
                <a:cs typeface="Arial" panose="020B0604020202020204" pitchFamily="34" charset="0"/>
              </a:rPr>
              <a:t>() {</a:t>
            </a:r>
          </a:p>
          <a:p>
            <a:pPr marL="0" indent="0">
              <a:buNone/>
            </a:pPr>
            <a:r>
              <a:rPr lang="en-US" dirty="0">
                <a:latin typeface="Consolas" panose="020B0609020204030204" pitchFamily="49" charset="0"/>
                <a:cs typeface="Arial" panose="020B0604020202020204" pitchFamily="34" charset="0"/>
              </a:rPr>
              <a:t>    </a:t>
            </a:r>
            <a:r>
              <a:rPr lang="en-US" dirty="0" err="1">
                <a:latin typeface="Consolas" panose="020B0609020204030204" pitchFamily="49" charset="0"/>
                <a:cs typeface="Arial" panose="020B0604020202020204" pitchFamily="34" charset="0"/>
              </a:rPr>
              <a:t>printNums</a:t>
            </a:r>
            <a:r>
              <a:rPr lang="en-US" dirty="0">
                <a:latin typeface="Consolas" panose="020B0609020204030204" pitchFamily="49" charset="0"/>
                <a:cs typeface="Arial" panose="020B0604020202020204" pitchFamily="34" charset="0"/>
              </a:rPr>
              <a:t>("");</a:t>
            </a:r>
          </a:p>
          <a:p>
            <a:pPr marL="0" indent="0">
              <a:buNone/>
            </a:pPr>
            <a:r>
              <a:rPr lang="en-US" dirty="0">
                <a:latin typeface="Consolas" panose="020B0609020204030204" pitchFamily="49" charset="0"/>
                <a:cs typeface="Arial" panose="020B0604020202020204" pitchFamily="34" charset="0"/>
              </a:rPr>
              <a:t>}</a:t>
            </a:r>
          </a:p>
          <a:p>
            <a:pPr marL="0" indent="0">
              <a:buNone/>
            </a:pPr>
            <a:endParaRPr lang="en-US" dirty="0">
              <a:latin typeface="Consolas" panose="020B0609020204030204" pitchFamily="49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Consolas" panose="020B0609020204030204" pitchFamily="49" charset="0"/>
                <a:cs typeface="Arial" panose="020B0604020202020204" pitchFamily="34" charset="0"/>
              </a:rPr>
              <a:t>private static void </a:t>
            </a:r>
            <a:r>
              <a:rPr lang="en-US" dirty="0" err="1">
                <a:latin typeface="Consolas" panose="020B0609020204030204" pitchFamily="49" charset="0"/>
                <a:cs typeface="Arial" panose="020B0604020202020204" pitchFamily="34" charset="0"/>
              </a:rPr>
              <a:t>printNums</a:t>
            </a:r>
            <a:r>
              <a:rPr lang="en-US" dirty="0">
                <a:latin typeface="Consolas" panose="020B0609020204030204" pitchFamily="49" charset="0"/>
                <a:cs typeface="Arial" panose="020B0604020202020204" pitchFamily="34" charset="0"/>
              </a:rPr>
              <a:t>(String </a:t>
            </a:r>
            <a:r>
              <a:rPr lang="en-US" dirty="0" err="1">
                <a:latin typeface="Consolas" panose="020B0609020204030204" pitchFamily="49" charset="0"/>
                <a:cs typeface="Arial" panose="020B0604020202020204" pitchFamily="34" charset="0"/>
              </a:rPr>
              <a:t>soFar</a:t>
            </a:r>
            <a:r>
              <a:rPr lang="en-US" dirty="0">
                <a:latin typeface="Consolas" panose="020B0609020204030204" pitchFamily="49" charset="0"/>
                <a:cs typeface="Arial" panose="020B0604020202020204" pitchFamily="34" charset="0"/>
              </a:rPr>
              <a:t>) {</a:t>
            </a:r>
          </a:p>
          <a:p>
            <a:pPr marL="0" indent="0">
              <a:buNone/>
            </a:pPr>
            <a:r>
              <a:rPr lang="en-US" dirty="0">
                <a:latin typeface="Consolas" panose="020B0609020204030204" pitchFamily="49" charset="0"/>
                <a:cs typeface="Arial" panose="020B0604020202020204" pitchFamily="34" charset="0"/>
              </a:rPr>
              <a:t>    </a:t>
            </a:r>
            <a:r>
              <a:rPr lang="en-US" b="1" dirty="0">
                <a:solidFill>
                  <a:srgbClr val="00662E"/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if (</a:t>
            </a:r>
            <a:r>
              <a:rPr lang="en-US" b="1" dirty="0" err="1">
                <a:solidFill>
                  <a:srgbClr val="00662E"/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soFar.length</a:t>
            </a:r>
            <a:r>
              <a:rPr lang="en-US" b="1" dirty="0">
                <a:solidFill>
                  <a:srgbClr val="00662E"/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() == 3) {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662E"/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        // Do something with </a:t>
            </a:r>
            <a:r>
              <a:rPr lang="en-US" b="1" dirty="0" err="1">
                <a:solidFill>
                  <a:srgbClr val="00662E"/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soFar</a:t>
            </a:r>
            <a:r>
              <a:rPr lang="en-US" b="1" dirty="0">
                <a:solidFill>
                  <a:srgbClr val="00662E"/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 (e.g. print it out)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662E"/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        </a:t>
            </a:r>
            <a:r>
              <a:rPr lang="en-US" b="1" dirty="0" err="1">
                <a:solidFill>
                  <a:srgbClr val="00662E"/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System.out.println</a:t>
            </a:r>
            <a:r>
              <a:rPr lang="en-US" b="1" dirty="0">
                <a:solidFill>
                  <a:srgbClr val="00662E"/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(</a:t>
            </a:r>
            <a:r>
              <a:rPr lang="en-US" b="1" dirty="0" err="1">
                <a:solidFill>
                  <a:srgbClr val="00662E"/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soFar</a:t>
            </a:r>
            <a:r>
              <a:rPr lang="en-US" b="1" dirty="0">
                <a:solidFill>
                  <a:srgbClr val="00662E"/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);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662E"/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    } 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else {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        // Might not be a loop, but 1 recursive call for each option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        for (int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i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 = 1;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i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 &lt;= 3;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i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++) {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           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printNums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(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soFar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 +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i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);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        }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Consolas" panose="020B0609020204030204" pitchFamily="49" charset="0"/>
                <a:cs typeface="Arial" panose="020B0604020202020204" pitchFamily="34" charset="0"/>
              </a:rPr>
              <a:t>    }</a:t>
            </a:r>
          </a:p>
          <a:p>
            <a:pPr marL="0" indent="0">
              <a:buNone/>
            </a:pPr>
            <a:r>
              <a:rPr lang="en-US" dirty="0">
                <a:latin typeface="Consolas" panose="020B0609020204030204" pitchFamily="49" charset="0"/>
                <a:cs typeface="Arial" panose="020B0604020202020204" pitchFamily="34" charset="0"/>
              </a:rPr>
              <a:t>}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47387B9-4238-4187-A223-745FA1BDB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5949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E5B18-EC10-4D28-83F1-A67D382E6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Password Cracker: Decision Tree</a:t>
            </a:r>
          </a:p>
        </p:txBody>
      </p:sp>
      <p:sp>
        <p:nvSpPr>
          <p:cNvPr id="12" name="Content Placeholder 6">
            <a:extLst>
              <a:ext uri="{FF2B5EF4-FFF2-40B4-BE49-F238E27FC236}">
                <a16:creationId xmlns:a16="http://schemas.microsoft.com/office/drawing/2014/main" id="{1AE889DB-F7CE-438A-81F5-816454F4DFFD}"/>
              </a:ext>
            </a:extLst>
          </p:cNvPr>
          <p:cNvSpPr txBox="1">
            <a:spLocks/>
          </p:cNvSpPr>
          <p:nvPr/>
        </p:nvSpPr>
        <p:spPr>
          <a:xfrm>
            <a:off x="990600" y="1345764"/>
            <a:ext cx="10835986" cy="5937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cs typeface="Arial" panose="020B0604020202020204" pitchFamily="34" charset="0"/>
              </a:rPr>
              <a:t>Let’s say we want to crack the password of a 4 digit combination lock</a:t>
            </a:r>
          </a:p>
          <a:p>
            <a:pPr lvl="1"/>
            <a:endParaRPr lang="en-US" b="1" dirty="0">
              <a:cs typeface="Arial" panose="020B0604020202020204" pitchFamily="34" charset="0"/>
            </a:endParaRPr>
          </a:p>
          <a:p>
            <a:pPr marL="457200" lvl="1" indent="0">
              <a:buNone/>
            </a:pPr>
            <a:endParaRPr lang="en-US" dirty="0"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i="1" dirty="0"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i="1" dirty="0">
              <a:cs typeface="Arial" panose="020B0604020202020204" pitchFamily="34" charset="0"/>
            </a:endParaRPr>
          </a:p>
        </p:txBody>
      </p:sp>
      <p:grpSp>
        <p:nvGrpSpPr>
          <p:cNvPr id="4" name="Group 3" descr="A partial decision tree for coming up with all possible combinations of 4 digits &#10;The top node is &quot;&quot;&#10;Branching from the top node are nodes with each digit (&quot;0&quot; - &quot;9&quot;)&#10;Branching from the &quot;0&quot; node are nodes with &quot;00&quot;, &quot;01&quot;, &quot;02&quot;, ..., &quot;09&quot;&#10;Branching from the &quot;00&quot; node are nodes with &quot;000&quot;, &quot;001&quot;, &quot;002&quot;, ..., &quot;009&quot;&#10;Branching from the &quot;000&quot; node are nodes with &quot;0000&quot;, &quot;0001&quot;, &quot;0002&quot;, ..., &quot;0009&quot;">
            <a:extLst>
              <a:ext uri="{FF2B5EF4-FFF2-40B4-BE49-F238E27FC236}">
                <a16:creationId xmlns:a16="http://schemas.microsoft.com/office/drawing/2014/main" id="{367D930C-15FC-42D5-BB6A-0AABF53C1602}"/>
              </a:ext>
            </a:extLst>
          </p:cNvPr>
          <p:cNvGrpSpPr/>
          <p:nvPr/>
        </p:nvGrpSpPr>
        <p:grpSpPr>
          <a:xfrm>
            <a:off x="637766" y="1939541"/>
            <a:ext cx="11000957" cy="4563154"/>
            <a:chOff x="637766" y="1939541"/>
            <a:chExt cx="11000957" cy="4563154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3FF06DE-77EA-45E0-BB31-F8A4EC3B2E32}"/>
                </a:ext>
              </a:extLst>
            </p:cNvPr>
            <p:cNvSpPr/>
            <p:nvPr/>
          </p:nvSpPr>
          <p:spPr>
            <a:xfrm>
              <a:off x="5782556" y="1939541"/>
              <a:ext cx="626890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""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85693FC-912C-4D97-AE23-08E2A6FD92E1}"/>
                </a:ext>
              </a:extLst>
            </p:cNvPr>
            <p:cNvSpPr/>
            <p:nvPr/>
          </p:nvSpPr>
          <p:spPr>
            <a:xfrm>
              <a:off x="2172658" y="2794575"/>
              <a:ext cx="626891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"0"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861B453-3C49-437A-87B4-FDAE06979E8D}"/>
                </a:ext>
              </a:extLst>
            </p:cNvPr>
            <p:cNvSpPr/>
            <p:nvPr/>
          </p:nvSpPr>
          <p:spPr>
            <a:xfrm>
              <a:off x="2976281" y="2796496"/>
              <a:ext cx="626891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"1"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DB38D1D-908C-4AE7-8D43-32568B8CC65D}"/>
                </a:ext>
              </a:extLst>
            </p:cNvPr>
            <p:cNvSpPr/>
            <p:nvPr/>
          </p:nvSpPr>
          <p:spPr>
            <a:xfrm>
              <a:off x="3779904" y="2798417"/>
              <a:ext cx="626891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"2"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96EB0E2-0CC0-40F7-9A8D-9B9FE4C8D17D}"/>
                </a:ext>
              </a:extLst>
            </p:cNvPr>
            <p:cNvSpPr/>
            <p:nvPr/>
          </p:nvSpPr>
          <p:spPr>
            <a:xfrm>
              <a:off x="4583527" y="2800338"/>
              <a:ext cx="626891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"3"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8284EB1-82FB-4F1B-BB6E-369F38DA1D6A}"/>
                </a:ext>
              </a:extLst>
            </p:cNvPr>
            <p:cNvSpPr/>
            <p:nvPr/>
          </p:nvSpPr>
          <p:spPr>
            <a:xfrm>
              <a:off x="5387150" y="2802259"/>
              <a:ext cx="626891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"4"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3D36ED1-4048-4708-8FE3-6DEB86561F6C}"/>
                </a:ext>
              </a:extLst>
            </p:cNvPr>
            <p:cNvSpPr/>
            <p:nvPr/>
          </p:nvSpPr>
          <p:spPr>
            <a:xfrm>
              <a:off x="6190773" y="2804180"/>
              <a:ext cx="626891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"5"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5922F79-F40F-44F1-A6DA-839643B18CE3}"/>
                </a:ext>
              </a:extLst>
            </p:cNvPr>
            <p:cNvSpPr/>
            <p:nvPr/>
          </p:nvSpPr>
          <p:spPr>
            <a:xfrm>
              <a:off x="6994396" y="2806101"/>
              <a:ext cx="626891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"6"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EAFFBA6-868C-4AD2-BD05-4896429E0D16}"/>
                </a:ext>
              </a:extLst>
            </p:cNvPr>
            <p:cNvSpPr/>
            <p:nvPr/>
          </p:nvSpPr>
          <p:spPr>
            <a:xfrm>
              <a:off x="7798019" y="2808022"/>
              <a:ext cx="626891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"7"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9FB97ED-AFAD-4BE0-BB55-96DFA8EA276E}"/>
                </a:ext>
              </a:extLst>
            </p:cNvPr>
            <p:cNvSpPr/>
            <p:nvPr/>
          </p:nvSpPr>
          <p:spPr>
            <a:xfrm>
              <a:off x="8601642" y="2809943"/>
              <a:ext cx="626891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"8"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A7DC65F0-CB18-4A7C-A76F-9AB0B2DD62AB}"/>
                </a:ext>
              </a:extLst>
            </p:cNvPr>
            <p:cNvSpPr/>
            <p:nvPr/>
          </p:nvSpPr>
          <p:spPr>
            <a:xfrm>
              <a:off x="9405265" y="2811864"/>
              <a:ext cx="626891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"9"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3CAF3F63-C808-4655-8BBF-92B6A55DA894}"/>
                </a:ext>
              </a:extLst>
            </p:cNvPr>
            <p:cNvSpPr/>
            <p:nvPr/>
          </p:nvSpPr>
          <p:spPr>
            <a:xfrm>
              <a:off x="1400729" y="3900847"/>
              <a:ext cx="803623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"00"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90D0ACAD-091B-42AB-AE41-EBCA03782E3A}"/>
                </a:ext>
              </a:extLst>
            </p:cNvPr>
            <p:cNvSpPr/>
            <p:nvPr/>
          </p:nvSpPr>
          <p:spPr>
            <a:xfrm>
              <a:off x="2361233" y="3900847"/>
              <a:ext cx="803623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"01"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A904B00-D6FF-409A-B356-270E40DAB768}"/>
                </a:ext>
              </a:extLst>
            </p:cNvPr>
            <p:cNvSpPr/>
            <p:nvPr/>
          </p:nvSpPr>
          <p:spPr>
            <a:xfrm>
              <a:off x="3321737" y="3900847"/>
              <a:ext cx="803623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"02"</a:t>
              </a: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C296995C-9655-4AF0-973A-4D4F2BCEF62D}"/>
                </a:ext>
              </a:extLst>
            </p:cNvPr>
            <p:cNvSpPr/>
            <p:nvPr/>
          </p:nvSpPr>
          <p:spPr>
            <a:xfrm>
              <a:off x="4282241" y="3900847"/>
              <a:ext cx="803623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"03"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FB1EED1C-99BA-426D-AEE7-CC6D9B791136}"/>
                </a:ext>
              </a:extLst>
            </p:cNvPr>
            <p:cNvSpPr/>
            <p:nvPr/>
          </p:nvSpPr>
          <p:spPr>
            <a:xfrm>
              <a:off x="5242745" y="3900847"/>
              <a:ext cx="803623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"04"</a:t>
              </a: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2897E354-E7C6-46C3-8521-2FECF0C9B491}"/>
                </a:ext>
              </a:extLst>
            </p:cNvPr>
            <p:cNvSpPr/>
            <p:nvPr/>
          </p:nvSpPr>
          <p:spPr>
            <a:xfrm>
              <a:off x="6203249" y="3900847"/>
              <a:ext cx="803623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"05"</a:t>
              </a: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3C8C9B01-6DB5-4DF8-A44D-3D43640E1080}"/>
                </a:ext>
              </a:extLst>
            </p:cNvPr>
            <p:cNvSpPr/>
            <p:nvPr/>
          </p:nvSpPr>
          <p:spPr>
            <a:xfrm>
              <a:off x="7163753" y="3900847"/>
              <a:ext cx="803623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"06"</a:t>
              </a: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F037ACE2-CBA3-4F98-946A-821EB50C5D8E}"/>
                </a:ext>
              </a:extLst>
            </p:cNvPr>
            <p:cNvSpPr/>
            <p:nvPr/>
          </p:nvSpPr>
          <p:spPr>
            <a:xfrm>
              <a:off x="8124257" y="3900847"/>
              <a:ext cx="803623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"07"</a:t>
              </a: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0AD3C7F5-8808-4752-83D6-104E4200CCE6}"/>
                </a:ext>
              </a:extLst>
            </p:cNvPr>
            <p:cNvSpPr/>
            <p:nvPr/>
          </p:nvSpPr>
          <p:spPr>
            <a:xfrm>
              <a:off x="9084761" y="3900847"/>
              <a:ext cx="803623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"08"</a:t>
              </a: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8447465-2BBC-4EA9-B3A4-E9EE85EBD5F8}"/>
                </a:ext>
              </a:extLst>
            </p:cNvPr>
            <p:cNvSpPr/>
            <p:nvPr/>
          </p:nvSpPr>
          <p:spPr>
            <a:xfrm>
              <a:off x="10045265" y="3900847"/>
              <a:ext cx="803623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"09"</a:t>
              </a: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8DE2A502-76D0-45BB-A5DE-9F00FD7D3A27}"/>
                </a:ext>
              </a:extLst>
            </p:cNvPr>
            <p:cNvSpPr/>
            <p:nvPr/>
          </p:nvSpPr>
          <p:spPr>
            <a:xfrm>
              <a:off x="689648" y="4921170"/>
              <a:ext cx="951536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"000"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518948D0-88D5-4AF9-B022-9DD5DF801689}"/>
                </a:ext>
              </a:extLst>
            </p:cNvPr>
            <p:cNvSpPr/>
            <p:nvPr/>
          </p:nvSpPr>
          <p:spPr>
            <a:xfrm>
              <a:off x="1796788" y="4921170"/>
              <a:ext cx="951536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"001"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89AF3B50-6312-4AAD-ADB2-F29A064750A3}"/>
                </a:ext>
              </a:extLst>
            </p:cNvPr>
            <p:cNvSpPr/>
            <p:nvPr/>
          </p:nvSpPr>
          <p:spPr>
            <a:xfrm>
              <a:off x="2903928" y="4921170"/>
              <a:ext cx="951536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"002"</a:t>
              </a: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8BB751E4-EE3B-43A2-A929-FF449E51158C}"/>
                </a:ext>
              </a:extLst>
            </p:cNvPr>
            <p:cNvSpPr/>
            <p:nvPr/>
          </p:nvSpPr>
          <p:spPr>
            <a:xfrm>
              <a:off x="4007866" y="4921170"/>
              <a:ext cx="951536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"003"</a:t>
              </a: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68E218ED-011B-48A3-8FA4-50082EA986DB}"/>
                </a:ext>
              </a:extLst>
            </p:cNvPr>
            <p:cNvSpPr/>
            <p:nvPr/>
          </p:nvSpPr>
          <p:spPr>
            <a:xfrm>
              <a:off x="5111804" y="4921170"/>
              <a:ext cx="951536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"004"</a:t>
              </a: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C6F64D46-FA28-4DE7-8671-2527629FA551}"/>
                </a:ext>
              </a:extLst>
            </p:cNvPr>
            <p:cNvSpPr/>
            <p:nvPr/>
          </p:nvSpPr>
          <p:spPr>
            <a:xfrm>
              <a:off x="6215742" y="4921170"/>
              <a:ext cx="951536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"005"</a:t>
              </a: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69D679CE-B146-4F1B-BA2E-5BABD61FA506}"/>
                </a:ext>
              </a:extLst>
            </p:cNvPr>
            <p:cNvSpPr/>
            <p:nvPr/>
          </p:nvSpPr>
          <p:spPr>
            <a:xfrm>
              <a:off x="7319680" y="4921170"/>
              <a:ext cx="951536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"006"</a:t>
              </a: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B14C2E60-A272-42F4-B4E6-7932CD7A2F9F}"/>
                </a:ext>
              </a:extLst>
            </p:cNvPr>
            <p:cNvSpPr/>
            <p:nvPr/>
          </p:nvSpPr>
          <p:spPr>
            <a:xfrm>
              <a:off x="8423618" y="4921170"/>
              <a:ext cx="951536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"007"</a:t>
              </a: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8A8EFBFD-A142-4D67-A419-D6AC422EACD8}"/>
                </a:ext>
              </a:extLst>
            </p:cNvPr>
            <p:cNvSpPr/>
            <p:nvPr/>
          </p:nvSpPr>
          <p:spPr>
            <a:xfrm>
              <a:off x="9527556" y="4921170"/>
              <a:ext cx="951536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"008"</a:t>
              </a: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760D979A-7057-4732-A703-25C41633DBB3}"/>
                </a:ext>
              </a:extLst>
            </p:cNvPr>
            <p:cNvSpPr/>
            <p:nvPr/>
          </p:nvSpPr>
          <p:spPr>
            <a:xfrm>
              <a:off x="10631494" y="4921170"/>
              <a:ext cx="951536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"009"</a:t>
              </a: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9D2065FD-EE99-4D17-9B25-3A135EB80053}"/>
                </a:ext>
              </a:extLst>
            </p:cNvPr>
            <p:cNvSpPr/>
            <p:nvPr/>
          </p:nvSpPr>
          <p:spPr>
            <a:xfrm>
              <a:off x="637766" y="5949445"/>
              <a:ext cx="951536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"0000"</a:t>
              </a: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EC59388B-3BC7-44B4-9ECE-FAE4ACA88C02}"/>
                </a:ext>
              </a:extLst>
            </p:cNvPr>
            <p:cNvSpPr/>
            <p:nvPr/>
          </p:nvSpPr>
          <p:spPr>
            <a:xfrm>
              <a:off x="1753874" y="5949445"/>
              <a:ext cx="951536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"0001"</a:t>
              </a: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D0929352-E06C-4774-B846-4263268D4C0B}"/>
                </a:ext>
              </a:extLst>
            </p:cNvPr>
            <p:cNvSpPr/>
            <p:nvPr/>
          </p:nvSpPr>
          <p:spPr>
            <a:xfrm>
              <a:off x="2869982" y="5949445"/>
              <a:ext cx="951536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"0002"</a:t>
              </a: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522E195C-EC96-4C1C-BCD8-BE866DAD3D3A}"/>
                </a:ext>
              </a:extLst>
            </p:cNvPr>
            <p:cNvSpPr/>
            <p:nvPr/>
          </p:nvSpPr>
          <p:spPr>
            <a:xfrm>
              <a:off x="3986090" y="5949445"/>
              <a:ext cx="951536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"0003"</a:t>
              </a: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1DB8177C-1CD1-4BB4-B966-76E73877425D}"/>
                </a:ext>
              </a:extLst>
            </p:cNvPr>
            <p:cNvSpPr/>
            <p:nvPr/>
          </p:nvSpPr>
          <p:spPr>
            <a:xfrm>
              <a:off x="5102198" y="5949445"/>
              <a:ext cx="951536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"0004"</a:t>
              </a: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0BCA8036-B824-4A89-9ACE-D5E9A05C4153}"/>
                </a:ext>
              </a:extLst>
            </p:cNvPr>
            <p:cNvSpPr/>
            <p:nvPr/>
          </p:nvSpPr>
          <p:spPr>
            <a:xfrm>
              <a:off x="6218306" y="5949445"/>
              <a:ext cx="951536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"0005"</a:t>
              </a: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31C2C3BF-D598-420E-9F1E-A4228A0DC0FC}"/>
                </a:ext>
              </a:extLst>
            </p:cNvPr>
            <p:cNvSpPr/>
            <p:nvPr/>
          </p:nvSpPr>
          <p:spPr>
            <a:xfrm>
              <a:off x="7334414" y="5949445"/>
              <a:ext cx="951536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"0006"</a:t>
              </a: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71F1E13F-65B9-476B-9759-7C6C0C756F0E}"/>
                </a:ext>
              </a:extLst>
            </p:cNvPr>
            <p:cNvSpPr/>
            <p:nvPr/>
          </p:nvSpPr>
          <p:spPr>
            <a:xfrm>
              <a:off x="8450522" y="5949445"/>
              <a:ext cx="951536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"0007"</a:t>
              </a: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DAF7F085-48C9-443A-A5E0-B1CA5772DD10}"/>
                </a:ext>
              </a:extLst>
            </p:cNvPr>
            <p:cNvSpPr/>
            <p:nvPr/>
          </p:nvSpPr>
          <p:spPr>
            <a:xfrm>
              <a:off x="9566630" y="5949445"/>
              <a:ext cx="951536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"0008"</a:t>
              </a: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2F30C256-E51D-4716-9D16-37C65FE0919C}"/>
                </a:ext>
              </a:extLst>
            </p:cNvPr>
            <p:cNvSpPr/>
            <p:nvPr/>
          </p:nvSpPr>
          <p:spPr>
            <a:xfrm>
              <a:off x="10687187" y="5949177"/>
              <a:ext cx="951536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"0009"</a:t>
              </a:r>
            </a:p>
          </p:txBody>
        </p:sp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E444A7A9-1A1B-4A16-8AAB-382B6241BC38}"/>
                </a:ext>
              </a:extLst>
            </p:cNvPr>
            <p:cNvCxnSpPr>
              <a:endCxn id="8" idx="0"/>
            </p:cNvCxnSpPr>
            <p:nvPr/>
          </p:nvCxnSpPr>
          <p:spPr>
            <a:xfrm flipH="1">
              <a:off x="2486104" y="2492791"/>
              <a:ext cx="3616302" cy="301784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C1DED287-EF35-4CD4-87B3-C03C2DBF151A}"/>
                </a:ext>
              </a:extLst>
            </p:cNvPr>
            <p:cNvCxnSpPr>
              <a:cxnSpLocks/>
              <a:stCxn id="3" idx="2"/>
            </p:cNvCxnSpPr>
            <p:nvPr/>
          </p:nvCxnSpPr>
          <p:spPr>
            <a:xfrm flipH="1">
              <a:off x="3289726" y="2492791"/>
              <a:ext cx="2806275" cy="298397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Arrow Connector 55">
              <a:extLst>
                <a:ext uri="{FF2B5EF4-FFF2-40B4-BE49-F238E27FC236}">
                  <a16:creationId xmlns:a16="http://schemas.microsoft.com/office/drawing/2014/main" id="{39E22404-71C6-43C7-ADF7-99689AFEA513}"/>
                </a:ext>
              </a:extLst>
            </p:cNvPr>
            <p:cNvCxnSpPr>
              <a:cxnSpLocks/>
              <a:stCxn id="3" idx="2"/>
            </p:cNvCxnSpPr>
            <p:nvPr/>
          </p:nvCxnSpPr>
          <p:spPr>
            <a:xfrm flipH="1">
              <a:off x="4093349" y="2492791"/>
              <a:ext cx="2002652" cy="298397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Arrow Connector 57">
              <a:extLst>
                <a:ext uri="{FF2B5EF4-FFF2-40B4-BE49-F238E27FC236}">
                  <a16:creationId xmlns:a16="http://schemas.microsoft.com/office/drawing/2014/main" id="{FC3582C3-2516-4AA2-93C3-B1F46D0BAAB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896972" y="2512661"/>
              <a:ext cx="1179831" cy="278527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Arrow Connector 59">
              <a:extLst>
                <a:ext uri="{FF2B5EF4-FFF2-40B4-BE49-F238E27FC236}">
                  <a16:creationId xmlns:a16="http://schemas.microsoft.com/office/drawing/2014/main" id="{34A48B2F-514F-48A5-82B3-2A91BDD03088}"/>
                </a:ext>
              </a:extLst>
            </p:cNvPr>
            <p:cNvCxnSpPr>
              <a:cxnSpLocks/>
              <a:stCxn id="3" idx="2"/>
            </p:cNvCxnSpPr>
            <p:nvPr/>
          </p:nvCxnSpPr>
          <p:spPr>
            <a:xfrm flipH="1">
              <a:off x="5700597" y="2492791"/>
              <a:ext cx="395404" cy="318267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Arrow Connector 61">
              <a:extLst>
                <a:ext uri="{FF2B5EF4-FFF2-40B4-BE49-F238E27FC236}">
                  <a16:creationId xmlns:a16="http://schemas.microsoft.com/office/drawing/2014/main" id="{81307A17-12BC-4BD5-915C-EFF3E0D7AA85}"/>
                </a:ext>
              </a:extLst>
            </p:cNvPr>
            <p:cNvCxnSpPr>
              <a:cxnSpLocks/>
            </p:cNvCxnSpPr>
            <p:nvPr/>
          </p:nvCxnSpPr>
          <p:spPr>
            <a:xfrm>
              <a:off x="6076803" y="2512661"/>
              <a:ext cx="427419" cy="278527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Arrow Connector 63">
              <a:extLst>
                <a:ext uri="{FF2B5EF4-FFF2-40B4-BE49-F238E27FC236}">
                  <a16:creationId xmlns:a16="http://schemas.microsoft.com/office/drawing/2014/main" id="{23FA4340-6137-41F6-9356-2188DBE8BD67}"/>
                </a:ext>
              </a:extLst>
            </p:cNvPr>
            <p:cNvCxnSpPr>
              <a:cxnSpLocks/>
              <a:endCxn id="16" idx="0"/>
            </p:cNvCxnSpPr>
            <p:nvPr/>
          </p:nvCxnSpPr>
          <p:spPr>
            <a:xfrm>
              <a:off x="6102406" y="2512661"/>
              <a:ext cx="1205436" cy="29344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Arrow Connector 67">
              <a:extLst>
                <a:ext uri="{FF2B5EF4-FFF2-40B4-BE49-F238E27FC236}">
                  <a16:creationId xmlns:a16="http://schemas.microsoft.com/office/drawing/2014/main" id="{C7F748A5-EF8E-4D09-B269-2BD06C74D9EF}"/>
                </a:ext>
              </a:extLst>
            </p:cNvPr>
            <p:cNvCxnSpPr>
              <a:cxnSpLocks/>
              <a:endCxn id="17" idx="0"/>
            </p:cNvCxnSpPr>
            <p:nvPr/>
          </p:nvCxnSpPr>
          <p:spPr>
            <a:xfrm>
              <a:off x="6102406" y="2533318"/>
              <a:ext cx="2009059" cy="274704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Arrow Connector 72">
              <a:extLst>
                <a:ext uri="{FF2B5EF4-FFF2-40B4-BE49-F238E27FC236}">
                  <a16:creationId xmlns:a16="http://schemas.microsoft.com/office/drawing/2014/main" id="{E4EA9880-C80A-40AC-9DEF-2FB303E8AE62}"/>
                </a:ext>
              </a:extLst>
            </p:cNvPr>
            <p:cNvCxnSpPr>
              <a:cxnSpLocks/>
              <a:stCxn id="3" idx="2"/>
              <a:endCxn id="18" idx="0"/>
            </p:cNvCxnSpPr>
            <p:nvPr/>
          </p:nvCxnSpPr>
          <p:spPr>
            <a:xfrm>
              <a:off x="6096001" y="2492791"/>
              <a:ext cx="2819087" cy="31715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Arrow Connector 75">
              <a:extLst>
                <a:ext uri="{FF2B5EF4-FFF2-40B4-BE49-F238E27FC236}">
                  <a16:creationId xmlns:a16="http://schemas.microsoft.com/office/drawing/2014/main" id="{B273E163-716D-478D-BA4C-2FED731D35F3}"/>
                </a:ext>
              </a:extLst>
            </p:cNvPr>
            <p:cNvCxnSpPr>
              <a:cxnSpLocks/>
              <a:stCxn id="3" idx="2"/>
              <a:endCxn id="19" idx="0"/>
            </p:cNvCxnSpPr>
            <p:nvPr/>
          </p:nvCxnSpPr>
          <p:spPr>
            <a:xfrm>
              <a:off x="6096001" y="2492791"/>
              <a:ext cx="3622710" cy="31907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Arrow Connector 78">
              <a:extLst>
                <a:ext uri="{FF2B5EF4-FFF2-40B4-BE49-F238E27FC236}">
                  <a16:creationId xmlns:a16="http://schemas.microsoft.com/office/drawing/2014/main" id="{316DA766-3DAE-4C63-AA3F-55FA0FED92A6}"/>
                </a:ext>
              </a:extLst>
            </p:cNvPr>
            <p:cNvCxnSpPr>
              <a:cxnSpLocks/>
              <a:stCxn id="8" idx="2"/>
              <a:endCxn id="20" idx="0"/>
            </p:cNvCxnSpPr>
            <p:nvPr/>
          </p:nvCxnSpPr>
          <p:spPr>
            <a:xfrm flipH="1">
              <a:off x="1802541" y="3347825"/>
              <a:ext cx="683563" cy="55302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Arrow Connector 81">
              <a:extLst>
                <a:ext uri="{FF2B5EF4-FFF2-40B4-BE49-F238E27FC236}">
                  <a16:creationId xmlns:a16="http://schemas.microsoft.com/office/drawing/2014/main" id="{4BDEC2BE-233C-4E5E-AE83-1B42DA934BBF}"/>
                </a:ext>
              </a:extLst>
            </p:cNvPr>
            <p:cNvCxnSpPr>
              <a:cxnSpLocks/>
              <a:stCxn id="8" idx="2"/>
              <a:endCxn id="21" idx="0"/>
            </p:cNvCxnSpPr>
            <p:nvPr/>
          </p:nvCxnSpPr>
          <p:spPr>
            <a:xfrm>
              <a:off x="2486104" y="3347825"/>
              <a:ext cx="276941" cy="55302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Arrow Connector 84">
              <a:extLst>
                <a:ext uri="{FF2B5EF4-FFF2-40B4-BE49-F238E27FC236}">
                  <a16:creationId xmlns:a16="http://schemas.microsoft.com/office/drawing/2014/main" id="{41AB0416-93CD-4CBA-A84C-55AAE3AF39A5}"/>
                </a:ext>
              </a:extLst>
            </p:cNvPr>
            <p:cNvCxnSpPr>
              <a:cxnSpLocks/>
              <a:stCxn id="8" idx="2"/>
              <a:endCxn id="22" idx="0"/>
            </p:cNvCxnSpPr>
            <p:nvPr/>
          </p:nvCxnSpPr>
          <p:spPr>
            <a:xfrm>
              <a:off x="2486104" y="3347825"/>
              <a:ext cx="1237445" cy="55302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Arrow Connector 90">
              <a:extLst>
                <a:ext uri="{FF2B5EF4-FFF2-40B4-BE49-F238E27FC236}">
                  <a16:creationId xmlns:a16="http://schemas.microsoft.com/office/drawing/2014/main" id="{9F587314-B189-4155-8AD2-6C6CAAD55804}"/>
                </a:ext>
              </a:extLst>
            </p:cNvPr>
            <p:cNvCxnSpPr>
              <a:cxnSpLocks/>
              <a:stCxn id="8" idx="2"/>
              <a:endCxn id="24" idx="0"/>
            </p:cNvCxnSpPr>
            <p:nvPr/>
          </p:nvCxnSpPr>
          <p:spPr>
            <a:xfrm>
              <a:off x="2486104" y="3347825"/>
              <a:ext cx="3158453" cy="55302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Arrow Connector 93">
              <a:extLst>
                <a:ext uri="{FF2B5EF4-FFF2-40B4-BE49-F238E27FC236}">
                  <a16:creationId xmlns:a16="http://schemas.microsoft.com/office/drawing/2014/main" id="{8B68F2FE-5150-4C62-B38E-F81C836BEFA1}"/>
                </a:ext>
              </a:extLst>
            </p:cNvPr>
            <p:cNvCxnSpPr>
              <a:cxnSpLocks/>
              <a:stCxn id="8" idx="2"/>
              <a:endCxn id="25" idx="0"/>
            </p:cNvCxnSpPr>
            <p:nvPr/>
          </p:nvCxnSpPr>
          <p:spPr>
            <a:xfrm>
              <a:off x="2486104" y="3347825"/>
              <a:ext cx="4118957" cy="55302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Arrow Connector 110">
              <a:extLst>
                <a:ext uri="{FF2B5EF4-FFF2-40B4-BE49-F238E27FC236}">
                  <a16:creationId xmlns:a16="http://schemas.microsoft.com/office/drawing/2014/main" id="{F0617499-BB94-440F-8DB9-DB9F6B7EA51C}"/>
                </a:ext>
              </a:extLst>
            </p:cNvPr>
            <p:cNvCxnSpPr>
              <a:cxnSpLocks/>
              <a:stCxn id="8" idx="2"/>
              <a:endCxn id="23" idx="0"/>
            </p:cNvCxnSpPr>
            <p:nvPr/>
          </p:nvCxnSpPr>
          <p:spPr>
            <a:xfrm>
              <a:off x="2486104" y="3347825"/>
              <a:ext cx="2197949" cy="55302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Arrow Connector 113">
              <a:extLst>
                <a:ext uri="{FF2B5EF4-FFF2-40B4-BE49-F238E27FC236}">
                  <a16:creationId xmlns:a16="http://schemas.microsoft.com/office/drawing/2014/main" id="{7730AABB-0829-4A69-8363-01B62E0B3141}"/>
                </a:ext>
              </a:extLst>
            </p:cNvPr>
            <p:cNvCxnSpPr>
              <a:cxnSpLocks/>
              <a:endCxn id="26" idx="0"/>
            </p:cNvCxnSpPr>
            <p:nvPr/>
          </p:nvCxnSpPr>
          <p:spPr>
            <a:xfrm>
              <a:off x="2486104" y="3347825"/>
              <a:ext cx="5079461" cy="55302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Arrow Connector 115">
              <a:extLst>
                <a:ext uri="{FF2B5EF4-FFF2-40B4-BE49-F238E27FC236}">
                  <a16:creationId xmlns:a16="http://schemas.microsoft.com/office/drawing/2014/main" id="{EBD5EEDF-FF8F-4F5A-BDE6-3890C65B65EC}"/>
                </a:ext>
              </a:extLst>
            </p:cNvPr>
            <p:cNvCxnSpPr>
              <a:cxnSpLocks/>
              <a:endCxn id="27" idx="0"/>
            </p:cNvCxnSpPr>
            <p:nvPr/>
          </p:nvCxnSpPr>
          <p:spPr>
            <a:xfrm>
              <a:off x="2486104" y="3347825"/>
              <a:ext cx="6039965" cy="55302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Arrow Connector 117">
              <a:extLst>
                <a:ext uri="{FF2B5EF4-FFF2-40B4-BE49-F238E27FC236}">
                  <a16:creationId xmlns:a16="http://schemas.microsoft.com/office/drawing/2014/main" id="{F088BFC0-C65D-4E4B-941D-48D8AD5113BF}"/>
                </a:ext>
              </a:extLst>
            </p:cNvPr>
            <p:cNvCxnSpPr>
              <a:cxnSpLocks/>
              <a:endCxn id="28" idx="0"/>
            </p:cNvCxnSpPr>
            <p:nvPr/>
          </p:nvCxnSpPr>
          <p:spPr>
            <a:xfrm>
              <a:off x="2486104" y="3347825"/>
              <a:ext cx="7000469" cy="55302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Arrow Connector 119">
              <a:extLst>
                <a:ext uri="{FF2B5EF4-FFF2-40B4-BE49-F238E27FC236}">
                  <a16:creationId xmlns:a16="http://schemas.microsoft.com/office/drawing/2014/main" id="{70FC36AC-4F13-488F-A0C4-7546939613A7}"/>
                </a:ext>
              </a:extLst>
            </p:cNvPr>
            <p:cNvCxnSpPr>
              <a:cxnSpLocks/>
              <a:endCxn id="29" idx="0"/>
            </p:cNvCxnSpPr>
            <p:nvPr/>
          </p:nvCxnSpPr>
          <p:spPr>
            <a:xfrm>
              <a:off x="2486104" y="3347825"/>
              <a:ext cx="7960973" cy="55302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Arrow Connector 121">
              <a:extLst>
                <a:ext uri="{FF2B5EF4-FFF2-40B4-BE49-F238E27FC236}">
                  <a16:creationId xmlns:a16="http://schemas.microsoft.com/office/drawing/2014/main" id="{A0F8D403-B560-41EE-8B82-96FE3BEBD3FF}"/>
                </a:ext>
              </a:extLst>
            </p:cNvPr>
            <p:cNvCxnSpPr>
              <a:cxnSpLocks/>
              <a:stCxn id="20" idx="2"/>
              <a:endCxn id="30" idx="0"/>
            </p:cNvCxnSpPr>
            <p:nvPr/>
          </p:nvCxnSpPr>
          <p:spPr>
            <a:xfrm flipH="1">
              <a:off x="1165416" y="4454097"/>
              <a:ext cx="637125" cy="46707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Arrow Connector 125">
              <a:extLst>
                <a:ext uri="{FF2B5EF4-FFF2-40B4-BE49-F238E27FC236}">
                  <a16:creationId xmlns:a16="http://schemas.microsoft.com/office/drawing/2014/main" id="{6FC7F813-DE3F-4601-BF00-64F38EAC1B4A}"/>
                </a:ext>
              </a:extLst>
            </p:cNvPr>
            <p:cNvCxnSpPr>
              <a:cxnSpLocks/>
              <a:stCxn id="20" idx="2"/>
              <a:endCxn id="31" idx="0"/>
            </p:cNvCxnSpPr>
            <p:nvPr/>
          </p:nvCxnSpPr>
          <p:spPr>
            <a:xfrm>
              <a:off x="1802541" y="4454097"/>
              <a:ext cx="470015" cy="46707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Arrow Connector 129">
              <a:extLst>
                <a:ext uri="{FF2B5EF4-FFF2-40B4-BE49-F238E27FC236}">
                  <a16:creationId xmlns:a16="http://schemas.microsoft.com/office/drawing/2014/main" id="{CA893F30-9581-4008-9CCB-D46262844632}"/>
                </a:ext>
              </a:extLst>
            </p:cNvPr>
            <p:cNvCxnSpPr>
              <a:cxnSpLocks/>
              <a:stCxn id="20" idx="2"/>
              <a:endCxn id="32" idx="0"/>
            </p:cNvCxnSpPr>
            <p:nvPr/>
          </p:nvCxnSpPr>
          <p:spPr>
            <a:xfrm>
              <a:off x="1802541" y="4454097"/>
              <a:ext cx="1577155" cy="46707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Arrow Connector 132">
              <a:extLst>
                <a:ext uri="{FF2B5EF4-FFF2-40B4-BE49-F238E27FC236}">
                  <a16:creationId xmlns:a16="http://schemas.microsoft.com/office/drawing/2014/main" id="{8B7627B4-8B5B-469B-9D4C-51134421A217}"/>
                </a:ext>
              </a:extLst>
            </p:cNvPr>
            <p:cNvCxnSpPr>
              <a:cxnSpLocks/>
              <a:endCxn id="33" idx="0"/>
            </p:cNvCxnSpPr>
            <p:nvPr/>
          </p:nvCxnSpPr>
          <p:spPr>
            <a:xfrm>
              <a:off x="1802541" y="4454097"/>
              <a:ext cx="2681093" cy="46707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Arrow Connector 134">
              <a:extLst>
                <a:ext uri="{FF2B5EF4-FFF2-40B4-BE49-F238E27FC236}">
                  <a16:creationId xmlns:a16="http://schemas.microsoft.com/office/drawing/2014/main" id="{CFA75007-3C6C-445D-AA16-E11AD4AC99FE}"/>
                </a:ext>
              </a:extLst>
            </p:cNvPr>
            <p:cNvCxnSpPr>
              <a:cxnSpLocks/>
              <a:endCxn id="34" idx="0"/>
            </p:cNvCxnSpPr>
            <p:nvPr/>
          </p:nvCxnSpPr>
          <p:spPr>
            <a:xfrm>
              <a:off x="1802541" y="4454097"/>
              <a:ext cx="3785031" cy="46707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Arrow Connector 136">
              <a:extLst>
                <a:ext uri="{FF2B5EF4-FFF2-40B4-BE49-F238E27FC236}">
                  <a16:creationId xmlns:a16="http://schemas.microsoft.com/office/drawing/2014/main" id="{FA015717-0A53-476C-8624-641DEE066EA1}"/>
                </a:ext>
              </a:extLst>
            </p:cNvPr>
            <p:cNvCxnSpPr>
              <a:cxnSpLocks/>
              <a:endCxn id="35" idx="0"/>
            </p:cNvCxnSpPr>
            <p:nvPr/>
          </p:nvCxnSpPr>
          <p:spPr>
            <a:xfrm>
              <a:off x="1802541" y="4454097"/>
              <a:ext cx="4888969" cy="46707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Arrow Connector 138">
              <a:extLst>
                <a:ext uri="{FF2B5EF4-FFF2-40B4-BE49-F238E27FC236}">
                  <a16:creationId xmlns:a16="http://schemas.microsoft.com/office/drawing/2014/main" id="{2F59C5C0-75CA-473B-A2D2-2A2FF6F19201}"/>
                </a:ext>
              </a:extLst>
            </p:cNvPr>
            <p:cNvCxnSpPr>
              <a:cxnSpLocks/>
              <a:endCxn id="36" idx="0"/>
            </p:cNvCxnSpPr>
            <p:nvPr/>
          </p:nvCxnSpPr>
          <p:spPr>
            <a:xfrm>
              <a:off x="1802541" y="4454097"/>
              <a:ext cx="5992907" cy="46707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Arrow Connector 140">
              <a:extLst>
                <a:ext uri="{FF2B5EF4-FFF2-40B4-BE49-F238E27FC236}">
                  <a16:creationId xmlns:a16="http://schemas.microsoft.com/office/drawing/2014/main" id="{3DA045CF-1CFA-42C5-92CA-6B8E6FE124C6}"/>
                </a:ext>
              </a:extLst>
            </p:cNvPr>
            <p:cNvCxnSpPr>
              <a:cxnSpLocks/>
              <a:endCxn id="37" idx="0"/>
            </p:cNvCxnSpPr>
            <p:nvPr/>
          </p:nvCxnSpPr>
          <p:spPr>
            <a:xfrm>
              <a:off x="1802541" y="4454097"/>
              <a:ext cx="7096845" cy="46707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Arrow Connector 142">
              <a:extLst>
                <a:ext uri="{FF2B5EF4-FFF2-40B4-BE49-F238E27FC236}">
                  <a16:creationId xmlns:a16="http://schemas.microsoft.com/office/drawing/2014/main" id="{6F329A52-E2A9-45E0-8144-E246D9189194}"/>
                </a:ext>
              </a:extLst>
            </p:cNvPr>
            <p:cNvCxnSpPr>
              <a:cxnSpLocks/>
              <a:endCxn id="38" idx="0"/>
            </p:cNvCxnSpPr>
            <p:nvPr/>
          </p:nvCxnSpPr>
          <p:spPr>
            <a:xfrm>
              <a:off x="1802541" y="4454097"/>
              <a:ext cx="8200783" cy="46707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Arrow Connector 144">
              <a:extLst>
                <a:ext uri="{FF2B5EF4-FFF2-40B4-BE49-F238E27FC236}">
                  <a16:creationId xmlns:a16="http://schemas.microsoft.com/office/drawing/2014/main" id="{9820FC8D-9E26-4804-97E7-837F10E5CE6D}"/>
                </a:ext>
              </a:extLst>
            </p:cNvPr>
            <p:cNvCxnSpPr>
              <a:cxnSpLocks/>
              <a:endCxn id="39" idx="0"/>
            </p:cNvCxnSpPr>
            <p:nvPr/>
          </p:nvCxnSpPr>
          <p:spPr>
            <a:xfrm>
              <a:off x="1802541" y="4454097"/>
              <a:ext cx="9304721" cy="46707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Arrow Connector 146">
              <a:extLst>
                <a:ext uri="{FF2B5EF4-FFF2-40B4-BE49-F238E27FC236}">
                  <a16:creationId xmlns:a16="http://schemas.microsoft.com/office/drawing/2014/main" id="{29A87C9D-BB56-4163-BEF7-166A3BA0E076}"/>
                </a:ext>
              </a:extLst>
            </p:cNvPr>
            <p:cNvCxnSpPr>
              <a:cxnSpLocks/>
              <a:stCxn id="30" idx="2"/>
              <a:endCxn id="40" idx="0"/>
            </p:cNvCxnSpPr>
            <p:nvPr/>
          </p:nvCxnSpPr>
          <p:spPr>
            <a:xfrm flipH="1">
              <a:off x="1113534" y="5474420"/>
              <a:ext cx="51882" cy="475025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Arrow Connector 149">
              <a:extLst>
                <a:ext uri="{FF2B5EF4-FFF2-40B4-BE49-F238E27FC236}">
                  <a16:creationId xmlns:a16="http://schemas.microsoft.com/office/drawing/2014/main" id="{4F472C30-A9BB-4258-9230-FE8E16F9FAF0}"/>
                </a:ext>
              </a:extLst>
            </p:cNvPr>
            <p:cNvCxnSpPr>
              <a:cxnSpLocks/>
              <a:stCxn id="30" idx="2"/>
              <a:endCxn id="41" idx="0"/>
            </p:cNvCxnSpPr>
            <p:nvPr/>
          </p:nvCxnSpPr>
          <p:spPr>
            <a:xfrm>
              <a:off x="1165416" y="5474420"/>
              <a:ext cx="1064226" cy="475025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Arrow Connector 152">
              <a:extLst>
                <a:ext uri="{FF2B5EF4-FFF2-40B4-BE49-F238E27FC236}">
                  <a16:creationId xmlns:a16="http://schemas.microsoft.com/office/drawing/2014/main" id="{5911538C-F0C3-462D-8BF1-3F3CE7062F95}"/>
                </a:ext>
              </a:extLst>
            </p:cNvPr>
            <p:cNvCxnSpPr>
              <a:cxnSpLocks/>
              <a:stCxn id="30" idx="2"/>
              <a:endCxn id="42" idx="0"/>
            </p:cNvCxnSpPr>
            <p:nvPr/>
          </p:nvCxnSpPr>
          <p:spPr>
            <a:xfrm>
              <a:off x="1165416" y="5474420"/>
              <a:ext cx="2180334" cy="475025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Arrow Connector 155">
              <a:extLst>
                <a:ext uri="{FF2B5EF4-FFF2-40B4-BE49-F238E27FC236}">
                  <a16:creationId xmlns:a16="http://schemas.microsoft.com/office/drawing/2014/main" id="{40A924A3-A243-4632-9011-73F7EE313FC1}"/>
                </a:ext>
              </a:extLst>
            </p:cNvPr>
            <p:cNvCxnSpPr>
              <a:cxnSpLocks/>
              <a:endCxn id="43" idx="0"/>
            </p:cNvCxnSpPr>
            <p:nvPr/>
          </p:nvCxnSpPr>
          <p:spPr>
            <a:xfrm>
              <a:off x="1165416" y="5474420"/>
              <a:ext cx="3296442" cy="475025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Arrow Connector 157">
              <a:extLst>
                <a:ext uri="{FF2B5EF4-FFF2-40B4-BE49-F238E27FC236}">
                  <a16:creationId xmlns:a16="http://schemas.microsoft.com/office/drawing/2014/main" id="{2690FC2D-3DE3-4642-84AE-9C2E4AFFDCC4}"/>
                </a:ext>
              </a:extLst>
            </p:cNvPr>
            <p:cNvCxnSpPr>
              <a:cxnSpLocks/>
              <a:endCxn id="44" idx="0"/>
            </p:cNvCxnSpPr>
            <p:nvPr/>
          </p:nvCxnSpPr>
          <p:spPr>
            <a:xfrm>
              <a:off x="1165416" y="5474420"/>
              <a:ext cx="4412550" cy="475025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Arrow Connector 159">
              <a:extLst>
                <a:ext uri="{FF2B5EF4-FFF2-40B4-BE49-F238E27FC236}">
                  <a16:creationId xmlns:a16="http://schemas.microsoft.com/office/drawing/2014/main" id="{2364E503-7EF0-473E-B5C8-B16BA43171AE}"/>
                </a:ext>
              </a:extLst>
            </p:cNvPr>
            <p:cNvCxnSpPr>
              <a:cxnSpLocks/>
              <a:endCxn id="45" idx="0"/>
            </p:cNvCxnSpPr>
            <p:nvPr/>
          </p:nvCxnSpPr>
          <p:spPr>
            <a:xfrm>
              <a:off x="1165416" y="5474420"/>
              <a:ext cx="5528658" cy="475025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Arrow Connector 161">
              <a:extLst>
                <a:ext uri="{FF2B5EF4-FFF2-40B4-BE49-F238E27FC236}">
                  <a16:creationId xmlns:a16="http://schemas.microsoft.com/office/drawing/2014/main" id="{1F077D44-B353-4DC8-A192-2E8604F0489A}"/>
                </a:ext>
              </a:extLst>
            </p:cNvPr>
            <p:cNvCxnSpPr>
              <a:cxnSpLocks/>
              <a:endCxn id="46" idx="0"/>
            </p:cNvCxnSpPr>
            <p:nvPr/>
          </p:nvCxnSpPr>
          <p:spPr>
            <a:xfrm>
              <a:off x="1165416" y="5474420"/>
              <a:ext cx="6644766" cy="475025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Arrow Connector 163">
              <a:extLst>
                <a:ext uri="{FF2B5EF4-FFF2-40B4-BE49-F238E27FC236}">
                  <a16:creationId xmlns:a16="http://schemas.microsoft.com/office/drawing/2014/main" id="{D7AFE433-917B-4B00-AAF6-C6970718AFEC}"/>
                </a:ext>
              </a:extLst>
            </p:cNvPr>
            <p:cNvCxnSpPr>
              <a:cxnSpLocks/>
              <a:endCxn id="47" idx="0"/>
            </p:cNvCxnSpPr>
            <p:nvPr/>
          </p:nvCxnSpPr>
          <p:spPr>
            <a:xfrm>
              <a:off x="1165416" y="5474420"/>
              <a:ext cx="7760874" cy="475025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Arrow Connector 165">
              <a:extLst>
                <a:ext uri="{FF2B5EF4-FFF2-40B4-BE49-F238E27FC236}">
                  <a16:creationId xmlns:a16="http://schemas.microsoft.com/office/drawing/2014/main" id="{AEAC4C4A-33B9-4612-AD25-629DADF2BB21}"/>
                </a:ext>
              </a:extLst>
            </p:cNvPr>
            <p:cNvCxnSpPr>
              <a:cxnSpLocks/>
              <a:endCxn id="48" idx="0"/>
            </p:cNvCxnSpPr>
            <p:nvPr/>
          </p:nvCxnSpPr>
          <p:spPr>
            <a:xfrm>
              <a:off x="1165416" y="5474420"/>
              <a:ext cx="8876982" cy="475025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Arrow Connector 167">
              <a:extLst>
                <a:ext uri="{FF2B5EF4-FFF2-40B4-BE49-F238E27FC236}">
                  <a16:creationId xmlns:a16="http://schemas.microsoft.com/office/drawing/2014/main" id="{1A52AD78-3062-4DB7-93B0-B489CB9AB831}"/>
                </a:ext>
              </a:extLst>
            </p:cNvPr>
            <p:cNvCxnSpPr>
              <a:cxnSpLocks/>
              <a:endCxn id="49" idx="0"/>
            </p:cNvCxnSpPr>
            <p:nvPr/>
          </p:nvCxnSpPr>
          <p:spPr>
            <a:xfrm>
              <a:off x="1165416" y="5474420"/>
              <a:ext cx="9997539" cy="474757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D5905E-941B-4AA2-AB74-CF955DA16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3152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E5B18-EC10-4D28-83F1-A67D382E6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100" dirty="0"/>
              <a:t>Password Cracker: End nodes will be handled by the base case</a:t>
            </a:r>
          </a:p>
        </p:txBody>
      </p:sp>
      <p:sp>
        <p:nvSpPr>
          <p:cNvPr id="12" name="Content Placeholder 6">
            <a:extLst>
              <a:ext uri="{FF2B5EF4-FFF2-40B4-BE49-F238E27FC236}">
                <a16:creationId xmlns:a16="http://schemas.microsoft.com/office/drawing/2014/main" id="{1AE889DB-F7CE-438A-81F5-816454F4DFFD}"/>
              </a:ext>
            </a:extLst>
          </p:cNvPr>
          <p:cNvSpPr txBox="1">
            <a:spLocks/>
          </p:cNvSpPr>
          <p:nvPr/>
        </p:nvSpPr>
        <p:spPr>
          <a:xfrm>
            <a:off x="990600" y="1345764"/>
            <a:ext cx="10835986" cy="5937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cs typeface="Arial" panose="020B0604020202020204" pitchFamily="34" charset="0"/>
              </a:rPr>
              <a:t>Let’s say we want to crack the password of a 4 digit combination lock</a:t>
            </a:r>
          </a:p>
          <a:p>
            <a:pPr lvl="1"/>
            <a:endParaRPr lang="en-US" b="1" dirty="0">
              <a:cs typeface="Arial" panose="020B0604020202020204" pitchFamily="34" charset="0"/>
            </a:endParaRPr>
          </a:p>
          <a:p>
            <a:pPr marL="457200" lvl="1" indent="0">
              <a:buNone/>
            </a:pPr>
            <a:endParaRPr lang="en-US" dirty="0"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i="1" dirty="0"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i="1" dirty="0">
              <a:cs typeface="Arial" panose="020B0604020202020204" pitchFamily="34" charset="0"/>
            </a:endParaRPr>
          </a:p>
        </p:txBody>
      </p:sp>
      <p:grpSp>
        <p:nvGrpSpPr>
          <p:cNvPr id="4" name="Group 3" descr="A partial decision tree for coming up with all possible combinations of 4 digits , highlighting that the end nodes are handled by the base case ">
            <a:extLst>
              <a:ext uri="{FF2B5EF4-FFF2-40B4-BE49-F238E27FC236}">
                <a16:creationId xmlns:a16="http://schemas.microsoft.com/office/drawing/2014/main" id="{009075FF-BF28-4AF2-8F33-706256336918}"/>
              </a:ext>
            </a:extLst>
          </p:cNvPr>
          <p:cNvGrpSpPr/>
          <p:nvPr/>
        </p:nvGrpSpPr>
        <p:grpSpPr>
          <a:xfrm>
            <a:off x="637766" y="1939541"/>
            <a:ext cx="11000957" cy="4563154"/>
            <a:chOff x="637766" y="1939541"/>
            <a:chExt cx="11000957" cy="4563154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3FF06DE-77EA-45E0-BB31-F8A4EC3B2E32}"/>
                </a:ext>
              </a:extLst>
            </p:cNvPr>
            <p:cNvSpPr/>
            <p:nvPr/>
          </p:nvSpPr>
          <p:spPr>
            <a:xfrm>
              <a:off x="5782556" y="1939541"/>
              <a:ext cx="626890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""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85693FC-912C-4D97-AE23-08E2A6FD92E1}"/>
                </a:ext>
              </a:extLst>
            </p:cNvPr>
            <p:cNvSpPr/>
            <p:nvPr/>
          </p:nvSpPr>
          <p:spPr>
            <a:xfrm>
              <a:off x="2172658" y="2794575"/>
              <a:ext cx="626891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"0"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861B453-3C49-437A-87B4-FDAE06979E8D}"/>
                </a:ext>
              </a:extLst>
            </p:cNvPr>
            <p:cNvSpPr/>
            <p:nvPr/>
          </p:nvSpPr>
          <p:spPr>
            <a:xfrm>
              <a:off x="2976281" y="2796496"/>
              <a:ext cx="626891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"1"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DB38D1D-908C-4AE7-8D43-32568B8CC65D}"/>
                </a:ext>
              </a:extLst>
            </p:cNvPr>
            <p:cNvSpPr/>
            <p:nvPr/>
          </p:nvSpPr>
          <p:spPr>
            <a:xfrm>
              <a:off x="3779904" y="2798417"/>
              <a:ext cx="626891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"2"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96EB0E2-0CC0-40F7-9A8D-9B9FE4C8D17D}"/>
                </a:ext>
              </a:extLst>
            </p:cNvPr>
            <p:cNvSpPr/>
            <p:nvPr/>
          </p:nvSpPr>
          <p:spPr>
            <a:xfrm>
              <a:off x="4583527" y="2800338"/>
              <a:ext cx="626891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"3"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8284EB1-82FB-4F1B-BB6E-369F38DA1D6A}"/>
                </a:ext>
              </a:extLst>
            </p:cNvPr>
            <p:cNvSpPr/>
            <p:nvPr/>
          </p:nvSpPr>
          <p:spPr>
            <a:xfrm>
              <a:off x="5387150" y="2802259"/>
              <a:ext cx="626891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"4"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3D36ED1-4048-4708-8FE3-6DEB86561F6C}"/>
                </a:ext>
              </a:extLst>
            </p:cNvPr>
            <p:cNvSpPr/>
            <p:nvPr/>
          </p:nvSpPr>
          <p:spPr>
            <a:xfrm>
              <a:off x="6190773" y="2804180"/>
              <a:ext cx="626891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"5"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5922F79-F40F-44F1-A6DA-839643B18CE3}"/>
                </a:ext>
              </a:extLst>
            </p:cNvPr>
            <p:cNvSpPr/>
            <p:nvPr/>
          </p:nvSpPr>
          <p:spPr>
            <a:xfrm>
              <a:off x="6994396" y="2806101"/>
              <a:ext cx="626891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"6"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EAFFBA6-868C-4AD2-BD05-4896429E0D16}"/>
                </a:ext>
              </a:extLst>
            </p:cNvPr>
            <p:cNvSpPr/>
            <p:nvPr/>
          </p:nvSpPr>
          <p:spPr>
            <a:xfrm>
              <a:off x="7798019" y="2808022"/>
              <a:ext cx="626891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"7"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9FB97ED-AFAD-4BE0-BB55-96DFA8EA276E}"/>
                </a:ext>
              </a:extLst>
            </p:cNvPr>
            <p:cNvSpPr/>
            <p:nvPr/>
          </p:nvSpPr>
          <p:spPr>
            <a:xfrm>
              <a:off x="8601642" y="2809943"/>
              <a:ext cx="626891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"8"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A7DC65F0-CB18-4A7C-A76F-9AB0B2DD62AB}"/>
                </a:ext>
              </a:extLst>
            </p:cNvPr>
            <p:cNvSpPr/>
            <p:nvPr/>
          </p:nvSpPr>
          <p:spPr>
            <a:xfrm>
              <a:off x="9405265" y="2811864"/>
              <a:ext cx="626891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"9"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3CAF3F63-C808-4655-8BBF-92B6A55DA894}"/>
                </a:ext>
              </a:extLst>
            </p:cNvPr>
            <p:cNvSpPr/>
            <p:nvPr/>
          </p:nvSpPr>
          <p:spPr>
            <a:xfrm>
              <a:off x="1400729" y="3900847"/>
              <a:ext cx="803623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"00"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90D0ACAD-091B-42AB-AE41-EBCA03782E3A}"/>
                </a:ext>
              </a:extLst>
            </p:cNvPr>
            <p:cNvSpPr/>
            <p:nvPr/>
          </p:nvSpPr>
          <p:spPr>
            <a:xfrm>
              <a:off x="2361233" y="3900847"/>
              <a:ext cx="803623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"01"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A904B00-D6FF-409A-B356-270E40DAB768}"/>
                </a:ext>
              </a:extLst>
            </p:cNvPr>
            <p:cNvSpPr/>
            <p:nvPr/>
          </p:nvSpPr>
          <p:spPr>
            <a:xfrm>
              <a:off x="3321737" y="3900847"/>
              <a:ext cx="803623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"02"</a:t>
              </a: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C296995C-9655-4AF0-973A-4D4F2BCEF62D}"/>
                </a:ext>
              </a:extLst>
            </p:cNvPr>
            <p:cNvSpPr/>
            <p:nvPr/>
          </p:nvSpPr>
          <p:spPr>
            <a:xfrm>
              <a:off x="4282241" y="3900847"/>
              <a:ext cx="803623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"03"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FB1EED1C-99BA-426D-AEE7-CC6D9B791136}"/>
                </a:ext>
              </a:extLst>
            </p:cNvPr>
            <p:cNvSpPr/>
            <p:nvPr/>
          </p:nvSpPr>
          <p:spPr>
            <a:xfrm>
              <a:off x="5242745" y="3900847"/>
              <a:ext cx="803623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"04"</a:t>
              </a: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2897E354-E7C6-46C3-8521-2FECF0C9B491}"/>
                </a:ext>
              </a:extLst>
            </p:cNvPr>
            <p:cNvSpPr/>
            <p:nvPr/>
          </p:nvSpPr>
          <p:spPr>
            <a:xfrm>
              <a:off x="6203249" y="3900847"/>
              <a:ext cx="803623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"05"</a:t>
              </a: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3C8C9B01-6DB5-4DF8-A44D-3D43640E1080}"/>
                </a:ext>
              </a:extLst>
            </p:cNvPr>
            <p:cNvSpPr/>
            <p:nvPr/>
          </p:nvSpPr>
          <p:spPr>
            <a:xfrm>
              <a:off x="7163753" y="3900847"/>
              <a:ext cx="803623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"06"</a:t>
              </a: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F037ACE2-CBA3-4F98-946A-821EB50C5D8E}"/>
                </a:ext>
              </a:extLst>
            </p:cNvPr>
            <p:cNvSpPr/>
            <p:nvPr/>
          </p:nvSpPr>
          <p:spPr>
            <a:xfrm>
              <a:off x="8124257" y="3900847"/>
              <a:ext cx="803623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"07"</a:t>
              </a: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0AD3C7F5-8808-4752-83D6-104E4200CCE6}"/>
                </a:ext>
              </a:extLst>
            </p:cNvPr>
            <p:cNvSpPr/>
            <p:nvPr/>
          </p:nvSpPr>
          <p:spPr>
            <a:xfrm>
              <a:off x="9084761" y="3900847"/>
              <a:ext cx="803623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"08"</a:t>
              </a: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8447465-2BBC-4EA9-B3A4-E9EE85EBD5F8}"/>
                </a:ext>
              </a:extLst>
            </p:cNvPr>
            <p:cNvSpPr/>
            <p:nvPr/>
          </p:nvSpPr>
          <p:spPr>
            <a:xfrm>
              <a:off x="10045265" y="3900847"/>
              <a:ext cx="803623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"09"</a:t>
              </a: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8DE2A502-76D0-45BB-A5DE-9F00FD7D3A27}"/>
                </a:ext>
              </a:extLst>
            </p:cNvPr>
            <p:cNvSpPr/>
            <p:nvPr/>
          </p:nvSpPr>
          <p:spPr>
            <a:xfrm>
              <a:off x="689648" y="4921170"/>
              <a:ext cx="951536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"000"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518948D0-88D5-4AF9-B022-9DD5DF801689}"/>
                </a:ext>
              </a:extLst>
            </p:cNvPr>
            <p:cNvSpPr/>
            <p:nvPr/>
          </p:nvSpPr>
          <p:spPr>
            <a:xfrm>
              <a:off x="1796788" y="4921170"/>
              <a:ext cx="951536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"001"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89AF3B50-6312-4AAD-ADB2-F29A064750A3}"/>
                </a:ext>
              </a:extLst>
            </p:cNvPr>
            <p:cNvSpPr/>
            <p:nvPr/>
          </p:nvSpPr>
          <p:spPr>
            <a:xfrm>
              <a:off x="2903928" y="4921170"/>
              <a:ext cx="951536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"002"</a:t>
              </a: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8BB751E4-EE3B-43A2-A929-FF449E51158C}"/>
                </a:ext>
              </a:extLst>
            </p:cNvPr>
            <p:cNvSpPr/>
            <p:nvPr/>
          </p:nvSpPr>
          <p:spPr>
            <a:xfrm>
              <a:off x="4007866" y="4921170"/>
              <a:ext cx="951536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"003"</a:t>
              </a: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68E218ED-011B-48A3-8FA4-50082EA986DB}"/>
                </a:ext>
              </a:extLst>
            </p:cNvPr>
            <p:cNvSpPr/>
            <p:nvPr/>
          </p:nvSpPr>
          <p:spPr>
            <a:xfrm>
              <a:off x="5111804" y="4921170"/>
              <a:ext cx="951536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"004"</a:t>
              </a: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C6F64D46-FA28-4DE7-8671-2527629FA551}"/>
                </a:ext>
              </a:extLst>
            </p:cNvPr>
            <p:cNvSpPr/>
            <p:nvPr/>
          </p:nvSpPr>
          <p:spPr>
            <a:xfrm>
              <a:off x="6215742" y="4921170"/>
              <a:ext cx="951536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"005"</a:t>
              </a: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69D679CE-B146-4F1B-BA2E-5BABD61FA506}"/>
                </a:ext>
              </a:extLst>
            </p:cNvPr>
            <p:cNvSpPr/>
            <p:nvPr/>
          </p:nvSpPr>
          <p:spPr>
            <a:xfrm>
              <a:off x="7319680" y="4921170"/>
              <a:ext cx="951536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"006"</a:t>
              </a: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B14C2E60-A272-42F4-B4E6-7932CD7A2F9F}"/>
                </a:ext>
              </a:extLst>
            </p:cNvPr>
            <p:cNvSpPr/>
            <p:nvPr/>
          </p:nvSpPr>
          <p:spPr>
            <a:xfrm>
              <a:off x="8423618" y="4921170"/>
              <a:ext cx="951536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"007"</a:t>
              </a: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8A8EFBFD-A142-4D67-A419-D6AC422EACD8}"/>
                </a:ext>
              </a:extLst>
            </p:cNvPr>
            <p:cNvSpPr/>
            <p:nvPr/>
          </p:nvSpPr>
          <p:spPr>
            <a:xfrm>
              <a:off x="9527556" y="4921170"/>
              <a:ext cx="951536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"008"</a:t>
              </a: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760D979A-7057-4732-A703-25C41633DBB3}"/>
                </a:ext>
              </a:extLst>
            </p:cNvPr>
            <p:cNvSpPr/>
            <p:nvPr/>
          </p:nvSpPr>
          <p:spPr>
            <a:xfrm>
              <a:off x="10631494" y="4921170"/>
              <a:ext cx="951536" cy="55325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"009"</a:t>
              </a: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9D2065FD-EE99-4D17-9B25-3A135EB80053}"/>
                </a:ext>
              </a:extLst>
            </p:cNvPr>
            <p:cNvSpPr/>
            <p:nvPr/>
          </p:nvSpPr>
          <p:spPr>
            <a:xfrm>
              <a:off x="637766" y="5949445"/>
              <a:ext cx="951536" cy="553250"/>
            </a:xfrm>
            <a:prstGeom prst="rect">
              <a:avLst/>
            </a:prstGeom>
            <a:solidFill>
              <a:srgbClr val="CCFF99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"0000"</a:t>
              </a: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EC59388B-3BC7-44B4-9ECE-FAE4ACA88C02}"/>
                </a:ext>
              </a:extLst>
            </p:cNvPr>
            <p:cNvSpPr/>
            <p:nvPr/>
          </p:nvSpPr>
          <p:spPr>
            <a:xfrm>
              <a:off x="1753874" y="5949445"/>
              <a:ext cx="951536" cy="553250"/>
            </a:xfrm>
            <a:prstGeom prst="rect">
              <a:avLst/>
            </a:prstGeom>
            <a:solidFill>
              <a:srgbClr val="CCFF99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"0001"</a:t>
              </a: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D0929352-E06C-4774-B846-4263268D4C0B}"/>
                </a:ext>
              </a:extLst>
            </p:cNvPr>
            <p:cNvSpPr/>
            <p:nvPr/>
          </p:nvSpPr>
          <p:spPr>
            <a:xfrm>
              <a:off x="2869982" y="5949445"/>
              <a:ext cx="951536" cy="553250"/>
            </a:xfrm>
            <a:prstGeom prst="rect">
              <a:avLst/>
            </a:prstGeom>
            <a:solidFill>
              <a:srgbClr val="CCFF99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"0002"</a:t>
              </a: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522E195C-EC96-4C1C-BCD8-BE866DAD3D3A}"/>
                </a:ext>
              </a:extLst>
            </p:cNvPr>
            <p:cNvSpPr/>
            <p:nvPr/>
          </p:nvSpPr>
          <p:spPr>
            <a:xfrm>
              <a:off x="3986090" y="5949445"/>
              <a:ext cx="951536" cy="553250"/>
            </a:xfrm>
            <a:prstGeom prst="rect">
              <a:avLst/>
            </a:prstGeom>
            <a:solidFill>
              <a:srgbClr val="CCFF99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"0003"</a:t>
              </a: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1DB8177C-1CD1-4BB4-B966-76E73877425D}"/>
                </a:ext>
              </a:extLst>
            </p:cNvPr>
            <p:cNvSpPr/>
            <p:nvPr/>
          </p:nvSpPr>
          <p:spPr>
            <a:xfrm>
              <a:off x="5102198" y="5949445"/>
              <a:ext cx="951536" cy="553250"/>
            </a:xfrm>
            <a:prstGeom prst="rect">
              <a:avLst/>
            </a:prstGeom>
            <a:solidFill>
              <a:srgbClr val="CCFF99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"0004"</a:t>
              </a: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0BCA8036-B824-4A89-9ACE-D5E9A05C4153}"/>
                </a:ext>
              </a:extLst>
            </p:cNvPr>
            <p:cNvSpPr/>
            <p:nvPr/>
          </p:nvSpPr>
          <p:spPr>
            <a:xfrm>
              <a:off x="6218306" y="5949445"/>
              <a:ext cx="951536" cy="553250"/>
            </a:xfrm>
            <a:prstGeom prst="rect">
              <a:avLst/>
            </a:prstGeom>
            <a:solidFill>
              <a:srgbClr val="CCFF99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"0005"</a:t>
              </a: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31C2C3BF-D598-420E-9F1E-A4228A0DC0FC}"/>
                </a:ext>
              </a:extLst>
            </p:cNvPr>
            <p:cNvSpPr/>
            <p:nvPr/>
          </p:nvSpPr>
          <p:spPr>
            <a:xfrm>
              <a:off x="7334414" y="5949445"/>
              <a:ext cx="951536" cy="553250"/>
            </a:xfrm>
            <a:prstGeom prst="rect">
              <a:avLst/>
            </a:prstGeom>
            <a:solidFill>
              <a:srgbClr val="CCFF99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"0006"</a:t>
              </a: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71F1E13F-65B9-476B-9759-7C6C0C756F0E}"/>
                </a:ext>
              </a:extLst>
            </p:cNvPr>
            <p:cNvSpPr/>
            <p:nvPr/>
          </p:nvSpPr>
          <p:spPr>
            <a:xfrm>
              <a:off x="8450522" y="5949445"/>
              <a:ext cx="951536" cy="553250"/>
            </a:xfrm>
            <a:prstGeom prst="rect">
              <a:avLst/>
            </a:prstGeom>
            <a:solidFill>
              <a:srgbClr val="CCFF99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"0007"</a:t>
              </a: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DAF7F085-48C9-443A-A5E0-B1CA5772DD10}"/>
                </a:ext>
              </a:extLst>
            </p:cNvPr>
            <p:cNvSpPr/>
            <p:nvPr/>
          </p:nvSpPr>
          <p:spPr>
            <a:xfrm>
              <a:off x="9566630" y="5949445"/>
              <a:ext cx="951536" cy="553250"/>
            </a:xfrm>
            <a:prstGeom prst="rect">
              <a:avLst/>
            </a:prstGeom>
            <a:solidFill>
              <a:srgbClr val="CCFF99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"0008"</a:t>
              </a: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2F30C256-E51D-4716-9D16-37C65FE0919C}"/>
                </a:ext>
              </a:extLst>
            </p:cNvPr>
            <p:cNvSpPr/>
            <p:nvPr/>
          </p:nvSpPr>
          <p:spPr>
            <a:xfrm>
              <a:off x="10687187" y="5949177"/>
              <a:ext cx="951536" cy="553250"/>
            </a:xfrm>
            <a:prstGeom prst="rect">
              <a:avLst/>
            </a:prstGeom>
            <a:solidFill>
              <a:srgbClr val="CCFF99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Consolas" panose="020B0609020204030204" pitchFamily="49" charset="0"/>
                </a:rPr>
                <a:t>"0009"</a:t>
              </a:r>
            </a:p>
          </p:txBody>
        </p:sp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E444A7A9-1A1B-4A16-8AAB-382B6241BC38}"/>
                </a:ext>
              </a:extLst>
            </p:cNvPr>
            <p:cNvCxnSpPr>
              <a:endCxn id="8" idx="0"/>
            </p:cNvCxnSpPr>
            <p:nvPr/>
          </p:nvCxnSpPr>
          <p:spPr>
            <a:xfrm flipH="1">
              <a:off x="2486104" y="2492791"/>
              <a:ext cx="3616302" cy="301784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C1DED287-EF35-4CD4-87B3-C03C2DBF151A}"/>
                </a:ext>
              </a:extLst>
            </p:cNvPr>
            <p:cNvCxnSpPr>
              <a:cxnSpLocks/>
              <a:stCxn id="3" idx="2"/>
            </p:cNvCxnSpPr>
            <p:nvPr/>
          </p:nvCxnSpPr>
          <p:spPr>
            <a:xfrm flipH="1">
              <a:off x="3289726" y="2492791"/>
              <a:ext cx="2806275" cy="298397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Arrow Connector 55">
              <a:extLst>
                <a:ext uri="{FF2B5EF4-FFF2-40B4-BE49-F238E27FC236}">
                  <a16:creationId xmlns:a16="http://schemas.microsoft.com/office/drawing/2014/main" id="{39E22404-71C6-43C7-ADF7-99689AFEA513}"/>
                </a:ext>
              </a:extLst>
            </p:cNvPr>
            <p:cNvCxnSpPr>
              <a:cxnSpLocks/>
              <a:stCxn id="3" idx="2"/>
            </p:cNvCxnSpPr>
            <p:nvPr/>
          </p:nvCxnSpPr>
          <p:spPr>
            <a:xfrm flipH="1">
              <a:off x="4093349" y="2492791"/>
              <a:ext cx="2002652" cy="298397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Arrow Connector 57">
              <a:extLst>
                <a:ext uri="{FF2B5EF4-FFF2-40B4-BE49-F238E27FC236}">
                  <a16:creationId xmlns:a16="http://schemas.microsoft.com/office/drawing/2014/main" id="{FC3582C3-2516-4AA2-93C3-B1F46D0BAAB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896972" y="2512661"/>
              <a:ext cx="1179831" cy="278527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Arrow Connector 59">
              <a:extLst>
                <a:ext uri="{FF2B5EF4-FFF2-40B4-BE49-F238E27FC236}">
                  <a16:creationId xmlns:a16="http://schemas.microsoft.com/office/drawing/2014/main" id="{34A48B2F-514F-48A5-82B3-2A91BDD03088}"/>
                </a:ext>
              </a:extLst>
            </p:cNvPr>
            <p:cNvCxnSpPr>
              <a:cxnSpLocks/>
              <a:stCxn id="3" idx="2"/>
            </p:cNvCxnSpPr>
            <p:nvPr/>
          </p:nvCxnSpPr>
          <p:spPr>
            <a:xfrm flipH="1">
              <a:off x="5700597" y="2492791"/>
              <a:ext cx="395404" cy="318267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Arrow Connector 61">
              <a:extLst>
                <a:ext uri="{FF2B5EF4-FFF2-40B4-BE49-F238E27FC236}">
                  <a16:creationId xmlns:a16="http://schemas.microsoft.com/office/drawing/2014/main" id="{81307A17-12BC-4BD5-915C-EFF3E0D7AA85}"/>
                </a:ext>
              </a:extLst>
            </p:cNvPr>
            <p:cNvCxnSpPr>
              <a:cxnSpLocks/>
            </p:cNvCxnSpPr>
            <p:nvPr/>
          </p:nvCxnSpPr>
          <p:spPr>
            <a:xfrm>
              <a:off x="6076803" y="2512661"/>
              <a:ext cx="427419" cy="278527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Arrow Connector 63">
              <a:extLst>
                <a:ext uri="{FF2B5EF4-FFF2-40B4-BE49-F238E27FC236}">
                  <a16:creationId xmlns:a16="http://schemas.microsoft.com/office/drawing/2014/main" id="{23FA4340-6137-41F6-9356-2188DBE8BD67}"/>
                </a:ext>
              </a:extLst>
            </p:cNvPr>
            <p:cNvCxnSpPr>
              <a:cxnSpLocks/>
              <a:endCxn id="16" idx="0"/>
            </p:cNvCxnSpPr>
            <p:nvPr/>
          </p:nvCxnSpPr>
          <p:spPr>
            <a:xfrm>
              <a:off x="6102406" y="2512661"/>
              <a:ext cx="1205436" cy="29344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Arrow Connector 67">
              <a:extLst>
                <a:ext uri="{FF2B5EF4-FFF2-40B4-BE49-F238E27FC236}">
                  <a16:creationId xmlns:a16="http://schemas.microsoft.com/office/drawing/2014/main" id="{C7F748A5-EF8E-4D09-B269-2BD06C74D9EF}"/>
                </a:ext>
              </a:extLst>
            </p:cNvPr>
            <p:cNvCxnSpPr>
              <a:cxnSpLocks/>
              <a:endCxn id="17" idx="0"/>
            </p:cNvCxnSpPr>
            <p:nvPr/>
          </p:nvCxnSpPr>
          <p:spPr>
            <a:xfrm>
              <a:off x="6102406" y="2533318"/>
              <a:ext cx="2009059" cy="274704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Arrow Connector 72">
              <a:extLst>
                <a:ext uri="{FF2B5EF4-FFF2-40B4-BE49-F238E27FC236}">
                  <a16:creationId xmlns:a16="http://schemas.microsoft.com/office/drawing/2014/main" id="{E4EA9880-C80A-40AC-9DEF-2FB303E8AE62}"/>
                </a:ext>
              </a:extLst>
            </p:cNvPr>
            <p:cNvCxnSpPr>
              <a:cxnSpLocks/>
              <a:stCxn id="3" idx="2"/>
              <a:endCxn id="18" idx="0"/>
            </p:cNvCxnSpPr>
            <p:nvPr/>
          </p:nvCxnSpPr>
          <p:spPr>
            <a:xfrm>
              <a:off x="6096001" y="2492791"/>
              <a:ext cx="2819087" cy="31715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Arrow Connector 75">
              <a:extLst>
                <a:ext uri="{FF2B5EF4-FFF2-40B4-BE49-F238E27FC236}">
                  <a16:creationId xmlns:a16="http://schemas.microsoft.com/office/drawing/2014/main" id="{B273E163-716D-478D-BA4C-2FED731D35F3}"/>
                </a:ext>
              </a:extLst>
            </p:cNvPr>
            <p:cNvCxnSpPr>
              <a:cxnSpLocks/>
              <a:stCxn id="3" idx="2"/>
              <a:endCxn id="19" idx="0"/>
            </p:cNvCxnSpPr>
            <p:nvPr/>
          </p:nvCxnSpPr>
          <p:spPr>
            <a:xfrm>
              <a:off x="6096001" y="2492791"/>
              <a:ext cx="3622710" cy="31907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Arrow Connector 78">
              <a:extLst>
                <a:ext uri="{FF2B5EF4-FFF2-40B4-BE49-F238E27FC236}">
                  <a16:creationId xmlns:a16="http://schemas.microsoft.com/office/drawing/2014/main" id="{316DA766-3DAE-4C63-AA3F-55FA0FED92A6}"/>
                </a:ext>
              </a:extLst>
            </p:cNvPr>
            <p:cNvCxnSpPr>
              <a:cxnSpLocks/>
              <a:stCxn id="8" idx="2"/>
              <a:endCxn id="20" idx="0"/>
            </p:cNvCxnSpPr>
            <p:nvPr/>
          </p:nvCxnSpPr>
          <p:spPr>
            <a:xfrm flipH="1">
              <a:off x="1802541" y="3347825"/>
              <a:ext cx="683563" cy="55302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Arrow Connector 81">
              <a:extLst>
                <a:ext uri="{FF2B5EF4-FFF2-40B4-BE49-F238E27FC236}">
                  <a16:creationId xmlns:a16="http://schemas.microsoft.com/office/drawing/2014/main" id="{4BDEC2BE-233C-4E5E-AE83-1B42DA934BBF}"/>
                </a:ext>
              </a:extLst>
            </p:cNvPr>
            <p:cNvCxnSpPr>
              <a:cxnSpLocks/>
              <a:stCxn id="8" idx="2"/>
              <a:endCxn id="21" idx="0"/>
            </p:cNvCxnSpPr>
            <p:nvPr/>
          </p:nvCxnSpPr>
          <p:spPr>
            <a:xfrm>
              <a:off x="2486104" y="3347825"/>
              <a:ext cx="276941" cy="55302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Arrow Connector 84">
              <a:extLst>
                <a:ext uri="{FF2B5EF4-FFF2-40B4-BE49-F238E27FC236}">
                  <a16:creationId xmlns:a16="http://schemas.microsoft.com/office/drawing/2014/main" id="{41AB0416-93CD-4CBA-A84C-55AAE3AF39A5}"/>
                </a:ext>
              </a:extLst>
            </p:cNvPr>
            <p:cNvCxnSpPr>
              <a:cxnSpLocks/>
              <a:stCxn id="8" idx="2"/>
              <a:endCxn id="22" idx="0"/>
            </p:cNvCxnSpPr>
            <p:nvPr/>
          </p:nvCxnSpPr>
          <p:spPr>
            <a:xfrm>
              <a:off x="2486104" y="3347825"/>
              <a:ext cx="1237445" cy="55302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Arrow Connector 90">
              <a:extLst>
                <a:ext uri="{FF2B5EF4-FFF2-40B4-BE49-F238E27FC236}">
                  <a16:creationId xmlns:a16="http://schemas.microsoft.com/office/drawing/2014/main" id="{9F587314-B189-4155-8AD2-6C6CAAD55804}"/>
                </a:ext>
              </a:extLst>
            </p:cNvPr>
            <p:cNvCxnSpPr>
              <a:cxnSpLocks/>
              <a:stCxn id="8" idx="2"/>
              <a:endCxn id="24" idx="0"/>
            </p:cNvCxnSpPr>
            <p:nvPr/>
          </p:nvCxnSpPr>
          <p:spPr>
            <a:xfrm>
              <a:off x="2486104" y="3347825"/>
              <a:ext cx="3158453" cy="55302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Arrow Connector 93">
              <a:extLst>
                <a:ext uri="{FF2B5EF4-FFF2-40B4-BE49-F238E27FC236}">
                  <a16:creationId xmlns:a16="http://schemas.microsoft.com/office/drawing/2014/main" id="{8B68F2FE-5150-4C62-B38E-F81C836BEFA1}"/>
                </a:ext>
              </a:extLst>
            </p:cNvPr>
            <p:cNvCxnSpPr>
              <a:cxnSpLocks/>
              <a:stCxn id="8" idx="2"/>
              <a:endCxn id="25" idx="0"/>
            </p:cNvCxnSpPr>
            <p:nvPr/>
          </p:nvCxnSpPr>
          <p:spPr>
            <a:xfrm>
              <a:off x="2486104" y="3347825"/>
              <a:ext cx="4118957" cy="55302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Arrow Connector 110">
              <a:extLst>
                <a:ext uri="{FF2B5EF4-FFF2-40B4-BE49-F238E27FC236}">
                  <a16:creationId xmlns:a16="http://schemas.microsoft.com/office/drawing/2014/main" id="{F0617499-BB94-440F-8DB9-DB9F6B7EA51C}"/>
                </a:ext>
              </a:extLst>
            </p:cNvPr>
            <p:cNvCxnSpPr>
              <a:cxnSpLocks/>
              <a:stCxn id="8" idx="2"/>
              <a:endCxn id="23" idx="0"/>
            </p:cNvCxnSpPr>
            <p:nvPr/>
          </p:nvCxnSpPr>
          <p:spPr>
            <a:xfrm>
              <a:off x="2486104" y="3347825"/>
              <a:ext cx="2197949" cy="55302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Arrow Connector 113">
              <a:extLst>
                <a:ext uri="{FF2B5EF4-FFF2-40B4-BE49-F238E27FC236}">
                  <a16:creationId xmlns:a16="http://schemas.microsoft.com/office/drawing/2014/main" id="{7730AABB-0829-4A69-8363-01B62E0B3141}"/>
                </a:ext>
              </a:extLst>
            </p:cNvPr>
            <p:cNvCxnSpPr>
              <a:cxnSpLocks/>
              <a:endCxn id="26" idx="0"/>
            </p:cNvCxnSpPr>
            <p:nvPr/>
          </p:nvCxnSpPr>
          <p:spPr>
            <a:xfrm>
              <a:off x="2486104" y="3347825"/>
              <a:ext cx="5079461" cy="55302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Arrow Connector 115">
              <a:extLst>
                <a:ext uri="{FF2B5EF4-FFF2-40B4-BE49-F238E27FC236}">
                  <a16:creationId xmlns:a16="http://schemas.microsoft.com/office/drawing/2014/main" id="{EBD5EEDF-FF8F-4F5A-BDE6-3890C65B65EC}"/>
                </a:ext>
              </a:extLst>
            </p:cNvPr>
            <p:cNvCxnSpPr>
              <a:cxnSpLocks/>
              <a:endCxn id="27" idx="0"/>
            </p:cNvCxnSpPr>
            <p:nvPr/>
          </p:nvCxnSpPr>
          <p:spPr>
            <a:xfrm>
              <a:off x="2486104" y="3347825"/>
              <a:ext cx="6039965" cy="55302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Arrow Connector 117">
              <a:extLst>
                <a:ext uri="{FF2B5EF4-FFF2-40B4-BE49-F238E27FC236}">
                  <a16:creationId xmlns:a16="http://schemas.microsoft.com/office/drawing/2014/main" id="{F088BFC0-C65D-4E4B-941D-48D8AD5113BF}"/>
                </a:ext>
              </a:extLst>
            </p:cNvPr>
            <p:cNvCxnSpPr>
              <a:cxnSpLocks/>
              <a:endCxn id="28" idx="0"/>
            </p:cNvCxnSpPr>
            <p:nvPr/>
          </p:nvCxnSpPr>
          <p:spPr>
            <a:xfrm>
              <a:off x="2486104" y="3347825"/>
              <a:ext cx="7000469" cy="55302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Arrow Connector 119">
              <a:extLst>
                <a:ext uri="{FF2B5EF4-FFF2-40B4-BE49-F238E27FC236}">
                  <a16:creationId xmlns:a16="http://schemas.microsoft.com/office/drawing/2014/main" id="{70FC36AC-4F13-488F-A0C4-7546939613A7}"/>
                </a:ext>
              </a:extLst>
            </p:cNvPr>
            <p:cNvCxnSpPr>
              <a:cxnSpLocks/>
              <a:endCxn id="29" idx="0"/>
            </p:cNvCxnSpPr>
            <p:nvPr/>
          </p:nvCxnSpPr>
          <p:spPr>
            <a:xfrm>
              <a:off x="2486104" y="3347825"/>
              <a:ext cx="7960973" cy="55302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Arrow Connector 121">
              <a:extLst>
                <a:ext uri="{FF2B5EF4-FFF2-40B4-BE49-F238E27FC236}">
                  <a16:creationId xmlns:a16="http://schemas.microsoft.com/office/drawing/2014/main" id="{A0F8D403-B560-41EE-8B82-96FE3BEBD3FF}"/>
                </a:ext>
              </a:extLst>
            </p:cNvPr>
            <p:cNvCxnSpPr>
              <a:cxnSpLocks/>
              <a:stCxn id="20" idx="2"/>
              <a:endCxn id="30" idx="0"/>
            </p:cNvCxnSpPr>
            <p:nvPr/>
          </p:nvCxnSpPr>
          <p:spPr>
            <a:xfrm flipH="1">
              <a:off x="1165416" y="4454097"/>
              <a:ext cx="637125" cy="46707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Arrow Connector 125">
              <a:extLst>
                <a:ext uri="{FF2B5EF4-FFF2-40B4-BE49-F238E27FC236}">
                  <a16:creationId xmlns:a16="http://schemas.microsoft.com/office/drawing/2014/main" id="{6FC7F813-DE3F-4601-BF00-64F38EAC1B4A}"/>
                </a:ext>
              </a:extLst>
            </p:cNvPr>
            <p:cNvCxnSpPr>
              <a:cxnSpLocks/>
              <a:stCxn id="20" idx="2"/>
              <a:endCxn id="31" idx="0"/>
            </p:cNvCxnSpPr>
            <p:nvPr/>
          </p:nvCxnSpPr>
          <p:spPr>
            <a:xfrm>
              <a:off x="1802541" y="4454097"/>
              <a:ext cx="470015" cy="46707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Arrow Connector 129">
              <a:extLst>
                <a:ext uri="{FF2B5EF4-FFF2-40B4-BE49-F238E27FC236}">
                  <a16:creationId xmlns:a16="http://schemas.microsoft.com/office/drawing/2014/main" id="{CA893F30-9581-4008-9CCB-D46262844632}"/>
                </a:ext>
              </a:extLst>
            </p:cNvPr>
            <p:cNvCxnSpPr>
              <a:cxnSpLocks/>
              <a:stCxn id="20" idx="2"/>
              <a:endCxn id="32" idx="0"/>
            </p:cNvCxnSpPr>
            <p:nvPr/>
          </p:nvCxnSpPr>
          <p:spPr>
            <a:xfrm>
              <a:off x="1802541" y="4454097"/>
              <a:ext cx="1577155" cy="46707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Arrow Connector 132">
              <a:extLst>
                <a:ext uri="{FF2B5EF4-FFF2-40B4-BE49-F238E27FC236}">
                  <a16:creationId xmlns:a16="http://schemas.microsoft.com/office/drawing/2014/main" id="{8B7627B4-8B5B-469B-9D4C-51134421A217}"/>
                </a:ext>
              </a:extLst>
            </p:cNvPr>
            <p:cNvCxnSpPr>
              <a:cxnSpLocks/>
              <a:endCxn id="33" idx="0"/>
            </p:cNvCxnSpPr>
            <p:nvPr/>
          </p:nvCxnSpPr>
          <p:spPr>
            <a:xfrm>
              <a:off x="1802541" y="4454097"/>
              <a:ext cx="2681093" cy="46707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Arrow Connector 134">
              <a:extLst>
                <a:ext uri="{FF2B5EF4-FFF2-40B4-BE49-F238E27FC236}">
                  <a16:creationId xmlns:a16="http://schemas.microsoft.com/office/drawing/2014/main" id="{CFA75007-3C6C-445D-AA16-E11AD4AC99FE}"/>
                </a:ext>
              </a:extLst>
            </p:cNvPr>
            <p:cNvCxnSpPr>
              <a:cxnSpLocks/>
              <a:endCxn id="34" idx="0"/>
            </p:cNvCxnSpPr>
            <p:nvPr/>
          </p:nvCxnSpPr>
          <p:spPr>
            <a:xfrm>
              <a:off x="1802541" y="4454097"/>
              <a:ext cx="3785031" cy="46707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Arrow Connector 136">
              <a:extLst>
                <a:ext uri="{FF2B5EF4-FFF2-40B4-BE49-F238E27FC236}">
                  <a16:creationId xmlns:a16="http://schemas.microsoft.com/office/drawing/2014/main" id="{FA015717-0A53-476C-8624-641DEE066EA1}"/>
                </a:ext>
              </a:extLst>
            </p:cNvPr>
            <p:cNvCxnSpPr>
              <a:cxnSpLocks/>
              <a:endCxn id="35" idx="0"/>
            </p:cNvCxnSpPr>
            <p:nvPr/>
          </p:nvCxnSpPr>
          <p:spPr>
            <a:xfrm>
              <a:off x="1802541" y="4454097"/>
              <a:ext cx="4888969" cy="46707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Arrow Connector 138">
              <a:extLst>
                <a:ext uri="{FF2B5EF4-FFF2-40B4-BE49-F238E27FC236}">
                  <a16:creationId xmlns:a16="http://schemas.microsoft.com/office/drawing/2014/main" id="{2F59C5C0-75CA-473B-A2D2-2A2FF6F19201}"/>
                </a:ext>
              </a:extLst>
            </p:cNvPr>
            <p:cNvCxnSpPr>
              <a:cxnSpLocks/>
              <a:endCxn id="36" idx="0"/>
            </p:cNvCxnSpPr>
            <p:nvPr/>
          </p:nvCxnSpPr>
          <p:spPr>
            <a:xfrm>
              <a:off x="1802541" y="4454097"/>
              <a:ext cx="5992907" cy="46707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Arrow Connector 140">
              <a:extLst>
                <a:ext uri="{FF2B5EF4-FFF2-40B4-BE49-F238E27FC236}">
                  <a16:creationId xmlns:a16="http://schemas.microsoft.com/office/drawing/2014/main" id="{3DA045CF-1CFA-42C5-92CA-6B8E6FE124C6}"/>
                </a:ext>
              </a:extLst>
            </p:cNvPr>
            <p:cNvCxnSpPr>
              <a:cxnSpLocks/>
              <a:endCxn id="37" idx="0"/>
            </p:cNvCxnSpPr>
            <p:nvPr/>
          </p:nvCxnSpPr>
          <p:spPr>
            <a:xfrm>
              <a:off x="1802541" y="4454097"/>
              <a:ext cx="7096845" cy="46707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Arrow Connector 142">
              <a:extLst>
                <a:ext uri="{FF2B5EF4-FFF2-40B4-BE49-F238E27FC236}">
                  <a16:creationId xmlns:a16="http://schemas.microsoft.com/office/drawing/2014/main" id="{6F329A52-E2A9-45E0-8144-E246D9189194}"/>
                </a:ext>
              </a:extLst>
            </p:cNvPr>
            <p:cNvCxnSpPr>
              <a:cxnSpLocks/>
              <a:endCxn id="38" idx="0"/>
            </p:cNvCxnSpPr>
            <p:nvPr/>
          </p:nvCxnSpPr>
          <p:spPr>
            <a:xfrm>
              <a:off x="1802541" y="4454097"/>
              <a:ext cx="8200783" cy="46707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Arrow Connector 144">
              <a:extLst>
                <a:ext uri="{FF2B5EF4-FFF2-40B4-BE49-F238E27FC236}">
                  <a16:creationId xmlns:a16="http://schemas.microsoft.com/office/drawing/2014/main" id="{9820FC8D-9E26-4804-97E7-837F10E5CE6D}"/>
                </a:ext>
              </a:extLst>
            </p:cNvPr>
            <p:cNvCxnSpPr>
              <a:cxnSpLocks/>
              <a:endCxn id="39" idx="0"/>
            </p:cNvCxnSpPr>
            <p:nvPr/>
          </p:nvCxnSpPr>
          <p:spPr>
            <a:xfrm>
              <a:off x="1802541" y="4454097"/>
              <a:ext cx="9304721" cy="46707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Arrow Connector 146">
              <a:extLst>
                <a:ext uri="{FF2B5EF4-FFF2-40B4-BE49-F238E27FC236}">
                  <a16:creationId xmlns:a16="http://schemas.microsoft.com/office/drawing/2014/main" id="{29A87C9D-BB56-4163-BEF7-166A3BA0E076}"/>
                </a:ext>
              </a:extLst>
            </p:cNvPr>
            <p:cNvCxnSpPr>
              <a:cxnSpLocks/>
              <a:stCxn id="30" idx="2"/>
              <a:endCxn id="40" idx="0"/>
            </p:cNvCxnSpPr>
            <p:nvPr/>
          </p:nvCxnSpPr>
          <p:spPr>
            <a:xfrm flipH="1">
              <a:off x="1113534" y="5474420"/>
              <a:ext cx="51882" cy="475025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Arrow Connector 149">
              <a:extLst>
                <a:ext uri="{FF2B5EF4-FFF2-40B4-BE49-F238E27FC236}">
                  <a16:creationId xmlns:a16="http://schemas.microsoft.com/office/drawing/2014/main" id="{4F472C30-A9BB-4258-9230-FE8E16F9FAF0}"/>
                </a:ext>
              </a:extLst>
            </p:cNvPr>
            <p:cNvCxnSpPr>
              <a:cxnSpLocks/>
              <a:stCxn id="30" idx="2"/>
              <a:endCxn id="41" idx="0"/>
            </p:cNvCxnSpPr>
            <p:nvPr/>
          </p:nvCxnSpPr>
          <p:spPr>
            <a:xfrm>
              <a:off x="1165416" y="5474420"/>
              <a:ext cx="1064226" cy="475025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Arrow Connector 152">
              <a:extLst>
                <a:ext uri="{FF2B5EF4-FFF2-40B4-BE49-F238E27FC236}">
                  <a16:creationId xmlns:a16="http://schemas.microsoft.com/office/drawing/2014/main" id="{5911538C-F0C3-462D-8BF1-3F3CE7062F95}"/>
                </a:ext>
              </a:extLst>
            </p:cNvPr>
            <p:cNvCxnSpPr>
              <a:cxnSpLocks/>
              <a:stCxn id="30" idx="2"/>
              <a:endCxn id="42" idx="0"/>
            </p:cNvCxnSpPr>
            <p:nvPr/>
          </p:nvCxnSpPr>
          <p:spPr>
            <a:xfrm>
              <a:off x="1165416" y="5474420"/>
              <a:ext cx="2180334" cy="475025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Arrow Connector 155">
              <a:extLst>
                <a:ext uri="{FF2B5EF4-FFF2-40B4-BE49-F238E27FC236}">
                  <a16:creationId xmlns:a16="http://schemas.microsoft.com/office/drawing/2014/main" id="{40A924A3-A243-4632-9011-73F7EE313FC1}"/>
                </a:ext>
              </a:extLst>
            </p:cNvPr>
            <p:cNvCxnSpPr>
              <a:cxnSpLocks/>
              <a:endCxn id="43" idx="0"/>
            </p:cNvCxnSpPr>
            <p:nvPr/>
          </p:nvCxnSpPr>
          <p:spPr>
            <a:xfrm>
              <a:off x="1165416" y="5474420"/>
              <a:ext cx="3296442" cy="475025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Arrow Connector 157">
              <a:extLst>
                <a:ext uri="{FF2B5EF4-FFF2-40B4-BE49-F238E27FC236}">
                  <a16:creationId xmlns:a16="http://schemas.microsoft.com/office/drawing/2014/main" id="{2690FC2D-3DE3-4642-84AE-9C2E4AFFDCC4}"/>
                </a:ext>
              </a:extLst>
            </p:cNvPr>
            <p:cNvCxnSpPr>
              <a:cxnSpLocks/>
              <a:endCxn id="44" idx="0"/>
            </p:cNvCxnSpPr>
            <p:nvPr/>
          </p:nvCxnSpPr>
          <p:spPr>
            <a:xfrm>
              <a:off x="1165416" y="5474420"/>
              <a:ext cx="4412550" cy="475025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Arrow Connector 159">
              <a:extLst>
                <a:ext uri="{FF2B5EF4-FFF2-40B4-BE49-F238E27FC236}">
                  <a16:creationId xmlns:a16="http://schemas.microsoft.com/office/drawing/2014/main" id="{2364E503-7EF0-473E-B5C8-B16BA43171AE}"/>
                </a:ext>
              </a:extLst>
            </p:cNvPr>
            <p:cNvCxnSpPr>
              <a:cxnSpLocks/>
              <a:endCxn id="45" idx="0"/>
            </p:cNvCxnSpPr>
            <p:nvPr/>
          </p:nvCxnSpPr>
          <p:spPr>
            <a:xfrm>
              <a:off x="1165416" y="5474420"/>
              <a:ext cx="5528658" cy="475025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Arrow Connector 161">
              <a:extLst>
                <a:ext uri="{FF2B5EF4-FFF2-40B4-BE49-F238E27FC236}">
                  <a16:creationId xmlns:a16="http://schemas.microsoft.com/office/drawing/2014/main" id="{1F077D44-B353-4DC8-A192-2E8604F0489A}"/>
                </a:ext>
              </a:extLst>
            </p:cNvPr>
            <p:cNvCxnSpPr>
              <a:cxnSpLocks/>
              <a:endCxn id="46" idx="0"/>
            </p:cNvCxnSpPr>
            <p:nvPr/>
          </p:nvCxnSpPr>
          <p:spPr>
            <a:xfrm>
              <a:off x="1165416" y="5474420"/>
              <a:ext cx="6644766" cy="475025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Arrow Connector 163">
              <a:extLst>
                <a:ext uri="{FF2B5EF4-FFF2-40B4-BE49-F238E27FC236}">
                  <a16:creationId xmlns:a16="http://schemas.microsoft.com/office/drawing/2014/main" id="{D7AFE433-917B-4B00-AAF6-C6970718AFEC}"/>
                </a:ext>
              </a:extLst>
            </p:cNvPr>
            <p:cNvCxnSpPr>
              <a:cxnSpLocks/>
              <a:endCxn id="47" idx="0"/>
            </p:cNvCxnSpPr>
            <p:nvPr/>
          </p:nvCxnSpPr>
          <p:spPr>
            <a:xfrm>
              <a:off x="1165416" y="5474420"/>
              <a:ext cx="7760874" cy="475025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Arrow Connector 165">
              <a:extLst>
                <a:ext uri="{FF2B5EF4-FFF2-40B4-BE49-F238E27FC236}">
                  <a16:creationId xmlns:a16="http://schemas.microsoft.com/office/drawing/2014/main" id="{AEAC4C4A-33B9-4612-AD25-629DADF2BB21}"/>
                </a:ext>
              </a:extLst>
            </p:cNvPr>
            <p:cNvCxnSpPr>
              <a:cxnSpLocks/>
              <a:endCxn id="48" idx="0"/>
            </p:cNvCxnSpPr>
            <p:nvPr/>
          </p:nvCxnSpPr>
          <p:spPr>
            <a:xfrm>
              <a:off x="1165416" y="5474420"/>
              <a:ext cx="8876982" cy="475025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Arrow Connector 167">
              <a:extLst>
                <a:ext uri="{FF2B5EF4-FFF2-40B4-BE49-F238E27FC236}">
                  <a16:creationId xmlns:a16="http://schemas.microsoft.com/office/drawing/2014/main" id="{1A52AD78-3062-4DB7-93B0-B489CB9AB831}"/>
                </a:ext>
              </a:extLst>
            </p:cNvPr>
            <p:cNvCxnSpPr>
              <a:cxnSpLocks/>
              <a:endCxn id="49" idx="0"/>
            </p:cNvCxnSpPr>
            <p:nvPr/>
          </p:nvCxnSpPr>
          <p:spPr>
            <a:xfrm>
              <a:off x="1165416" y="5474420"/>
              <a:ext cx="9997539" cy="474757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9B2329A-A54D-49AA-9D6B-26E341B0C7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468358"/>
      </p:ext>
    </p:extLst>
  </p:cSld>
  <p:clrMapOvr>
    <a:masterClrMapping/>
  </p:clrMapOvr>
</p:sld>
</file>

<file path=ppt/theme/theme1.xml><?xml version="1.0" encoding="utf-8"?>
<a:theme xmlns:a="http://schemas.openxmlformats.org/drawingml/2006/main" name="CSE 373 Summer 2020">
  <a:themeElements>
    <a:clrScheme name="CSE 373 20su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2E235D"/>
      </a:accent1>
      <a:accent2>
        <a:srgbClr val="E83C60"/>
      </a:accent2>
      <a:accent3>
        <a:srgbClr val="2699A9"/>
      </a:accent3>
      <a:accent4>
        <a:srgbClr val="FFC000"/>
      </a:accent4>
      <a:accent5>
        <a:srgbClr val="EE8A64"/>
      </a:accent5>
      <a:accent6>
        <a:srgbClr val="09A98A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33548</TotalTime>
  <Words>2515</Words>
  <Application>Microsoft Office PowerPoint</Application>
  <PresentationFormat>Widescreen</PresentationFormat>
  <Paragraphs>561</Paragraphs>
  <Slides>24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2" baseType="lpstr">
      <vt:lpstr>Arial</vt:lpstr>
      <vt:lpstr>Calibri</vt:lpstr>
      <vt:lpstr>Consolas</vt:lpstr>
      <vt:lpstr>Montserrat</vt:lpstr>
      <vt:lpstr>Montserrat ExtraBold</vt:lpstr>
      <vt:lpstr>Montserrat SemiBold</vt:lpstr>
      <vt:lpstr>System Font Regular</vt:lpstr>
      <vt:lpstr>CSE 373 Summer 2020</vt:lpstr>
      <vt:lpstr>Exhaustive Search; Recursive Backtracking</vt:lpstr>
      <vt:lpstr>Announcements</vt:lpstr>
      <vt:lpstr>Exhaustive Search Approach</vt:lpstr>
      <vt:lpstr>Tracing through printNums</vt:lpstr>
      <vt:lpstr>Decision Trees</vt:lpstr>
      <vt:lpstr>Exhaustive Search Pattern (search)</vt:lpstr>
      <vt:lpstr>Exhaustive Search Pattern (printNums)</vt:lpstr>
      <vt:lpstr>Password Cracker: Decision Tree</vt:lpstr>
      <vt:lpstr>Password Cracker: End nodes will be handled by the base case</vt:lpstr>
      <vt:lpstr>Password Cracker: Intermediate nodes are handled by the recursive case</vt:lpstr>
      <vt:lpstr>Password Cracker</vt:lpstr>
      <vt:lpstr>Password Cracker: Pruning Dead Ends</vt:lpstr>
      <vt:lpstr>Updated Exhaustive Search Pattern</vt:lpstr>
      <vt:lpstr>Recursive Backtracking (Step 1)</vt:lpstr>
      <vt:lpstr>Recursive Backtracking (Step 2)</vt:lpstr>
      <vt:lpstr>Recursive Backtracking (Step 3)</vt:lpstr>
      <vt:lpstr>Recursive Backtracking (Step 4)</vt:lpstr>
      <vt:lpstr>Recursive Backtracking (Step 5)</vt:lpstr>
      <vt:lpstr>Recursive Backtracking (Step 6)</vt:lpstr>
      <vt:lpstr>Recursive Backtracking (Step 7)</vt:lpstr>
      <vt:lpstr>Recursive Backtracking (Step 8)</vt:lpstr>
      <vt:lpstr>Recursive Backtracking (Step 9)</vt:lpstr>
      <vt:lpstr>Recursive Backtracking (Step 10)</vt:lpstr>
      <vt:lpstr>Recursive Backtracking Pattern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Aaron S Johnston</dc:creator>
  <cp:lastModifiedBy>cse-loaner</cp:lastModifiedBy>
  <cp:revision>520</cp:revision>
  <cp:lastPrinted>2022-09-27T21:33:44Z</cp:lastPrinted>
  <dcterms:created xsi:type="dcterms:W3CDTF">2020-06-13T06:27:42Z</dcterms:created>
  <dcterms:modified xsi:type="dcterms:W3CDTF">2026-08-14T18:46:20Z</dcterms:modified>
</cp:coreProperties>
</file>