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99" r:id="rId2"/>
    <p:sldId id="295" r:id="rId3"/>
    <p:sldId id="361" r:id="rId4"/>
    <p:sldId id="378" r:id="rId5"/>
    <p:sldId id="379" r:id="rId6"/>
    <p:sldId id="365" r:id="rId7"/>
    <p:sldId id="366" r:id="rId8"/>
    <p:sldId id="376" r:id="rId9"/>
    <p:sldId id="374" r:id="rId10"/>
    <p:sldId id="375" r:id="rId11"/>
    <p:sldId id="3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31"/>
    <a:srgbClr val="FAFAFA"/>
    <a:srgbClr val="F5F5F5"/>
    <a:srgbClr val="EF5777"/>
    <a:srgbClr val="0FB9B1"/>
    <a:srgbClr val="54A0FF"/>
    <a:srgbClr val="F7B731"/>
    <a:srgbClr val="4E408B"/>
    <a:srgbClr val="43367C"/>
    <a:srgbClr val="2E2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9" autoAdjust="0"/>
    <p:restoredTop sz="86639" autoAdjust="0"/>
  </p:normalViewPr>
  <p:slideViewPr>
    <p:cSldViewPr snapToGrid="0" snapToObjects="1">
      <p:cViewPr varScale="1">
        <p:scale>
          <a:sx n="85" d="100"/>
          <a:sy n="85" d="100"/>
        </p:scale>
        <p:origin x="69" y="126"/>
      </p:cViewPr>
      <p:guideLst/>
    </p:cSldViewPr>
  </p:slideViewPr>
  <p:outlineViewPr>
    <p:cViewPr>
      <p:scale>
        <a:sx n="33" d="100"/>
        <a:sy n="33" d="100"/>
      </p:scale>
      <p:origin x="0" y="-748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144"/>
    </p:cViewPr>
  </p:sorterViewPr>
  <p:notesViewPr>
    <p:cSldViewPr snapToGrid="0" snapToObjects="1">
      <p:cViewPr varScale="1">
        <p:scale>
          <a:sx n="61" d="100"/>
          <a:sy n="61" d="100"/>
        </p:scale>
        <p:origin x="2058" y="2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Slide event: https://app.sli.do/event/6cfM4EaxaJaE9CyvTBz8Gy 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Slido</a:t>
            </a:r>
            <a:r>
              <a:rPr lang="en-US" dirty="0"/>
              <a:t> event: hhttps://app.sli.do/event/6cfM4EaxaJaE9CyvTBz8Gy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0FC8D-3FAB-384B-A523-F958535FCC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39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Slido</a:t>
            </a:r>
            <a:r>
              <a:rPr lang="en-US" dirty="0"/>
              <a:t> event: https://app.sli.do/event/6cfM4EaxaJaE9CyvTBz8Gy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0FC8D-3FAB-384B-A523-F958535FCC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13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Animal: no super</a:t>
            </a:r>
            <a:r>
              <a:rPr lang="en-US" baseline="0" dirty="0"/>
              <a:t> classes</a:t>
            </a:r>
          </a:p>
          <a:p>
            <a:r>
              <a:rPr lang="en-US" baseline="0" dirty="0"/>
              <a:t>Fish: extends Animal</a:t>
            </a:r>
          </a:p>
          <a:p>
            <a:r>
              <a:rPr lang="en-US" baseline="0" dirty="0"/>
              <a:t>Bird: extends Animal</a:t>
            </a:r>
          </a:p>
          <a:p>
            <a:r>
              <a:rPr lang="en-US" baseline="0" dirty="0"/>
              <a:t>Mammal: extends Animal</a:t>
            </a:r>
          </a:p>
          <a:p>
            <a:r>
              <a:rPr lang="en-US" baseline="0" dirty="0"/>
              <a:t>Reptile: extends Animal</a:t>
            </a:r>
          </a:p>
          <a:p>
            <a:r>
              <a:rPr lang="en-US" baseline="0" dirty="0"/>
              <a:t>Amphibian: extends Animal</a:t>
            </a:r>
          </a:p>
          <a:p>
            <a:r>
              <a:rPr lang="en-US" baseline="0" dirty="0"/>
              <a:t>Arrows going off screen for classes that extend Fish, Bird, Reptile, and Amphibian</a:t>
            </a:r>
          </a:p>
          <a:p>
            <a:r>
              <a:rPr lang="en-US" baseline="0" dirty="0"/>
              <a:t>Dog: extends Mammal</a:t>
            </a:r>
          </a:p>
          <a:p>
            <a:r>
              <a:rPr lang="en-US" baseline="0" dirty="0"/>
              <a:t>Cat: extends Mammal</a:t>
            </a:r>
          </a:p>
          <a:p>
            <a:r>
              <a:rPr lang="en-US" baseline="0" dirty="0"/>
              <a:t>Dog has 4 subclasses of different pictures of dogs </a:t>
            </a:r>
          </a:p>
          <a:p>
            <a:r>
              <a:rPr lang="en-US" baseline="0" dirty="0"/>
              <a:t>Cat has 4 subclasses of different pictures of cats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0FC8D-3FAB-384B-A523-F958535FCC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18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 (old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 userDrawn="1"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38457" y="5823174"/>
            <a:ext cx="2159236" cy="26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  <a:endParaRPr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7" y="6094422"/>
            <a:ext cx="236342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5095B-504B-A3F8-FCC4-C84802EB20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97125" y="1766888"/>
            <a:ext cx="798513" cy="661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Spring 2026</a:t>
            </a:r>
            <a:endParaRPr lang="en-US" sz="900" dirty="0"/>
          </a:p>
        </p:txBody>
      </p:sp>
      <p:sp>
        <p:nvSpPr>
          <p:cNvPr id="34" name="Google Shape;9;p28">
            <a:extLst>
              <a:ext uri="{FF2B5EF4-FFF2-40B4-BE49-F238E27FC236}">
                <a16:creationId xmlns:a16="http://schemas.microsoft.com/office/drawing/2014/main" id="{639719FC-3597-4553-83F6-5B80CA5261BE}"/>
              </a:ext>
            </a:extLst>
          </p:cNvPr>
          <p:cNvSpPr txBox="1"/>
          <p:nvPr userDrawn="1"/>
        </p:nvSpPr>
        <p:spPr>
          <a:xfrm>
            <a:off x="3046095" y="-38779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01: Comparable; Inheritance; Polymorphism</a:t>
            </a:r>
            <a:endParaRPr lang="en-US" sz="900" dirty="0"/>
          </a:p>
        </p:txBody>
      </p:sp>
      <p:sp>
        <p:nvSpPr>
          <p:cNvPr id="2" name="Google Shape;24;p29">
            <a:extLst>
              <a:ext uri="{FF2B5EF4-FFF2-40B4-BE49-F238E27FC236}">
                <a16:creationId xmlns:a16="http://schemas.microsoft.com/office/drawing/2014/main" id="{D9722F27-1A3C-096F-F9D5-0CD2639270EB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29">
            <a:extLst>
              <a:ext uri="{FF2B5EF4-FFF2-40B4-BE49-F238E27FC236}">
                <a16:creationId xmlns:a16="http://schemas.microsoft.com/office/drawing/2014/main" id="{42E561C5-03CC-5DD4-B17A-C088F997258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54223" y="5823174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4370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#cse123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31" name="Google Shape;31;p2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5095B-504B-A3F8-FCC4-C84802EB20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97125" y="1766888"/>
            <a:ext cx="798513" cy="661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Inheritance</a:t>
            </a:r>
            <a:endParaRPr lang="en-US" sz="900" dirty="0"/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11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829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lang="en-US" sz="9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Inheritance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playlist/7sjPyy1Zv8wAZ1Qo8r0qeQ?si=1f29712a9d924eb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lvl="0"/>
            <a:r>
              <a:rPr lang="en-US" sz="4800" dirty="0"/>
              <a:t>Inheritance</a:t>
            </a:r>
            <a:endParaRPr sz="4800"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i="1" dirty="0"/>
              <a:t>What is your favorite summer activity?</a:t>
            </a:r>
          </a:p>
          <a:p>
            <a:pPr algn="ctr"/>
            <a:endParaRPr lang="en-US" i="1" dirty="0"/>
          </a:p>
          <a:p>
            <a:pPr algn="ctr"/>
            <a:endParaRPr lang="en-US" b="1" dirty="0">
              <a:solidFill>
                <a:schemeClr val="accent6"/>
              </a:solidFill>
              <a:cs typeface="Calibri"/>
              <a:sym typeface="Calibri"/>
            </a:endParaRPr>
          </a:p>
          <a:p>
            <a:pPr algn="ctr"/>
            <a:r>
              <a:rPr lang="en-US" b="1" dirty="0">
                <a:solidFill>
                  <a:schemeClr val="accent6"/>
                </a:solidFill>
                <a:cs typeface="Calibri"/>
                <a:sym typeface="Calibri"/>
              </a:rPr>
              <a:t>Respond on sli.do!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oogle Shape;96;p1">
            <a:extLst>
              <a:ext uri="{FF2B5EF4-FFF2-40B4-BE49-F238E27FC236}">
                <a16:creationId xmlns:a16="http://schemas.microsoft.com/office/drawing/2014/main" id="{1EFD02FC-C416-434D-B3B2-3ABFC840D044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" name="Google Shape;98;p1">
            <a:extLst>
              <a:ext uri="{FF2B5EF4-FFF2-40B4-BE49-F238E27FC236}">
                <a16:creationId xmlns:a16="http://schemas.microsoft.com/office/drawing/2014/main" id="{B24A9C9D-3B70-4396-9150-CC489A815928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96;p1">
            <a:extLst>
              <a:ext uri="{FF2B5EF4-FFF2-40B4-BE49-F238E27FC236}">
                <a16:creationId xmlns:a16="http://schemas.microsoft.com/office/drawing/2014/main" id="{BFD12E5F-8424-4EAE-A3CB-3858ABF03E03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644592-F129-4F28-B966-3B9215145FFC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  <a:hlinkClick r:id="rId3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7FE37A-5D8B-4B1B-B4C6-E65E84CC4274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  <p:pic>
        <p:nvPicPr>
          <p:cNvPr id="4" name="Picture 3" descr="qr code for&#10;https://app.sli.do/event/6cfM4EaxaJaE9CyvTBz8Gy&#10;link can be found in speaker notes below">
            <a:extLst>
              <a:ext uri="{FF2B5EF4-FFF2-40B4-BE49-F238E27FC236}">
                <a16:creationId xmlns:a16="http://schemas.microsoft.com/office/drawing/2014/main" id="{9C66B2B0-611B-41A4-8E7D-B5EEE5774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399" y="5659257"/>
            <a:ext cx="1070853" cy="10708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DBD5B-2DBD-8788-F6CA-5B9B47D25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744109-8ECA-9E09-9792-F4AB90AD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Inheritance Design: </a:t>
            </a:r>
            <a:r>
              <a:rPr lang="en-US" dirty="0">
                <a:solidFill>
                  <a:srgbClr val="7030A0"/>
                </a:solidFill>
              </a:rPr>
              <a:t>Solution Technique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0BF2E2-281A-8B43-4DBC-1F1C9BB47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the “is-a” test to decide which classes should extend each other</a:t>
            </a:r>
          </a:p>
          <a:p>
            <a:endParaRPr lang="en-US" dirty="0"/>
          </a:p>
          <a:p>
            <a:r>
              <a:rPr lang="en-US" dirty="0"/>
              <a:t>Keep an eye out for redundant code and consider whether you can reduce it even further using inheritance</a:t>
            </a:r>
          </a:p>
          <a:p>
            <a:pPr lvl="1"/>
            <a:r>
              <a:rPr lang="en-US" dirty="0"/>
              <a:t>Sometimes you can’t, and that’s ok!</a:t>
            </a:r>
          </a:p>
          <a:p>
            <a:pPr lvl="1"/>
            <a:r>
              <a:rPr lang="en-US" dirty="0"/>
              <a:t>The “is-a” test is more important than getting rid of all redundancy</a:t>
            </a:r>
          </a:p>
          <a:p>
            <a:pPr lvl="1"/>
            <a:endParaRPr lang="en-US" sz="2800" dirty="0"/>
          </a:p>
          <a:p>
            <a:r>
              <a:rPr lang="en-US" dirty="0"/>
              <a:t>Often more than one reasonable answer!</a:t>
            </a:r>
          </a:p>
        </p:txBody>
      </p:sp>
    </p:spTree>
    <p:extLst>
      <p:ext uri="{BB962C8B-B14F-4D97-AF65-F5344CB8AC3E}">
        <p14:creationId xmlns:p14="http://schemas.microsoft.com/office/powerpoint/2010/main" val="1066022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C1C10-6899-46B5-A784-74513EDED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What inheritance hierarchy did you come up with?</a:t>
            </a:r>
          </a:p>
        </p:txBody>
      </p:sp>
    </p:spTree>
    <p:extLst>
      <p:ext uri="{BB962C8B-B14F-4D97-AF65-F5344CB8AC3E}">
        <p14:creationId xmlns:p14="http://schemas.microsoft.com/office/powerpoint/2010/main" val="2223079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FC0C9-441F-4C38-9C94-839976AF0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7CF905-9EA8-466D-9E03-CFB690D69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Quiz 2 is done!</a:t>
            </a:r>
          </a:p>
          <a:p>
            <a:pPr lvl="1"/>
            <a:r>
              <a:rPr lang="en-US" dirty="0"/>
              <a:t>Grades out before the final exam</a:t>
            </a:r>
          </a:p>
          <a:p>
            <a:r>
              <a:rPr lang="en-US" dirty="0"/>
              <a:t>Programming Assignment 2 out tomorrow</a:t>
            </a:r>
          </a:p>
          <a:p>
            <a:r>
              <a:rPr lang="en-US" dirty="0"/>
              <a:t>Creative Project 2 due tonight at 11:59 PM</a:t>
            </a:r>
          </a:p>
          <a:p>
            <a:r>
              <a:rPr lang="en-US" dirty="0"/>
              <a:t>Resubmission Cycle 4 is out, due Friday (8/7) at 11:59 PM</a:t>
            </a:r>
          </a:p>
          <a:p>
            <a:r>
              <a:rPr lang="en-US" dirty="0"/>
              <a:t>Make sure to check section participation and reach out to your Tas if you </a:t>
            </a:r>
            <a:r>
              <a:rPr lang="en-US"/>
              <a:t>see anything off!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2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rgbClr val="FA8231"/>
                </a:solidFill>
                <a:latin typeface="Consolas" panose="020B0609020204030204" pitchFamily="49" charset="0"/>
              </a:rPr>
              <a:t>Inheritance</a:t>
            </a:r>
            <a:endParaRPr lang="en-US" dirty="0"/>
          </a:p>
        </p:txBody>
      </p:sp>
      <p:sp>
        <p:nvSpPr>
          <p:cNvPr id="4" name="Pentagon 3" descr="pointing to &quot;Comparable&quot;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450159" y="1472008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99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7DAB15-A82E-3FC1-C5D9-8E9FD7043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96871" y="-956716"/>
            <a:ext cx="11479237" cy="762635"/>
          </a:xfrm>
        </p:spPr>
        <p:txBody>
          <a:bodyPr>
            <a:noAutofit/>
          </a:bodyPr>
          <a:lstStyle/>
          <a:p>
            <a:r>
              <a:rPr lang="en-US" sz="3800" dirty="0"/>
              <a:t>Which of the following are true? (Select all that apply.): Think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5F14949C-4216-4894-B121-16143B3861E8}"/>
              </a:ext>
            </a:extLst>
          </p:cNvPr>
          <p:cNvSpPr txBox="1">
            <a:spLocks/>
          </p:cNvSpPr>
          <p:nvPr/>
        </p:nvSpPr>
        <p:spPr>
          <a:xfrm>
            <a:off x="356381" y="1451520"/>
            <a:ext cx="11479237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3800" dirty="0"/>
              <a:t>Which of the following are true? (Select all that apply.)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D61C5A-E6E9-F35F-E838-86107A64C6CE}"/>
              </a:ext>
            </a:extLst>
          </p:cNvPr>
          <p:cNvSpPr txBox="1"/>
          <p:nvPr/>
        </p:nvSpPr>
        <p:spPr>
          <a:xfrm>
            <a:off x="1498209" y="2307101"/>
            <a:ext cx="8778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2400" dirty="0"/>
              <a:t>If </a:t>
            </a:r>
            <a:r>
              <a:rPr lang="en-US" sz="2400" dirty="0" err="1"/>
              <a:t>ClassA</a:t>
            </a:r>
            <a:r>
              <a:rPr lang="en-US" sz="2400" dirty="0"/>
              <a:t> extends </a:t>
            </a:r>
            <a:r>
              <a:rPr lang="en-US" sz="2400" dirty="0" err="1"/>
              <a:t>ClassB</a:t>
            </a:r>
            <a:r>
              <a:rPr lang="en-US" sz="2400" dirty="0"/>
              <a:t>, then </a:t>
            </a:r>
            <a:r>
              <a:rPr lang="en-US" sz="2400" dirty="0" err="1"/>
              <a:t>ClassA</a:t>
            </a:r>
            <a:r>
              <a:rPr lang="en-US" sz="2400" dirty="0"/>
              <a:t> is the superclass</a:t>
            </a:r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AutoNum type="alphaUcPeriod"/>
            </a:pPr>
            <a:r>
              <a:rPr lang="en-US" sz="2400" dirty="0"/>
              <a:t>Classes can extend multiple classes (e.g. "</a:t>
            </a:r>
            <a:r>
              <a:rPr lang="en-US" sz="2400" dirty="0" err="1"/>
              <a:t>ClassA</a:t>
            </a:r>
            <a:r>
              <a:rPr lang="en-US" sz="2400" dirty="0"/>
              <a:t> extends </a:t>
            </a:r>
            <a:r>
              <a:rPr lang="en-US" sz="2400" dirty="0" err="1"/>
              <a:t>ClassB</a:t>
            </a:r>
            <a:r>
              <a:rPr lang="en-US" sz="2400" dirty="0"/>
              <a:t>, </a:t>
            </a:r>
            <a:r>
              <a:rPr lang="en-US" sz="2400" dirty="0" err="1"/>
              <a:t>ClassC</a:t>
            </a:r>
            <a:r>
              <a:rPr lang="en-US" sz="2400" dirty="0"/>
              <a:t>")</a:t>
            </a:r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AutoNum type="alphaUcPeriod"/>
            </a:pPr>
            <a:r>
              <a:rPr lang="en-US" sz="2400" dirty="0"/>
              <a:t>Java will prevent you from writing "</a:t>
            </a:r>
            <a:r>
              <a:rPr lang="en-US" sz="2400" dirty="0" err="1"/>
              <a:t>ClassA</a:t>
            </a:r>
            <a:r>
              <a:rPr lang="en-US" sz="2400" dirty="0"/>
              <a:t> extends </a:t>
            </a:r>
            <a:r>
              <a:rPr lang="en-US" sz="2400" dirty="0" err="1"/>
              <a:t>ClassB</a:t>
            </a:r>
            <a:r>
              <a:rPr lang="en-US" sz="2400" dirty="0"/>
              <a:t>" unless </a:t>
            </a:r>
            <a:r>
              <a:rPr lang="en-US" sz="2400" dirty="0" err="1"/>
              <a:t>ClassA</a:t>
            </a:r>
            <a:r>
              <a:rPr lang="en-US" sz="2400" dirty="0"/>
              <a:t> "is-a" </a:t>
            </a:r>
            <a:r>
              <a:rPr lang="en-US" sz="2400" dirty="0" err="1"/>
              <a:t>ClassB</a:t>
            </a:r>
            <a:endParaRPr lang="en-US" sz="2400" dirty="0"/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AutoNum type="alphaUcPeriod"/>
            </a:pPr>
            <a:r>
              <a:rPr lang="en-US" sz="2400" dirty="0"/>
              <a:t>You can call a method from the superclass on an instance of the subclass</a:t>
            </a:r>
          </a:p>
        </p:txBody>
      </p:sp>
      <p:pic>
        <p:nvPicPr>
          <p:cNvPr id="6" name="Picture 5" descr="qr code for&#10;https://app.sli.do/event/6cfM4EaxaJaE9CyvTBz8Gy&#10;link can be found in speaker notes below">
            <a:extLst>
              <a:ext uri="{FF2B5EF4-FFF2-40B4-BE49-F238E27FC236}">
                <a16:creationId xmlns:a16="http://schemas.microsoft.com/office/drawing/2014/main" id="{0DC7DBDC-C016-4769-B646-1B8FEF131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298" y="308218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3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55FD-EA97-14AF-E50B-66F50651B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499043-84A0-4DD1-905F-BDE929A8F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91" y="-928136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Which of the following are true? (Select all that apply.):</a:t>
            </a:r>
            <a:r>
              <a:rPr lang="en-US" baseline="0" dirty="0"/>
              <a:t> Pair</a:t>
            </a:r>
            <a:endParaRPr lang="en-US" dirty="0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168A844D-76FD-1839-A78D-8CF59F78FD65}"/>
              </a:ext>
            </a:extLst>
          </p:cNvPr>
          <p:cNvSpPr txBox="1">
            <a:spLocks/>
          </p:cNvSpPr>
          <p:nvPr/>
        </p:nvSpPr>
        <p:spPr>
          <a:xfrm>
            <a:off x="330591" y="1388066"/>
            <a:ext cx="11479237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3800"/>
              <a:t>Which of the following are true? (Select all that apply.)</a:t>
            </a:r>
            <a:endParaRPr lang="en-US" sz="3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6ECA3-0E1D-EEAF-C015-A513560A9211}"/>
              </a:ext>
            </a:extLst>
          </p:cNvPr>
          <p:cNvSpPr txBox="1"/>
          <p:nvPr/>
        </p:nvSpPr>
        <p:spPr>
          <a:xfrm>
            <a:off x="1498209" y="2307101"/>
            <a:ext cx="8778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2400" dirty="0"/>
              <a:t>If </a:t>
            </a:r>
            <a:r>
              <a:rPr lang="en-US" sz="2400" dirty="0" err="1"/>
              <a:t>ClassA</a:t>
            </a:r>
            <a:r>
              <a:rPr lang="en-US" sz="2400" dirty="0"/>
              <a:t> extends </a:t>
            </a:r>
            <a:r>
              <a:rPr lang="en-US" sz="2400" dirty="0" err="1"/>
              <a:t>ClassB</a:t>
            </a:r>
            <a:r>
              <a:rPr lang="en-US" sz="2400" dirty="0"/>
              <a:t>, then </a:t>
            </a:r>
            <a:r>
              <a:rPr lang="en-US" sz="2400" dirty="0" err="1"/>
              <a:t>ClassA</a:t>
            </a:r>
            <a:r>
              <a:rPr lang="en-US" sz="2400" dirty="0"/>
              <a:t> is the superclass</a:t>
            </a:r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AutoNum type="alphaUcPeriod"/>
            </a:pPr>
            <a:r>
              <a:rPr lang="en-US" sz="2400" dirty="0"/>
              <a:t>Classes can extend multiple classes (e.g. "</a:t>
            </a:r>
            <a:r>
              <a:rPr lang="en-US" sz="2400" dirty="0" err="1"/>
              <a:t>ClassA</a:t>
            </a:r>
            <a:r>
              <a:rPr lang="en-US" sz="2400" dirty="0"/>
              <a:t> extends </a:t>
            </a:r>
            <a:r>
              <a:rPr lang="en-US" sz="2400" dirty="0" err="1"/>
              <a:t>ClassB</a:t>
            </a:r>
            <a:r>
              <a:rPr lang="en-US" sz="2400" dirty="0"/>
              <a:t>, </a:t>
            </a:r>
            <a:r>
              <a:rPr lang="en-US" sz="2400" dirty="0" err="1"/>
              <a:t>ClassC</a:t>
            </a:r>
            <a:r>
              <a:rPr lang="en-US" sz="2400" dirty="0"/>
              <a:t>")</a:t>
            </a:r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AutoNum type="alphaUcPeriod"/>
            </a:pPr>
            <a:r>
              <a:rPr lang="en-US" sz="2400" dirty="0"/>
              <a:t>Java will prevent you from writing "</a:t>
            </a:r>
            <a:r>
              <a:rPr lang="en-US" sz="2400" dirty="0" err="1"/>
              <a:t>ClassA</a:t>
            </a:r>
            <a:r>
              <a:rPr lang="en-US" sz="2400" dirty="0"/>
              <a:t> extends </a:t>
            </a:r>
            <a:r>
              <a:rPr lang="en-US" sz="2400" dirty="0" err="1"/>
              <a:t>ClassB</a:t>
            </a:r>
            <a:r>
              <a:rPr lang="en-US" sz="2400" dirty="0"/>
              <a:t>" unless </a:t>
            </a:r>
            <a:r>
              <a:rPr lang="en-US" sz="2400" dirty="0" err="1"/>
              <a:t>ClassA</a:t>
            </a:r>
            <a:r>
              <a:rPr lang="en-US" sz="2400" dirty="0"/>
              <a:t> "is-a" </a:t>
            </a:r>
            <a:r>
              <a:rPr lang="en-US" sz="2400" dirty="0" err="1"/>
              <a:t>ClassB</a:t>
            </a:r>
            <a:endParaRPr lang="en-US" sz="2400" dirty="0"/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AutoNum type="alphaUcPeriod"/>
            </a:pPr>
            <a:r>
              <a:rPr lang="en-US" sz="2400" dirty="0"/>
              <a:t>You can call a method from the superclass on an instance of the subclass</a:t>
            </a:r>
          </a:p>
        </p:txBody>
      </p:sp>
      <p:pic>
        <p:nvPicPr>
          <p:cNvPr id="6" name="Picture 5" descr="qr code for&#10;https://app.sli.do/event/6cfM4EaxaJaE9CyvTBz8Gy&#10;link can be found in speaker notes below">
            <a:extLst>
              <a:ext uri="{FF2B5EF4-FFF2-40B4-BE49-F238E27FC236}">
                <a16:creationId xmlns:a16="http://schemas.microsoft.com/office/drawing/2014/main" id="{76C0F1CE-A2E7-42D5-B8E2-A0EF59597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298" y="308218"/>
            <a:ext cx="762635" cy="7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74137-454F-4228-821A-939B43E99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8DF6D-D585-4D00-AEEE-A7BCCB0F5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9833"/>
            <a:ext cx="10515600" cy="5486400"/>
          </a:xfrm>
        </p:spPr>
        <p:txBody>
          <a:bodyPr>
            <a:normAutofit/>
          </a:bodyPr>
          <a:lstStyle/>
          <a:p>
            <a:pPr lvl="0" indent="-406400">
              <a:lnSpc>
                <a:spcPct val="100000"/>
              </a:lnSpc>
              <a:buSzPts val="2800"/>
            </a:pPr>
            <a:r>
              <a:rPr lang="en-US" dirty="0">
                <a:solidFill>
                  <a:schemeClr val="tx1"/>
                </a:solidFill>
              </a:rPr>
              <a:t>Connect together a “subclass” and “superclass”</a:t>
            </a:r>
          </a:p>
          <a:p>
            <a:pPr lvl="1" indent="-406400">
              <a:lnSpc>
                <a:spcPct val="100000"/>
              </a:lnSpc>
              <a:buSzPts val="2800"/>
            </a:pPr>
            <a:r>
              <a:rPr lang="en-US" dirty="0"/>
              <a:t>Borrow / “inherit” code to reduce redundancy</a:t>
            </a:r>
          </a:p>
          <a:p>
            <a:pPr lvl="1" indent="-406400">
              <a:lnSpc>
                <a:spcPct val="100000"/>
              </a:lnSpc>
              <a:buSzPts val="2800"/>
            </a:pPr>
            <a:r>
              <a:rPr lang="en-US" dirty="0">
                <a:latin typeface="Consolas" panose="020B0609020204030204" pitchFamily="49" charset="0"/>
              </a:rPr>
              <a:t>super() </a:t>
            </a:r>
            <a:r>
              <a:rPr lang="en-US" dirty="0"/>
              <a:t>keyword can be used just like  </a:t>
            </a:r>
            <a:r>
              <a:rPr lang="en-US" dirty="0">
                <a:latin typeface="Consolas" panose="020B0609020204030204" pitchFamily="49" charset="0"/>
              </a:rPr>
              <a:t>this()</a:t>
            </a:r>
            <a:r>
              <a:rPr lang="en-US" dirty="0"/>
              <a:t>  (in a constructor)</a:t>
            </a:r>
          </a:p>
          <a:p>
            <a:pPr indent="-406400">
              <a:lnSpc>
                <a:spcPct val="100000"/>
              </a:lnSpc>
              <a:buSzPts val="2800"/>
            </a:pPr>
            <a:r>
              <a:rPr lang="en-US" dirty="0"/>
              <a:t>Syntax:</a:t>
            </a:r>
            <a:r>
              <a:rPr lang="en-US" dirty="0">
                <a:latin typeface="Consolas" panose="020B0609020204030204" pitchFamily="49" charset="0"/>
              </a:rPr>
              <a:t> public class Subclass extends Superclass</a:t>
            </a:r>
          </a:p>
          <a:p>
            <a:pPr indent="-406400">
              <a:lnSpc>
                <a:spcPct val="100000"/>
              </a:lnSpc>
              <a:buSzPts val="2800"/>
            </a:pPr>
            <a:r>
              <a:rPr lang="en-US" i="1" dirty="0"/>
              <a:t>Should</a:t>
            </a:r>
            <a:r>
              <a:rPr lang="en-US" dirty="0"/>
              <a:t> Represent “is-a” relationships</a:t>
            </a:r>
          </a:p>
          <a:p>
            <a:pPr lvl="1" indent="-406400">
              <a:lnSpc>
                <a:spcPct val="100000"/>
              </a:lnSpc>
              <a:buSzPts val="2800"/>
            </a:pPr>
            <a:r>
              <a:rPr lang="en-US" dirty="0">
                <a:latin typeface="Consolas" panose="020B0609020204030204" pitchFamily="49" charset="0"/>
              </a:rPr>
              <a:t>public class Chef extends Employee</a:t>
            </a:r>
          </a:p>
          <a:p>
            <a:pPr lvl="1" indent="-406400">
              <a:lnSpc>
                <a:spcPct val="100000"/>
              </a:lnSpc>
              <a:buSzPts val="2800"/>
            </a:pPr>
            <a:r>
              <a:rPr lang="en-US" dirty="0">
                <a:latin typeface="Consolas" panose="020B0609020204030204" pitchFamily="49" charset="0"/>
              </a:rPr>
              <a:t>public class Server extends Employee</a:t>
            </a:r>
          </a:p>
          <a:p>
            <a:pPr indent="-406400">
              <a:lnSpc>
                <a:spcPct val="100000"/>
              </a:lnSpc>
              <a:buSzPts val="2800"/>
            </a:pPr>
            <a:r>
              <a:rPr lang="en-US" dirty="0"/>
              <a:t>In Java, all objects implicitly inherit from the </a:t>
            </a:r>
            <a:r>
              <a:rPr lang="en-US" dirty="0">
                <a:latin typeface="Consolas" panose="020B0609020204030204" pitchFamily="49" charset="0"/>
              </a:rPr>
              <a:t>Object</a:t>
            </a:r>
            <a:r>
              <a:rPr lang="en-US" dirty="0"/>
              <a:t> class</a:t>
            </a:r>
          </a:p>
          <a:p>
            <a:pPr lvl="1" indent="-406400">
              <a:lnSpc>
                <a:spcPct val="100000"/>
              </a:lnSpc>
              <a:buSzPts val="2800"/>
            </a:pPr>
            <a:r>
              <a:rPr lang="en-US" dirty="0" err="1">
                <a:latin typeface="Consolas" panose="020B0609020204030204" pitchFamily="49" charset="0"/>
              </a:rPr>
              <a:t>toString</a:t>
            </a:r>
            <a:r>
              <a:rPr lang="en-US" dirty="0">
                <a:latin typeface="Consolas" panose="020B0609020204030204" pitchFamily="49" charset="0"/>
              </a:rPr>
              <a:t>()</a:t>
            </a:r>
            <a:r>
              <a:rPr lang="en-US" dirty="0"/>
              <a:t>, </a:t>
            </a:r>
            <a:r>
              <a:rPr lang="en-US" dirty="0">
                <a:latin typeface="Consolas" panose="020B0609020204030204" pitchFamily="49" charset="0"/>
              </a:rPr>
              <a:t>equals(Object)</a:t>
            </a:r>
            <a:r>
              <a:rPr lang="en-US" dirty="0"/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3256434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74137-454F-4228-821A-939B43E99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Is-a Relationships</a:t>
            </a:r>
          </a:p>
        </p:txBody>
      </p:sp>
      <p:grpSp>
        <p:nvGrpSpPr>
          <p:cNvPr id="3" name="Group 2" descr="example inheritance tree with 'animal' at the very top (see slide notes for detail)">
            <a:extLst>
              <a:ext uri="{FF2B5EF4-FFF2-40B4-BE49-F238E27FC236}">
                <a16:creationId xmlns:a16="http://schemas.microsoft.com/office/drawing/2014/main" id="{5FAC293A-CC27-44FE-BAF8-1E0419F3E81A}"/>
              </a:ext>
            </a:extLst>
          </p:cNvPr>
          <p:cNvGrpSpPr/>
          <p:nvPr/>
        </p:nvGrpSpPr>
        <p:grpSpPr>
          <a:xfrm>
            <a:off x="-495507" y="1279775"/>
            <a:ext cx="13157992" cy="5395987"/>
            <a:chOff x="-495507" y="1279775"/>
            <a:chExt cx="13157992" cy="539598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C8763D1-CE18-43FC-9278-4ACCB6ABF772}"/>
                </a:ext>
              </a:extLst>
            </p:cNvPr>
            <p:cNvSpPr/>
            <p:nvPr/>
          </p:nvSpPr>
          <p:spPr>
            <a:xfrm>
              <a:off x="5249334" y="1279775"/>
              <a:ext cx="2052320" cy="9347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Animal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3814558-FD6D-4C73-958B-F796757445F1}"/>
                </a:ext>
              </a:extLst>
            </p:cNvPr>
            <p:cNvSpPr/>
            <p:nvPr/>
          </p:nvSpPr>
          <p:spPr>
            <a:xfrm>
              <a:off x="5244599" y="2778250"/>
              <a:ext cx="2052320" cy="9347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Mammal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3F3B8FB-1B56-4520-94AD-6CB85B3F1EAE}"/>
                </a:ext>
              </a:extLst>
            </p:cNvPr>
            <p:cNvSpPr/>
            <p:nvPr/>
          </p:nvSpPr>
          <p:spPr>
            <a:xfrm>
              <a:off x="2764608" y="4276725"/>
              <a:ext cx="2052320" cy="9347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Dog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C0C38D7-EC04-43EC-A026-D59BEC0DC32B}"/>
                </a:ext>
              </a:extLst>
            </p:cNvPr>
            <p:cNvSpPr/>
            <p:nvPr/>
          </p:nvSpPr>
          <p:spPr>
            <a:xfrm>
              <a:off x="7713546" y="4195445"/>
              <a:ext cx="2052320" cy="9347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Cat</a:t>
              </a:r>
            </a:p>
          </p:txBody>
        </p:sp>
        <p:pic>
          <p:nvPicPr>
            <p:cNvPr id="1026" name="Picture 2" descr="The 30 Cutest Dog Breeds - Most Adorable Dogs and Puppies">
              <a:extLst>
                <a:ext uri="{FF2B5EF4-FFF2-40B4-BE49-F238E27FC236}">
                  <a16:creationId xmlns:a16="http://schemas.microsoft.com/office/drawing/2014/main" id="{BB976436-1702-4B28-9EF9-282BD55CFF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58" r="19648"/>
            <a:stretch/>
          </p:blipFill>
          <p:spPr bwMode="auto">
            <a:xfrm>
              <a:off x="1191828" y="5440740"/>
              <a:ext cx="1198596" cy="1221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These 25 Cute Dog Breeds Are Guaranteed to Make You Smile | BeChewy">
              <a:extLst>
                <a:ext uri="{FF2B5EF4-FFF2-40B4-BE49-F238E27FC236}">
                  <a16:creationId xmlns:a16="http://schemas.microsoft.com/office/drawing/2014/main" id="{1FAE697C-8635-4DB7-9074-621DC4DA53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9826" y="5445971"/>
              <a:ext cx="1221540" cy="1221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500+] Cute Dog Wallpapers | Wallpapers.com">
              <a:extLst>
                <a:ext uri="{FF2B5EF4-FFF2-40B4-BE49-F238E27FC236}">
                  <a16:creationId xmlns:a16="http://schemas.microsoft.com/office/drawing/2014/main" id="{B1A5CE61-8002-4899-8B5B-A817DC5E41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2" r="12737"/>
            <a:stretch/>
          </p:blipFill>
          <p:spPr bwMode="auto">
            <a:xfrm>
              <a:off x="3790768" y="5445971"/>
              <a:ext cx="1453831" cy="1229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Cute dogs">
              <a:extLst>
                <a:ext uri="{FF2B5EF4-FFF2-40B4-BE49-F238E27FC236}">
                  <a16:creationId xmlns:a16="http://schemas.microsoft.com/office/drawing/2014/main" id="{852B8E05-3F55-4CA3-B615-C99D662297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14" r="20658"/>
            <a:stretch/>
          </p:blipFill>
          <p:spPr bwMode="auto">
            <a:xfrm>
              <a:off x="5334001" y="5447770"/>
              <a:ext cx="941493" cy="122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Why are kittens so cute? You asked Google – here's the answer | Dean  Burnett | The Guardian">
              <a:extLst>
                <a:ext uri="{FF2B5EF4-FFF2-40B4-BE49-F238E27FC236}">
                  <a16:creationId xmlns:a16="http://schemas.microsoft.com/office/drawing/2014/main" id="{1323CB96-FEB8-4520-B53F-99F2A6FBE4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2367" y="5437220"/>
              <a:ext cx="1221540" cy="1221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Super Cute Cats Compilation - YouTube">
              <a:extLst>
                <a:ext uri="{FF2B5EF4-FFF2-40B4-BE49-F238E27FC236}">
                  <a16:creationId xmlns:a16="http://schemas.microsoft.com/office/drawing/2014/main" id="{3D8AECC3-1EF6-416F-BDED-5987B84259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35" t="13322" r="26012" b="15121"/>
            <a:stretch/>
          </p:blipFill>
          <p:spPr bwMode="auto">
            <a:xfrm>
              <a:off x="9345506" y="5445239"/>
              <a:ext cx="998602" cy="1230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10 Cute Cat Pictures That Help Us Get Through Monday | Pawlicy Advisor">
              <a:extLst>
                <a:ext uri="{FF2B5EF4-FFF2-40B4-BE49-F238E27FC236}">
                  <a16:creationId xmlns:a16="http://schemas.microsoft.com/office/drawing/2014/main" id="{D1BBD900-88B1-4608-B032-A31F79BE34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3309" y="5431990"/>
              <a:ext cx="1032795" cy="12297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E308CFA4-0E9E-492C-BFC2-6018013D63D0}"/>
                </a:ext>
              </a:extLst>
            </p:cNvPr>
            <p:cNvCxnSpPr>
              <a:stCxn id="7" idx="0"/>
              <a:endCxn id="5" idx="2"/>
            </p:cNvCxnSpPr>
            <p:nvPr/>
          </p:nvCxnSpPr>
          <p:spPr>
            <a:xfrm rot="5400000" flipH="1" flipV="1">
              <a:off x="4748886" y="2754853"/>
              <a:ext cx="563755" cy="2479991"/>
            </a:xfrm>
            <a:prstGeom prst="curvedConnector3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or: Curved 20">
              <a:extLst>
                <a:ext uri="{FF2B5EF4-FFF2-40B4-BE49-F238E27FC236}">
                  <a16:creationId xmlns:a16="http://schemas.microsoft.com/office/drawing/2014/main" id="{DADAB9AC-062D-4573-9557-74035E3D04EC}"/>
                </a:ext>
              </a:extLst>
            </p:cNvPr>
            <p:cNvCxnSpPr>
              <a:cxnSpLocks/>
              <a:stCxn id="8" idx="0"/>
              <a:endCxn id="5" idx="2"/>
            </p:cNvCxnSpPr>
            <p:nvPr/>
          </p:nvCxnSpPr>
          <p:spPr>
            <a:xfrm rot="16200000" flipV="1">
              <a:off x="7263996" y="2719734"/>
              <a:ext cx="482475" cy="2468947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or: Curved 23">
              <a:extLst>
                <a:ext uri="{FF2B5EF4-FFF2-40B4-BE49-F238E27FC236}">
                  <a16:creationId xmlns:a16="http://schemas.microsoft.com/office/drawing/2014/main" id="{C4DE0742-F807-46FD-9DD2-D89FF76CDDF4}"/>
                </a:ext>
              </a:extLst>
            </p:cNvPr>
            <p:cNvCxnSpPr>
              <a:cxnSpLocks/>
              <a:stCxn id="1038" idx="0"/>
              <a:endCxn id="8" idx="2"/>
            </p:cNvCxnSpPr>
            <p:nvPr/>
          </p:nvCxnSpPr>
          <p:spPr>
            <a:xfrm rot="16200000" flipV="1">
              <a:off x="9134720" y="4735151"/>
              <a:ext cx="315074" cy="11051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or: Curved 26">
              <a:extLst>
                <a:ext uri="{FF2B5EF4-FFF2-40B4-BE49-F238E27FC236}">
                  <a16:creationId xmlns:a16="http://schemas.microsoft.com/office/drawing/2014/main" id="{D252A1F5-70F7-47FC-BEA7-AD7CAAD7F832}"/>
                </a:ext>
              </a:extLst>
            </p:cNvPr>
            <p:cNvCxnSpPr>
              <a:cxnSpLocks/>
              <a:stCxn id="1042" idx="0"/>
              <a:endCxn id="8" idx="2"/>
            </p:cNvCxnSpPr>
            <p:nvPr/>
          </p:nvCxnSpPr>
          <p:spPr>
            <a:xfrm rot="16200000" flipV="1">
              <a:off x="8588795" y="5281077"/>
              <a:ext cx="301825" cy="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or: Curved 29">
              <a:extLst>
                <a:ext uri="{FF2B5EF4-FFF2-40B4-BE49-F238E27FC236}">
                  <a16:creationId xmlns:a16="http://schemas.microsoft.com/office/drawing/2014/main" id="{7555C560-ECC1-405F-840E-B0F1140819F3}"/>
                </a:ext>
              </a:extLst>
            </p:cNvPr>
            <p:cNvCxnSpPr>
              <a:cxnSpLocks/>
              <a:stCxn id="1036" idx="0"/>
              <a:endCxn id="8" idx="2"/>
            </p:cNvCxnSpPr>
            <p:nvPr/>
          </p:nvCxnSpPr>
          <p:spPr>
            <a:xfrm rot="5400000" flipH="1" flipV="1">
              <a:off x="7977894" y="4675409"/>
              <a:ext cx="307055" cy="1216569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or: Curved 32">
              <a:extLst>
                <a:ext uri="{FF2B5EF4-FFF2-40B4-BE49-F238E27FC236}">
                  <a16:creationId xmlns:a16="http://schemas.microsoft.com/office/drawing/2014/main" id="{2CD95ED2-04BF-4641-9579-73B97CCFA5AA}"/>
                </a:ext>
              </a:extLst>
            </p:cNvPr>
            <p:cNvCxnSpPr>
              <a:cxnSpLocks/>
              <a:stCxn id="1034" idx="0"/>
              <a:endCxn id="7" idx="2"/>
            </p:cNvCxnSpPr>
            <p:nvPr/>
          </p:nvCxnSpPr>
          <p:spPr>
            <a:xfrm rot="16200000" flipV="1">
              <a:off x="4679596" y="4322618"/>
              <a:ext cx="236325" cy="2013980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or: Curved 35">
              <a:extLst>
                <a:ext uri="{FF2B5EF4-FFF2-40B4-BE49-F238E27FC236}">
                  <a16:creationId xmlns:a16="http://schemas.microsoft.com/office/drawing/2014/main" id="{C16004A1-4110-40CF-9D52-B9424FA43444}"/>
                </a:ext>
              </a:extLst>
            </p:cNvPr>
            <p:cNvCxnSpPr>
              <a:cxnSpLocks/>
              <a:stCxn id="1032" idx="0"/>
              <a:endCxn id="7" idx="2"/>
            </p:cNvCxnSpPr>
            <p:nvPr/>
          </p:nvCxnSpPr>
          <p:spPr>
            <a:xfrm rot="16200000" flipV="1">
              <a:off x="4036963" y="4965250"/>
              <a:ext cx="234526" cy="726916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or: Curved 39">
              <a:extLst>
                <a:ext uri="{FF2B5EF4-FFF2-40B4-BE49-F238E27FC236}">
                  <a16:creationId xmlns:a16="http://schemas.microsoft.com/office/drawing/2014/main" id="{95D8A83E-A3A8-4B35-B7BC-BC921F042D06}"/>
                </a:ext>
              </a:extLst>
            </p:cNvPr>
            <p:cNvCxnSpPr>
              <a:cxnSpLocks/>
              <a:stCxn id="1030" idx="0"/>
              <a:endCxn id="7" idx="2"/>
            </p:cNvCxnSpPr>
            <p:nvPr/>
          </p:nvCxnSpPr>
          <p:spPr>
            <a:xfrm rot="5400000" flipH="1" flipV="1">
              <a:off x="3323419" y="4978622"/>
              <a:ext cx="234526" cy="700172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or: Curved 43">
              <a:extLst>
                <a:ext uri="{FF2B5EF4-FFF2-40B4-BE49-F238E27FC236}">
                  <a16:creationId xmlns:a16="http://schemas.microsoft.com/office/drawing/2014/main" id="{420CCAE2-62A2-4241-84FC-4A5BC24F907A}"/>
                </a:ext>
              </a:extLst>
            </p:cNvPr>
            <p:cNvCxnSpPr>
              <a:cxnSpLocks/>
              <a:stCxn id="1026" idx="0"/>
              <a:endCxn id="7" idx="2"/>
            </p:cNvCxnSpPr>
            <p:nvPr/>
          </p:nvCxnSpPr>
          <p:spPr>
            <a:xfrm rot="5400000" flipH="1" flipV="1">
              <a:off x="2676300" y="4326272"/>
              <a:ext cx="229295" cy="1999642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or: Curved 46">
              <a:extLst>
                <a:ext uri="{FF2B5EF4-FFF2-40B4-BE49-F238E27FC236}">
                  <a16:creationId xmlns:a16="http://schemas.microsoft.com/office/drawing/2014/main" id="{123E8082-81F9-499A-B885-FF64C8961D5A}"/>
                </a:ext>
              </a:extLst>
            </p:cNvPr>
            <p:cNvCxnSpPr>
              <a:cxnSpLocks/>
              <a:stCxn id="5" idx="0"/>
              <a:endCxn id="4" idx="2"/>
            </p:cNvCxnSpPr>
            <p:nvPr/>
          </p:nvCxnSpPr>
          <p:spPr>
            <a:xfrm rot="5400000" flipH="1" flipV="1">
              <a:off x="5991249" y="2494006"/>
              <a:ext cx="563755" cy="4735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or: Curved 52">
              <a:extLst>
                <a:ext uri="{FF2B5EF4-FFF2-40B4-BE49-F238E27FC236}">
                  <a16:creationId xmlns:a16="http://schemas.microsoft.com/office/drawing/2014/main" id="{59C09427-2544-4A84-83C0-5EA533913D81}"/>
                </a:ext>
              </a:extLst>
            </p:cNvPr>
            <p:cNvCxnSpPr>
              <a:cxnSpLocks/>
              <a:stCxn id="76" idx="0"/>
              <a:endCxn id="4" idx="2"/>
            </p:cNvCxnSpPr>
            <p:nvPr/>
          </p:nvCxnSpPr>
          <p:spPr>
            <a:xfrm rot="16200000" flipV="1">
              <a:off x="7166414" y="1323575"/>
              <a:ext cx="563754" cy="2345594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B6392F8-4452-4E38-BF30-4DC2C54ECE11}"/>
                </a:ext>
              </a:extLst>
            </p:cNvPr>
            <p:cNvSpPr/>
            <p:nvPr/>
          </p:nvSpPr>
          <p:spPr>
            <a:xfrm>
              <a:off x="568423" y="2790282"/>
              <a:ext cx="2052320" cy="9347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Fish</a:t>
              </a:r>
            </a:p>
          </p:txBody>
        </p:sp>
        <p:cxnSp>
          <p:nvCxnSpPr>
            <p:cNvPr id="59" name="Connector: Curved 58">
              <a:extLst>
                <a:ext uri="{FF2B5EF4-FFF2-40B4-BE49-F238E27FC236}">
                  <a16:creationId xmlns:a16="http://schemas.microsoft.com/office/drawing/2014/main" id="{5B7EC4CB-4670-4EA2-8C9B-160220C34E18}"/>
                </a:ext>
              </a:extLst>
            </p:cNvPr>
            <p:cNvCxnSpPr>
              <a:cxnSpLocks/>
              <a:stCxn id="58" idx="0"/>
              <a:endCxn id="4" idx="2"/>
            </p:cNvCxnSpPr>
            <p:nvPr/>
          </p:nvCxnSpPr>
          <p:spPr>
            <a:xfrm rot="5400000" flipH="1" flipV="1">
              <a:off x="3647145" y="161934"/>
              <a:ext cx="575787" cy="468091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or: Curved 62">
              <a:extLst>
                <a:ext uri="{FF2B5EF4-FFF2-40B4-BE49-F238E27FC236}">
                  <a16:creationId xmlns:a16="http://schemas.microsoft.com/office/drawing/2014/main" id="{BF5F0F5A-4F27-4A23-9C51-DA04793D33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62175" y="3725002"/>
              <a:ext cx="2061196" cy="415401"/>
            </a:xfrm>
            <a:prstGeom prst="curved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970C7E53-E043-4A36-B0D4-53B9FC49F3E2}"/>
                </a:ext>
              </a:extLst>
            </p:cNvPr>
            <p:cNvSpPr/>
            <p:nvPr/>
          </p:nvSpPr>
          <p:spPr>
            <a:xfrm>
              <a:off x="2918750" y="2775636"/>
              <a:ext cx="2052320" cy="9347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Bird</a:t>
              </a:r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F4A4CA4F-D08D-4C11-B436-E1011620518A}"/>
                </a:ext>
              </a:extLst>
            </p:cNvPr>
            <p:cNvSpPr/>
            <p:nvPr/>
          </p:nvSpPr>
          <p:spPr>
            <a:xfrm>
              <a:off x="7594928" y="2778249"/>
              <a:ext cx="2052320" cy="9347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Reptile</a:t>
              </a: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0C1A15EA-9FAF-4383-89D8-3EC71F61E48B}"/>
                </a:ext>
              </a:extLst>
            </p:cNvPr>
            <p:cNvSpPr/>
            <p:nvPr/>
          </p:nvSpPr>
          <p:spPr>
            <a:xfrm>
              <a:off x="9945257" y="2778248"/>
              <a:ext cx="2052320" cy="9347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Amphibian</a:t>
              </a:r>
            </a:p>
          </p:txBody>
        </p:sp>
        <p:cxnSp>
          <p:nvCxnSpPr>
            <p:cNvPr id="81" name="Connector: Curved 80">
              <a:extLst>
                <a:ext uri="{FF2B5EF4-FFF2-40B4-BE49-F238E27FC236}">
                  <a16:creationId xmlns:a16="http://schemas.microsoft.com/office/drawing/2014/main" id="{178A6F28-58E8-4D8B-A6A6-C0C8B790B38E}"/>
                </a:ext>
              </a:extLst>
            </p:cNvPr>
            <p:cNvCxnSpPr>
              <a:cxnSpLocks/>
              <a:stCxn id="74" idx="0"/>
              <a:endCxn id="4" idx="2"/>
            </p:cNvCxnSpPr>
            <p:nvPr/>
          </p:nvCxnSpPr>
          <p:spPr>
            <a:xfrm rot="5400000" flipH="1" flipV="1">
              <a:off x="4829632" y="1329774"/>
              <a:ext cx="561141" cy="2330584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or: Curved 83">
              <a:extLst>
                <a:ext uri="{FF2B5EF4-FFF2-40B4-BE49-F238E27FC236}">
                  <a16:creationId xmlns:a16="http://schemas.microsoft.com/office/drawing/2014/main" id="{0D17B18B-6E19-401E-A162-7559CCC950B6}"/>
                </a:ext>
              </a:extLst>
            </p:cNvPr>
            <p:cNvCxnSpPr>
              <a:cxnSpLocks/>
              <a:stCxn id="77" idx="0"/>
              <a:endCxn id="4" idx="2"/>
            </p:cNvCxnSpPr>
            <p:nvPr/>
          </p:nvCxnSpPr>
          <p:spPr>
            <a:xfrm rot="16200000" flipV="1">
              <a:off x="8341580" y="148410"/>
              <a:ext cx="563753" cy="4695923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or: Curved 87">
              <a:extLst>
                <a:ext uri="{FF2B5EF4-FFF2-40B4-BE49-F238E27FC236}">
                  <a16:creationId xmlns:a16="http://schemas.microsoft.com/office/drawing/2014/main" id="{DB73894B-7930-4418-9BA9-A9B4321FB1CC}"/>
                </a:ext>
              </a:extLst>
            </p:cNvPr>
            <p:cNvCxnSpPr>
              <a:cxnSpLocks/>
              <a:endCxn id="74" idx="2"/>
            </p:cNvCxnSpPr>
            <p:nvPr/>
          </p:nvCxnSpPr>
          <p:spPr>
            <a:xfrm flipV="1">
              <a:off x="-495507" y="3710356"/>
              <a:ext cx="4440417" cy="651009"/>
            </a:xfrm>
            <a:prstGeom prst="curved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ctor: Curved 90">
              <a:extLst>
                <a:ext uri="{FF2B5EF4-FFF2-40B4-BE49-F238E27FC236}">
                  <a16:creationId xmlns:a16="http://schemas.microsoft.com/office/drawing/2014/main" id="{91E78706-20E6-46A1-ADB5-F8550C1A5A7F}"/>
                </a:ext>
              </a:extLst>
            </p:cNvPr>
            <p:cNvCxnSpPr>
              <a:cxnSpLocks/>
              <a:endCxn id="76" idx="2"/>
            </p:cNvCxnSpPr>
            <p:nvPr/>
          </p:nvCxnSpPr>
          <p:spPr>
            <a:xfrm rot="10800000">
              <a:off x="8621088" y="3712970"/>
              <a:ext cx="4041396" cy="467001"/>
            </a:xfrm>
            <a:prstGeom prst="curved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ctor: Curved 93">
              <a:extLst>
                <a:ext uri="{FF2B5EF4-FFF2-40B4-BE49-F238E27FC236}">
                  <a16:creationId xmlns:a16="http://schemas.microsoft.com/office/drawing/2014/main" id="{D0CA01A0-590C-4CB2-A2FA-4E843638F708}"/>
                </a:ext>
              </a:extLst>
            </p:cNvPr>
            <p:cNvCxnSpPr>
              <a:cxnSpLocks/>
              <a:endCxn id="77" idx="2"/>
            </p:cNvCxnSpPr>
            <p:nvPr/>
          </p:nvCxnSpPr>
          <p:spPr>
            <a:xfrm rot="10800000">
              <a:off x="10971418" y="3712968"/>
              <a:ext cx="1691067" cy="299212"/>
            </a:xfrm>
            <a:prstGeom prst="curved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70714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BA386-2D79-A9A1-9800-D7FAAAF81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“is-a” Rule of Thumb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579AD-0BDE-26D2-33FB-D14C09427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 A should only extend class B if an A “is-a” B in the real world</a:t>
            </a:r>
          </a:p>
          <a:p>
            <a:endParaRPr lang="en-US" dirty="0"/>
          </a:p>
          <a:p>
            <a:r>
              <a:rPr lang="en-US" dirty="0"/>
              <a:t>Java will </a:t>
            </a:r>
            <a:r>
              <a:rPr lang="en-US" i="1" dirty="0"/>
              <a:t>not</a:t>
            </a:r>
            <a:r>
              <a:rPr lang="en-US" dirty="0"/>
              <a:t> force you to follow this rule! That’s your job!</a:t>
            </a:r>
          </a:p>
        </p:txBody>
      </p:sp>
    </p:spTree>
    <p:extLst>
      <p:ext uri="{BB962C8B-B14F-4D97-AF65-F5344CB8AC3E}">
        <p14:creationId xmlns:p14="http://schemas.microsoft.com/office/powerpoint/2010/main" val="1198623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CC1FF-F1F8-9CBC-BDC9-C97C63259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E8E7C5D-7373-F599-273E-685EE8FBC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Inheritance Design:</a:t>
            </a:r>
            <a:r>
              <a:rPr lang="en-US" baseline="0" dirty="0"/>
              <a:t> </a:t>
            </a:r>
            <a:r>
              <a:rPr lang="en-US" baseline="0" dirty="0">
                <a:solidFill>
                  <a:srgbClr val="7030A0"/>
                </a:solidFill>
              </a:rPr>
              <a:t>Typical Problem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4B12E2-638F-AC8C-EAA5-CC8D02FCE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We give you: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 Description of several classes, methods, and their behavior</a:t>
            </a:r>
          </a:p>
          <a:p>
            <a:endParaRPr lang="en-US" dirty="0"/>
          </a:p>
          <a:p>
            <a:r>
              <a:rPr lang="en-US" sz="3200" dirty="0"/>
              <a:t>Your job: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 Design an inheritance hierarchy that</a:t>
            </a:r>
          </a:p>
          <a:p>
            <a:pPr lvl="2"/>
            <a:r>
              <a:rPr lang="en-US" sz="2800" dirty="0"/>
              <a:t>minimizes redundancy</a:t>
            </a:r>
          </a:p>
          <a:p>
            <a:pPr lvl="2"/>
            <a:r>
              <a:rPr lang="en-US" sz="2800" dirty="0"/>
              <a:t>follows best practices (“is-a” test)</a:t>
            </a:r>
          </a:p>
        </p:txBody>
      </p:sp>
    </p:spTree>
    <p:extLst>
      <p:ext uri="{BB962C8B-B14F-4D97-AF65-F5344CB8AC3E}">
        <p14:creationId xmlns:p14="http://schemas.microsoft.com/office/powerpoint/2010/main" val="2039132819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l">
          <a:defRPr sz="2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26729</TotalTime>
  <Words>634</Words>
  <Application>Microsoft Office PowerPoint</Application>
  <PresentationFormat>Widescreen</PresentationFormat>
  <Paragraphs>100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Consolas</vt:lpstr>
      <vt:lpstr>Montserrat</vt:lpstr>
      <vt:lpstr>Montserrat ExtraBold</vt:lpstr>
      <vt:lpstr>Montserrat SemiBold</vt:lpstr>
      <vt:lpstr>System Font Regular</vt:lpstr>
      <vt:lpstr>CSE 373 Summer 2020</vt:lpstr>
      <vt:lpstr>Inheritance</vt:lpstr>
      <vt:lpstr>Announcements</vt:lpstr>
      <vt:lpstr>Lecture Outline: Inheritance</vt:lpstr>
      <vt:lpstr>Which of the following are true? (Select all that apply.): Think</vt:lpstr>
      <vt:lpstr>Which of the following are true? (Select all that apply.): Pair</vt:lpstr>
      <vt:lpstr>Inheritance</vt:lpstr>
      <vt:lpstr>Is-a Relationships</vt:lpstr>
      <vt:lpstr>The “is-a” Rule of Thumb</vt:lpstr>
      <vt:lpstr>Inheritance Design: Typical Problem</vt:lpstr>
      <vt:lpstr>Inheritance Design: Solution Technique</vt:lpstr>
      <vt:lpstr>What inheritance hierarchy did you come up with?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338</cp:revision>
  <cp:lastPrinted>2022-09-27T21:33:44Z</cp:lastPrinted>
  <dcterms:created xsi:type="dcterms:W3CDTF">2020-06-13T06:27:42Z</dcterms:created>
  <dcterms:modified xsi:type="dcterms:W3CDTF">2026-08-05T20:26:11Z</dcterms:modified>
</cp:coreProperties>
</file>