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99" r:id="rId2"/>
    <p:sldId id="383" r:id="rId3"/>
    <p:sldId id="324" r:id="rId4"/>
    <p:sldId id="936" r:id="rId5"/>
    <p:sldId id="283" r:id="rId6"/>
    <p:sldId id="931" r:id="rId7"/>
    <p:sldId id="929" r:id="rId8"/>
    <p:sldId id="935" r:id="rId9"/>
    <p:sldId id="934" r:id="rId10"/>
    <p:sldId id="930" r:id="rId11"/>
    <p:sldId id="932" r:id="rId12"/>
    <p:sldId id="920" r:id="rId13"/>
    <p:sldId id="921" r:id="rId14"/>
    <p:sldId id="922" r:id="rId15"/>
    <p:sldId id="933" r:id="rId16"/>
    <p:sldId id="923" r:id="rId17"/>
    <p:sldId id="928" r:id="rId18"/>
    <p:sldId id="924" r:id="rId19"/>
    <p:sldId id="926" r:id="rId20"/>
    <p:sldId id="92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nary Search Trees" id="{A5C71387-6F25-40BE-A9C7-2DE5AC23F89B}">
          <p14:sldIdLst>
            <p14:sldId id="299"/>
            <p14:sldId id="383"/>
            <p14:sldId id="324"/>
            <p14:sldId id="936"/>
            <p14:sldId id="283"/>
            <p14:sldId id="931"/>
            <p14:sldId id="929"/>
            <p14:sldId id="935"/>
            <p14:sldId id="934"/>
            <p14:sldId id="930"/>
            <p14:sldId id="932"/>
            <p14:sldId id="920"/>
            <p14:sldId id="921"/>
            <p14:sldId id="922"/>
            <p14:sldId id="933"/>
            <p14:sldId id="923"/>
            <p14:sldId id="928"/>
            <p14:sldId id="924"/>
            <p14:sldId id="926"/>
            <p14:sldId id="92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D5D3DF"/>
    <a:srgbClr val="0FB9B1"/>
    <a:srgbClr val="54A0FF"/>
    <a:srgbClr val="FAFAFA"/>
    <a:srgbClr val="F5F5F5"/>
    <a:srgbClr val="EF5777"/>
    <a:srgbClr val="F7B731"/>
    <a:srgbClr val="4E408B"/>
    <a:srgbClr val="433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3" autoAdjust="0"/>
    <p:restoredTop sz="80168" autoAdjust="0"/>
  </p:normalViewPr>
  <p:slideViewPr>
    <p:cSldViewPr snapToGrid="0" snapToObjects="1">
      <p:cViewPr>
        <p:scale>
          <a:sx n="84" d="100"/>
          <a:sy n="84" d="100"/>
        </p:scale>
        <p:origin x="246" y="3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2457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event: https://app.sli.do/event/hkpBuTjvT2V6FogiMPPsJH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613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16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B90A4663-E589-E872-8AFD-8F395E06D4BE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3F47BE2-9EF4-4097-9FE8-31974E8D47ED}"/>
              </a:ext>
            </a:extLst>
          </p:cNvPr>
          <p:cNvSpPr/>
          <p:nvPr userDrawn="1"/>
        </p:nvSpPr>
        <p:spPr>
          <a:xfrm>
            <a:off x="7325575" y="273611"/>
            <a:ext cx="822960" cy="822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A26FA4-8F5F-447A-8D5B-4A60FD9705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71295" y="319331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#cse123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A7173D9-3E2A-4B8D-8DEC-2BC729149A17}"/>
              </a:ext>
            </a:extLst>
          </p:cNvPr>
          <p:cNvSpPr/>
          <p:nvPr userDrawn="1"/>
        </p:nvSpPr>
        <p:spPr>
          <a:xfrm>
            <a:off x="7325575" y="273611"/>
            <a:ext cx="822960" cy="822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BE7688-D2A5-4949-9B8E-4E7991CC19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71295" y="319331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 userDrawn="1"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5095B-504B-A3F8-FCC4-C84802EB20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97125" y="1766888"/>
            <a:ext cx="798513" cy="6619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10: Comparable; Binary Search Trees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319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10: Comparable; Binary Search Trees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4000" dirty="0"/>
              <a:t>Comparable; Binary Search Trees</a:t>
            </a:r>
            <a:endParaRPr sz="3800" dirty="0">
              <a:latin typeface="Montserrat SemiBold" panose="00000700000000000000" pitchFamily="2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Do you collect anything? What?</a:t>
            </a:r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127D2858-FE84-4E4E-9907-B980B57DA494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286D24BD-A74D-4362-8E62-AD52D316E453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96;p1">
            <a:extLst>
              <a:ext uri="{FF2B5EF4-FFF2-40B4-BE49-F238E27FC236}">
                <a16:creationId xmlns:a16="http://schemas.microsoft.com/office/drawing/2014/main" id="{22C141D7-D863-4669-92EA-E817A6CC098A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94C5AF-1E7E-40D2-B10A-BEE67BADE0E7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F5AFD8-BCFF-42F5-8FCA-9ADDBF85904B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3" name="Picture 2" descr="qr code for https://app.sli.do/event/hkpBuTjvT2V6FogiMPPsJH&#10;slido event joining instructions in speaker notes">
            <a:extLst>
              <a:ext uri="{FF2B5EF4-FFF2-40B4-BE49-F238E27FC236}">
                <a16:creationId xmlns:a16="http://schemas.microsoft.com/office/drawing/2014/main" id="{83AED3B3-46EC-4D6B-B14E-8744832AA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0" y="5658522"/>
            <a:ext cx="1104228" cy="11042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1EF97-A055-4DF7-972B-FE527145F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B975A-86B9-487B-9847-66B28746C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3268387" cy="3815190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Assuming a </a:t>
            </a:r>
            <a:r>
              <a:rPr lang="en-US" sz="2000" i="1" dirty="0"/>
              <a:t>sorted order</a:t>
            </a:r>
            <a:r>
              <a:rPr lang="en-US" sz="2000" dirty="0"/>
              <a:t> of elements to search through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list</a:t>
            </a:r>
          </a:p>
          <a:p>
            <a:r>
              <a:rPr lang="en-US" sz="2000" dirty="0"/>
              <a:t>Suppose you're looking for a specific element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target</a:t>
            </a:r>
          </a:p>
          <a:p>
            <a:r>
              <a:rPr lang="en-US" sz="2000" dirty="0">
                <a:cs typeface="Arial" panose="020B0604020202020204" pitchFamily="34" charset="0"/>
              </a:rPr>
              <a:t>Return the index of the given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target</a:t>
            </a:r>
            <a:r>
              <a:rPr lang="en-US" sz="2000" dirty="0">
                <a:cs typeface="Arial" panose="020B0604020202020204" pitchFamily="34" charset="0"/>
              </a:rPr>
              <a:t>, or -1 if it's not in the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list</a:t>
            </a:r>
            <a:r>
              <a:rPr lang="en-US" sz="20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879B88-303B-410B-A7DE-CE48EE961C19}"/>
              </a:ext>
            </a:extLst>
          </p:cNvPr>
          <p:cNvSpPr txBox="1"/>
          <p:nvPr/>
        </p:nvSpPr>
        <p:spPr>
          <a:xfrm>
            <a:off x="4391311" y="1007485"/>
            <a:ext cx="7647376" cy="4086225"/>
          </a:xfrm>
          <a:prstGeom prst="roundRect">
            <a:avLst/>
          </a:prstGeom>
          <a:ln w="28575"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begin with search(list, 0, </a:t>
            </a:r>
            <a:r>
              <a:rPr lang="en-US" dirty="0" err="1">
                <a:latin typeface="Consolas" panose="020B0609020204030204" pitchFamily="49" charset="0"/>
              </a:rPr>
              <a:t>list.size</a:t>
            </a:r>
            <a:r>
              <a:rPr lang="en-US" dirty="0">
                <a:latin typeface="Consolas" panose="020B0609020204030204" pitchFamily="49" charset="0"/>
              </a:rPr>
              <a:t>() – 1, target)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search(list, left, right, target):</a:t>
            </a:r>
          </a:p>
          <a:p>
            <a:r>
              <a:rPr lang="en-US" dirty="0">
                <a:latin typeface="Consolas" panose="020B0609020204030204" pitchFamily="49" charset="0"/>
              </a:rPr>
              <a:t>    if (left &gt; right):</a:t>
            </a:r>
          </a:p>
          <a:p>
            <a:r>
              <a:rPr lang="en-US" dirty="0">
                <a:latin typeface="Consolas" panose="020B0609020204030204" pitchFamily="49" charset="0"/>
              </a:rPr>
              <a:t>        return -1</a:t>
            </a:r>
          </a:p>
          <a:p>
            <a:r>
              <a:rPr lang="en-US" dirty="0">
                <a:latin typeface="Consolas" panose="020B0609020204030204" pitchFamily="49" charset="0"/>
              </a:rPr>
              <a:t>    else:</a:t>
            </a:r>
          </a:p>
          <a:p>
            <a:r>
              <a:rPr lang="en-US" dirty="0">
                <a:latin typeface="Consolas" panose="020B0609020204030204" pitchFamily="49" charset="0"/>
              </a:rPr>
              <a:t>	 mid = (left + right) / 2</a:t>
            </a:r>
          </a:p>
          <a:p>
            <a:r>
              <a:rPr lang="en-US" dirty="0">
                <a:latin typeface="Consolas" panose="020B0609020204030204" pitchFamily="49" charset="0"/>
              </a:rPr>
              <a:t>        if (target == list[mid]):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return mid;</a:t>
            </a:r>
          </a:p>
          <a:p>
            <a:r>
              <a:rPr lang="en-US" dirty="0">
                <a:latin typeface="Consolas" panose="020B0609020204030204" pitchFamily="49" charset="0"/>
              </a:rPr>
              <a:t>        else if (target &lt; list[mid]):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return search(list, left, mid – 1, target)</a:t>
            </a:r>
          </a:p>
          <a:p>
            <a:r>
              <a:rPr lang="en-US" dirty="0">
                <a:latin typeface="Consolas" panose="020B0609020204030204" pitchFamily="49" charset="0"/>
              </a:rPr>
              <a:t>        else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return search(list, mid + 1, right, target)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1471E18-AC49-4E32-8384-1363CB1AE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714675"/>
              </p:ext>
            </p:extLst>
          </p:nvPr>
        </p:nvGraphicFramePr>
        <p:xfrm>
          <a:off x="1310763" y="5572014"/>
          <a:ext cx="9570474" cy="1069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386">
                  <a:extLst>
                    <a:ext uri="{9D8B030D-6E8A-4147-A177-3AD203B41FA5}">
                      <a16:colId xmlns:a16="http://schemas.microsoft.com/office/drawing/2014/main" val="1042092904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1861130312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3525694926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1358894655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1944296054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2678095506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40349425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4193775512"/>
                    </a:ext>
                  </a:extLst>
                </a:gridCol>
                <a:gridCol w="1063386">
                  <a:extLst>
                    <a:ext uri="{9D8B030D-6E8A-4147-A177-3AD203B41FA5}">
                      <a16:colId xmlns:a16="http://schemas.microsoft.com/office/drawing/2014/main" val="1946144467"/>
                    </a:ext>
                  </a:extLst>
                </a:gridCol>
              </a:tblGrid>
              <a:tr h="106970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46492"/>
                  </a:ext>
                </a:extLst>
              </a:tr>
            </a:tbl>
          </a:graphicData>
        </a:graphic>
      </p:graphicFrame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8D683E5-57A4-21F5-588F-F8B7706A5ABB}"/>
              </a:ext>
            </a:extLst>
          </p:cNvPr>
          <p:cNvSpPr/>
          <p:nvPr/>
        </p:nvSpPr>
        <p:spPr>
          <a:xfrm>
            <a:off x="4208318" y="3106882"/>
            <a:ext cx="6525491" cy="21924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How would we add an element to the array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while retaining our ability to do binary search?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How fast is this add operation?</a:t>
            </a:r>
          </a:p>
        </p:txBody>
      </p:sp>
    </p:spTree>
    <p:extLst>
      <p:ext uri="{BB962C8B-B14F-4D97-AF65-F5344CB8AC3E}">
        <p14:creationId xmlns:p14="http://schemas.microsoft.com/office/powerpoint/2010/main" val="218094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Outline: Binary (Search) Trees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Comparable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Search Review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Binary (Search) Trees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More runtime! </a:t>
            </a:r>
          </a:p>
        </p:txBody>
      </p:sp>
      <p:sp>
        <p:nvSpPr>
          <p:cNvPr id="4" name="Pentagon 3" descr="pointing to Binary (Search) Trees Review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5585681" y="3465362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Trees [Review]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835986" cy="470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We’ll say that any Binary Tree falls into one of the following categories:</a:t>
            </a:r>
          </a:p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B5C8A7-C277-41A3-B76B-4D27240B0617}"/>
              </a:ext>
            </a:extLst>
          </p:cNvPr>
          <p:cNvSpPr txBox="1">
            <a:spLocks/>
          </p:cNvSpPr>
          <p:nvPr/>
        </p:nvSpPr>
        <p:spPr>
          <a:xfrm>
            <a:off x="1392830" y="4642492"/>
            <a:ext cx="4419600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Empty tree</a:t>
            </a:r>
          </a:p>
          <a:p>
            <a:pPr marL="0" indent="0" algn="ctr">
              <a:buNone/>
            </a:pPr>
            <a:r>
              <a:rPr lang="en-US" sz="1800" dirty="0">
                <a:latin typeface="Consolas" panose="020B0609020204030204" pitchFamily="49" charset="0"/>
              </a:rPr>
              <a:t>root == null</a:t>
            </a:r>
          </a:p>
        </p:txBody>
      </p:sp>
      <p:grpSp>
        <p:nvGrpSpPr>
          <p:cNvPr id="4" name="Group 3" descr="Null binary tree">
            <a:extLst>
              <a:ext uri="{FF2B5EF4-FFF2-40B4-BE49-F238E27FC236}">
                <a16:creationId xmlns:a16="http://schemas.microsoft.com/office/drawing/2014/main" id="{7291109F-6341-4A87-997C-7730829D5DDA}"/>
              </a:ext>
            </a:extLst>
          </p:cNvPr>
          <p:cNvGrpSpPr/>
          <p:nvPr/>
        </p:nvGrpSpPr>
        <p:grpSpPr>
          <a:xfrm>
            <a:off x="1696614" y="1839338"/>
            <a:ext cx="3809769" cy="2824832"/>
            <a:chOff x="1696614" y="1839338"/>
            <a:chExt cx="3809769" cy="28248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065518-8477-43D5-A674-8EE49E229525}"/>
                </a:ext>
              </a:extLst>
            </p:cNvPr>
            <p:cNvSpPr txBox="1"/>
            <p:nvPr/>
          </p:nvSpPr>
          <p:spPr>
            <a:xfrm>
              <a:off x="2380521" y="3092586"/>
              <a:ext cx="24419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Consolas" panose="020B0609020204030204" pitchFamily="49" charset="0"/>
                </a:rPr>
                <a:t>null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36CFC4D-235E-418F-AD17-81A118BBBAD9}"/>
                </a:ext>
              </a:extLst>
            </p:cNvPr>
            <p:cNvSpPr/>
            <p:nvPr/>
          </p:nvSpPr>
          <p:spPr>
            <a:xfrm>
              <a:off x="1696614" y="1839338"/>
              <a:ext cx="3809769" cy="2824832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CD0B5A-5823-4ECB-BE15-2E9179D8B317}"/>
              </a:ext>
            </a:extLst>
          </p:cNvPr>
          <p:cNvSpPr txBox="1">
            <a:spLocks/>
          </p:cNvSpPr>
          <p:nvPr/>
        </p:nvSpPr>
        <p:spPr>
          <a:xfrm>
            <a:off x="6435436" y="4682912"/>
            <a:ext cx="4419600" cy="1351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Node w/ two subtrees</a:t>
            </a:r>
          </a:p>
          <a:p>
            <a:pPr marL="0" indent="0" algn="ctr">
              <a:buNone/>
            </a:pPr>
            <a:r>
              <a:rPr lang="en-US" sz="1800" dirty="0">
                <a:latin typeface="Consolas" panose="020B0609020204030204" pitchFamily="49" charset="0"/>
              </a:rPr>
              <a:t>root != null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 err="1">
                <a:latin typeface="Consolas" panose="020B0609020204030204" pitchFamily="49" charset="0"/>
              </a:rPr>
              <a:t>root.left</a:t>
            </a:r>
            <a:r>
              <a:rPr lang="en-US" sz="1800" dirty="0">
                <a:latin typeface="Consolas" panose="020B0609020204030204" pitchFamily="49" charset="0"/>
              </a:rPr>
              <a:t> / </a:t>
            </a:r>
            <a:r>
              <a:rPr lang="en-US" sz="1800" dirty="0" err="1">
                <a:latin typeface="Consolas" panose="020B0609020204030204" pitchFamily="49" charset="0"/>
              </a:rPr>
              <a:t>root.right</a:t>
            </a:r>
            <a:r>
              <a:rPr lang="en-US" sz="1800" dirty="0">
                <a:latin typeface="Consolas" panose="020B0609020204030204" pitchFamily="49" charset="0"/>
              </a:rPr>
              <a:t> = Tree</a:t>
            </a:r>
          </a:p>
        </p:txBody>
      </p:sp>
      <p:grpSp>
        <p:nvGrpSpPr>
          <p:cNvPr id="3" name="Group 2" descr="Binary tree with a node that references a left subtree and a right subtree.">
            <a:extLst>
              <a:ext uri="{FF2B5EF4-FFF2-40B4-BE49-F238E27FC236}">
                <a16:creationId xmlns:a16="http://schemas.microsoft.com/office/drawing/2014/main" id="{2A1B48F2-427A-4E20-B698-168F78EF2BF1}"/>
              </a:ext>
            </a:extLst>
          </p:cNvPr>
          <p:cNvGrpSpPr/>
          <p:nvPr/>
        </p:nvGrpSpPr>
        <p:grpSpPr>
          <a:xfrm>
            <a:off x="6726522" y="1823097"/>
            <a:ext cx="3809769" cy="2824832"/>
            <a:chOff x="6726522" y="1823097"/>
            <a:chExt cx="3809769" cy="28248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0E29A77-6C0D-40BC-91C9-8627EF7840D3}"/>
                </a:ext>
              </a:extLst>
            </p:cNvPr>
            <p:cNvGrpSpPr/>
            <p:nvPr/>
          </p:nvGrpSpPr>
          <p:grpSpPr>
            <a:xfrm>
              <a:off x="8185934" y="2514526"/>
              <a:ext cx="890943" cy="902268"/>
              <a:chOff x="8286993" y="1512506"/>
              <a:chExt cx="1294557" cy="132822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8B4760A-15A1-4D2B-8F8C-B128481C9112}"/>
                  </a:ext>
                </a:extLst>
              </p:cNvPr>
              <p:cNvSpPr/>
              <p:nvPr/>
            </p:nvSpPr>
            <p:spPr>
              <a:xfrm>
                <a:off x="8286993" y="1641086"/>
                <a:ext cx="1294557" cy="5998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84ACA1-95F5-4319-8988-FEC50AFABBE6}"/>
                  </a:ext>
                </a:extLst>
              </p:cNvPr>
              <p:cNvSpPr txBox="1"/>
              <p:nvPr/>
            </p:nvSpPr>
            <p:spPr>
              <a:xfrm>
                <a:off x="8635020" y="1512506"/>
                <a:ext cx="4106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Consolas" panose="020B0609020204030204" pitchFamily="49" charset="0"/>
                  </a:rPr>
                  <a:t>1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2AC075F-7FC4-4A97-8902-F03B0FA5D551}"/>
                  </a:ext>
                </a:extLst>
              </p:cNvPr>
              <p:cNvSpPr/>
              <p:nvPr/>
            </p:nvSpPr>
            <p:spPr>
              <a:xfrm>
                <a:off x="8935738" y="2240908"/>
                <a:ext cx="645812" cy="5998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23E6262-9519-456C-9771-932D3AC70260}"/>
                  </a:ext>
                </a:extLst>
              </p:cNvPr>
              <p:cNvSpPr/>
              <p:nvPr/>
            </p:nvSpPr>
            <p:spPr>
              <a:xfrm>
                <a:off x="8286993" y="2240908"/>
                <a:ext cx="645812" cy="5998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7ABFBCD5-A093-4F22-9B5A-6B8B117EA69C}"/>
                </a:ext>
              </a:extLst>
            </p:cNvPr>
            <p:cNvSpPr/>
            <p:nvPr/>
          </p:nvSpPr>
          <p:spPr>
            <a:xfrm>
              <a:off x="6726522" y="1823097"/>
              <a:ext cx="3809769" cy="2824832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51BFBB4-8E1E-42D7-BF3A-DF1CEEDD2679}"/>
                </a:ext>
              </a:extLst>
            </p:cNvPr>
            <p:cNvSpPr/>
            <p:nvPr/>
          </p:nvSpPr>
          <p:spPr>
            <a:xfrm>
              <a:off x="8708100" y="3441207"/>
              <a:ext cx="1515400" cy="1041635"/>
            </a:xfrm>
            <a:prstGeom prst="triangle">
              <a:avLst>
                <a:gd name="adj" fmla="val 14122"/>
              </a:avLst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A0F9653-A2E8-4D26-8E0D-3AA83E90737F}"/>
                </a:ext>
              </a:extLst>
            </p:cNvPr>
            <p:cNvSpPr/>
            <p:nvPr/>
          </p:nvSpPr>
          <p:spPr>
            <a:xfrm flipH="1">
              <a:off x="7051377" y="3441207"/>
              <a:ext cx="1515400" cy="1041635"/>
            </a:xfrm>
            <a:prstGeom prst="triangle">
              <a:avLst>
                <a:gd name="adj" fmla="val 14122"/>
              </a:avLst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3C337B-6F3D-41E5-847A-94543503499E}"/>
                </a:ext>
              </a:extLst>
            </p:cNvPr>
            <p:cNvSpPr txBox="1"/>
            <p:nvPr/>
          </p:nvSpPr>
          <p:spPr>
            <a:xfrm>
              <a:off x="6939699" y="3996424"/>
              <a:ext cx="20673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nsolas" panose="020B0609020204030204" pitchFamily="49" charset="0"/>
                </a:rPr>
                <a:t>Tree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73CA7EA-66D0-4E1A-B74C-BF64422397A3}"/>
                </a:ext>
              </a:extLst>
            </p:cNvPr>
            <p:cNvSpPr txBox="1"/>
            <p:nvPr/>
          </p:nvSpPr>
          <p:spPr>
            <a:xfrm>
              <a:off x="8209790" y="4021177"/>
              <a:ext cx="20673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nsolas" panose="020B0609020204030204" pitchFamily="49" charset="0"/>
                </a:rPr>
                <a:t>Tree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CA0335F-684E-4A7B-B72E-10B626ADA4F6}"/>
              </a:ext>
            </a:extLst>
          </p:cNvPr>
          <p:cNvSpPr txBox="1">
            <a:spLocks/>
          </p:cNvSpPr>
          <p:nvPr/>
        </p:nvSpPr>
        <p:spPr>
          <a:xfrm>
            <a:off x="813091" y="5876703"/>
            <a:ext cx="10835986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/>
              <a:t>This is a recursive definition! A tree is either empty or a node with two more trees!</a:t>
            </a:r>
            <a:endParaRPr lang="en-US" sz="1800" i="1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28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 Trees (BSTs)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835986" cy="470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We’ll say that any Binary Search Tree falls into the following categories:</a:t>
            </a:r>
          </a:p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B5C8A7-C277-41A3-B76B-4D27240B0617}"/>
              </a:ext>
            </a:extLst>
          </p:cNvPr>
          <p:cNvSpPr txBox="1">
            <a:spLocks/>
          </p:cNvSpPr>
          <p:nvPr/>
        </p:nvSpPr>
        <p:spPr>
          <a:xfrm>
            <a:off x="1392830" y="4642492"/>
            <a:ext cx="4419600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Empty BST</a:t>
            </a:r>
          </a:p>
          <a:p>
            <a:pPr marL="0" indent="0" algn="ctr">
              <a:buNone/>
            </a:pPr>
            <a:r>
              <a:rPr lang="en-US" sz="1800" dirty="0">
                <a:latin typeface="Consolas" panose="020B0609020204030204" pitchFamily="49" charset="0"/>
              </a:rPr>
              <a:t>root == null</a:t>
            </a:r>
          </a:p>
        </p:txBody>
      </p:sp>
      <p:grpSp>
        <p:nvGrpSpPr>
          <p:cNvPr id="4" name="Group 3" descr="Null binary tree">
            <a:extLst>
              <a:ext uri="{FF2B5EF4-FFF2-40B4-BE49-F238E27FC236}">
                <a16:creationId xmlns:a16="http://schemas.microsoft.com/office/drawing/2014/main" id="{DC0477BC-4E2E-46B0-BAC2-C9AFF89D06B3}"/>
              </a:ext>
            </a:extLst>
          </p:cNvPr>
          <p:cNvGrpSpPr/>
          <p:nvPr/>
        </p:nvGrpSpPr>
        <p:grpSpPr>
          <a:xfrm>
            <a:off x="1696614" y="1839338"/>
            <a:ext cx="3809769" cy="2824832"/>
            <a:chOff x="1696614" y="1839338"/>
            <a:chExt cx="3809769" cy="28248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065518-8477-43D5-A674-8EE49E229525}"/>
                </a:ext>
              </a:extLst>
            </p:cNvPr>
            <p:cNvSpPr txBox="1"/>
            <p:nvPr/>
          </p:nvSpPr>
          <p:spPr>
            <a:xfrm>
              <a:off x="2380521" y="3092586"/>
              <a:ext cx="24419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Consolas" panose="020B0609020204030204" pitchFamily="49" charset="0"/>
                </a:rPr>
                <a:t>null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36CFC4D-235E-418F-AD17-81A118BBBAD9}"/>
                </a:ext>
              </a:extLst>
            </p:cNvPr>
            <p:cNvSpPr/>
            <p:nvPr/>
          </p:nvSpPr>
          <p:spPr>
            <a:xfrm>
              <a:off x="1696614" y="1839338"/>
              <a:ext cx="3809769" cy="2824832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CD0B5A-5823-4ECB-BE15-2E9179D8B317}"/>
              </a:ext>
            </a:extLst>
          </p:cNvPr>
          <p:cNvSpPr txBox="1">
            <a:spLocks/>
          </p:cNvSpPr>
          <p:nvPr/>
        </p:nvSpPr>
        <p:spPr>
          <a:xfrm>
            <a:off x="5726646" y="4688872"/>
            <a:ext cx="5811538" cy="2123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Node w/ two </a:t>
            </a:r>
            <a:r>
              <a:rPr lang="en-US" dirty="0" err="1"/>
              <a:t>subBSTs</a:t>
            </a:r>
            <a:endParaRPr lang="en-US" dirty="0"/>
          </a:p>
          <a:p>
            <a:pPr marL="0" indent="0" algn="ctr">
              <a:buNone/>
            </a:pPr>
            <a:r>
              <a:rPr lang="en-US" sz="1800" dirty="0">
                <a:latin typeface="Consolas" panose="020B0609020204030204" pitchFamily="49" charset="0"/>
              </a:rPr>
              <a:t>root != null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 err="1">
                <a:latin typeface="Consolas" panose="020B0609020204030204" pitchFamily="49" charset="0"/>
              </a:rPr>
              <a:t>root.left</a:t>
            </a:r>
            <a:r>
              <a:rPr lang="en-US" sz="1800" dirty="0">
                <a:latin typeface="Consolas" panose="020B0609020204030204" pitchFamily="49" charset="0"/>
              </a:rPr>
              <a:t> / </a:t>
            </a:r>
            <a:r>
              <a:rPr lang="en-US" sz="1800" dirty="0" err="1">
                <a:latin typeface="Consolas" panose="020B0609020204030204" pitchFamily="49" charset="0"/>
              </a:rPr>
              <a:t>root.right</a:t>
            </a:r>
            <a:r>
              <a:rPr lang="en-US" sz="1800" dirty="0">
                <a:latin typeface="Consolas" panose="020B0609020204030204" pitchFamily="49" charset="0"/>
              </a:rPr>
              <a:t> = Tree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800" dirty="0">
              <a:latin typeface="Consolas" panose="020B0609020204030204" pitchFamily="49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max(</a:t>
            </a:r>
            <a:r>
              <a:rPr lang="en-US" sz="1800" dirty="0" err="1">
                <a:latin typeface="Consolas" panose="020B0609020204030204" pitchFamily="49" charset="0"/>
              </a:rPr>
              <a:t>root.left</a:t>
            </a:r>
            <a:r>
              <a:rPr lang="en-US" sz="1800" dirty="0">
                <a:latin typeface="Consolas" panose="020B0609020204030204" pitchFamily="49" charset="0"/>
              </a:rPr>
              <a:t>) &lt; x &amp;&amp; min(</a:t>
            </a:r>
            <a:r>
              <a:rPr lang="en-US" sz="1800" dirty="0" err="1">
                <a:latin typeface="Consolas" panose="020B0609020204030204" pitchFamily="49" charset="0"/>
              </a:rPr>
              <a:t>root.right</a:t>
            </a:r>
            <a:r>
              <a:rPr lang="en-US" sz="1800" dirty="0">
                <a:latin typeface="Consolas" panose="020B0609020204030204" pitchFamily="49" charset="0"/>
              </a:rPr>
              <a:t>) &gt; x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latin typeface="Consolas" panose="020B0609020204030204" pitchFamily="49" charset="0"/>
            </a:endParaRPr>
          </a:p>
        </p:txBody>
      </p:sp>
      <p:grpSp>
        <p:nvGrpSpPr>
          <p:cNvPr id="7" name="Group 6" descr="Binary search tree with a node storing the value x. The node references a left binary search tree with values less than x and a right binary search tree with values greater than x.">
            <a:extLst>
              <a:ext uri="{FF2B5EF4-FFF2-40B4-BE49-F238E27FC236}">
                <a16:creationId xmlns:a16="http://schemas.microsoft.com/office/drawing/2014/main" id="{3846A844-D096-47AF-A4B6-94EB078F351A}"/>
              </a:ext>
            </a:extLst>
          </p:cNvPr>
          <p:cNvGrpSpPr/>
          <p:nvPr/>
        </p:nvGrpSpPr>
        <p:grpSpPr>
          <a:xfrm>
            <a:off x="6726522" y="1823097"/>
            <a:ext cx="3809769" cy="2824832"/>
            <a:chOff x="6726522" y="1823097"/>
            <a:chExt cx="3809769" cy="28248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0E29A77-6C0D-40BC-91C9-8627EF7840D3}"/>
                </a:ext>
              </a:extLst>
            </p:cNvPr>
            <p:cNvGrpSpPr/>
            <p:nvPr/>
          </p:nvGrpSpPr>
          <p:grpSpPr>
            <a:xfrm>
              <a:off x="8185934" y="2500221"/>
              <a:ext cx="890943" cy="916573"/>
              <a:chOff x="8286993" y="1491448"/>
              <a:chExt cx="1294557" cy="1349282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8B4760A-15A1-4D2B-8F8C-B128481C9112}"/>
                  </a:ext>
                </a:extLst>
              </p:cNvPr>
              <p:cNvSpPr/>
              <p:nvPr/>
            </p:nvSpPr>
            <p:spPr>
              <a:xfrm>
                <a:off x="8286993" y="1641086"/>
                <a:ext cx="1294557" cy="5998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84ACA1-95F5-4319-8988-FEC50AFABBE6}"/>
                  </a:ext>
                </a:extLst>
              </p:cNvPr>
              <p:cNvSpPr txBox="1"/>
              <p:nvPr/>
            </p:nvSpPr>
            <p:spPr>
              <a:xfrm>
                <a:off x="8667825" y="1491448"/>
                <a:ext cx="596740" cy="860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Consolas" panose="020B0609020204030204" pitchFamily="49" charset="0"/>
                  </a:rPr>
                  <a:t>x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2AC075F-7FC4-4A97-8902-F03B0FA5D551}"/>
                  </a:ext>
                </a:extLst>
              </p:cNvPr>
              <p:cNvSpPr/>
              <p:nvPr/>
            </p:nvSpPr>
            <p:spPr>
              <a:xfrm>
                <a:off x="8935738" y="2240908"/>
                <a:ext cx="645812" cy="5998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23E6262-9519-456C-9771-932D3AC70260}"/>
                  </a:ext>
                </a:extLst>
              </p:cNvPr>
              <p:cNvSpPr/>
              <p:nvPr/>
            </p:nvSpPr>
            <p:spPr>
              <a:xfrm>
                <a:off x="8286993" y="2240908"/>
                <a:ext cx="645812" cy="5998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7ABFBCD5-A093-4F22-9B5A-6B8B117EA69C}"/>
                </a:ext>
              </a:extLst>
            </p:cNvPr>
            <p:cNvSpPr/>
            <p:nvPr/>
          </p:nvSpPr>
          <p:spPr>
            <a:xfrm>
              <a:off x="6726522" y="1823097"/>
              <a:ext cx="3809769" cy="2824832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51BFBB4-8E1E-42D7-BF3A-DF1CEEDD2679}"/>
                </a:ext>
              </a:extLst>
            </p:cNvPr>
            <p:cNvSpPr/>
            <p:nvPr/>
          </p:nvSpPr>
          <p:spPr>
            <a:xfrm>
              <a:off x="8708100" y="3441207"/>
              <a:ext cx="1515400" cy="1041635"/>
            </a:xfrm>
            <a:prstGeom prst="triangle">
              <a:avLst>
                <a:gd name="adj" fmla="val 14122"/>
              </a:avLst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A0F9653-A2E8-4D26-8E0D-3AA83E90737F}"/>
                </a:ext>
              </a:extLst>
            </p:cNvPr>
            <p:cNvSpPr/>
            <p:nvPr/>
          </p:nvSpPr>
          <p:spPr>
            <a:xfrm flipH="1">
              <a:off x="7051377" y="3441207"/>
              <a:ext cx="1515400" cy="1041635"/>
            </a:xfrm>
            <a:prstGeom prst="triangle">
              <a:avLst>
                <a:gd name="adj" fmla="val 14122"/>
              </a:avLst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3C337B-6F3D-41E5-847A-94543503499E}"/>
                </a:ext>
              </a:extLst>
            </p:cNvPr>
            <p:cNvSpPr txBox="1"/>
            <p:nvPr/>
          </p:nvSpPr>
          <p:spPr>
            <a:xfrm>
              <a:off x="6939699" y="3996424"/>
              <a:ext cx="20673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nsolas" panose="020B0609020204030204" pitchFamily="49" charset="0"/>
                </a:rPr>
                <a:t>BST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73CA7EA-66D0-4E1A-B74C-BF64422397A3}"/>
                </a:ext>
              </a:extLst>
            </p:cNvPr>
            <p:cNvSpPr txBox="1"/>
            <p:nvPr/>
          </p:nvSpPr>
          <p:spPr>
            <a:xfrm>
              <a:off x="8209790" y="4021177"/>
              <a:ext cx="20673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nsolas" panose="020B0609020204030204" pitchFamily="49" charset="0"/>
                </a:rPr>
                <a:t>BST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80F766-F47A-4615-A1E4-7C5A87AF69CB}"/>
                </a:ext>
              </a:extLst>
            </p:cNvPr>
            <p:cNvSpPr txBox="1"/>
            <p:nvPr/>
          </p:nvSpPr>
          <p:spPr>
            <a:xfrm>
              <a:off x="7100758" y="3724849"/>
              <a:ext cx="20673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>
                  <a:latin typeface="Consolas" panose="020B0609020204030204" pitchFamily="49" charset="0"/>
                </a:rPr>
                <a:t>&lt; 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664579-FBA2-47F3-9D62-8A17F81B6CE6}"/>
                </a:ext>
              </a:extLst>
            </p:cNvPr>
            <p:cNvSpPr txBox="1"/>
            <p:nvPr/>
          </p:nvSpPr>
          <p:spPr>
            <a:xfrm>
              <a:off x="8098112" y="3718093"/>
              <a:ext cx="20673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>
                  <a:latin typeface="Consolas" panose="020B0609020204030204" pitchFamily="49" charset="0"/>
                </a:rPr>
                <a:t>&gt; x</a:t>
              </a:r>
            </a:p>
          </p:txBody>
        </p:sp>
      </p:grp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6F3134DA-4747-40B2-B836-09BCEFB14DF0}"/>
              </a:ext>
            </a:extLst>
          </p:cNvPr>
          <p:cNvSpPr/>
          <p:nvPr/>
        </p:nvSpPr>
        <p:spPr>
          <a:xfrm>
            <a:off x="9762726" y="1943784"/>
            <a:ext cx="1894858" cy="1440814"/>
          </a:xfrm>
          <a:prstGeom prst="wedgeRoundRectCallout">
            <a:avLst>
              <a:gd name="adj1" fmla="val -37304"/>
              <a:gd name="adj2" fmla="val 6668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For BSTs in this class, we'll make the simplifying assumption of </a:t>
            </a:r>
            <a:r>
              <a:rPr lang="en-US" b="1" i="1" dirty="0"/>
              <a:t>no duplicates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215470D2-1183-4EEA-B570-51FA687CA52B}"/>
              </a:ext>
            </a:extLst>
          </p:cNvPr>
          <p:cNvSpPr txBox="1">
            <a:spLocks/>
          </p:cNvSpPr>
          <p:nvPr/>
        </p:nvSpPr>
        <p:spPr>
          <a:xfrm>
            <a:off x="678007" y="6229474"/>
            <a:ext cx="10835986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/>
              <a:t>Note that not all Binary Trees are Binary Search Trees</a:t>
            </a:r>
            <a:endParaRPr lang="en-US" sz="1800" i="1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81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BSTs?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Our </a:t>
            </a:r>
            <a:r>
              <a:rPr lang="en-US" dirty="0" err="1">
                <a:latin typeface="Consolas" panose="020B0609020204030204" pitchFamily="49" charset="0"/>
              </a:rPr>
              <a:t>IntTree</a:t>
            </a:r>
            <a:r>
              <a:rPr lang="en-US" dirty="0"/>
              <a:t> implementation to </a:t>
            </a:r>
            <a:r>
              <a:rPr lang="en-US" dirty="0">
                <a:latin typeface="Consolas" panose="020B0609020204030204" pitchFamily="49" charset="0"/>
              </a:rPr>
              <a:t>contains(int value)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Which direction(s) do we travel if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root.data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!= value</a:t>
            </a:r>
            <a:r>
              <a:rPr lang="en-US" dirty="0"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Both left and right</a:t>
            </a:r>
          </a:p>
          <a:p>
            <a:r>
              <a:rPr lang="en-US" dirty="0">
                <a:cs typeface="Arial" panose="020B0604020202020204" pitchFamily="34" charset="0"/>
              </a:rPr>
              <a:t>In a Binary Search Tree, should we check both sides?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Remember, additional constraint: 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max(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root.left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) &lt;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root.data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&amp;&amp; 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					 </a:t>
            </a:r>
            <a:r>
              <a:rPr lang="en-US" sz="1800" dirty="0">
                <a:latin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min(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root.right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) &gt;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root.data</a:t>
            </a:r>
            <a:endParaRPr lang="en-US" dirty="0">
              <a:latin typeface="Consolas" panose="020B0609020204030204" pitchFamily="49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1C618B-CCA3-4F5D-AE00-9D8AC117306A}"/>
              </a:ext>
            </a:extLst>
          </p:cNvPr>
          <p:cNvSpPr txBox="1"/>
          <p:nvPr/>
        </p:nvSpPr>
        <p:spPr>
          <a:xfrm>
            <a:off x="2833736" y="1835240"/>
            <a:ext cx="714971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private </a:t>
            </a:r>
            <a:r>
              <a:rPr lang="en-US" dirty="0" err="1">
                <a:latin typeface="Consolas" panose="020B0609020204030204" pitchFamily="49" charset="0"/>
              </a:rPr>
              <a:t>boolean</a:t>
            </a:r>
            <a:r>
              <a:rPr lang="en-US" dirty="0">
                <a:latin typeface="Consolas" panose="020B0609020204030204" pitchFamily="49" charset="0"/>
              </a:rPr>
              <a:t> contains(int value, </a:t>
            </a:r>
            <a:r>
              <a:rPr lang="en-US" dirty="0" err="1">
                <a:latin typeface="Consolas" panose="020B0609020204030204" pitchFamily="49" charset="0"/>
              </a:rPr>
              <a:t>IntTreeNode</a:t>
            </a:r>
            <a:r>
              <a:rPr lang="en-US" dirty="0">
                <a:latin typeface="Consolas" panose="020B0609020204030204" pitchFamily="49" charset="0"/>
              </a:rPr>
              <a:t> root) {</a:t>
            </a:r>
          </a:p>
          <a:p>
            <a:r>
              <a:rPr lang="en-US" dirty="0">
                <a:latin typeface="Consolas" panose="020B0609020204030204" pitchFamily="49" charset="0"/>
              </a:rPr>
              <a:t>    if (root == null) {</a:t>
            </a:r>
          </a:p>
          <a:p>
            <a:r>
              <a:rPr lang="en-US" dirty="0">
                <a:latin typeface="Consolas" panose="020B0609020204030204" pitchFamily="49" charset="0"/>
              </a:rPr>
              <a:t>        return false;</a:t>
            </a:r>
          </a:p>
          <a:p>
            <a:r>
              <a:rPr lang="en-US" dirty="0">
                <a:latin typeface="Consolas" panose="020B0609020204030204" pitchFamily="49" charset="0"/>
              </a:rPr>
              <a:t>    } else {</a:t>
            </a:r>
          </a:p>
          <a:p>
            <a:r>
              <a:rPr lang="en-US" dirty="0">
                <a:latin typeface="Consolas" panose="020B0609020204030204" pitchFamily="49" charset="0"/>
              </a:rPr>
              <a:t>        return </a:t>
            </a:r>
            <a:r>
              <a:rPr lang="en-US" dirty="0" err="1">
                <a:latin typeface="Consolas" panose="020B0609020204030204" pitchFamily="49" charset="0"/>
              </a:rPr>
              <a:t>root.data</a:t>
            </a:r>
            <a:r>
              <a:rPr lang="en-US" dirty="0">
                <a:latin typeface="Consolas" panose="020B0609020204030204" pitchFamily="49" charset="0"/>
              </a:rPr>
              <a:t> == value ||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contains(value, </a:t>
            </a:r>
            <a:r>
              <a:rPr lang="en-US" dirty="0" err="1">
                <a:latin typeface="Consolas" panose="020B0609020204030204" pitchFamily="49" charset="0"/>
              </a:rPr>
              <a:t>root.left</a:t>
            </a:r>
            <a:r>
              <a:rPr lang="en-US" dirty="0">
                <a:latin typeface="Consolas" panose="020B0609020204030204" pitchFamily="49" charset="0"/>
              </a:rPr>
              <a:t>) ||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contains(value, </a:t>
            </a:r>
            <a:r>
              <a:rPr lang="en-US" dirty="0" err="1">
                <a:latin typeface="Consolas" panose="020B0609020204030204" pitchFamily="49" charset="0"/>
              </a:rPr>
              <a:t>root.right</a:t>
            </a:r>
            <a:r>
              <a:rPr lang="en-US" dirty="0">
                <a:latin typeface="Consolas" panose="020B0609020204030204" pitchFamily="49" charset="0"/>
              </a:rPr>
              <a:t>);</a:t>
            </a:r>
          </a:p>
          <a:p>
            <a:r>
              <a:rPr lang="en-US" dirty="0">
                <a:latin typeface="Consolas" panose="020B0609020204030204" pitchFamily="49" charset="0"/>
              </a:rPr>
              <a:t>    }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7709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More runtime!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Search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(Search) Trees Review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More runtime! </a:t>
            </a:r>
          </a:p>
        </p:txBody>
      </p:sp>
      <p:sp>
        <p:nvSpPr>
          <p:cNvPr id="4" name="Pentagon 3" descr="pointing to More runtime!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510486" y="342900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66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BSTs &amp; Runtime (1)</a:t>
            </a:r>
          </a:p>
        </p:txBody>
      </p:sp>
      <p:pic>
        <p:nvPicPr>
          <p:cNvPr id="1026" name="Picture 2" descr="Graph of the complexity classes with Elements as the x-axis and Operations as the y-axis.&#10;In order for fastest to slowest: Constant O(1), Logarithmic O(log(n)), Linear O(n), Log-linear O(nlog(n)), Quadratic, O(n^2), Cubic O(n^3), Exponential (2^n), Factorial (n!)">
            <a:extLst>
              <a:ext uri="{FF2B5EF4-FFF2-40B4-BE49-F238E27FC236}">
                <a16:creationId xmlns:a16="http://schemas.microsoft.com/office/drawing/2014/main" id="{A252D890-3AD1-46BD-8C91-9F2E68C8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027" y="2757360"/>
            <a:ext cx="6285946" cy="384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Contains operation on a </a:t>
            </a:r>
            <a:r>
              <a:rPr lang="en-US" u="sng" dirty="0"/>
              <a:t>balanced</a:t>
            </a:r>
            <a:r>
              <a:rPr lang="en-US" dirty="0"/>
              <a:t> BST runs in </a:t>
            </a:r>
            <a:r>
              <a:rPr lang="en-US" dirty="0">
                <a:latin typeface="Consolas" panose="020B0609020204030204" pitchFamily="49" charset="0"/>
              </a:rPr>
              <a:t>O(log(n))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Leverages removing half of the values at each step</a:t>
            </a:r>
          </a:p>
          <a:p>
            <a:pPr lvl="1"/>
            <a:r>
              <a:rPr lang="en-US" i="1" dirty="0">
                <a:cs typeface="Arial" panose="020B0604020202020204" pitchFamily="34" charset="0"/>
              </a:rPr>
              <a:t>New runtime class unlocked!</a:t>
            </a: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562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B8B1-F70E-43EC-829B-237743CFA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Tree: contains for balanced BST</a:t>
            </a:r>
          </a:p>
        </p:txBody>
      </p:sp>
      <p:grpSp>
        <p:nvGrpSpPr>
          <p:cNvPr id="7" name="Group 6" descr="Binary Search Tree with the root node storing 4 and two subtrees. The subtree on the left has a root node with 2, a left child with 1, and a right child of 3. The subtree on the right has a root node with 6, a left child with 5, and a right child of 7.">
            <a:extLst>
              <a:ext uri="{FF2B5EF4-FFF2-40B4-BE49-F238E27FC236}">
                <a16:creationId xmlns:a16="http://schemas.microsoft.com/office/drawing/2014/main" id="{CFCD6956-7418-4C89-A7F1-4C3746AF520D}"/>
              </a:ext>
            </a:extLst>
          </p:cNvPr>
          <p:cNvGrpSpPr/>
          <p:nvPr/>
        </p:nvGrpSpPr>
        <p:grpSpPr>
          <a:xfrm>
            <a:off x="217193" y="2552195"/>
            <a:ext cx="5305471" cy="3849240"/>
            <a:chOff x="217193" y="2552195"/>
            <a:chExt cx="5305471" cy="384924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8460425-81B7-4C8E-9063-274DC4B8E76D}"/>
                </a:ext>
              </a:extLst>
            </p:cNvPr>
            <p:cNvSpPr/>
            <p:nvPr/>
          </p:nvSpPr>
          <p:spPr>
            <a:xfrm>
              <a:off x="2391859" y="2552195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4</a:t>
              </a:r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0ECA658-48D3-4FDF-96D8-347031F7ECA5}"/>
                </a:ext>
              </a:extLst>
            </p:cNvPr>
            <p:cNvSpPr/>
            <p:nvPr/>
          </p:nvSpPr>
          <p:spPr>
            <a:xfrm>
              <a:off x="1049462" y="3854439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2</a:t>
              </a:r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7C4A242-FF2B-489A-B1BB-5230D897941A}"/>
                </a:ext>
              </a:extLst>
            </p:cNvPr>
            <p:cNvSpPr/>
            <p:nvPr/>
          </p:nvSpPr>
          <p:spPr>
            <a:xfrm>
              <a:off x="3763459" y="3854439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6</a:t>
              </a:r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23DA180-9F41-406B-B71E-0898440A8CDA}"/>
                </a:ext>
              </a:extLst>
            </p:cNvPr>
            <p:cNvSpPr/>
            <p:nvPr/>
          </p:nvSpPr>
          <p:spPr>
            <a:xfrm>
              <a:off x="217193" y="5476083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1</a:t>
              </a:r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675D25D-4FFA-4196-95B0-627031AF392C}"/>
                </a:ext>
              </a:extLst>
            </p:cNvPr>
            <p:cNvSpPr/>
            <p:nvPr/>
          </p:nvSpPr>
          <p:spPr>
            <a:xfrm>
              <a:off x="1893593" y="5476083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3</a:t>
              </a:r>
              <a:endParaRPr lang="en-US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1C9E505-5739-4FE9-8E76-E9A361A1868E}"/>
                </a:ext>
              </a:extLst>
            </p:cNvPr>
            <p:cNvCxnSpPr>
              <a:stCxn id="4" idx="3"/>
              <a:endCxn id="5" idx="0"/>
            </p:cNvCxnSpPr>
            <p:nvPr/>
          </p:nvCxnSpPr>
          <p:spPr>
            <a:xfrm flipH="1">
              <a:off x="1506662" y="3332684"/>
              <a:ext cx="1019108" cy="52175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EEFC24-4BDF-489E-9073-26270EEE4DB3}"/>
                </a:ext>
              </a:extLst>
            </p:cNvPr>
            <p:cNvCxnSpPr>
              <a:cxnSpLocks/>
              <a:stCxn id="4" idx="5"/>
              <a:endCxn id="6" idx="0"/>
            </p:cNvCxnSpPr>
            <p:nvPr/>
          </p:nvCxnSpPr>
          <p:spPr>
            <a:xfrm>
              <a:off x="3172348" y="3332684"/>
              <a:ext cx="1048311" cy="52175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0C5769D-5588-46D8-80EA-14C11A908583}"/>
                </a:ext>
              </a:extLst>
            </p:cNvPr>
            <p:cNvCxnSpPr>
              <a:cxnSpLocks/>
              <a:stCxn id="5" idx="3"/>
              <a:endCxn id="8" idx="0"/>
            </p:cNvCxnSpPr>
            <p:nvPr/>
          </p:nvCxnSpPr>
          <p:spPr>
            <a:xfrm flipH="1">
              <a:off x="674393" y="4634928"/>
              <a:ext cx="508980" cy="84115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10D29F0-361B-4271-85BD-60B285EDCE02}"/>
                </a:ext>
              </a:extLst>
            </p:cNvPr>
            <p:cNvCxnSpPr>
              <a:cxnSpLocks/>
              <a:stCxn id="5" idx="5"/>
              <a:endCxn id="9" idx="0"/>
            </p:cNvCxnSpPr>
            <p:nvPr/>
          </p:nvCxnSpPr>
          <p:spPr>
            <a:xfrm>
              <a:off x="1829951" y="4634928"/>
              <a:ext cx="520842" cy="84115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238CFDE-4AC5-446E-90F4-35EDCA282300}"/>
                </a:ext>
              </a:extLst>
            </p:cNvPr>
            <p:cNvSpPr/>
            <p:nvPr/>
          </p:nvSpPr>
          <p:spPr>
            <a:xfrm>
              <a:off x="2931864" y="5487035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5</a:t>
              </a:r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FEC839-6011-4AF8-98D2-E0D5436212A4}"/>
                </a:ext>
              </a:extLst>
            </p:cNvPr>
            <p:cNvSpPr/>
            <p:nvPr/>
          </p:nvSpPr>
          <p:spPr>
            <a:xfrm>
              <a:off x="4608264" y="5487035"/>
              <a:ext cx="91440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7</a:t>
              </a:r>
              <a:endParaRPr lang="en-US" dirty="0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9C514910-521E-483E-8568-6575AD5F750B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3389064" y="4645880"/>
              <a:ext cx="508980" cy="84115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C3C034B-0D83-4FCB-846C-BFC1CD659AF6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>
              <a:off x="4544622" y="4645880"/>
              <a:ext cx="520842" cy="84115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8887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BSTs &amp; Runtime (2)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Contains operation on a </a:t>
            </a:r>
            <a:r>
              <a:rPr lang="en-US" u="sng" dirty="0"/>
              <a:t>balanced</a:t>
            </a:r>
            <a:r>
              <a:rPr lang="en-US" dirty="0"/>
              <a:t> BST runs in </a:t>
            </a:r>
            <a:r>
              <a:rPr lang="en-US" dirty="0">
                <a:latin typeface="Consolas" panose="020B0609020204030204" pitchFamily="49" charset="0"/>
              </a:rPr>
              <a:t>O(log(N))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Leverages removing half of the values at each step</a:t>
            </a:r>
          </a:p>
          <a:p>
            <a:pPr lvl="1"/>
            <a:r>
              <a:rPr lang="en-US" i="1" dirty="0">
                <a:cs typeface="Arial" panose="020B0604020202020204" pitchFamily="34" charset="0"/>
              </a:rPr>
              <a:t>New runtime class unlocked!</a:t>
            </a:r>
          </a:p>
          <a:p>
            <a:endParaRPr lang="en-US" i="1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Comparison between data structures: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2B08CFE-0EAE-450C-A46A-74EFBD91B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127970"/>
              </p:ext>
            </p:extLst>
          </p:nvPr>
        </p:nvGraphicFramePr>
        <p:xfrm>
          <a:off x="2032000" y="3715289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314202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880368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734371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233521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ArrayIntList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LinkedIntList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IntSearchTree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8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contains(x)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O(log(N))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905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255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BSTs &amp; Runtime (3)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Contains operation on a balanced BST runs in </a:t>
            </a:r>
            <a:r>
              <a:rPr lang="en-US" dirty="0">
                <a:latin typeface="Consolas" panose="020B0609020204030204" pitchFamily="49" charset="0"/>
              </a:rPr>
              <a:t>O(log(N))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Leverages removing half of the values at each step</a:t>
            </a:r>
          </a:p>
          <a:p>
            <a:pPr lvl="1"/>
            <a:r>
              <a:rPr lang="en-US" i="1" dirty="0">
                <a:cs typeface="Arial" panose="020B0604020202020204" pitchFamily="34" charset="0"/>
              </a:rPr>
              <a:t>New runtime class unlocked!</a:t>
            </a:r>
          </a:p>
          <a:p>
            <a:endParaRPr lang="en-US" i="1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Comparison between data structures: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2B08CFE-0EAE-450C-A46A-74EFBD91B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699455"/>
              </p:ext>
            </p:extLst>
          </p:nvPr>
        </p:nvGraphicFramePr>
        <p:xfrm>
          <a:off x="2032000" y="3715289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314202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880368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734371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233521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ArrayIntList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LinkedIntList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IntSearchTree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8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contains(x)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905898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356C5D-14DA-41FE-9242-8DCC03FC708E}"/>
              </a:ext>
            </a:extLst>
          </p:cNvPr>
          <p:cNvSpPr txBox="1">
            <a:spLocks/>
          </p:cNvSpPr>
          <p:nvPr/>
        </p:nvSpPr>
        <p:spPr>
          <a:xfrm>
            <a:off x="678007" y="5147086"/>
            <a:ext cx="10835986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>
                <a:latin typeface="Consolas" panose="020B0609020204030204" pitchFamily="49" charset="0"/>
              </a:rPr>
              <a:t>O(log(N))</a:t>
            </a:r>
            <a:r>
              <a:rPr lang="en-US" i="1" dirty="0"/>
              <a:t> runtime is only guaranteed for </a:t>
            </a:r>
            <a:r>
              <a:rPr lang="en-US" b="1" dirty="0"/>
              <a:t>BALANCED </a:t>
            </a:r>
            <a:r>
              <a:rPr lang="en-US" i="1" dirty="0"/>
              <a:t>BSTs. If your tree isn’t balanced, we see </a:t>
            </a:r>
            <a:r>
              <a:rPr lang="en-US" i="1" dirty="0">
                <a:latin typeface="Consolas" panose="020B0609020204030204" pitchFamily="49" charset="0"/>
              </a:rPr>
              <a:t>O(N)</a:t>
            </a:r>
            <a:r>
              <a:rPr lang="en-US" i="1" dirty="0"/>
              <a:t> runtime!</a:t>
            </a:r>
          </a:p>
        </p:txBody>
      </p:sp>
    </p:spTree>
    <p:extLst>
      <p:ext uri="{BB962C8B-B14F-4D97-AF65-F5344CB8AC3E}">
        <p14:creationId xmlns:p14="http://schemas.microsoft.com/office/powerpoint/2010/main" val="291219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Comparable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Search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(Search) Trees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More runtime! </a:t>
            </a:r>
          </a:p>
        </p:txBody>
      </p:sp>
      <p:sp>
        <p:nvSpPr>
          <p:cNvPr id="4" name="Pentagon 3" descr="pointing to Announcements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669274" y="1441485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4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BSTs In Java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Self-balancing BST implementations (AVL / Red-black) exist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AVL better at contains, Red-black better at adding / removing</a:t>
            </a:r>
          </a:p>
          <a:p>
            <a:r>
              <a:rPr lang="en-US" dirty="0">
                <a:cs typeface="Arial" panose="020B0604020202020204" pitchFamily="34" charset="0"/>
              </a:rPr>
              <a:t>Both the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TreeMap</a:t>
            </a:r>
            <a:r>
              <a:rPr lang="en-US" dirty="0">
                <a:cs typeface="Arial" panose="020B0604020202020204" pitchFamily="34" charset="0"/>
              </a:rPr>
              <a:t> /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TreeSet</a:t>
            </a:r>
            <a:r>
              <a:rPr lang="en-US" dirty="0">
                <a:cs typeface="Arial" panose="020B0604020202020204" pitchFamily="34" charset="0"/>
              </a:rPr>
              <a:t> implementations use self-balancing BSTs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Determines said ordering via the 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Comparable</a:t>
            </a:r>
            <a:r>
              <a:rPr lang="en-US" dirty="0">
                <a:cs typeface="Arial" panose="020B0604020202020204" pitchFamily="34" charset="0"/>
              </a:rPr>
              <a:t> interface /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compareTo</a:t>
            </a:r>
            <a:r>
              <a:rPr lang="en-US" dirty="0">
                <a:cs typeface="Arial" panose="020B0604020202020204" pitchFamily="34" charset="0"/>
              </a:rPr>
              <a:t> method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Printing out shows natural ordering – </a:t>
            </a:r>
            <a:r>
              <a:rPr lang="en-US" dirty="0" err="1">
                <a:cs typeface="Arial" panose="020B0604020202020204" pitchFamily="34" charset="0"/>
              </a:rPr>
              <a:t>inorder</a:t>
            </a:r>
            <a:r>
              <a:rPr lang="en-US" dirty="0">
                <a:cs typeface="Arial" panose="020B0604020202020204" pitchFamily="34" charset="0"/>
              </a:rPr>
              <a:t> traversal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Complete table comparing data structures: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cs typeface="Arial" panose="020B0604020202020204" pitchFamily="34" charset="0"/>
              </a:rPr>
              <a:t>		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E0414C-94CB-4F24-8292-547183E78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55864"/>
              </p:ext>
            </p:extLst>
          </p:nvPr>
        </p:nvGraphicFramePr>
        <p:xfrm>
          <a:off x="2032000" y="4556537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314202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880368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734371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233521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ArrayList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LinkedList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TreeSet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8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contains(x)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O(log(N))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905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add(x)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O(1*)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O(log(N)*)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899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remove(x)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Consolas" panose="020B0609020204030204" pitchFamily="49" charset="0"/>
                        </a:rPr>
                        <a:t>O(log(N)*)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126810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A3B6A32-961F-4390-9AA8-4ADBCC361E95}"/>
              </a:ext>
            </a:extLst>
          </p:cNvPr>
          <p:cNvSpPr txBox="1">
            <a:spLocks/>
          </p:cNvSpPr>
          <p:nvPr/>
        </p:nvSpPr>
        <p:spPr>
          <a:xfrm>
            <a:off x="2027947" y="6078641"/>
            <a:ext cx="8258394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/>
              <a:t>*It’s slightly more complicated but we’ll leave that for a higher level course</a:t>
            </a:r>
          </a:p>
        </p:txBody>
      </p:sp>
    </p:spTree>
    <p:extLst>
      <p:ext uri="{BB962C8B-B14F-4D97-AF65-F5344CB8AC3E}">
        <p14:creationId xmlns:p14="http://schemas.microsoft.com/office/powerpoint/2010/main" val="192075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07172"/>
          </a:xfrm>
        </p:spPr>
        <p:txBody>
          <a:bodyPr>
            <a:normAutofit/>
          </a:bodyPr>
          <a:lstStyle/>
          <a:p>
            <a:r>
              <a:rPr lang="en-US" dirty="0"/>
              <a:t>Creative Project 2 due </a:t>
            </a:r>
            <a:r>
              <a:rPr lang="en-US" b="1" dirty="0"/>
              <a:t>Wednesday</a:t>
            </a:r>
            <a:r>
              <a:rPr lang="en-US" dirty="0"/>
              <a:t> (8/01) at 11:59pm </a:t>
            </a:r>
          </a:p>
          <a:p>
            <a:r>
              <a:rPr lang="en-US" dirty="0"/>
              <a:t>Resubmission Cycle 3 due tonight at 11:59pm</a:t>
            </a:r>
          </a:p>
          <a:p>
            <a:pPr lvl="1"/>
            <a:r>
              <a:rPr lang="en-US" b="1" i="1" u="sng" dirty="0">
                <a:solidFill>
                  <a:schemeClr val="accent2"/>
                </a:solidFill>
              </a:rPr>
              <a:t>C0</a:t>
            </a:r>
            <a:r>
              <a:rPr lang="en-US" dirty="0"/>
              <a:t>, P1 eligible </a:t>
            </a:r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Comparable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Comparable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Search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(Search) Trees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More runtime! </a:t>
            </a:r>
          </a:p>
        </p:txBody>
      </p:sp>
      <p:sp>
        <p:nvSpPr>
          <p:cNvPr id="4" name="Pentagon 3" descr="pointing to Announcements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2996921" y="2113838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4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56"/>
              <a:buFont typeface="Calibri"/>
              <a:buNone/>
            </a:pPr>
            <a:r>
              <a:rPr lang="en-US" sz="4356" dirty="0"/>
              <a:t>Comparable</a:t>
            </a:r>
            <a:endParaRPr dirty="0"/>
          </a:p>
        </p:txBody>
      </p:sp>
      <p:sp>
        <p:nvSpPr>
          <p:cNvPr id="306" name="Google Shape;306;p21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Pts val="2300"/>
              <a:buChar char="•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Comparable&lt;E&gt;</a:t>
            </a:r>
            <a:r>
              <a:rPr lang="en-US" dirty="0"/>
              <a:t> is an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en-US" dirty="0"/>
              <a:t> that allows implementers to define an ordering between two objects</a:t>
            </a:r>
          </a:p>
          <a:p>
            <a:pPr marL="685800" lvl="1" indent="-22860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  <a:buChar char="•"/>
            </a:pPr>
            <a:r>
              <a:rPr lang="en-US" sz="2400" dirty="0"/>
              <a:t>Used by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TreeSet</a:t>
            </a:r>
            <a:r>
              <a:rPr lang="en-US" sz="2400" dirty="0"/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TreeMap</a:t>
            </a:r>
            <a:r>
              <a:rPr lang="en-US" sz="2400" dirty="0"/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Collections.sort</a:t>
            </a:r>
            <a:r>
              <a:rPr lang="en-US" sz="2400" dirty="0"/>
              <a:t>, etc.</a:t>
            </a:r>
          </a:p>
          <a:p>
            <a:pPr marL="228600" lvl="0" indent="-228600" algn="l" rtl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Pts val="2300"/>
              <a:buChar char="•"/>
            </a:pPr>
            <a:endParaRPr lang="en-US" dirty="0"/>
          </a:p>
          <a:p>
            <a:pPr marL="228600" lvl="0" indent="-228600" algn="l" rtl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Pts val="2300"/>
              <a:buChar char="•"/>
            </a:pPr>
            <a:r>
              <a:rPr lang="en-US" dirty="0"/>
              <a:t>One required method:</a:t>
            </a:r>
          </a:p>
          <a:p>
            <a:pPr marL="457200" lvl="1" indent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public int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compareTo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(E other);</a:t>
            </a:r>
          </a:p>
          <a:p>
            <a:pPr marL="685800" lvl="1" indent="-22860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  <a:buChar char="•"/>
            </a:pPr>
            <a:endParaRPr lang="en-US" dirty="0"/>
          </a:p>
          <a:p>
            <a:pPr marL="228600" indent="-22860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</a:pPr>
            <a:r>
              <a:rPr lang="en-US" dirty="0"/>
              <a:t>Returned integer falls into 1 of 3 categories</a:t>
            </a:r>
          </a:p>
          <a:p>
            <a:pPr marL="457200" lvl="1" indent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&lt; 0</a:t>
            </a:r>
            <a:r>
              <a:rPr lang="en-US" sz="2400" dirty="0"/>
              <a:t>: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en-US" sz="2400" dirty="0"/>
              <a:t> is “less than”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</a:p>
          <a:p>
            <a:pPr marL="457200" lvl="1" indent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r>
              <a:rPr lang="en-US" sz="2400" dirty="0"/>
              <a:t>: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en-US" sz="2400" dirty="0"/>
              <a:t> is “equal to”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</a:p>
          <a:p>
            <a:pPr marL="457200" lvl="1" indent="0">
              <a:lnSpc>
                <a:spcPct val="72000"/>
              </a:lnSpc>
              <a:spcBef>
                <a:spcPts val="0"/>
              </a:spcBef>
              <a:spcAft>
                <a:spcPts val="100"/>
              </a:spcAft>
              <a:buSzPts val="2300"/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 0</a:t>
            </a:r>
            <a:r>
              <a:rPr lang="en-US" sz="2400" dirty="0"/>
              <a:t>: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en-US" sz="2400" dirty="0"/>
              <a:t> is “greater than”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</a:p>
        </p:txBody>
      </p:sp>
      <p:grpSp>
        <p:nvGrpSpPr>
          <p:cNvPr id="4" name="Group 3" descr="an example call of calling the compareTo method: a.compareTo(b); &#10;Here 'a' is 'this' and 'b' is 'other'">
            <a:extLst>
              <a:ext uri="{FF2B5EF4-FFF2-40B4-BE49-F238E27FC236}">
                <a16:creationId xmlns:a16="http://schemas.microsoft.com/office/drawing/2014/main" id="{638F5CD0-D14B-430C-9E7C-1CF55F68C0BC}"/>
              </a:ext>
            </a:extLst>
          </p:cNvPr>
          <p:cNvGrpSpPr/>
          <p:nvPr/>
        </p:nvGrpSpPr>
        <p:grpSpPr>
          <a:xfrm>
            <a:off x="8479630" y="3429000"/>
            <a:ext cx="3712370" cy="1290876"/>
            <a:chOff x="8479630" y="3429000"/>
            <a:chExt cx="3712370" cy="129087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317ED41-70AE-4543-9942-DA60F0A47F73}"/>
                </a:ext>
              </a:extLst>
            </p:cNvPr>
            <p:cNvSpPr txBox="1"/>
            <p:nvPr/>
          </p:nvSpPr>
          <p:spPr>
            <a:xfrm>
              <a:off x="8662987" y="3429000"/>
              <a:ext cx="35290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.compareTo</a:t>
              </a: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b</a:t>
              </a: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);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8396A15-2D58-4898-8644-FA4A60051F5D}"/>
                </a:ext>
              </a:extLst>
            </p:cNvPr>
            <p:cNvSpPr txBox="1"/>
            <p:nvPr/>
          </p:nvSpPr>
          <p:spPr>
            <a:xfrm>
              <a:off x="8479630" y="4350544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this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6DE595-B677-4FDD-8FBA-A49AEA19565D}"/>
                </a:ext>
              </a:extLst>
            </p:cNvPr>
            <p:cNvSpPr txBox="1"/>
            <p:nvPr/>
          </p:nvSpPr>
          <p:spPr>
            <a:xfrm>
              <a:off x="10584948" y="4350544"/>
              <a:ext cx="8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other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0A0BC7E-2BAA-48AA-A729-D4DD6C09A7FF}"/>
                </a:ext>
              </a:extLst>
            </p:cNvPr>
            <p:cNvCxnSpPr>
              <a:stCxn id="3" idx="0"/>
            </p:cNvCxnSpPr>
            <p:nvPr/>
          </p:nvCxnSpPr>
          <p:spPr>
            <a:xfrm flipH="1" flipV="1">
              <a:off x="8847679" y="3890665"/>
              <a:ext cx="1" cy="45987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13A1A5F-D6BD-4FFF-90B7-B943C7F56BDB}"/>
                </a:ext>
              </a:extLst>
            </p:cNvPr>
            <p:cNvCxnSpPr/>
            <p:nvPr/>
          </p:nvCxnSpPr>
          <p:spPr>
            <a:xfrm flipH="1" flipV="1">
              <a:off x="11038219" y="3890664"/>
              <a:ext cx="1" cy="45987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279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Binary Search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Comparable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Binary Search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Binary (Search) Trees Review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More runtime! </a:t>
            </a:r>
          </a:p>
        </p:txBody>
      </p:sp>
      <p:sp>
        <p:nvSpPr>
          <p:cNvPr id="4" name="Pentagon 3" descr="pointing to Binary Search Review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4496066" y="27926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7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1EF97-A055-4DF7-972B-FE527145F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Monaco" pitchFamily="2" charset="77"/>
              </a:rPr>
              <a:t>contains()</a:t>
            </a:r>
            <a:r>
              <a:rPr lang="en-US" dirty="0"/>
              <a:t> on 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B975A-86B9-487B-9847-66B28746C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599"/>
            <a:ext cx="10280374" cy="4075043"/>
          </a:xfrm>
        </p:spPr>
        <p:txBody>
          <a:bodyPr anchor="t">
            <a:normAutofit/>
          </a:bodyPr>
          <a:lstStyle/>
          <a:p>
            <a:r>
              <a:rPr lang="en-US" dirty="0"/>
              <a:t>contains() checks if an element is in a collection.</a:t>
            </a:r>
          </a:p>
          <a:p>
            <a:r>
              <a:rPr lang="en-US" dirty="0">
                <a:cs typeface="Arial" panose="020B0604020202020204" pitchFamily="34" charset="0"/>
              </a:rPr>
              <a:t>How fast is contains() on an </a:t>
            </a:r>
            <a:r>
              <a:rPr lang="en-US" dirty="0" err="1">
                <a:cs typeface="Arial" panose="020B0604020202020204" pitchFamily="34" charset="0"/>
              </a:rPr>
              <a:t>ArrayList</a:t>
            </a:r>
            <a:r>
              <a:rPr lang="en-US" dirty="0">
                <a:cs typeface="Arial" panose="020B0604020202020204" pitchFamily="34" charset="0"/>
              </a:rPr>
              <a:t>? LinkedList? </a:t>
            </a:r>
            <a:r>
              <a:rPr lang="en-US" dirty="0" err="1">
                <a:cs typeface="Arial" panose="020B0604020202020204" pitchFamily="34" charset="0"/>
              </a:rPr>
              <a:t>IntTree</a:t>
            </a:r>
            <a:r>
              <a:rPr lang="en-US" dirty="0">
                <a:cs typeface="Arial" panose="020B0604020202020204" pitchFamily="34" charset="0"/>
              </a:rPr>
              <a:t>?</a:t>
            </a:r>
          </a:p>
          <a:p>
            <a:r>
              <a:rPr lang="en-US" dirty="0">
                <a:cs typeface="Arial" panose="020B0604020202020204" pitchFamily="34" charset="0"/>
              </a:rPr>
              <a:t>Is it possible to be faster?</a:t>
            </a:r>
          </a:p>
        </p:txBody>
      </p:sp>
    </p:spTree>
    <p:extLst>
      <p:ext uri="{BB962C8B-B14F-4D97-AF65-F5344CB8AC3E}">
        <p14:creationId xmlns:p14="http://schemas.microsoft.com/office/powerpoint/2010/main" val="184752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AF070-42B6-2A57-F66B-59088AAEF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B746B-B3B1-80ED-E2E3-0208361C2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through a dictionary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8E1C-7008-6348-8609-178BF4608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599"/>
            <a:ext cx="10280374" cy="4075043"/>
          </a:xfrm>
        </p:spPr>
        <p:txBody>
          <a:bodyPr anchor="t">
            <a:normAutofit/>
          </a:bodyPr>
          <a:lstStyle/>
          <a:p>
            <a:r>
              <a:rPr lang="en-US" dirty="0"/>
              <a:t>How would you find your favorite word in the dictionary?</a:t>
            </a:r>
          </a:p>
          <a:p>
            <a:pPr lvl="1"/>
            <a:r>
              <a:rPr lang="en-US" dirty="0"/>
              <a:t>Look at every page?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That would take O(n) time where n is the size of the dictionary.</a:t>
            </a:r>
            <a:br>
              <a:rPr lang="en-US" dirty="0">
                <a:cs typeface="Arial" panose="020B0604020202020204" pitchFamily="34" charset="0"/>
              </a:rPr>
            </a:br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Can you find a word more quickly?</a:t>
            </a:r>
            <a:br>
              <a:rPr lang="en-US" dirty="0">
                <a:cs typeface="Arial" panose="020B0604020202020204" pitchFamily="34" charset="0"/>
              </a:rPr>
            </a:b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831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AE7D4-7A75-8E7D-E222-A0B4AA25A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6EB8B-8CA1-85EB-B227-C9F048C7E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through a dictionary pseudocode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BAF1B-4A1A-69B7-1372-8E54A9566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3268387" cy="3815190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Assuming a </a:t>
            </a:r>
            <a:r>
              <a:rPr lang="en-US" sz="2000" i="1" dirty="0"/>
              <a:t>sorted order</a:t>
            </a:r>
            <a:r>
              <a:rPr lang="en-US" sz="2000" dirty="0"/>
              <a:t> of elements to search through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list</a:t>
            </a:r>
          </a:p>
          <a:p>
            <a:r>
              <a:rPr lang="en-US" sz="2000" dirty="0"/>
              <a:t>Suppose you're looking for a specific element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target</a:t>
            </a:r>
          </a:p>
          <a:p>
            <a:r>
              <a:rPr lang="en-US" sz="2000" dirty="0">
                <a:cs typeface="Arial" panose="020B0604020202020204" pitchFamily="34" charset="0"/>
              </a:rPr>
              <a:t>Return the index of the given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target</a:t>
            </a:r>
            <a:r>
              <a:rPr lang="en-US" sz="2000" dirty="0">
                <a:cs typeface="Arial" panose="020B0604020202020204" pitchFamily="34" charset="0"/>
              </a:rPr>
              <a:t>, or -1 if it's not in the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list</a:t>
            </a:r>
            <a:r>
              <a:rPr lang="en-US" sz="20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37CDC5-2DBD-A9D6-9C28-17A54CE60B3A}"/>
              </a:ext>
            </a:extLst>
          </p:cNvPr>
          <p:cNvSpPr txBox="1"/>
          <p:nvPr/>
        </p:nvSpPr>
        <p:spPr>
          <a:xfrm>
            <a:off x="4119365" y="1371600"/>
            <a:ext cx="7932100" cy="4699159"/>
          </a:xfrm>
          <a:prstGeom prst="roundRect">
            <a:avLst/>
          </a:prstGeom>
          <a:ln w="28575"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begin with the dictionary, from the first to last word, </a:t>
            </a:r>
          </a:p>
          <a:p>
            <a:r>
              <a:rPr lang="en-US" dirty="0">
                <a:latin typeface="Consolas" panose="020B0609020204030204" pitchFamily="49" charset="0"/>
              </a:rPr>
              <a:t>        looking for target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search(dictionary, left, right, target):</a:t>
            </a:r>
          </a:p>
          <a:p>
            <a:r>
              <a:rPr lang="en-US" dirty="0">
                <a:latin typeface="Consolas" panose="020B0609020204030204" pitchFamily="49" charset="0"/>
              </a:rPr>
              <a:t>    if there are no more words to look through</a:t>
            </a:r>
          </a:p>
          <a:p>
            <a:r>
              <a:rPr lang="en-US" dirty="0">
                <a:latin typeface="Consolas" panose="020B0609020204030204" pitchFamily="49" charset="0"/>
              </a:rPr>
              <a:t>        give up</a:t>
            </a:r>
          </a:p>
          <a:p>
            <a:r>
              <a:rPr lang="en-US" dirty="0">
                <a:latin typeface="Consolas" panose="020B0609020204030204" pitchFamily="49" charset="0"/>
              </a:rPr>
              <a:t>    else </a:t>
            </a:r>
          </a:p>
          <a:p>
            <a:r>
              <a:rPr lang="en-US" dirty="0">
                <a:latin typeface="Consolas" panose="020B0609020204030204" pitchFamily="49" charset="0"/>
              </a:rPr>
              <a:t>        pick a midpoint between left and right</a:t>
            </a:r>
          </a:p>
          <a:p>
            <a:r>
              <a:rPr lang="en-US" dirty="0">
                <a:latin typeface="Consolas" panose="020B0609020204030204" pitchFamily="49" charset="0"/>
              </a:rPr>
              <a:t>        pick the word at that midpoint</a:t>
            </a:r>
          </a:p>
          <a:p>
            <a:r>
              <a:rPr lang="en-US" dirty="0">
                <a:latin typeface="Consolas" panose="020B0609020204030204" pitchFamily="49" charset="0"/>
              </a:rPr>
              <a:t>        if target is that word 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found it! </a:t>
            </a:r>
          </a:p>
          <a:p>
            <a:r>
              <a:rPr lang="en-US" dirty="0">
                <a:latin typeface="Consolas" panose="020B0609020204030204" pitchFamily="49" charset="0"/>
              </a:rPr>
              <a:t>        else if target comes before that word 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search(dictionary, left, midpoint-1, target)</a:t>
            </a:r>
          </a:p>
          <a:p>
            <a:r>
              <a:rPr lang="en-US" dirty="0">
                <a:latin typeface="Consolas" panose="020B0609020204030204" pitchFamily="49" charset="0"/>
              </a:rPr>
              <a:t>        else (target comes after that word)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search(dictionary, midpoint+1, right, target)</a:t>
            </a:r>
          </a:p>
        </p:txBody>
      </p:sp>
    </p:spTree>
    <p:extLst>
      <p:ext uri="{BB962C8B-B14F-4D97-AF65-F5344CB8AC3E}">
        <p14:creationId xmlns:p14="http://schemas.microsoft.com/office/powerpoint/2010/main" val="990194984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23906</TotalTime>
  <Words>1293</Words>
  <Application>Microsoft Office PowerPoint</Application>
  <PresentationFormat>Widescreen</PresentationFormat>
  <Paragraphs>245</Paragraphs>
  <Slides>20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Consolas</vt:lpstr>
      <vt:lpstr>Courier New</vt:lpstr>
      <vt:lpstr>Monaco</vt:lpstr>
      <vt:lpstr>Montserrat</vt:lpstr>
      <vt:lpstr>Montserrat ExtraBold</vt:lpstr>
      <vt:lpstr>Montserrat SemiBold</vt:lpstr>
      <vt:lpstr>System Font Regular</vt:lpstr>
      <vt:lpstr>CSE 373 Summer 2020</vt:lpstr>
      <vt:lpstr>Comparable; Binary Search Trees</vt:lpstr>
      <vt:lpstr>Lecture Outline: Announcements</vt:lpstr>
      <vt:lpstr>Announcements</vt:lpstr>
      <vt:lpstr>Lecture Outline: Comparable</vt:lpstr>
      <vt:lpstr>Comparable</vt:lpstr>
      <vt:lpstr>Lecture Outline: Binary Search Review</vt:lpstr>
      <vt:lpstr>contains() on Collections</vt:lpstr>
      <vt:lpstr>Looking through a dictionary</vt:lpstr>
      <vt:lpstr>Looking through a dictionary pseudocode</vt:lpstr>
      <vt:lpstr>Binary Search</vt:lpstr>
      <vt:lpstr>Lecture Outline: Binary (Search) Trees Review</vt:lpstr>
      <vt:lpstr>Binary Trees [Review]</vt:lpstr>
      <vt:lpstr>Binary Search Trees (BSTs)</vt:lpstr>
      <vt:lpstr>Why BSTs?</vt:lpstr>
      <vt:lpstr>Lecture Outline: More runtime!</vt:lpstr>
      <vt:lpstr>BSTs &amp; Runtime (1)</vt:lpstr>
      <vt:lpstr>Example Tree: contains for balanced BST</vt:lpstr>
      <vt:lpstr>BSTs &amp; Runtime (2)</vt:lpstr>
      <vt:lpstr>BSTs &amp; Runtime (3)</vt:lpstr>
      <vt:lpstr>BSTs In Java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380</cp:revision>
  <cp:lastPrinted>2022-09-27T21:33:44Z</cp:lastPrinted>
  <dcterms:created xsi:type="dcterms:W3CDTF">2020-06-13T06:27:42Z</dcterms:created>
  <dcterms:modified xsi:type="dcterms:W3CDTF">2026-08-04T23:49:41Z</dcterms:modified>
</cp:coreProperties>
</file>