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99" r:id="rId2"/>
    <p:sldId id="368" r:id="rId3"/>
    <p:sldId id="351" r:id="rId4"/>
    <p:sldId id="330" r:id="rId5"/>
    <p:sldId id="369" r:id="rId6"/>
    <p:sldId id="260" r:id="rId7"/>
    <p:sldId id="262" r:id="rId8"/>
    <p:sldId id="289" r:id="rId9"/>
    <p:sldId id="287" r:id="rId10"/>
    <p:sldId id="298" r:id="rId11"/>
    <p:sldId id="370" r:id="rId12"/>
    <p:sldId id="265" r:id="rId13"/>
    <p:sldId id="266" r:id="rId14"/>
    <p:sldId id="268" r:id="rId15"/>
    <p:sldId id="371" r:id="rId16"/>
    <p:sldId id="274" r:id="rId17"/>
    <p:sldId id="296" r:id="rId18"/>
    <p:sldId id="336" r:id="rId19"/>
    <p:sldId id="337" r:id="rId20"/>
    <p:sldId id="363" r:id="rId21"/>
    <p:sldId id="294" r:id="rId22"/>
    <p:sldId id="282" r:id="rId23"/>
    <p:sldId id="290" r:id="rId24"/>
    <p:sldId id="284" r:id="rId25"/>
    <p:sldId id="291" r:id="rId26"/>
    <p:sldId id="293" r:id="rId27"/>
    <p:sldId id="367" r:id="rId28"/>
    <p:sldId id="364" r:id="rId29"/>
    <p:sldId id="365" r:id="rId30"/>
    <p:sldId id="295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Helvetica Neue" panose="020B0604020202020204" charset="0"/>
      <p:regular r:id="rId37"/>
      <p:bold r:id="rId38"/>
      <p:italic r:id="rId39"/>
      <p:boldItalic r:id="rId40"/>
    </p:embeddedFont>
    <p:embeddedFont>
      <p:font typeface="Montserrat" panose="00000500000000000000" pitchFamily="2" charset="0"/>
      <p:regular r:id="rId41"/>
      <p:bold r:id="rId42"/>
      <p:italic r:id="rId43"/>
      <p:boldItalic r:id="rId44"/>
    </p:embeddedFont>
    <p:embeddedFont>
      <p:font typeface="Montserrat ExtraBold" panose="00000900000000000000" pitchFamily="2" charset="0"/>
      <p:bold r:id="rId45"/>
      <p:italic r:id="rId46"/>
      <p:boldItalic r:id="rId47"/>
    </p:embeddedFont>
    <p:embeddedFont>
      <p:font typeface="Montserrat SemiBold" panose="00000700000000000000" pitchFamily="2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6" roundtripDataSignature="AMtx7mi8dWrwCSJhu53tQRppDdHoobhiM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e-loaner" initials="cl" lastIdx="1" clrIdx="0">
    <p:extLst>
      <p:ext uri="{19B8F6BF-5375-455C-9EA6-DF929625EA0E}">
        <p15:presenceInfo xmlns:p15="http://schemas.microsoft.com/office/powerpoint/2012/main" userId="cse-loa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AFA"/>
    <a:srgbClr val="E5D7B4"/>
    <a:srgbClr val="595959"/>
    <a:srgbClr val="8B8B8B"/>
    <a:srgbClr val="535353"/>
    <a:srgbClr val="3CC1B5"/>
    <a:srgbClr val="EE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3" autoAdjust="0"/>
    <p:restoredTop sz="84780" autoAdjust="0"/>
  </p:normalViewPr>
  <p:slideViewPr>
    <p:cSldViewPr snapToGrid="0">
      <p:cViewPr varScale="1">
        <p:scale>
          <a:sx n="92" d="100"/>
          <a:sy n="92" d="100"/>
        </p:scale>
        <p:origin x="75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6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Slido</a:t>
            </a:r>
            <a:r>
              <a:rPr lang="en-US" dirty="0"/>
              <a:t> event: https://app.sli.do/event/h1h54ptZxfCMf5m8QF6Gpx</a:t>
            </a:r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>
          <a:extLst>
            <a:ext uri="{FF2B5EF4-FFF2-40B4-BE49-F238E27FC236}">
              <a16:creationId xmlns:a16="http://schemas.microsoft.com/office/drawing/2014/main" id="{52D3E1FF-6A44-3A0F-153B-0969EA609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5:notes">
            <a:extLst>
              <a:ext uri="{FF2B5EF4-FFF2-40B4-BE49-F238E27FC236}">
                <a16:creationId xmlns:a16="http://schemas.microsoft.com/office/drawing/2014/main" id="{DB112459-4FE6-9C8F-196A-FF4304F720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8" name="Google Shape;188;p45:notes">
            <a:extLst>
              <a:ext uri="{FF2B5EF4-FFF2-40B4-BE49-F238E27FC236}">
                <a16:creationId xmlns:a16="http://schemas.microsoft.com/office/drawing/2014/main" id="{1795D6C8-E497-96B3-C78B-10CBE93269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4828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>
          <a:extLst>
            <a:ext uri="{FF2B5EF4-FFF2-40B4-BE49-F238E27FC236}">
              <a16:creationId xmlns:a16="http://schemas.microsoft.com/office/drawing/2014/main" id="{292C2E3D-294B-A8C8-D4C0-62FF2636B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>
            <a:extLst>
              <a:ext uri="{FF2B5EF4-FFF2-40B4-BE49-F238E27FC236}">
                <a16:creationId xmlns:a16="http://schemas.microsoft.com/office/drawing/2014/main" id="{668AF29B-59B8-9580-D897-63E658329A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18:notes">
            <a:extLst>
              <a:ext uri="{FF2B5EF4-FFF2-40B4-BE49-F238E27FC236}">
                <a16:creationId xmlns:a16="http://schemas.microsoft.com/office/drawing/2014/main" id="{F083E721-DBEA-1F37-8434-5F130984FB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0094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>
          <a:extLst>
            <a:ext uri="{FF2B5EF4-FFF2-40B4-BE49-F238E27FC236}">
              <a16:creationId xmlns:a16="http://schemas.microsoft.com/office/drawing/2014/main" id="{292C2E3D-294B-A8C8-D4C0-62FF2636B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>
            <a:extLst>
              <a:ext uri="{FF2B5EF4-FFF2-40B4-BE49-F238E27FC236}">
                <a16:creationId xmlns:a16="http://schemas.microsoft.com/office/drawing/2014/main" id="{668AF29B-59B8-9580-D897-63E658329A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18:notes">
            <a:extLst>
              <a:ext uri="{FF2B5EF4-FFF2-40B4-BE49-F238E27FC236}">
                <a16:creationId xmlns:a16="http://schemas.microsoft.com/office/drawing/2014/main" id="{F083E721-DBEA-1F37-8434-5F130984FB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007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8" name="Google Shape;2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>
          <a:extLst>
            <a:ext uri="{FF2B5EF4-FFF2-40B4-BE49-F238E27FC236}">
              <a16:creationId xmlns:a16="http://schemas.microsoft.com/office/drawing/2014/main" id="{B7B8642A-3AE1-AF38-19B4-2A9A9B666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>
            <a:extLst>
              <a:ext uri="{FF2B5EF4-FFF2-40B4-BE49-F238E27FC236}">
                <a16:creationId xmlns:a16="http://schemas.microsoft.com/office/drawing/2014/main" id="{72E44791-DA5C-3105-B5E4-1635452A31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1:notes">
            <a:extLst>
              <a:ext uri="{FF2B5EF4-FFF2-40B4-BE49-F238E27FC236}">
                <a16:creationId xmlns:a16="http://schemas.microsoft.com/office/drawing/2014/main" id="{D2DBEAEC-F70C-9237-C41C-9E22B1FB69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2900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01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>
          <a:extLst>
            <a:ext uri="{FF2B5EF4-FFF2-40B4-BE49-F238E27FC236}">
              <a16:creationId xmlns:a16="http://schemas.microsoft.com/office/drawing/2014/main" id="{292C2E3D-294B-A8C8-D4C0-62FF2636B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>
            <a:extLst>
              <a:ext uri="{FF2B5EF4-FFF2-40B4-BE49-F238E27FC236}">
                <a16:creationId xmlns:a16="http://schemas.microsoft.com/office/drawing/2014/main" id="{668AF29B-59B8-9580-D897-63E658329A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18:notes">
            <a:extLst>
              <a:ext uri="{FF2B5EF4-FFF2-40B4-BE49-F238E27FC236}">
                <a16:creationId xmlns:a16="http://schemas.microsoft.com/office/drawing/2014/main" id="{F083E721-DBEA-1F37-8434-5F130984FB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7480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27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>
          <a:extLst>
            <a:ext uri="{FF2B5EF4-FFF2-40B4-BE49-F238E27FC236}">
              <a16:creationId xmlns:a16="http://schemas.microsoft.com/office/drawing/2014/main" id="{292C2E3D-294B-A8C8-D4C0-62FF2636B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>
            <a:extLst>
              <a:ext uri="{FF2B5EF4-FFF2-40B4-BE49-F238E27FC236}">
                <a16:creationId xmlns:a16="http://schemas.microsoft.com/office/drawing/2014/main" id="{668AF29B-59B8-9580-D897-63E658329A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18:notes">
            <a:extLst>
              <a:ext uri="{FF2B5EF4-FFF2-40B4-BE49-F238E27FC236}">
                <a16:creationId xmlns:a16="http://schemas.microsoft.com/office/drawing/2014/main" id="{F083E721-DBEA-1F37-8434-5F130984FB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8787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F18E5-3623-C2A1-768C-CB8F4B99D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77DED5-BB92-D40E-AFFD-8E40B4CD15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E4A369-2669-5ED4-4C5A-226BC8702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89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003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9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7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56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>
          <a:extLst>
            <a:ext uri="{FF2B5EF4-FFF2-40B4-BE49-F238E27FC236}">
              <a16:creationId xmlns:a16="http://schemas.microsoft.com/office/drawing/2014/main" id="{292C2E3D-294B-A8C8-D4C0-62FF2636B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>
            <a:extLst>
              <a:ext uri="{FF2B5EF4-FFF2-40B4-BE49-F238E27FC236}">
                <a16:creationId xmlns:a16="http://schemas.microsoft.com/office/drawing/2014/main" id="{668AF29B-59B8-9580-D897-63E658329A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18:notes">
            <a:extLst>
              <a:ext uri="{FF2B5EF4-FFF2-40B4-BE49-F238E27FC236}">
                <a16:creationId xmlns:a16="http://schemas.microsoft.com/office/drawing/2014/main" id="{F083E721-DBEA-1F37-8434-5F130984FB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707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8" name="Google Shape;18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Slido</a:t>
            </a:r>
            <a:r>
              <a:rPr lang="en-US" dirty="0"/>
              <a:t> event: https://app.sli.do/event/h1h54ptZxfCMf5m8QF6Gpx</a:t>
            </a:r>
          </a:p>
        </p:txBody>
      </p:sp>
    </p:spTree>
    <p:extLst>
      <p:ext uri="{BB962C8B-B14F-4D97-AF65-F5344CB8AC3E}">
        <p14:creationId xmlns:p14="http://schemas.microsoft.com/office/powerpoint/2010/main" val="123128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6;p28">
            <a:extLst>
              <a:ext uri="{FF2B5EF4-FFF2-40B4-BE49-F238E27FC236}">
                <a16:creationId xmlns:a16="http://schemas.microsoft.com/office/drawing/2014/main" id="{ED4E756B-CDE3-4E40-A70D-83E138B6A228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7;p28" descr="Picture 6">
            <a:extLst>
              <a:ext uri="{FF2B5EF4-FFF2-40B4-BE49-F238E27FC236}">
                <a16:creationId xmlns:a16="http://schemas.microsoft.com/office/drawing/2014/main" id="{3615D33B-CBC7-47BB-9323-0EDFFAC5314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8;p28">
            <a:extLst>
              <a:ext uri="{FF2B5EF4-FFF2-40B4-BE49-F238E27FC236}">
                <a16:creationId xmlns:a16="http://schemas.microsoft.com/office/drawing/2014/main" id="{46FEA7C6-183B-4590-9CF9-7C4576B5FC4B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Summer 2026</a:t>
            </a:r>
            <a:endParaRPr dirty="0"/>
          </a:p>
        </p:txBody>
      </p:sp>
      <p:sp>
        <p:nvSpPr>
          <p:cNvPr id="12" name="Google Shape;9;p28">
            <a:extLst>
              <a:ext uri="{FF2B5EF4-FFF2-40B4-BE49-F238E27FC236}">
                <a16:creationId xmlns:a16="http://schemas.microsoft.com/office/drawing/2014/main" id="{C165F76A-ADAF-4C40-8F81-B627BD0C9E29}"/>
              </a:ext>
            </a:extLst>
          </p:cNvPr>
          <p:cNvSpPr txBox="1"/>
          <p:nvPr userDrawn="1"/>
        </p:nvSpPr>
        <p:spPr>
          <a:xfrm>
            <a:off x="3046095" y="-38779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Welcome; Syllabus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tice: Think">
  <p:cSld name="Practice: Thi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" name="Google Shape;49;p32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50" name="Google Shape;50;p32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2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      #cse123</a:t>
              </a:r>
              <a:endParaRPr dirty="0"/>
            </a:p>
          </p:txBody>
        </p:sp>
      </p:grpSp>
      <p:sp>
        <p:nvSpPr>
          <p:cNvPr id="52" name="Google Shape;52;p32"/>
          <p:cNvSpPr txBox="1"/>
          <p:nvPr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/>
          </a:p>
        </p:txBody>
      </p:sp>
      <p:pic>
        <p:nvPicPr>
          <p:cNvPr id="53" name="Google Shape;53;p32" descr="Graphic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2"/>
          <p:cNvSpPr/>
          <p:nvPr/>
        </p:nvSpPr>
        <p:spPr>
          <a:xfrm>
            <a:off x="7058213" y="226073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2"/>
          <p:cNvSpPr/>
          <p:nvPr/>
        </p:nvSpPr>
        <p:spPr>
          <a:xfrm>
            <a:off x="7163368" y="331229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6;p28">
            <a:extLst>
              <a:ext uri="{FF2B5EF4-FFF2-40B4-BE49-F238E27FC236}">
                <a16:creationId xmlns:a16="http://schemas.microsoft.com/office/drawing/2014/main" id="{AFA243BF-E20A-4797-A2D8-A6470CA1BE43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7;p28" descr="Picture 6">
            <a:extLst>
              <a:ext uri="{FF2B5EF4-FFF2-40B4-BE49-F238E27FC236}">
                <a16:creationId xmlns:a16="http://schemas.microsoft.com/office/drawing/2014/main" id="{EAF308B1-3FDB-4466-9BFB-9B9E142FD32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8;p28">
            <a:extLst>
              <a:ext uri="{FF2B5EF4-FFF2-40B4-BE49-F238E27FC236}">
                <a16:creationId xmlns:a16="http://schemas.microsoft.com/office/drawing/2014/main" id="{AFD02D16-68C1-448A-8B6E-D8433AF1F022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Summer 2026</a:t>
            </a:r>
            <a:endParaRPr dirty="0"/>
          </a:p>
        </p:txBody>
      </p:sp>
      <p:sp>
        <p:nvSpPr>
          <p:cNvPr id="19" name="Google Shape;9;p28">
            <a:extLst>
              <a:ext uri="{FF2B5EF4-FFF2-40B4-BE49-F238E27FC236}">
                <a16:creationId xmlns:a16="http://schemas.microsoft.com/office/drawing/2014/main" id="{A46BFA3C-F6EC-4537-9FAF-F60EA06525E7}"/>
              </a:ext>
            </a:extLst>
          </p:cNvPr>
          <p:cNvSpPr txBox="1"/>
          <p:nvPr userDrawn="1"/>
        </p:nvSpPr>
        <p:spPr>
          <a:xfrm>
            <a:off x="3046095" y="-38779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Welcome; Syllabus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" name="Google Shape;6;p28">
            <a:extLst>
              <a:ext uri="{FF2B5EF4-FFF2-40B4-BE49-F238E27FC236}">
                <a16:creationId xmlns:a16="http://schemas.microsoft.com/office/drawing/2014/main" id="{6E67F056-4AC2-42AC-82C2-7A28149F995B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7;p28" descr="Picture 6">
            <a:extLst>
              <a:ext uri="{FF2B5EF4-FFF2-40B4-BE49-F238E27FC236}">
                <a16:creationId xmlns:a16="http://schemas.microsoft.com/office/drawing/2014/main" id="{8E055793-69D7-4738-AEA9-2B1BF976CD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;p28">
            <a:extLst>
              <a:ext uri="{FF2B5EF4-FFF2-40B4-BE49-F238E27FC236}">
                <a16:creationId xmlns:a16="http://schemas.microsoft.com/office/drawing/2014/main" id="{BD3BBA7E-ACB7-4263-A69A-5466B70D2A82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Summer 2026</a:t>
            </a:r>
            <a:endParaRPr dirty="0"/>
          </a:p>
        </p:txBody>
      </p:sp>
      <p:sp>
        <p:nvSpPr>
          <p:cNvPr id="11" name="Google Shape;9;p28">
            <a:extLst>
              <a:ext uri="{FF2B5EF4-FFF2-40B4-BE49-F238E27FC236}">
                <a16:creationId xmlns:a16="http://schemas.microsoft.com/office/drawing/2014/main" id="{372B8A18-C0C4-4FF7-A7F1-58BCD0BA53B8}"/>
              </a:ext>
            </a:extLst>
          </p:cNvPr>
          <p:cNvSpPr txBox="1"/>
          <p:nvPr userDrawn="1"/>
        </p:nvSpPr>
        <p:spPr>
          <a:xfrm>
            <a:off x="3046095" y="-38779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Welcome; Syllabus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grpSp>
        <p:nvGrpSpPr>
          <p:cNvPr id="21" name="Google Shape;21;p29"/>
          <p:cNvGrpSpPr/>
          <p:nvPr/>
        </p:nvGrpSpPr>
        <p:grpSpPr>
          <a:xfrm>
            <a:off x="420127" y="2753847"/>
            <a:ext cx="1269525" cy="420132"/>
            <a:chOff x="0" y="0"/>
            <a:chExt cx="1269523" cy="420130"/>
          </a:xfrm>
        </p:grpSpPr>
        <p:sp>
          <p:nvSpPr>
            <p:cNvPr id="22" name="Google Shape;22;p29"/>
            <p:cNvSpPr/>
            <p:nvPr/>
          </p:nvSpPr>
          <p:spPr>
            <a:xfrm>
              <a:off x="0" y="0"/>
              <a:ext cx="1269523" cy="420130"/>
            </a:xfrm>
            <a:prstGeom prst="roundRect">
              <a:avLst>
                <a:gd name="adj" fmla="val 16667"/>
              </a:avLst>
            </a:prstGeom>
            <a:solidFill>
              <a:srgbClr val="FA823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9"/>
            <p:cNvSpPr txBox="1"/>
            <p:nvPr/>
          </p:nvSpPr>
          <p:spPr>
            <a:xfrm>
              <a:off x="66228" y="40809"/>
              <a:ext cx="1137067" cy="338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Montserrat"/>
                <a:buNone/>
              </a:pPr>
              <a:r>
                <a:rPr lang="en-US" sz="1600" b="0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LEC 00</a:t>
              </a:r>
              <a:endParaRPr dirty="0"/>
            </a:p>
          </p:txBody>
        </p:sp>
      </p:grp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Summer 2026</a:t>
            </a:r>
            <a:endParaRPr dirty="0"/>
          </a:p>
        </p:txBody>
      </p:sp>
      <p:sp>
        <p:nvSpPr>
          <p:cNvPr id="34" name="Google Shape;9;p28">
            <a:extLst>
              <a:ext uri="{FF2B5EF4-FFF2-40B4-BE49-F238E27FC236}">
                <a16:creationId xmlns:a16="http://schemas.microsoft.com/office/drawing/2014/main" id="{639719FC-3597-4553-83F6-5B80CA5261BE}"/>
              </a:ext>
            </a:extLst>
          </p:cNvPr>
          <p:cNvSpPr txBox="1"/>
          <p:nvPr userDrawn="1"/>
        </p:nvSpPr>
        <p:spPr>
          <a:xfrm>
            <a:off x="3046095" y="-38779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Welcome; Syllabus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301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Picture 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Summer 2026</a:t>
            </a:r>
            <a:endParaRPr dirty="0"/>
          </a:p>
        </p:txBody>
      </p:sp>
      <p:sp>
        <p:nvSpPr>
          <p:cNvPr id="9" name="Google Shape;9;p28"/>
          <p:cNvSpPr txBox="1"/>
          <p:nvPr/>
        </p:nvSpPr>
        <p:spPr>
          <a:xfrm>
            <a:off x="3046095" y="-38779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Welcome; Syllabus</a:t>
            </a:r>
            <a:endParaRPr dirty="0"/>
          </a:p>
        </p:txBody>
      </p:sp>
      <p:sp>
        <p:nvSpPr>
          <p:cNvPr id="10" name="Google Shape;10;p28"/>
          <p:cNvSpPr txBox="1"/>
          <p:nvPr/>
        </p:nvSpPr>
        <p:spPr>
          <a:xfrm>
            <a:off x="614129" y="469556"/>
            <a:ext cx="1922714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394855"/>
            <a:ext cx="10972800" cy="120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6" r:id="rId5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hyperlink" Target="https://open.spotify.com/playlist/7sjPyy1Zv8wAZ1Qo8r0qeQ?si=1f29712a9d924eb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uw.edu/12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uw.edu/123/syllabus/#revision-resubmission-and-reattempt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uw.edu/123/syllabus/#grade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uw.edu/123/syllabus/#academic-honesty-and-collaboratio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s.uw.edu/123/syllabus/#using-ai-in-cse-123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s.uw.edu/123/syllabus/#using-ai-in-cse-123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2DNRywvbWFnSEFgz5" TargetMode="External"/><Relationship Id="rId2" Type="http://schemas.openxmlformats.org/officeDocument/2006/relationships/hyperlink" Target="https://my.uw.ed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356810" y="3790816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Welcome </a:t>
            </a:r>
            <a:b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&amp; Syllabus</a:t>
            </a:r>
            <a:endParaRPr dirty="0"/>
          </a:p>
        </p:txBody>
      </p:sp>
      <p:pic>
        <p:nvPicPr>
          <p:cNvPr id="93" name="Google Shape;93;p1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4971" y="3231358"/>
            <a:ext cx="1305170" cy="130517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Introduce yourself to your neighbor!</a:t>
            </a: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is your name? Major? What have you been up to the past week?</a:t>
            </a:r>
            <a:endParaRPr dirty="0"/>
          </a:p>
        </p:txBody>
      </p:sp>
      <p:sp>
        <p:nvSpPr>
          <p:cNvPr id="96" name="Google Shape;96;p1"/>
          <p:cNvSpPr txBox="1"/>
          <p:nvPr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Trien </a:t>
            </a:r>
            <a:r>
              <a:rPr lang="en-US" sz="20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Vuong</a:t>
            </a:r>
            <a:endParaRPr lang="en-US" sz="20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Google Shape;96;p1">
            <a:extLst>
              <a:ext uri="{FF2B5EF4-FFF2-40B4-BE49-F238E27FC236}">
                <a16:creationId xmlns:a16="http://schemas.microsoft.com/office/drawing/2014/main" id="{FCE87D4C-E427-F3B4-FC72-633BB9C5EC28}"/>
              </a:ext>
            </a:extLst>
          </p:cNvPr>
          <p:cNvSpPr txBox="1"/>
          <p:nvPr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D574A-9F4B-42E9-A014-AD7E20A7EA37}"/>
              </a:ext>
            </a:extLst>
          </p:cNvPr>
          <p:cNvSpPr txBox="1"/>
          <p:nvPr/>
        </p:nvSpPr>
        <p:spPr>
          <a:xfrm>
            <a:off x="7684077" y="4395355"/>
            <a:ext cx="3777096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dirty="0">
                <a:latin typeface="Montserrat" panose="00000500000000000000" pitchFamily="2" charset="0"/>
              </a:rPr>
              <a:t>Cora</a:t>
            </a:r>
          </a:p>
          <a:p>
            <a:r>
              <a:rPr lang="en-US" sz="2400" dirty="0">
                <a:latin typeface="Montserrat" panose="00000500000000000000" pitchFamily="2" charset="0"/>
              </a:rPr>
              <a:t>Jonah</a:t>
            </a:r>
          </a:p>
          <a:p>
            <a:r>
              <a:rPr lang="en-US" sz="2400" dirty="0" err="1">
                <a:latin typeface="Montserrat" panose="00000500000000000000" pitchFamily="2" charset="0"/>
              </a:rPr>
              <a:t>Maitreyi</a:t>
            </a:r>
            <a:endParaRPr lang="en-US" sz="2400" dirty="0">
              <a:latin typeface="Montserrat" panose="00000500000000000000" pitchFamily="2" charset="0"/>
            </a:endParaRPr>
          </a:p>
          <a:p>
            <a:br>
              <a:rPr lang="en-US" sz="2400" dirty="0">
                <a:latin typeface="Montserrat" panose="00000500000000000000" pitchFamily="2" charset="0"/>
              </a:rPr>
            </a:br>
            <a:br>
              <a:rPr lang="en-US" sz="2400" dirty="0">
                <a:latin typeface="Montserrat" panose="00000500000000000000" pitchFamily="2" charset="0"/>
              </a:rPr>
            </a:br>
            <a:r>
              <a:rPr lang="en-US" sz="2400" dirty="0" err="1">
                <a:latin typeface="Montserrat" panose="00000500000000000000" pitchFamily="2" charset="0"/>
              </a:rPr>
              <a:t>Nhan</a:t>
            </a:r>
            <a:endParaRPr lang="en-US" sz="2400" dirty="0">
              <a:latin typeface="Montserrat" panose="00000500000000000000" pitchFamily="2" charset="0"/>
            </a:endParaRPr>
          </a:p>
          <a:p>
            <a:r>
              <a:rPr lang="en-US" sz="2400" dirty="0">
                <a:latin typeface="Montserrat" panose="00000500000000000000" pitchFamily="2" charset="0"/>
              </a:rPr>
              <a:t>Nichole</a:t>
            </a:r>
          </a:p>
          <a:p>
            <a:r>
              <a:rPr lang="en-US" sz="2400" dirty="0" err="1">
                <a:latin typeface="Montserrat" panose="00000500000000000000" pitchFamily="2" charset="0"/>
              </a:rPr>
              <a:t>Shiven</a:t>
            </a:r>
            <a:endParaRPr lang="en-US" sz="2400" dirty="0"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BE9F9-FD6E-8D14-1B3A-4E4D34486E52}"/>
              </a:ext>
            </a:extLst>
          </p:cNvPr>
          <p:cNvSpPr txBox="1"/>
          <p:nvPr/>
        </p:nvSpPr>
        <p:spPr>
          <a:xfrm>
            <a:off x="6815404" y="6442666"/>
            <a:ext cx="4941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Now playing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: 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  <a:hlinkClick r:id="rId4"/>
              </a:rPr>
              <a:t>CSE 123 26su Lecture Tunes </a:t>
            </a:r>
            <a:endParaRPr lang="en-US" dirty="0">
              <a:solidFill>
                <a:srgbClr val="535353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9" name="Picture 8" descr="qr code for https://app.sli.do/event/h1h54ptZxfCMf5m8QF6Gpx&#10;or slido.com and event code cse123&#10;">
            <a:extLst>
              <a:ext uri="{FF2B5EF4-FFF2-40B4-BE49-F238E27FC236}">
                <a16:creationId xmlns:a16="http://schemas.microsoft.com/office/drawing/2014/main" id="{EBB1F268-352D-4986-B41D-0F927A911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196" y="5675169"/>
            <a:ext cx="1025236" cy="10252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>
          <a:extLst>
            <a:ext uri="{FF2B5EF4-FFF2-40B4-BE49-F238E27FC236}">
              <a16:creationId xmlns:a16="http://schemas.microsoft.com/office/drawing/2014/main" id="{27BBE6B6-8290-1A69-E019-B4F9540D1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5">
            <a:extLst>
              <a:ext uri="{FF2B5EF4-FFF2-40B4-BE49-F238E27FC236}">
                <a16:creationId xmlns:a16="http://schemas.microsoft.com/office/drawing/2014/main" id="{922F6151-E2FF-609F-EDF6-3D4CEF03D0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Programming Skill</a:t>
            </a:r>
            <a:endParaRPr dirty="0"/>
          </a:p>
        </p:txBody>
      </p:sp>
      <p:sp>
        <p:nvSpPr>
          <p:cNvPr id="191" name="Google Shape;191;p45">
            <a:extLst>
              <a:ext uri="{FF2B5EF4-FFF2-40B4-BE49-F238E27FC236}">
                <a16:creationId xmlns:a16="http://schemas.microsoft.com/office/drawing/2014/main" id="{2ADE4C64-E258-96B3-4B0E-32113C37FC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47328"/>
            <a:ext cx="10515600" cy="470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/>
              <a:t>Fluency with the relevant language and tools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ts val="280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consists of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conceptually simple facts</a:t>
            </a:r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SzPts val="2800"/>
              <a:buChar char="•"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syntax (of a for loop, method, ...) , how to run a program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ts val="280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eventually becomes second nature</a:t>
            </a:r>
          </a:p>
          <a:p>
            <a:pPr marL="571500" lvl="1" indent="0">
              <a:buSzPts val="2800"/>
              <a:buNone/>
            </a:pPr>
            <a:endParaRPr lang="en-US" dirty="0"/>
          </a:p>
          <a:p>
            <a:pPr>
              <a:buSzPts val="2800"/>
            </a:pPr>
            <a:r>
              <a:rPr lang="en-US" sz="3200" dirty="0"/>
              <a:t>Mental model of how programs execute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consists of a few deep concepts</a:t>
            </a:r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SzPts val="2800"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what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variable? a loop? a method? a reference?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develop the skill of </a:t>
            </a:r>
            <a:r>
              <a:rPr lang="en-US" b="1" i="1" dirty="0">
                <a:solidFill>
                  <a:schemeClr val="tx1"/>
                </a:solidFill>
              </a:rPr>
              <a:t>tracing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current state of a program</a:t>
            </a:r>
          </a:p>
          <a:p>
            <a:pPr lvl="2">
              <a:buSzPts val="2800"/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SzPts val="2800"/>
            </a:pPr>
            <a:endParaRPr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48C8210-4544-0F51-475E-050F78E82D41}"/>
              </a:ext>
            </a:extLst>
          </p:cNvPr>
          <p:cNvSpPr/>
          <p:nvPr/>
        </p:nvSpPr>
        <p:spPr>
          <a:xfrm>
            <a:off x="8256104" y="3710609"/>
            <a:ext cx="3750366" cy="9011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Key course takeaway!</a:t>
            </a:r>
          </a:p>
        </p:txBody>
      </p:sp>
    </p:spTree>
    <p:extLst>
      <p:ext uri="{BB962C8B-B14F-4D97-AF65-F5344CB8AC3E}">
        <p14:creationId xmlns:p14="http://schemas.microsoft.com/office/powerpoint/2010/main" val="248508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>
          <a:extLst>
            <a:ext uri="{FF2B5EF4-FFF2-40B4-BE49-F238E27FC236}">
              <a16:creationId xmlns:a16="http://schemas.microsoft.com/office/drawing/2014/main" id="{05C937AE-EDFB-A809-7757-8A137ECE8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">
            <a:extLst>
              <a:ext uri="{FF2B5EF4-FFF2-40B4-BE49-F238E27FC236}">
                <a16:creationId xmlns:a16="http://schemas.microsoft.com/office/drawing/2014/main" id="{229195AC-7E64-107F-EE68-5B6612D19F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 dirty="0"/>
              <a:t>Lecture Outline: Course Components &amp; Tools</a:t>
            </a:r>
            <a:endParaRPr dirty="0"/>
          </a:p>
        </p:txBody>
      </p:sp>
      <p:sp>
        <p:nvSpPr>
          <p:cNvPr id="284" name="Google Shape;284;p18">
            <a:extLst>
              <a:ext uri="{FF2B5EF4-FFF2-40B4-BE49-F238E27FC236}">
                <a16:creationId xmlns:a16="http://schemas.microsoft.com/office/drawing/2014/main" id="{06DF227E-B537-2D84-80B9-286A4EBB67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Introductions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About this Course</a:t>
            </a:r>
            <a:endParaRPr dirty="0">
              <a:solidFill>
                <a:schemeClr val="tx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-"/>
            </a:pPr>
            <a:r>
              <a:rPr lang="en-US" sz="2400" b="1" dirty="0">
                <a:solidFill>
                  <a:schemeClr val="accent5"/>
                </a:solidFill>
              </a:rPr>
              <a:t>Course Components &amp; Tools</a:t>
            </a:r>
            <a:endParaRPr b="1" dirty="0">
              <a:solidFill>
                <a:schemeClr val="accent5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ts val="2400"/>
              <a:buFont typeface="Helvetica Neue"/>
              <a:buChar char="-"/>
            </a:pPr>
            <a:r>
              <a:rPr lang="en-US" sz="2400" dirty="0">
                <a:solidFill>
                  <a:schemeClr val="tx1"/>
                </a:solidFill>
              </a:rPr>
              <a:t>Making the Most of this Class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Assignments and Grading</a:t>
            </a:r>
          </a:p>
        </p:txBody>
      </p:sp>
      <p:sp>
        <p:nvSpPr>
          <p:cNvPr id="285" name="Google Shape;285;p18" descr="Pointing to &quot;Course Components &amp; Tools&quot;">
            <a:extLst>
              <a:ext uri="{FF2B5EF4-FFF2-40B4-BE49-F238E27FC236}">
                <a16:creationId xmlns:a16="http://schemas.microsoft.com/office/drawing/2014/main" id="{2FA1A400-CFD0-B2B8-8E05-31F2CC28956A}"/>
              </a:ext>
            </a:extLst>
          </p:cNvPr>
          <p:cNvSpPr/>
          <p:nvPr/>
        </p:nvSpPr>
        <p:spPr>
          <a:xfrm rot="10800000">
            <a:off x="5283371" y="2373781"/>
            <a:ext cx="444852" cy="3089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4100" y="0"/>
                </a:lnTo>
                <a:lnTo>
                  <a:pt x="21600" y="10800"/>
                </a:lnTo>
                <a:lnTo>
                  <a:pt x="141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215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 dirty="0"/>
              <a:t>Course Components</a:t>
            </a:r>
            <a:endParaRPr dirty="0"/>
          </a:p>
        </p:txBody>
      </p:sp>
      <p:grpSp>
        <p:nvGrpSpPr>
          <p:cNvPr id="177" name="Google Shape;177;p10" descr="Lectur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29161" y="1513634"/>
            <a:ext cx="1745674" cy="427513"/>
            <a:chOff x="0" y="0"/>
            <a:chExt cx="1745673" cy="427512"/>
          </a:xfrm>
        </p:grpSpPr>
        <p:sp>
          <p:nvSpPr>
            <p:cNvPr id="178" name="Google Shape;178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solidFill>
              <a:srgbClr val="FA823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0"/>
            <p:cNvSpPr txBox="1"/>
            <p:nvPr/>
          </p:nvSpPr>
          <p:spPr>
            <a:xfrm>
              <a:off x="66589" y="59888"/>
              <a:ext cx="1612494" cy="307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b="1" i="0" u="none" strike="noStrike" cap="none" dirty="0">
                  <a:solidFill>
                    <a:srgbClr val="FFFFFF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rPr>
                <a:t>LECTURES</a:t>
              </a:r>
              <a:endParaRPr b="1" dirty="0">
                <a:latin typeface="Montserrat" pitchFamily="2" charset="77"/>
                <a:cs typeface="Calibri" panose="020F0502020204030204" pitchFamily="34" charset="0"/>
              </a:endParaRPr>
            </a:p>
          </p:txBody>
        </p:sp>
      </p:grpSp>
      <p:sp>
        <p:nvSpPr>
          <p:cNvPr id="180" name="Google Shape;180;p10"/>
          <p:cNvSpPr txBox="1"/>
          <p:nvPr/>
        </p:nvSpPr>
        <p:spPr>
          <a:xfrm>
            <a:off x="2559341" y="1558132"/>
            <a:ext cx="5736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x15</a:t>
            </a:r>
            <a:endParaRPr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629161" y="2003097"/>
            <a:ext cx="38637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823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We’re here!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823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Introduce concepts, practice </a:t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ideas, discuss applications.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823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Pre-class materials to prepare for </a:t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 each day. Due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before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1" name="Google Shape;181;p10" descr="Section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29160" y="3854953"/>
            <a:ext cx="1745675" cy="427514"/>
            <a:chOff x="0" y="0"/>
            <a:chExt cx="1745673" cy="427512"/>
          </a:xfrm>
        </p:grpSpPr>
        <p:sp>
          <p:nvSpPr>
            <p:cNvPr id="182" name="Google Shape;182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solidFill>
              <a:srgbClr val="F7B73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0"/>
            <p:cNvSpPr txBox="1"/>
            <p:nvPr/>
          </p:nvSpPr>
          <p:spPr>
            <a:xfrm>
              <a:off x="66589" y="59888"/>
              <a:ext cx="1612494" cy="307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b="1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SECTIONS</a:t>
              </a:r>
              <a:endParaRPr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Google Shape;180;p10">
            <a:extLst>
              <a:ext uri="{FF2B5EF4-FFF2-40B4-BE49-F238E27FC236}">
                <a16:creationId xmlns:a16="http://schemas.microsoft.com/office/drawing/2014/main" id="{5593940F-2EDB-FE64-1BE4-28E62DAC8DD8}"/>
              </a:ext>
            </a:extLst>
          </p:cNvPr>
          <p:cNvSpPr txBox="1"/>
          <p:nvPr/>
        </p:nvSpPr>
        <p:spPr>
          <a:xfrm>
            <a:off x="2559341" y="3899452"/>
            <a:ext cx="5736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x1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629160" y="4348493"/>
            <a:ext cx="468317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B73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Held in person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B73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practice, reviews, applications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B73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 advice, how to be an effective student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B73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Preparation for quizzes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exams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37572CD-D1B0-15E1-0619-38854F124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814" y="1360967"/>
            <a:ext cx="4881789" cy="5033321"/>
          </a:xfrm>
          <a:prstGeom prst="roundRect">
            <a:avLst>
              <a:gd name="adj" fmla="val 2878"/>
            </a:avLst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584690-7CF5-0566-9EB1-16F8BD0783C7}"/>
              </a:ext>
            </a:extLst>
          </p:cNvPr>
          <p:cNvSpPr txBox="1"/>
          <p:nvPr/>
        </p:nvSpPr>
        <p:spPr>
          <a:xfrm>
            <a:off x="4223951" y="6478296"/>
            <a:ext cx="114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Meetings</a:t>
            </a:r>
          </a:p>
        </p:txBody>
      </p:sp>
      <p:grpSp>
        <p:nvGrpSpPr>
          <p:cNvPr id="7" name="Google Shape;181;p10" descr="Programming Assignments">
            <a:extLst>
              <a:ext uri="{FF2B5EF4-FFF2-40B4-BE49-F238E27FC236}">
                <a16:creationId xmlns:a16="http://schemas.microsoft.com/office/drawing/2014/main" id="{242D9399-E05A-9ADE-0443-BEAEFE8A60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708745" y="1513634"/>
            <a:ext cx="1745675" cy="427514"/>
            <a:chOff x="0" y="0"/>
            <a:chExt cx="1745673" cy="427512"/>
          </a:xfrm>
          <a:solidFill>
            <a:srgbClr val="53A1FF"/>
          </a:solidFill>
        </p:grpSpPr>
        <p:sp>
          <p:nvSpPr>
            <p:cNvPr id="8" name="Google Shape;182;p10">
              <a:extLst>
                <a:ext uri="{FF2B5EF4-FFF2-40B4-BE49-F238E27FC236}">
                  <a16:creationId xmlns:a16="http://schemas.microsoft.com/office/drawing/2014/main" id="{363CC68D-653B-9206-C439-8EF1B969F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83;p10">
              <a:extLst>
                <a:ext uri="{FF2B5EF4-FFF2-40B4-BE49-F238E27FC236}">
                  <a16:creationId xmlns:a16="http://schemas.microsoft.com/office/drawing/2014/main" id="{F68152DA-2741-3611-D34C-088F7D221332}"/>
                </a:ext>
              </a:extLst>
            </p:cNvPr>
            <p:cNvSpPr txBox="1"/>
            <p:nvPr/>
          </p:nvSpPr>
          <p:spPr>
            <a:xfrm>
              <a:off x="66589" y="13721"/>
              <a:ext cx="1612494" cy="40006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000" b="1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PROGRAMMING ASSIGNMENTS</a:t>
              </a:r>
              <a:endParaRPr sz="1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Google Shape;180;p10">
            <a:extLst>
              <a:ext uri="{FF2B5EF4-FFF2-40B4-BE49-F238E27FC236}">
                <a16:creationId xmlns:a16="http://schemas.microsoft.com/office/drawing/2014/main" id="{52E17A74-BFEE-6E5D-AB15-A78CDDFDE8CE}"/>
              </a:ext>
            </a:extLst>
          </p:cNvPr>
          <p:cNvSpPr txBox="1"/>
          <p:nvPr/>
        </p:nvSpPr>
        <p:spPr>
          <a:xfrm>
            <a:off x="7638924" y="1559144"/>
            <a:ext cx="5736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x3</a:t>
            </a:r>
            <a:endParaRPr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201;p10">
            <a:extLst>
              <a:ext uri="{FF2B5EF4-FFF2-40B4-BE49-F238E27FC236}">
                <a16:creationId xmlns:a16="http://schemas.microsoft.com/office/drawing/2014/main" id="{CD1623DF-DE21-7995-0564-715C3F3BD000}"/>
              </a:ext>
            </a:extLst>
          </p:cNvPr>
          <p:cNvSpPr txBox="1"/>
          <p:nvPr/>
        </p:nvSpPr>
        <p:spPr>
          <a:xfrm>
            <a:off x="5708745" y="2004679"/>
            <a:ext cx="3096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A1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Structured assignments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A1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Programming in Java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A1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Applying &amp; implementing course concepts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oogle Shape;181;p10" descr="Creative Projects">
            <a:extLst>
              <a:ext uri="{FF2B5EF4-FFF2-40B4-BE49-F238E27FC236}">
                <a16:creationId xmlns:a16="http://schemas.microsoft.com/office/drawing/2014/main" id="{6F44E410-E883-EAAF-C25C-71EE43E233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152519" y="1513634"/>
            <a:ext cx="1745675" cy="427514"/>
            <a:chOff x="0" y="0"/>
            <a:chExt cx="1745673" cy="427512"/>
          </a:xfrm>
          <a:solidFill>
            <a:srgbClr val="0FBAB1"/>
          </a:solidFill>
        </p:grpSpPr>
        <p:sp>
          <p:nvSpPr>
            <p:cNvPr id="11" name="Google Shape;182;p10">
              <a:extLst>
                <a:ext uri="{FF2B5EF4-FFF2-40B4-BE49-F238E27FC236}">
                  <a16:creationId xmlns:a16="http://schemas.microsoft.com/office/drawing/2014/main" id="{C9105389-8A8F-9FA4-C1DB-0F383B3F9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83;p10">
              <a:extLst>
                <a:ext uri="{FF2B5EF4-FFF2-40B4-BE49-F238E27FC236}">
                  <a16:creationId xmlns:a16="http://schemas.microsoft.com/office/drawing/2014/main" id="{34450BC1-E5E8-8C3D-24E2-E31C93ACB1B5}"/>
                </a:ext>
              </a:extLst>
            </p:cNvPr>
            <p:cNvSpPr txBox="1"/>
            <p:nvPr/>
          </p:nvSpPr>
          <p:spPr>
            <a:xfrm>
              <a:off x="66589" y="90665"/>
              <a:ext cx="1612494" cy="2461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000" b="1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CREATIVE PROJECTS</a:t>
              </a:r>
              <a:endParaRPr sz="1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Google Shape;180;p10">
            <a:extLst>
              <a:ext uri="{FF2B5EF4-FFF2-40B4-BE49-F238E27FC236}">
                <a16:creationId xmlns:a16="http://schemas.microsoft.com/office/drawing/2014/main" id="{1D7BB901-1C3D-F717-F62E-C572C27B443D}"/>
              </a:ext>
            </a:extLst>
          </p:cNvPr>
          <p:cNvSpPr txBox="1"/>
          <p:nvPr/>
        </p:nvSpPr>
        <p:spPr>
          <a:xfrm>
            <a:off x="11081888" y="1559143"/>
            <a:ext cx="5736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x4</a:t>
            </a:r>
            <a:endParaRPr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200;p10">
            <a:extLst>
              <a:ext uri="{FF2B5EF4-FFF2-40B4-BE49-F238E27FC236}">
                <a16:creationId xmlns:a16="http://schemas.microsoft.com/office/drawing/2014/main" id="{1B9E8856-1A52-EFE5-1D86-F6B4060BCFC4}"/>
              </a:ext>
            </a:extLst>
          </p:cNvPr>
          <p:cNvSpPr txBox="1"/>
          <p:nvPr/>
        </p:nvSpPr>
        <p:spPr>
          <a:xfrm>
            <a:off x="9152519" y="2010184"/>
            <a:ext cx="2671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BAB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open-ended assignments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BAB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Explore new ideas and applications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oogle Shape;181;p10" descr="Quizzes">
            <a:extLst>
              <a:ext uri="{FF2B5EF4-FFF2-40B4-BE49-F238E27FC236}">
                <a16:creationId xmlns:a16="http://schemas.microsoft.com/office/drawing/2014/main" id="{C86C8322-73C3-3F64-9DE3-9DDCF58900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708744" y="3854953"/>
            <a:ext cx="1745675" cy="427514"/>
            <a:chOff x="0" y="0"/>
            <a:chExt cx="1745673" cy="427512"/>
          </a:xfrm>
          <a:solidFill>
            <a:srgbClr val="EF5777"/>
          </a:solidFill>
        </p:grpSpPr>
        <p:sp>
          <p:nvSpPr>
            <p:cNvPr id="18" name="Google Shape;182;p10">
              <a:extLst>
                <a:ext uri="{FF2B5EF4-FFF2-40B4-BE49-F238E27FC236}">
                  <a16:creationId xmlns:a16="http://schemas.microsoft.com/office/drawing/2014/main" id="{85CC54EC-99FC-605B-4D9E-E6A5E3866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83;p10">
              <a:extLst>
                <a:ext uri="{FF2B5EF4-FFF2-40B4-BE49-F238E27FC236}">
                  <a16:creationId xmlns:a16="http://schemas.microsoft.com/office/drawing/2014/main" id="{E01DE7C9-F534-6DC2-51F9-DCF5BDDAE404}"/>
                </a:ext>
              </a:extLst>
            </p:cNvPr>
            <p:cNvSpPr txBox="1"/>
            <p:nvPr/>
          </p:nvSpPr>
          <p:spPr>
            <a:xfrm>
              <a:off x="66589" y="59888"/>
              <a:ext cx="1612494" cy="30773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b="1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QUIZZES</a:t>
              </a:r>
              <a:endParaRPr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7" name="Google Shape;180;p10">
            <a:extLst>
              <a:ext uri="{FF2B5EF4-FFF2-40B4-BE49-F238E27FC236}">
                <a16:creationId xmlns:a16="http://schemas.microsoft.com/office/drawing/2014/main" id="{7CEC6A52-A878-4464-5105-294958982A1D}"/>
              </a:ext>
            </a:extLst>
          </p:cNvPr>
          <p:cNvSpPr txBox="1"/>
          <p:nvPr/>
        </p:nvSpPr>
        <p:spPr>
          <a:xfrm>
            <a:off x="7638924" y="3899452"/>
            <a:ext cx="5736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5708744" y="4342214"/>
            <a:ext cx="26715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Taken in quiz section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minutes on paper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oogle Shape;181;p10" descr="Exam">
            <a:extLst>
              <a:ext uri="{FF2B5EF4-FFF2-40B4-BE49-F238E27FC236}">
                <a16:creationId xmlns:a16="http://schemas.microsoft.com/office/drawing/2014/main" id="{63605027-3449-250C-59E5-90739BC705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150717" y="3854953"/>
            <a:ext cx="1745675" cy="427514"/>
            <a:chOff x="0" y="0"/>
            <a:chExt cx="1745673" cy="427512"/>
          </a:xfrm>
          <a:solidFill>
            <a:srgbClr val="9D90D5"/>
          </a:solidFill>
        </p:grpSpPr>
        <p:sp>
          <p:nvSpPr>
            <p:cNvPr id="21" name="Google Shape;182;p10">
              <a:extLst>
                <a:ext uri="{FF2B5EF4-FFF2-40B4-BE49-F238E27FC236}">
                  <a16:creationId xmlns:a16="http://schemas.microsoft.com/office/drawing/2014/main" id="{FA90BAA1-68DD-586C-0325-37CDCE02C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3;p10">
              <a:extLst>
                <a:ext uri="{FF2B5EF4-FFF2-40B4-BE49-F238E27FC236}">
                  <a16:creationId xmlns:a16="http://schemas.microsoft.com/office/drawing/2014/main" id="{4043FC05-F9BE-7B54-55F3-C0C7BEDE2A6D}"/>
                </a:ext>
              </a:extLst>
            </p:cNvPr>
            <p:cNvSpPr txBox="1"/>
            <p:nvPr/>
          </p:nvSpPr>
          <p:spPr>
            <a:xfrm>
              <a:off x="66589" y="59888"/>
              <a:ext cx="1612494" cy="30773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b="1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EXAM</a:t>
              </a:r>
              <a:endParaRPr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8" name="Google Shape;180;p10">
            <a:extLst>
              <a:ext uri="{FF2B5EF4-FFF2-40B4-BE49-F238E27FC236}">
                <a16:creationId xmlns:a16="http://schemas.microsoft.com/office/drawing/2014/main" id="{5691CE31-DF01-95C3-6D64-10A8C3501433}"/>
              </a:ext>
            </a:extLst>
          </p:cNvPr>
          <p:cNvSpPr txBox="1"/>
          <p:nvPr/>
        </p:nvSpPr>
        <p:spPr>
          <a:xfrm>
            <a:off x="11078768" y="3899452"/>
            <a:ext cx="5736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x1</a:t>
            </a:r>
            <a:endParaRPr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9150717" y="4342214"/>
            <a:ext cx="26715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0D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Culminating exam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0D5"/>
              </a:buClr>
              <a:buSzPts val="2000"/>
              <a:buFont typeface="Arial"/>
              <a:buChar char="•"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Thu + Fri, Aug 20 + 21,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in section/lecture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6DEA2A-CB39-1DB3-516F-41B0113A9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3979" y="1364779"/>
            <a:ext cx="6148207" cy="4138134"/>
          </a:xfrm>
          <a:prstGeom prst="roundRect">
            <a:avLst>
              <a:gd name="adj" fmla="val 2878"/>
            </a:avLst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E57E09-774B-C08B-593E-2A2A21FBE767}"/>
              </a:ext>
            </a:extLst>
          </p:cNvPr>
          <p:cNvSpPr txBox="1"/>
          <p:nvPr/>
        </p:nvSpPr>
        <p:spPr>
          <a:xfrm>
            <a:off x="9874076" y="5593578"/>
            <a:ext cx="1828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Graded Assignments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 dirty="0"/>
              <a:t>Course Website</a:t>
            </a:r>
            <a:endParaRPr dirty="0"/>
          </a:p>
        </p:txBody>
      </p:sp>
      <p:grpSp>
        <p:nvGrpSpPr>
          <p:cNvPr id="215" name="Google Shape;215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07375" y="1247578"/>
            <a:ext cx="5977249" cy="885659"/>
            <a:chOff x="-1" y="0"/>
            <a:chExt cx="5977248" cy="885657"/>
          </a:xfrm>
        </p:grpSpPr>
        <p:sp>
          <p:nvSpPr>
            <p:cNvPr id="216" name="Google Shape;216;p11"/>
            <p:cNvSpPr/>
            <p:nvPr/>
          </p:nvSpPr>
          <p:spPr>
            <a:xfrm>
              <a:off x="-1" y="0"/>
              <a:ext cx="5977248" cy="8856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Calibri"/>
                <a:buNone/>
              </a:pPr>
              <a:endParaRPr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1"/>
            <p:cNvSpPr txBox="1"/>
            <p:nvPr/>
          </p:nvSpPr>
          <p:spPr>
            <a:xfrm>
              <a:off x="45719" y="117708"/>
              <a:ext cx="5885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63C1"/>
                </a:buClr>
                <a:buSzPts val="3600"/>
                <a:buFont typeface="Calibri"/>
                <a:buNone/>
              </a:pPr>
              <a:r>
                <a:rPr lang="en-US" sz="3600" b="1" u="sng" dirty="0">
                  <a:solidFill>
                    <a:srgbClr val="0563C1"/>
                  </a:solidFill>
                  <a:latin typeface="Calibri"/>
                  <a:ea typeface="Calibri"/>
                  <a:cs typeface="Calibri"/>
                  <a:sym typeface="Calibri"/>
                  <a:hlinkClick r:id="rId3"/>
                </a:rPr>
                <a:t>cs.uw.edu/123</a:t>
              </a:r>
              <a:endParaRPr dirty="0">
                <a:solidFill>
                  <a:srgbClr val="0563C1"/>
                </a:solidFill>
              </a:endParaRPr>
            </a:p>
          </p:txBody>
        </p:sp>
      </p:grpSp>
      <p:sp>
        <p:nvSpPr>
          <p:cNvPr id="221" name="Google Shape;221;p11"/>
          <p:cNvSpPr txBox="1"/>
          <p:nvPr/>
        </p:nvSpPr>
        <p:spPr>
          <a:xfrm>
            <a:off x="5955996" y="5829626"/>
            <a:ext cx="6636907" cy="92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Contains most course info – check frequently!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Announcements, Calendar, Lecture Slides, Office Hours schedule, </a:t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Staff Bios, Important Links </a:t>
            </a:r>
            <a:endParaRPr dirty="0"/>
          </a:p>
        </p:txBody>
      </p:sp>
      <p:sp>
        <p:nvSpPr>
          <p:cNvPr id="218" name="Google Shape;218;p11" descr="Syllabus can be accessed from the sidebar on the course website"/>
          <p:cNvSpPr/>
          <p:nvPr/>
        </p:nvSpPr>
        <p:spPr>
          <a:xfrm flipH="1">
            <a:off x="1203032" y="2372067"/>
            <a:ext cx="4962313" cy="2683800"/>
          </a:xfrm>
          <a:custGeom>
            <a:avLst/>
            <a:gdLst>
              <a:gd name="csX0" fmla="*/ 3773 w 21833"/>
              <a:gd name="csY0" fmla="*/ 0 h 21600"/>
              <a:gd name="csX1" fmla="*/ 21833 w 21833"/>
              <a:gd name="csY1" fmla="*/ 0 h 21600"/>
              <a:gd name="csX2" fmla="*/ 21833 w 21833"/>
              <a:gd name="csY2" fmla="*/ 21600 h 21600"/>
              <a:gd name="csX3" fmla="*/ 3773 w 21833"/>
              <a:gd name="csY3" fmla="*/ 21600 h 21600"/>
              <a:gd name="csX4" fmla="*/ 3773 w 21833"/>
              <a:gd name="csY4" fmla="*/ 18000 h 21600"/>
              <a:gd name="csX5" fmla="*/ 0 w 21833"/>
              <a:gd name="csY5" fmla="*/ 4090 h 21600"/>
              <a:gd name="csX6" fmla="*/ 3773 w 21833"/>
              <a:gd name="csY6" fmla="*/ 12600 h 21600"/>
              <a:gd name="csX7" fmla="*/ 3773 w 21833"/>
              <a:gd name="csY7" fmla="*/ 0 h 21600"/>
              <a:gd name="csX0" fmla="*/ 3773 w 21833"/>
              <a:gd name="csY0" fmla="*/ 0 h 21600"/>
              <a:gd name="csX1" fmla="*/ 21833 w 21833"/>
              <a:gd name="csY1" fmla="*/ 0 h 21600"/>
              <a:gd name="csX2" fmla="*/ 21833 w 21833"/>
              <a:gd name="csY2" fmla="*/ 21600 h 21600"/>
              <a:gd name="csX3" fmla="*/ 3773 w 21833"/>
              <a:gd name="csY3" fmla="*/ 21600 h 21600"/>
              <a:gd name="csX4" fmla="*/ 3773 w 21833"/>
              <a:gd name="csY4" fmla="*/ 18000 h 21600"/>
              <a:gd name="csX5" fmla="*/ 0 w 21833"/>
              <a:gd name="csY5" fmla="*/ 4090 h 21600"/>
              <a:gd name="csX6" fmla="*/ 3740 w 21833"/>
              <a:gd name="csY6" fmla="*/ 6031 h 21600"/>
              <a:gd name="csX7" fmla="*/ 3773 w 21833"/>
              <a:gd name="csY7" fmla="*/ 0 h 21600"/>
              <a:gd name="csX0" fmla="*/ 3773 w 21833"/>
              <a:gd name="csY0" fmla="*/ 0 h 21600"/>
              <a:gd name="csX1" fmla="*/ 21833 w 21833"/>
              <a:gd name="csY1" fmla="*/ 0 h 21600"/>
              <a:gd name="csX2" fmla="*/ 21833 w 21833"/>
              <a:gd name="csY2" fmla="*/ 21600 h 21600"/>
              <a:gd name="csX3" fmla="*/ 3773 w 21833"/>
              <a:gd name="csY3" fmla="*/ 21600 h 21600"/>
              <a:gd name="csX4" fmla="*/ 3773 w 21833"/>
              <a:gd name="csY4" fmla="*/ 9607 h 21600"/>
              <a:gd name="csX5" fmla="*/ 0 w 21833"/>
              <a:gd name="csY5" fmla="*/ 4090 h 21600"/>
              <a:gd name="csX6" fmla="*/ 3740 w 21833"/>
              <a:gd name="csY6" fmla="*/ 6031 h 21600"/>
              <a:gd name="csX7" fmla="*/ 3773 w 21833"/>
              <a:gd name="csY7" fmla="*/ 0 h 216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1833" h="21600" extrusionOk="0">
                <a:moveTo>
                  <a:pt x="3773" y="0"/>
                </a:moveTo>
                <a:lnTo>
                  <a:pt x="21833" y="0"/>
                </a:lnTo>
                <a:lnTo>
                  <a:pt x="21833" y="21600"/>
                </a:lnTo>
                <a:lnTo>
                  <a:pt x="3773" y="21600"/>
                </a:lnTo>
                <a:lnTo>
                  <a:pt x="3773" y="9607"/>
                </a:lnTo>
                <a:lnTo>
                  <a:pt x="0" y="4090"/>
                </a:lnTo>
                <a:lnTo>
                  <a:pt x="3740" y="6031"/>
                </a:lnTo>
                <a:cubicBezTo>
                  <a:pt x="3751" y="4021"/>
                  <a:pt x="3762" y="2010"/>
                  <a:pt x="3773" y="0"/>
                </a:cubicBezTo>
                <a:close/>
              </a:path>
            </a:pathLst>
          </a:custGeom>
          <a:solidFill>
            <a:srgbClr val="ECFAFA"/>
          </a:solidFill>
          <a:ln>
            <a:noFill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1029352" y="5294699"/>
            <a:ext cx="2221231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Review the syllabus!</a:t>
            </a:r>
            <a:endParaRPr dirty="0"/>
          </a:p>
        </p:txBody>
      </p:sp>
      <p:pic>
        <p:nvPicPr>
          <p:cNvPr id="6" name="Picture 5" descr="screenshot of CSE 123 26su website https://courses.cs.washington.edu/courses/cse123/26su/">
            <a:extLst>
              <a:ext uri="{FF2B5EF4-FFF2-40B4-BE49-F238E27FC236}">
                <a16:creationId xmlns:a16="http://schemas.microsoft.com/office/drawing/2014/main" id="{0127EAE3-B188-40B1-A256-81229D282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535" y="2250945"/>
            <a:ext cx="5853768" cy="3351424"/>
          </a:xfrm>
          <a:prstGeom prst="rect">
            <a:avLst/>
          </a:prstGeom>
        </p:spPr>
      </p:pic>
      <p:pic>
        <p:nvPicPr>
          <p:cNvPr id="9" name="Picture 8" descr="screenshot of the syllabus of the CSE 123 26su website https://courses.cs.washington.edu/courses/cse123/26su/syllabus/">
            <a:extLst>
              <a:ext uri="{FF2B5EF4-FFF2-40B4-BE49-F238E27FC236}">
                <a16:creationId xmlns:a16="http://schemas.microsoft.com/office/drawing/2014/main" id="{621D7AF6-F1DD-4B90-AF17-4B33025E7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065" y="2528776"/>
            <a:ext cx="3401036" cy="238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/>
              <a:t>Other Course Tools</a:t>
            </a:r>
            <a:endParaRPr/>
          </a:p>
        </p:txBody>
      </p:sp>
      <p:pic>
        <p:nvPicPr>
          <p:cNvPr id="244" name="Google Shape;244;p13" descr="EdStem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727" y="1442538"/>
            <a:ext cx="1441002" cy="144100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3"/>
          <p:cNvSpPr txBox="1"/>
          <p:nvPr/>
        </p:nvSpPr>
        <p:spPr>
          <a:xfrm>
            <a:off x="575447" y="3126887"/>
            <a:ext cx="5553212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Community &amp; Information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Board </a:t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(please ask &amp; answer!; anonymous option)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Announcements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Pre-Class Materials / Section Handouts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Assignments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Online IDE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Submit assignments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View Feedback</a:t>
            </a:r>
            <a:endParaRPr dirty="0"/>
          </a:p>
        </p:txBody>
      </p:sp>
      <p:pic>
        <p:nvPicPr>
          <p:cNvPr id="247" name="Google Shape;247;p13" descr="My Digital Hand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7378" y="1247881"/>
            <a:ext cx="1959367" cy="57997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3"/>
          <p:cNvSpPr txBox="1"/>
          <p:nvPr/>
        </p:nvSpPr>
        <p:spPr>
          <a:xfrm>
            <a:off x="8937041" y="1247880"/>
            <a:ext cx="3433385" cy="70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Digital Hand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Queueing in office hours</a:t>
            </a:r>
            <a:endParaRPr/>
          </a:p>
        </p:txBody>
      </p:sp>
      <p:pic>
        <p:nvPicPr>
          <p:cNvPr id="242" name="Google Shape;242;p13" descr="visual studio code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6272" y="2243375"/>
            <a:ext cx="1085399" cy="108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3"/>
          <p:cNvSpPr txBox="1"/>
          <p:nvPr/>
        </p:nvSpPr>
        <p:spPr>
          <a:xfrm>
            <a:off x="8937041" y="2375709"/>
            <a:ext cx="2283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dirty="0" err="1">
                <a:latin typeface="Calibri"/>
                <a:ea typeface="Calibri"/>
                <a:cs typeface="Calibri"/>
                <a:sym typeface="Calibri"/>
              </a:rPr>
              <a:t>VSCode</a:t>
            </a:r>
            <a:endParaRPr lang="en-US"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 offline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Visual debugger</a:t>
            </a:r>
            <a:endParaRPr dirty="0"/>
          </a:p>
        </p:txBody>
      </p:sp>
      <p:pic>
        <p:nvPicPr>
          <p:cNvPr id="2" name="Picture 2" descr="gradescope logo">
            <a:extLst>
              <a:ext uri="{FF2B5EF4-FFF2-40B4-BE49-F238E27FC236}">
                <a16:creationId xmlns:a16="http://schemas.microsoft.com/office/drawing/2014/main" id="{C08460FF-B084-5EBA-5A12-9CA4BD22F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629" y="3709221"/>
            <a:ext cx="1421079" cy="142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" name="Google Shape;250;p13"/>
          <p:cNvSpPr txBox="1"/>
          <p:nvPr/>
        </p:nvSpPr>
        <p:spPr>
          <a:xfrm>
            <a:off x="8937041" y="3810622"/>
            <a:ext cx="2593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Gradescope</a:t>
            </a:r>
            <a:endParaRPr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Quiz and final exam grades</a:t>
            </a:r>
          </a:p>
        </p:txBody>
      </p:sp>
      <p:pic>
        <p:nvPicPr>
          <p:cNvPr id="252" name="Google Shape;252;p13" descr="slido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38663" y="5510748"/>
            <a:ext cx="793012" cy="79301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3"/>
          <p:cNvSpPr txBox="1"/>
          <p:nvPr/>
        </p:nvSpPr>
        <p:spPr>
          <a:xfrm>
            <a:off x="8937041" y="5245534"/>
            <a:ext cx="259365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Sli.do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In-class activities </a:t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(ungraded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>
          <a:extLst>
            <a:ext uri="{FF2B5EF4-FFF2-40B4-BE49-F238E27FC236}">
              <a16:creationId xmlns:a16="http://schemas.microsoft.com/office/drawing/2014/main" id="{05C937AE-EDFB-A809-7757-8A137ECE8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">
            <a:extLst>
              <a:ext uri="{FF2B5EF4-FFF2-40B4-BE49-F238E27FC236}">
                <a16:creationId xmlns:a16="http://schemas.microsoft.com/office/drawing/2014/main" id="{229195AC-7E64-107F-EE68-5B6612D19F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 dirty="0"/>
              <a:t>Lecture Outline: Making the Most of this Class</a:t>
            </a:r>
            <a:endParaRPr dirty="0"/>
          </a:p>
        </p:txBody>
      </p:sp>
      <p:sp>
        <p:nvSpPr>
          <p:cNvPr id="284" name="Google Shape;284;p18">
            <a:extLst>
              <a:ext uri="{FF2B5EF4-FFF2-40B4-BE49-F238E27FC236}">
                <a16:creationId xmlns:a16="http://schemas.microsoft.com/office/drawing/2014/main" id="{06DF227E-B537-2D84-80B9-286A4EBB67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Introductions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About this Course</a:t>
            </a:r>
            <a:endParaRPr dirty="0">
              <a:solidFill>
                <a:schemeClr val="tx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-"/>
            </a:pPr>
            <a:r>
              <a:rPr lang="en-US" sz="2400" dirty="0">
                <a:solidFill>
                  <a:schemeClr val="tx1"/>
                </a:solidFill>
              </a:rPr>
              <a:t>Course Components &amp; Tools</a:t>
            </a:r>
            <a:endParaRPr dirty="0">
              <a:solidFill>
                <a:schemeClr val="tx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ts val="2400"/>
              <a:buFont typeface="Helvetica Neue"/>
              <a:buChar char="-"/>
            </a:pPr>
            <a:r>
              <a:rPr lang="en-US" sz="2400" b="1" dirty="0">
                <a:solidFill>
                  <a:schemeClr val="accent5"/>
                </a:solidFill>
              </a:rPr>
              <a:t>Making the Most of this Class</a:t>
            </a:r>
            <a:endParaRPr b="1" dirty="0">
              <a:solidFill>
                <a:schemeClr val="accent5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Assignments and Grading</a:t>
            </a:r>
          </a:p>
        </p:txBody>
      </p:sp>
      <p:sp>
        <p:nvSpPr>
          <p:cNvPr id="285" name="Google Shape;285;p18" descr="Pointing to &quot;Making the Most of this Class&quot;">
            <a:extLst>
              <a:ext uri="{FF2B5EF4-FFF2-40B4-BE49-F238E27FC236}">
                <a16:creationId xmlns:a16="http://schemas.microsoft.com/office/drawing/2014/main" id="{2FA1A400-CFD0-B2B8-8E05-31F2CC28956A}"/>
              </a:ext>
            </a:extLst>
          </p:cNvPr>
          <p:cNvSpPr/>
          <p:nvPr/>
        </p:nvSpPr>
        <p:spPr>
          <a:xfrm rot="10800000">
            <a:off x="5474440" y="2776389"/>
            <a:ext cx="444852" cy="3089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4100" y="0"/>
                </a:lnTo>
                <a:lnTo>
                  <a:pt x="21600" y="10800"/>
                </a:lnTo>
                <a:lnTo>
                  <a:pt x="141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4041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/>
              <a:t>How Learning Works</a:t>
            </a:r>
            <a:endParaRPr/>
          </a:p>
        </p:txBody>
      </p:sp>
      <p:sp>
        <p:nvSpPr>
          <p:cNvPr id="291" name="Google Shape;291;p19"/>
          <p:cNvSpPr txBox="1">
            <a:spLocks noGrp="1"/>
          </p:cNvSpPr>
          <p:nvPr>
            <p:ph type="body" idx="1"/>
          </p:nvPr>
        </p:nvSpPr>
        <p:spPr>
          <a:xfrm>
            <a:off x="838200" y="1371599"/>
            <a:ext cx="10515600" cy="5356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228600" algn="l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500" dirty="0"/>
              <a:t>Learning requires </a:t>
            </a:r>
            <a:r>
              <a:rPr lang="en-US" sz="2500" b="1" dirty="0"/>
              <a:t>active participation</a:t>
            </a:r>
            <a:r>
              <a:rPr lang="en-US" b="1" dirty="0"/>
              <a:t> </a:t>
            </a:r>
            <a:r>
              <a:rPr lang="en-US" sz="2500" dirty="0"/>
              <a:t>in the process. It’s not as simple as sitting and listening to someone talk at you.</a:t>
            </a:r>
            <a:endParaRPr dirty="0"/>
          </a:p>
          <a:p>
            <a:pPr marL="685800" lvl="1" indent="-228600" algn="l" rtl="0">
              <a:lnSpc>
                <a:spcPct val="8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-"/>
            </a:pPr>
            <a:r>
              <a:rPr lang="en-US" sz="2200" dirty="0"/>
              <a:t>Requires </a:t>
            </a:r>
            <a:r>
              <a:rPr lang="en-US" sz="2500" b="1" dirty="0"/>
              <a:t>deliberate practice</a:t>
            </a:r>
            <a:r>
              <a:rPr lang="en-US" b="1" dirty="0"/>
              <a:t> </a:t>
            </a:r>
            <a:r>
              <a:rPr lang="en-US" sz="2200" dirty="0"/>
              <a:t>in </a:t>
            </a:r>
            <a:r>
              <a:rPr lang="en-US" sz="2500" b="1" dirty="0"/>
              <a:t>learning by doing</a:t>
            </a:r>
            <a:endParaRPr sz="2500" dirty="0"/>
          </a:p>
          <a:p>
            <a:pPr marL="685800" lvl="1" indent="-228600" algn="l" rtl="0">
              <a:lnSpc>
                <a:spcPct val="8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-"/>
            </a:pPr>
            <a:r>
              <a:rPr lang="en-US" sz="2200" dirty="0"/>
              <a:t>Benefits from </a:t>
            </a:r>
            <a:r>
              <a:rPr lang="en-US" sz="2500" b="1" dirty="0"/>
              <a:t>collaborative learning</a:t>
            </a:r>
            <a:endParaRPr dirty="0"/>
          </a:p>
        </p:txBody>
      </p:sp>
      <p:pic>
        <p:nvPicPr>
          <p:cNvPr id="292" name="Google Shape;292;p19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938" y="4244247"/>
            <a:ext cx="3725308" cy="248430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9"/>
          <p:cNvSpPr txBox="1"/>
          <p:nvPr/>
        </p:nvSpPr>
        <p:spPr>
          <a:xfrm>
            <a:off x="838200" y="2936400"/>
            <a:ext cx="9976500" cy="275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8600" algn="l" rtl="0">
              <a:lnSpc>
                <a:spcPct val="81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Hybrid classroom model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81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-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Asks you to do some preparation before class in the form</a:t>
            </a:r>
            <a:b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readings and practice problems.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lvl="2" indent="-228600" algn="l" rtl="0">
              <a:lnSpc>
                <a:spcPct val="81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-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take ~30 minutes outside of class per lesson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81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-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will start with brief recap, then pick up</a:t>
            </a:r>
            <a:b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the reading and practice problems leave off.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81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-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 isn’t graded, but showing up and trying</a:t>
            </a:r>
            <a:b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first step in succeeding in the class!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9"/>
          <p:cNvSpPr txBox="1"/>
          <p:nvPr/>
        </p:nvSpPr>
        <p:spPr>
          <a:xfrm>
            <a:off x="838200" y="5559600"/>
            <a:ext cx="65205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8600" algn="l" rtl="0">
              <a:lnSpc>
                <a:spcPct val="81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Pre-class materials are ungraded, but…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81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-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okay if you find them challenging! That means</a:t>
            </a:r>
            <a:b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learning!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>
          <a:extLst>
            <a:ext uri="{FF2B5EF4-FFF2-40B4-BE49-F238E27FC236}">
              <a16:creationId xmlns:a16="http://schemas.microsoft.com/office/drawing/2014/main" id="{6925273C-70D4-31AF-05BB-BB29A67B5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>
            <a:extLst>
              <a:ext uri="{FF2B5EF4-FFF2-40B4-BE49-F238E27FC236}">
                <a16:creationId xmlns:a16="http://schemas.microsoft.com/office/drawing/2014/main" id="{E576B242-D74A-4CDE-8A3B-501E021566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 dirty="0"/>
              <a:t>Learning Pattern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A2A06-2AE9-1C83-74AC-72E032ABA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19201"/>
            <a:ext cx="10515600" cy="554934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Pre-class Work</a:t>
            </a:r>
          </a:p>
          <a:p>
            <a:pPr lvl="1"/>
            <a:r>
              <a:rPr lang="en-US" dirty="0"/>
              <a:t>Your first introduction to a topic</a:t>
            </a:r>
          </a:p>
          <a:p>
            <a:pPr lvl="1"/>
            <a:r>
              <a:rPr lang="en-US" dirty="0"/>
              <a:t>Interactive components</a:t>
            </a:r>
          </a:p>
          <a:p>
            <a:r>
              <a:rPr lang="en-US" dirty="0"/>
              <a:t>In-class lessons</a:t>
            </a:r>
          </a:p>
          <a:p>
            <a:pPr lvl="1"/>
            <a:r>
              <a:rPr lang="en-US" dirty="0"/>
              <a:t>Recap of pre-class work</a:t>
            </a:r>
          </a:p>
          <a:p>
            <a:pPr lvl="1"/>
            <a:r>
              <a:rPr lang="en-US" dirty="0"/>
              <a:t>Further instruction from where it left off</a:t>
            </a:r>
          </a:p>
          <a:p>
            <a:pPr lvl="1"/>
            <a:r>
              <a:rPr lang="en-US" dirty="0"/>
              <a:t>Interactive components</a:t>
            </a:r>
          </a:p>
          <a:p>
            <a:r>
              <a:rPr lang="en-US" dirty="0"/>
              <a:t>Section</a:t>
            </a:r>
          </a:p>
          <a:p>
            <a:pPr lvl="1"/>
            <a:r>
              <a:rPr lang="en-US" dirty="0"/>
              <a:t>Review, restate, rephrase content</a:t>
            </a:r>
          </a:p>
          <a:p>
            <a:pPr lvl="1"/>
            <a:r>
              <a:rPr lang="en-US" dirty="0"/>
              <a:t>Very interactive</a:t>
            </a:r>
          </a:p>
          <a:p>
            <a:r>
              <a:rPr lang="en-US" dirty="0"/>
              <a:t>Homework</a:t>
            </a:r>
          </a:p>
          <a:p>
            <a:pPr lvl="1"/>
            <a:r>
              <a:rPr lang="en-US" dirty="0"/>
              <a:t>Learn by applying</a:t>
            </a:r>
          </a:p>
          <a:p>
            <a:pPr lvl="1"/>
            <a:r>
              <a:rPr lang="en-US" dirty="0"/>
              <a:t>Help when you need it!</a:t>
            </a:r>
          </a:p>
          <a:p>
            <a:r>
              <a:rPr lang="en-US" dirty="0"/>
              <a:t>Quizzes/Final Exam</a:t>
            </a:r>
          </a:p>
          <a:p>
            <a:pPr lvl="1"/>
            <a:r>
              <a:rPr lang="en-US" dirty="0"/>
              <a:t>Show us what you’ve learned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BB7711-636C-0633-D88D-BB02EA7CE980}"/>
              </a:ext>
            </a:extLst>
          </p:cNvPr>
          <p:cNvSpPr txBox="1"/>
          <p:nvPr/>
        </p:nvSpPr>
        <p:spPr>
          <a:xfrm>
            <a:off x="6858000" y="1581727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6EE24-BEC5-5CE9-4849-1FDE1D9CBC1D}"/>
              </a:ext>
            </a:extLst>
          </p:cNvPr>
          <p:cNvSpPr txBox="1"/>
          <p:nvPr/>
        </p:nvSpPr>
        <p:spPr>
          <a:xfrm>
            <a:off x="6858000" y="1944253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309CA-537F-6F35-7D61-E83C58DEA970}"/>
              </a:ext>
            </a:extLst>
          </p:cNvPr>
          <p:cNvSpPr txBox="1"/>
          <p:nvPr/>
        </p:nvSpPr>
        <p:spPr>
          <a:xfrm>
            <a:off x="6858000" y="2906944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EA71A-52EB-9C88-704E-27B21754EA41}"/>
              </a:ext>
            </a:extLst>
          </p:cNvPr>
          <p:cNvSpPr txBox="1"/>
          <p:nvPr/>
        </p:nvSpPr>
        <p:spPr>
          <a:xfrm>
            <a:off x="6858000" y="3419061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F9E507-309F-7342-CCE7-B783DB5B5292}"/>
              </a:ext>
            </a:extLst>
          </p:cNvPr>
          <p:cNvSpPr txBox="1"/>
          <p:nvPr/>
        </p:nvSpPr>
        <p:spPr>
          <a:xfrm>
            <a:off x="6882790" y="4091928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84E51-6ABB-9B4C-DE46-A0942BDE1694}"/>
              </a:ext>
            </a:extLst>
          </p:cNvPr>
          <p:cNvSpPr txBox="1"/>
          <p:nvPr/>
        </p:nvSpPr>
        <p:spPr>
          <a:xfrm>
            <a:off x="6858000" y="4454454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87DF2-4F30-8850-C388-C530FFE28F37}"/>
              </a:ext>
            </a:extLst>
          </p:cNvPr>
          <p:cNvSpPr txBox="1"/>
          <p:nvPr/>
        </p:nvSpPr>
        <p:spPr>
          <a:xfrm>
            <a:off x="6858000" y="5237855"/>
            <a:ext cx="2358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70513F-848B-F303-79A7-812DEC4DF893}"/>
              </a:ext>
            </a:extLst>
          </p:cNvPr>
          <p:cNvSpPr txBox="1"/>
          <p:nvPr/>
        </p:nvSpPr>
        <p:spPr>
          <a:xfrm>
            <a:off x="6858000" y="5617200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34D9B8-6748-8FA0-6FFB-35518B02E80A}"/>
              </a:ext>
            </a:extLst>
          </p:cNvPr>
          <p:cNvSpPr txBox="1"/>
          <p:nvPr/>
        </p:nvSpPr>
        <p:spPr>
          <a:xfrm>
            <a:off x="6858000" y="6320273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1081867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523AE-7C73-2326-1147-A4BEAE6D7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CSE 123: Live Support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02048-1995-9AC4-3D55-149587301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37358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Programming is hard! We </a:t>
            </a:r>
            <a:r>
              <a:rPr lang="en-US" b="1" dirty="0"/>
              <a:t>want</a:t>
            </a:r>
            <a:r>
              <a:rPr lang="en-US" dirty="0"/>
              <a:t> to give you collaborative support!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Introductory Programming Lab</a:t>
            </a:r>
            <a:r>
              <a:rPr lang="en-US" dirty="0"/>
              <a:t> (TA Office Hours) – starting Week 2</a:t>
            </a:r>
          </a:p>
          <a:p>
            <a:r>
              <a:rPr lang="en-US" dirty="0"/>
              <a:t>&gt; 20 hours/week (and </a:t>
            </a:r>
            <a:r>
              <a:rPr lang="en-US" u="sng" dirty="0"/>
              <a:t>highly rated</a:t>
            </a:r>
            <a:r>
              <a:rPr lang="en-US" dirty="0"/>
              <a:t> in the class!)</a:t>
            </a:r>
          </a:p>
          <a:p>
            <a:r>
              <a:rPr lang="en-US" dirty="0"/>
              <a:t>Face-to-face help from TAs on </a:t>
            </a:r>
            <a:r>
              <a:rPr lang="en-US" b="1" dirty="0"/>
              <a:t>any</a:t>
            </a:r>
            <a:r>
              <a:rPr lang="en-US" dirty="0"/>
              <a:t> course questions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Instructor Office Hours</a:t>
            </a:r>
            <a:endParaRPr lang="en-US" dirty="0"/>
          </a:p>
          <a:p>
            <a:r>
              <a:rPr lang="en-US" dirty="0"/>
              <a:t>Great for things from lecture, personal questions, or just saying hi</a:t>
            </a:r>
          </a:p>
        </p:txBody>
      </p:sp>
    </p:spTree>
    <p:extLst>
      <p:ext uri="{BB962C8B-B14F-4D97-AF65-F5344CB8AC3E}">
        <p14:creationId xmlns:p14="http://schemas.microsoft.com/office/powerpoint/2010/main" val="362984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323E9-54F0-DF3C-5D83-57830633D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BF35-E865-C244-B091-89B07933E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CSE 123: Async Support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F02BE-432D-19EF-4C7F-09CAC3AD6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37358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Ed Board</a:t>
            </a:r>
          </a:p>
          <a:p>
            <a:r>
              <a:rPr lang="en-US" dirty="0"/>
              <a:t>Best for content and logistics questions – 35 of you &gt;&gt; 7 of us!!</a:t>
            </a:r>
          </a:p>
          <a:p>
            <a:r>
              <a:rPr lang="en-US" dirty="0"/>
              <a:t>Encourage public posts, except for things about </a:t>
            </a:r>
            <a:r>
              <a:rPr lang="en-US" b="1" dirty="0"/>
              <a:t>your</a:t>
            </a:r>
            <a:r>
              <a:rPr lang="en-US" dirty="0"/>
              <a:t> graded work</a:t>
            </a:r>
          </a:p>
          <a:p>
            <a:r>
              <a:rPr lang="en-US" dirty="0"/>
              <a:t>Answer other students’ questions – great way to learn!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Email</a:t>
            </a:r>
          </a:p>
          <a:p>
            <a:r>
              <a:rPr lang="en-US" dirty="0"/>
              <a:t>Best for personal circumstances and/or private questions</a:t>
            </a:r>
          </a:p>
          <a:p>
            <a:r>
              <a:rPr lang="en-US" dirty="0"/>
              <a:t>If unsure, always feel free to email Trien</a:t>
            </a:r>
          </a:p>
          <a:p>
            <a:pPr lvl="1"/>
            <a:r>
              <a:rPr lang="en-US" dirty="0"/>
              <a:t>May politely ask you to post on Ed instead!</a:t>
            </a:r>
          </a:p>
          <a:p>
            <a:r>
              <a:rPr lang="en-US" dirty="0"/>
              <a:t>For emails, </a:t>
            </a:r>
            <a:r>
              <a:rPr lang="en-US" b="1" dirty="0"/>
              <a:t>please use your UW email</a:t>
            </a:r>
            <a:r>
              <a:rPr lang="en-US" dirty="0"/>
              <a:t> (protecting student privacy!) </a:t>
            </a:r>
          </a:p>
        </p:txBody>
      </p:sp>
    </p:spTree>
    <p:extLst>
      <p:ext uri="{BB962C8B-B14F-4D97-AF65-F5344CB8AC3E}">
        <p14:creationId xmlns:p14="http://schemas.microsoft.com/office/powerpoint/2010/main" val="367975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>
          <a:extLst>
            <a:ext uri="{FF2B5EF4-FFF2-40B4-BE49-F238E27FC236}">
              <a16:creationId xmlns:a16="http://schemas.microsoft.com/office/drawing/2014/main" id="{05C937AE-EDFB-A809-7757-8A137ECE8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">
            <a:extLst>
              <a:ext uri="{FF2B5EF4-FFF2-40B4-BE49-F238E27FC236}">
                <a16:creationId xmlns:a16="http://schemas.microsoft.com/office/drawing/2014/main" id="{229195AC-7E64-107F-EE68-5B6612D19F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 dirty="0"/>
              <a:t>Lecture Outline: Introductions</a:t>
            </a:r>
            <a:endParaRPr dirty="0"/>
          </a:p>
        </p:txBody>
      </p:sp>
      <p:sp>
        <p:nvSpPr>
          <p:cNvPr id="284" name="Google Shape;284;p18">
            <a:extLst>
              <a:ext uri="{FF2B5EF4-FFF2-40B4-BE49-F238E27FC236}">
                <a16:creationId xmlns:a16="http://schemas.microsoft.com/office/drawing/2014/main" id="{06DF227E-B537-2D84-80B9-286A4EBB67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Introductions</a:t>
            </a:r>
            <a:endParaRPr b="1" dirty="0">
              <a:solidFill>
                <a:schemeClr val="accent5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About this Course</a:t>
            </a:r>
            <a:endParaRPr dirty="0">
              <a:solidFill>
                <a:schemeClr val="tx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-"/>
            </a:pPr>
            <a:r>
              <a:rPr lang="en-US" sz="2400" dirty="0">
                <a:solidFill>
                  <a:schemeClr val="tx1"/>
                </a:solidFill>
              </a:rPr>
              <a:t>Course Components &amp; Tools</a:t>
            </a:r>
            <a:endParaRPr dirty="0">
              <a:solidFill>
                <a:schemeClr val="tx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ts val="2400"/>
              <a:buFont typeface="Helvetica Neue"/>
              <a:buChar char="-"/>
            </a:pPr>
            <a:r>
              <a:rPr lang="en-US" sz="2400" dirty="0">
                <a:solidFill>
                  <a:schemeClr val="tx1"/>
                </a:solidFill>
              </a:rPr>
              <a:t>Making the Most of this Class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Assignments and Grading</a:t>
            </a:r>
          </a:p>
        </p:txBody>
      </p:sp>
      <p:sp>
        <p:nvSpPr>
          <p:cNvPr id="285" name="Google Shape;285;p18" descr="Pointing to &quot;Introductions&quot;">
            <a:extLst>
              <a:ext uri="{FF2B5EF4-FFF2-40B4-BE49-F238E27FC236}">
                <a16:creationId xmlns:a16="http://schemas.microsoft.com/office/drawing/2014/main" id="{2FA1A400-CFD0-B2B8-8E05-31F2CC28956A}"/>
              </a:ext>
            </a:extLst>
          </p:cNvPr>
          <p:cNvSpPr/>
          <p:nvPr/>
        </p:nvSpPr>
        <p:spPr>
          <a:xfrm rot="10800000">
            <a:off x="3256678" y="1438910"/>
            <a:ext cx="444852" cy="3089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4100" y="0"/>
                </a:lnTo>
                <a:lnTo>
                  <a:pt x="21600" y="10800"/>
                </a:lnTo>
                <a:lnTo>
                  <a:pt x="141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7252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7FB9A-2B38-78FE-F0F5-9653D5054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D09C-E624-5100-D1D9-DC811E10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Around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48F94-8255-98C4-19AC-3D6F5C247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/>
              <a:t>College is challenging</a:t>
            </a:r>
            <a:r>
              <a:rPr lang="en-US" sz="2400" dirty="0"/>
              <a:t> and CSE 123 isn’t your only class.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b="1" dirty="0"/>
              <a:t>Life is unpredictable</a:t>
            </a:r>
            <a:r>
              <a:rPr lang="en-US" sz="2400" dirty="0"/>
              <a:t> and things happen. 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b="1" dirty="0"/>
              <a:t>We can’t leave the impacts of the world around us </a:t>
            </a:r>
            <a:r>
              <a:rPr lang="en-US" sz="2400" dirty="0"/>
              <a:t>at the classroom door.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2ED2F-7EEE-29EA-D2D5-16B5D50F62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2C9DF0-1272-7DB0-2088-E84B67585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80448" y="4220927"/>
            <a:ext cx="4652060" cy="2325727"/>
            <a:chOff x="1280448" y="4220927"/>
            <a:chExt cx="4652060" cy="2325727"/>
          </a:xfrm>
        </p:grpSpPr>
        <p:grpSp>
          <p:nvGrpSpPr>
            <p:cNvPr id="6" name="Google Shape;177;p10" descr="Lectures">
              <a:extLst>
                <a:ext uri="{FF2B5EF4-FFF2-40B4-BE49-F238E27FC236}">
                  <a16:creationId xmlns:a16="http://schemas.microsoft.com/office/drawing/2014/main" id="{3F6361BE-4445-C2E1-6D00-8E76536DB5E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2733641" y="4220927"/>
              <a:ext cx="1745674" cy="427513"/>
              <a:chOff x="0" y="0"/>
              <a:chExt cx="1745673" cy="427512"/>
            </a:xfrm>
            <a:solidFill>
              <a:schemeClr val="accent3"/>
            </a:solidFill>
          </p:grpSpPr>
          <p:sp>
            <p:nvSpPr>
              <p:cNvPr id="7" name="Google Shape;178;p10">
                <a:extLst>
                  <a:ext uri="{FF2B5EF4-FFF2-40B4-BE49-F238E27FC236}">
                    <a16:creationId xmlns:a16="http://schemas.microsoft.com/office/drawing/2014/main" id="{99C84E49-2C73-B5C9-2E76-A48FB42AA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745673" cy="427512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79;p10">
                <a:extLst>
                  <a:ext uri="{FF2B5EF4-FFF2-40B4-BE49-F238E27FC236}">
                    <a16:creationId xmlns:a16="http://schemas.microsoft.com/office/drawing/2014/main" id="{C7ECF45D-56E6-3983-5198-8AB1AFBCD69F}"/>
                  </a:ext>
                </a:extLst>
              </p:cNvPr>
              <p:cNvSpPr txBox="1"/>
              <p:nvPr/>
            </p:nvSpPr>
            <p:spPr>
              <a:xfrm>
                <a:off x="66589" y="59888"/>
                <a:ext cx="1612494" cy="30773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Montserrat"/>
                  <a:buNone/>
                </a:pPr>
                <a:r>
                  <a:rPr lang="en-US" b="1" i="0" u="none" strike="noStrike" cap="none" dirty="0">
                    <a:solidFill>
                      <a:srgbClr val="FFFFFF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OUR POLICIES</a:t>
                </a:r>
                <a:endParaRPr b="1" dirty="0">
                  <a:latin typeface="Montserrat" pitchFamily="2" charset="77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A73F2C-5967-38A3-9136-FC5484C95A77}"/>
                </a:ext>
              </a:extLst>
            </p:cNvPr>
            <p:cNvSpPr txBox="1"/>
            <p:nvPr/>
          </p:nvSpPr>
          <p:spPr>
            <a:xfrm>
              <a:off x="1280448" y="4915438"/>
              <a:ext cx="465206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Our course policies are </a:t>
              </a: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designed for flexibility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marL="698500" lvl="1" indent="-229234">
                <a:spcBef>
                  <a:spcPts val="280"/>
                </a:spcBef>
                <a:buSzPct val="100000"/>
                <a:buFont typeface="Arial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Resubmissions</a:t>
              </a:r>
            </a:p>
            <a:p>
              <a:pPr marL="698500" lvl="1" indent="-229234">
                <a:spcBef>
                  <a:spcPts val="280"/>
                </a:spcBef>
                <a:buSzPct val="100000"/>
                <a:buFont typeface="Arial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Dropping quiz/exam problems</a:t>
              </a:r>
            </a:p>
            <a:p>
              <a:pPr marL="698500" lvl="1" indent="-229234">
                <a:spcBef>
                  <a:spcPts val="280"/>
                </a:spcBef>
                <a:buSzPct val="100000"/>
                <a:buFont typeface="Arial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Asynchronous help</a:t>
              </a:r>
            </a:p>
            <a:p>
              <a:pPr marL="698500" lvl="1" indent="-229234">
                <a:spcBef>
                  <a:spcPts val="280"/>
                </a:spcBef>
                <a:buSzPct val="100000"/>
                <a:buFont typeface="Arial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Lecture recordings</a:t>
              </a:r>
              <a:endParaRPr lang="en-US" sz="18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95EACF-2A69-6269-2120-B60EA07EC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59492" y="4220926"/>
            <a:ext cx="4652060" cy="2171840"/>
            <a:chOff x="6259492" y="4220926"/>
            <a:chExt cx="4652060" cy="2171840"/>
          </a:xfrm>
        </p:grpSpPr>
        <p:grpSp>
          <p:nvGrpSpPr>
            <p:cNvPr id="9" name="Google Shape;177;p10" descr="Lectures">
              <a:extLst>
                <a:ext uri="{FF2B5EF4-FFF2-40B4-BE49-F238E27FC236}">
                  <a16:creationId xmlns:a16="http://schemas.microsoft.com/office/drawing/2014/main" id="{947133F0-F461-1662-44B7-AD7080FF67A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7712687" y="4220926"/>
              <a:ext cx="1745674" cy="427513"/>
              <a:chOff x="0" y="0"/>
              <a:chExt cx="1745673" cy="427512"/>
            </a:xfrm>
            <a:solidFill>
              <a:schemeClr val="accent5"/>
            </a:solidFill>
          </p:grpSpPr>
          <p:sp>
            <p:nvSpPr>
              <p:cNvPr id="10" name="Google Shape;178;p10">
                <a:extLst>
                  <a:ext uri="{FF2B5EF4-FFF2-40B4-BE49-F238E27FC236}">
                    <a16:creationId xmlns:a16="http://schemas.microsoft.com/office/drawing/2014/main" id="{3B24EEB5-78FA-451D-6A97-C879CC916F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745673" cy="427512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79;p10">
                <a:extLst>
                  <a:ext uri="{FF2B5EF4-FFF2-40B4-BE49-F238E27FC236}">
                    <a16:creationId xmlns:a16="http://schemas.microsoft.com/office/drawing/2014/main" id="{1FCA6559-4F62-04A2-06C8-0BA00D9FF960}"/>
                  </a:ext>
                </a:extLst>
              </p:cNvPr>
              <p:cNvSpPr txBox="1"/>
              <p:nvPr/>
            </p:nvSpPr>
            <p:spPr>
              <a:xfrm>
                <a:off x="66589" y="59888"/>
                <a:ext cx="1612494" cy="30773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Montserrat"/>
                  <a:buNone/>
                </a:pPr>
                <a:r>
                  <a:rPr lang="en-US" b="1" i="0" u="none" strike="noStrike" cap="none" dirty="0">
                    <a:solidFill>
                      <a:srgbClr val="FFFFFF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SUPPORT</a:t>
                </a:r>
                <a:endParaRPr b="1" dirty="0">
                  <a:latin typeface="Montserrat" pitchFamily="2" charset="77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387396-79DF-4C03-1F4D-A6BFC41D022B}"/>
                </a:ext>
              </a:extLst>
            </p:cNvPr>
            <p:cNvSpPr txBox="1"/>
            <p:nvPr/>
          </p:nvSpPr>
          <p:spPr>
            <a:xfrm>
              <a:off x="6259492" y="4915438"/>
              <a:ext cx="46520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We’re here to </a:t>
              </a: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support you as a student and as a person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Please </a:t>
              </a: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reach out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if you’re struggling or have circumstances that require extra support.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36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>
          <a:extLst>
            <a:ext uri="{FF2B5EF4-FFF2-40B4-BE49-F238E27FC236}">
              <a16:creationId xmlns:a16="http://schemas.microsoft.com/office/drawing/2014/main" id="{05C937AE-EDFB-A809-7757-8A137ECE8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">
            <a:extLst>
              <a:ext uri="{FF2B5EF4-FFF2-40B4-BE49-F238E27FC236}">
                <a16:creationId xmlns:a16="http://schemas.microsoft.com/office/drawing/2014/main" id="{229195AC-7E64-107F-EE68-5B6612D19F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 dirty="0"/>
              <a:t>Lecture Outline: Assignments and Grading</a:t>
            </a:r>
            <a:endParaRPr dirty="0"/>
          </a:p>
        </p:txBody>
      </p:sp>
      <p:sp>
        <p:nvSpPr>
          <p:cNvPr id="284" name="Google Shape;284;p18">
            <a:extLst>
              <a:ext uri="{FF2B5EF4-FFF2-40B4-BE49-F238E27FC236}">
                <a16:creationId xmlns:a16="http://schemas.microsoft.com/office/drawing/2014/main" id="{06DF227E-B537-2D84-80B9-286A4EBB67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Introductions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About this Course</a:t>
            </a:r>
            <a:endParaRPr dirty="0">
              <a:solidFill>
                <a:schemeClr val="tx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-"/>
            </a:pPr>
            <a:r>
              <a:rPr lang="en-US" sz="2400" dirty="0">
                <a:solidFill>
                  <a:schemeClr val="tx1"/>
                </a:solidFill>
              </a:rPr>
              <a:t>Course Components &amp; Tools</a:t>
            </a:r>
            <a:endParaRPr dirty="0">
              <a:solidFill>
                <a:schemeClr val="tx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ts val="2400"/>
              <a:buFont typeface="Helvetica Neue"/>
              <a:buChar char="-"/>
            </a:pPr>
            <a:r>
              <a:rPr lang="en-US" sz="2400" dirty="0">
                <a:solidFill>
                  <a:schemeClr val="tx1"/>
                </a:solidFill>
              </a:rPr>
              <a:t>Making the Most of this Class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b="1" i="0" u="none" strike="noStrike" cap="none" dirty="0">
                <a:solidFill>
                  <a:srgbClr val="EE8A64"/>
                </a:solidFill>
                <a:latin typeface="Calibri"/>
                <a:ea typeface="Calibri"/>
                <a:cs typeface="Calibri"/>
                <a:sym typeface="Calibri"/>
              </a:rPr>
              <a:t>Assignments and Grading</a:t>
            </a:r>
          </a:p>
        </p:txBody>
      </p:sp>
      <p:sp>
        <p:nvSpPr>
          <p:cNvPr id="285" name="Google Shape;285;p18" descr="Pointing to &quot;Assignments and Grading&quot;">
            <a:extLst>
              <a:ext uri="{FF2B5EF4-FFF2-40B4-BE49-F238E27FC236}">
                <a16:creationId xmlns:a16="http://schemas.microsoft.com/office/drawing/2014/main" id="{2FA1A400-CFD0-B2B8-8E05-31F2CC28956A}"/>
              </a:ext>
            </a:extLst>
          </p:cNvPr>
          <p:cNvSpPr/>
          <p:nvPr/>
        </p:nvSpPr>
        <p:spPr>
          <a:xfrm rot="10800000">
            <a:off x="4976296" y="3274533"/>
            <a:ext cx="444852" cy="3089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4100" y="0"/>
                </a:lnTo>
                <a:lnTo>
                  <a:pt x="21600" y="10800"/>
                </a:lnTo>
                <a:lnTo>
                  <a:pt x="141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800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Assignments and Grading</a:t>
            </a:r>
            <a:endParaRPr/>
          </a:p>
        </p:txBody>
      </p:sp>
      <p:sp>
        <p:nvSpPr>
          <p:cNvPr id="360" name="Google Shape;36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Our goal in the course is for you to </a:t>
            </a:r>
            <a:r>
              <a:rPr lang="en-US" b="1"/>
              <a:t>gain proficiency the concepts and skills </a:t>
            </a:r>
            <a:r>
              <a:rPr lang="en-US"/>
              <a:t>we teach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assess your proficiency by asking you to apply the concepts and skills on tasks or problems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By necessity, we are assessing your </a:t>
            </a:r>
            <a:r>
              <a:rPr lang="en-US" i="1"/>
              <a:t>work</a:t>
            </a:r>
            <a:r>
              <a:rPr lang="en-US"/>
              <a:t> as a proxy for your proficiency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Assignments</a:t>
            </a:r>
            <a:endParaRPr/>
          </a:p>
        </p:txBody>
      </p:sp>
      <p:sp>
        <p:nvSpPr>
          <p:cNvPr id="368" name="Google Shape;368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Your learning in this course will be assessed in four ways: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Programming Assignments (~biweekly, 3 total)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Structured programming assignments to assess your proficiency of programming concepts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Creative Projects (~biweekly, 4 total)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Smaller, more open-ended assignments to give you space to explore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Quizzes (3 total, in section)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Series of problems covering all material up to that point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Final Exam (Thu + Fri, Aug 20 + 21, Assigned section and lecture)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Final, culminating assessment of all your skills and knowledge</a:t>
            </a:r>
            <a:endParaRPr dirty="0"/>
          </a:p>
          <a:p>
            <a:pPr marL="114300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Resubmission and Ignored Quiz Problems</a:t>
            </a:r>
            <a:endParaRPr dirty="0"/>
          </a:p>
        </p:txBody>
      </p:sp>
      <p:sp>
        <p:nvSpPr>
          <p:cNvPr id="376" name="Google Shape;376;p2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94"/>
              <a:buNone/>
            </a:pPr>
            <a:r>
              <a:rPr lang="en-US" i="1" dirty="0"/>
              <a:t>Learning takes time, and doesn’t always happen on the first try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94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94"/>
              <a:buChar char="•"/>
            </a:pPr>
            <a:r>
              <a:rPr lang="en-US" dirty="0"/>
              <a:t>One previous Programming Assignment or Creative Project can be </a:t>
            </a:r>
            <a:r>
              <a:rPr lang="en-US" b="1" dirty="0"/>
              <a:t>resubmitted</a:t>
            </a:r>
            <a:r>
              <a:rPr lang="en-US" dirty="0"/>
              <a:t> each week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24"/>
              <a:buChar char="•"/>
            </a:pPr>
            <a:r>
              <a:rPr lang="en-US" dirty="0"/>
              <a:t>Must be accompanied by a write-up describing changes (via Google Form)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24"/>
              <a:buChar char="•"/>
            </a:pPr>
            <a:r>
              <a:rPr lang="en-US" dirty="0"/>
              <a:t>Grade on resubmission will replace original grade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24"/>
              <a:buChar char="•"/>
            </a:pPr>
            <a:r>
              <a:rPr lang="en-US" dirty="0"/>
              <a:t>An assignment can be resubmitted in the 3 cycles after feedback has been published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24"/>
              <a:buChar char="•"/>
            </a:pPr>
            <a:r>
              <a:rPr lang="en-US" i="1" dirty="0"/>
              <a:t>Tip: Resubmit as early as possible! </a:t>
            </a:r>
            <a:endParaRPr i="1" dirty="0"/>
          </a:p>
          <a:p>
            <a:pPr marL="22860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24"/>
              <a:buChar char="•"/>
            </a:pPr>
            <a:r>
              <a:rPr lang="en-US" dirty="0"/>
              <a:t>We will ignore your </a:t>
            </a:r>
            <a:r>
              <a:rPr lang="en-US" b="1" dirty="0"/>
              <a:t>two lowest quiz/exam problem grades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20"/>
              <a:buChar char="•"/>
            </a:pPr>
            <a:r>
              <a:rPr lang="en-US" dirty="0"/>
              <a:t>No special action required– we’ll do this automatically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94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94"/>
              <a:buChar char="•"/>
            </a:pPr>
            <a:r>
              <a:rPr lang="en-US" dirty="0"/>
              <a:t>See the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syllabus</a:t>
            </a:r>
            <a:r>
              <a:rPr lang="en-US" dirty="0"/>
              <a:t> for more details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Grading</a:t>
            </a:r>
            <a:endParaRPr/>
          </a:p>
        </p:txBody>
      </p:sp>
      <p:sp>
        <p:nvSpPr>
          <p:cNvPr id="384" name="Google Shape;38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2202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i="1" dirty="0"/>
              <a:t>Grades should reflect your proficiency in the course objectives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i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All assignments will be graded </a:t>
            </a:r>
            <a:r>
              <a:rPr lang="en-US" b="1" dirty="0"/>
              <a:t>E (Excellent), S (Satisfactory), or N (Not yet)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Under certain circumstances, a grade of U (</a:t>
            </a:r>
            <a:r>
              <a:rPr lang="en-US" dirty="0" err="1"/>
              <a:t>Unassessable</a:t>
            </a:r>
            <a:r>
              <a:rPr lang="en-US" dirty="0"/>
              <a:t>) may be assigned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Final grades will be assigned based on the </a:t>
            </a:r>
            <a:r>
              <a:rPr lang="en-US" b="1" dirty="0"/>
              <a:t>amount of work at each level</a:t>
            </a:r>
            <a:endParaRPr dirty="0"/>
          </a:p>
          <a:p>
            <a:pPr marL="228600" lvl="0" indent="-1174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See the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syllabus</a:t>
            </a:r>
            <a:r>
              <a:rPr lang="en-US" dirty="0"/>
              <a:t> for more details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Collaboration Policy</a:t>
            </a:r>
            <a:endParaRPr/>
          </a:p>
        </p:txBody>
      </p:sp>
      <p:sp>
        <p:nvSpPr>
          <p:cNvPr id="402" name="Google Shape;402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indent="-228600">
              <a:buClr>
                <a:schemeClr val="dk1"/>
              </a:buClr>
              <a:buSzPts val="2800"/>
            </a:pPr>
            <a:r>
              <a:rPr lang="en-US" dirty="0"/>
              <a:t>When we assess your work in this class, we need to know that it’s </a:t>
            </a:r>
            <a:r>
              <a:rPr lang="en-US" i="1" dirty="0"/>
              <a:t>yours</a:t>
            </a:r>
            <a:r>
              <a:rPr lang="en-US" dirty="0"/>
              <a:t>.</a:t>
            </a:r>
          </a:p>
          <a:p>
            <a:pPr marL="228600" indent="-228600">
              <a:buClr>
                <a:schemeClr val="dk1"/>
              </a:buClr>
              <a:buSzPts val="2800"/>
            </a:pPr>
            <a:r>
              <a:rPr lang="en-US" dirty="0"/>
              <a:t>Unless otherwise specified, </a:t>
            </a:r>
            <a:r>
              <a:rPr lang="en-US" b="1" dirty="0"/>
              <a:t>all graded work must be completed individually and without touching AI tools.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Some specific rules to highlight:</a:t>
            </a:r>
          </a:p>
          <a:p>
            <a:pPr marL="685800" lvl="1" indent="-2286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do not share your own solution code or view solution code from any source – including but not limited to other students, tutors, or the internet</a:t>
            </a:r>
          </a:p>
          <a:p>
            <a:pPr marL="685800" lvl="1" indent="-2286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do not use AI tools (e.g. ChatGPT) to create graded work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See the </a:t>
            </a:r>
            <a:r>
              <a:rPr lang="en-US" dirty="0">
                <a:hlinkClick r:id="rId3"/>
              </a:rPr>
              <a:t>syllabus</a:t>
            </a:r>
            <a:r>
              <a:rPr lang="en-US" dirty="0"/>
              <a:t> for more details (this is </a:t>
            </a:r>
            <a:r>
              <a:rPr lang="en-US" i="1" dirty="0"/>
              <a:t>very</a:t>
            </a:r>
            <a:r>
              <a:rPr lang="en-US" dirty="0"/>
              <a:t> important to understand).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C1D81-90D8-5252-463F-C65193A41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F7DD-025B-D89D-D7FB-D6AB2D676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CSE 123: Our Philosophy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B226B-F996-FDF9-3692-9B42B85B4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012055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Computing applications enabled by </a:t>
            </a:r>
            <a:r>
              <a:rPr lang="en-US" b="1" dirty="0"/>
              <a:t>artificial intelligence (AI)</a:t>
            </a:r>
            <a:r>
              <a:rPr lang="en-US" dirty="0"/>
              <a:t> are increasingly common and more widely used for a variety of tasks.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It is becoming more difficult to teach an introductory computing course without acknowledging the </a:t>
            </a:r>
            <a:r>
              <a:rPr lang="en-US" b="1" dirty="0"/>
              <a:t>existence of AI tools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But as relatively new programmers, </a:t>
            </a:r>
            <a:r>
              <a:rPr lang="en-US" b="1" dirty="0"/>
              <a:t>you still need to learn and practice effectively using core programming ‘building blocks’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0845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9DD5-AB7E-F20A-ED1C-58A9CA04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123 AI Policy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ABA32-E6A0-1D86-53DF-8DB486E44CF4}"/>
              </a:ext>
            </a:extLst>
          </p:cNvPr>
          <p:cNvSpPr txBox="1"/>
          <p:nvPr/>
        </p:nvSpPr>
        <p:spPr>
          <a:xfrm>
            <a:off x="3555357" y="6358036"/>
            <a:ext cx="5081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cs.uw.edu/123/syllabus/#using-ai-in-cse-123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233CA-5954-EDB8-56C2-471B4751F158}"/>
              </a:ext>
            </a:extLst>
          </p:cNvPr>
          <p:cNvSpPr txBox="1"/>
          <p:nvPr/>
        </p:nvSpPr>
        <p:spPr>
          <a:xfrm>
            <a:off x="1633959" y="1632028"/>
            <a:ext cx="89240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3"/>
                </a:solidFill>
              </a:rPr>
              <a:t>No part of any graded work may touch an AI tool.</a:t>
            </a:r>
          </a:p>
          <a:p>
            <a:endParaRPr lang="en-US" sz="2000" i="1" dirty="0"/>
          </a:p>
          <a:p>
            <a:r>
              <a:rPr lang="en-US" sz="2000" i="1" dirty="0"/>
              <a:t>You may not copy and paste any work generated by AI into any graded submission, nor may you copy and paste any work from or for a graded assignment into an AI tool. All other uses of AI on graded work must be cited.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245AB1-60D3-7999-8E30-9C1BDC2F2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3681" y="1462197"/>
            <a:ext cx="9244638" cy="1975483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47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6573A-90F6-4485-EC62-9AF9C86C2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AE66-B3CD-843D-9DA8-469E173D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123 AI Policy Examples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3B0A8-8A20-ED28-DFD1-AB1D82DF7D83}"/>
              </a:ext>
            </a:extLst>
          </p:cNvPr>
          <p:cNvSpPr txBox="1"/>
          <p:nvPr/>
        </p:nvSpPr>
        <p:spPr>
          <a:xfrm>
            <a:off x="1633959" y="1632028"/>
            <a:ext cx="89240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3"/>
                </a:solidFill>
              </a:rPr>
              <a:t>No part of any graded work may touch an AI tool.</a:t>
            </a:r>
          </a:p>
          <a:p>
            <a:endParaRPr lang="en-US" sz="2000" i="1" dirty="0"/>
          </a:p>
          <a:p>
            <a:r>
              <a:rPr lang="en-US" sz="2000" i="1" dirty="0"/>
              <a:t>You may not copy and paste any work generated by AI into any graded submission, nor may you copy and paste any work from or for a graded assignment into an AI tool. All other uses of AI on graded work must be cited.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D6A50DA-172B-179E-AF1E-F7713F7F6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3681" y="1462197"/>
            <a:ext cx="9244638" cy="1975483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 descr="allowed actions under the CSE 123 AI policy">
            <a:extLst>
              <a:ext uri="{FF2B5EF4-FFF2-40B4-BE49-F238E27FC236}">
                <a16:creationId xmlns:a16="http://schemas.microsoft.com/office/drawing/2014/main" id="{2459E5B8-1E44-F3D9-87EE-BABA78F69AF7}"/>
              </a:ext>
            </a:extLst>
          </p:cNvPr>
          <p:cNvGrpSpPr/>
          <p:nvPr/>
        </p:nvGrpSpPr>
        <p:grpSpPr>
          <a:xfrm>
            <a:off x="1633958" y="3977668"/>
            <a:ext cx="4072361" cy="2139251"/>
            <a:chOff x="1633958" y="3977668"/>
            <a:chExt cx="4072361" cy="2139251"/>
          </a:xfrm>
        </p:grpSpPr>
        <p:grpSp>
          <p:nvGrpSpPr>
            <p:cNvPr id="10" name="Google Shape;177;p10" descr="Lectures">
              <a:extLst>
                <a:ext uri="{FF2B5EF4-FFF2-40B4-BE49-F238E27FC236}">
                  <a16:creationId xmlns:a16="http://schemas.microsoft.com/office/drawing/2014/main" id="{4E503594-0204-5545-F4B6-A2273D577BD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1633959" y="3977668"/>
              <a:ext cx="1403343" cy="427513"/>
              <a:chOff x="0" y="0"/>
              <a:chExt cx="1745673" cy="427512"/>
            </a:xfrm>
            <a:solidFill>
              <a:schemeClr val="accent6"/>
            </a:solidFill>
          </p:grpSpPr>
          <p:sp>
            <p:nvSpPr>
              <p:cNvPr id="11" name="Google Shape;178;p10">
                <a:extLst>
                  <a:ext uri="{FF2B5EF4-FFF2-40B4-BE49-F238E27FC236}">
                    <a16:creationId xmlns:a16="http://schemas.microsoft.com/office/drawing/2014/main" id="{FCCCAEAE-875F-4F00-C294-C0E9F56396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745673" cy="427512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79;p10">
                <a:extLst>
                  <a:ext uri="{FF2B5EF4-FFF2-40B4-BE49-F238E27FC236}">
                    <a16:creationId xmlns:a16="http://schemas.microsoft.com/office/drawing/2014/main" id="{2BB393F2-CF77-F575-C05C-758C731094EF}"/>
                  </a:ext>
                </a:extLst>
              </p:cNvPr>
              <p:cNvSpPr txBox="1"/>
              <p:nvPr/>
            </p:nvSpPr>
            <p:spPr>
              <a:xfrm>
                <a:off x="66589" y="59888"/>
                <a:ext cx="1612494" cy="30773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Montserrat"/>
                  <a:buNone/>
                </a:pPr>
                <a:r>
                  <a:rPr lang="en-US" b="1" i="0" u="none" strike="noStrike" cap="none" dirty="0">
                    <a:solidFill>
                      <a:srgbClr val="FFFFFF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ALLOWED</a:t>
                </a:r>
                <a:endParaRPr b="1" dirty="0">
                  <a:latin typeface="Montserrat" pitchFamily="2" charset="77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C1B74E-BE66-2BFB-608F-FF072F7B02F8}"/>
                </a:ext>
              </a:extLst>
            </p:cNvPr>
            <p:cNvSpPr txBox="1"/>
            <p:nvPr/>
          </p:nvSpPr>
          <p:spPr>
            <a:xfrm>
              <a:off x="1633958" y="4639591"/>
              <a:ext cx="407236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Asking AI to </a:t>
              </a:r>
              <a:r>
                <a:rPr lang="en-US" sz="18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explain an error message</a:t>
              </a:r>
            </a:p>
            <a:p>
              <a:pPr marL="285750" indent="-28575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Asking AI to </a:t>
              </a:r>
              <a:r>
                <a:rPr lang="en-US" sz="18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explain the functionality of non-graded code</a:t>
              </a: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snippets </a:t>
              </a:r>
            </a:p>
            <a:p>
              <a:pPr marL="285750" indent="-28575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Asking AI to </a:t>
              </a:r>
              <a:r>
                <a:rPr lang="en-US" sz="18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suggest additional information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or resources</a:t>
              </a:r>
            </a:p>
          </p:txBody>
        </p:sp>
      </p:grpSp>
      <p:grpSp>
        <p:nvGrpSpPr>
          <p:cNvPr id="5" name="Group 4" descr="prohibited actions under the CSE 123 AI policy">
            <a:extLst>
              <a:ext uri="{FF2B5EF4-FFF2-40B4-BE49-F238E27FC236}">
                <a16:creationId xmlns:a16="http://schemas.microsoft.com/office/drawing/2014/main" id="{93523C39-A9BB-714F-8E96-341FF8076F3E}"/>
              </a:ext>
            </a:extLst>
          </p:cNvPr>
          <p:cNvGrpSpPr/>
          <p:nvPr/>
        </p:nvGrpSpPr>
        <p:grpSpPr>
          <a:xfrm>
            <a:off x="6698413" y="3976404"/>
            <a:ext cx="4262813" cy="1863516"/>
            <a:chOff x="6698413" y="3976404"/>
            <a:chExt cx="4262813" cy="1863516"/>
          </a:xfrm>
        </p:grpSpPr>
        <p:grpSp>
          <p:nvGrpSpPr>
            <p:cNvPr id="13" name="Google Shape;177;p10" descr="Lectures">
              <a:extLst>
                <a:ext uri="{FF2B5EF4-FFF2-40B4-BE49-F238E27FC236}">
                  <a16:creationId xmlns:a16="http://schemas.microsoft.com/office/drawing/2014/main" id="{274389ED-9673-9029-4D75-F41467D157E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6698413" y="3976404"/>
              <a:ext cx="1403343" cy="427513"/>
              <a:chOff x="0" y="0"/>
              <a:chExt cx="1745673" cy="427512"/>
            </a:xfrm>
            <a:solidFill>
              <a:schemeClr val="accent2"/>
            </a:solidFill>
          </p:grpSpPr>
          <p:sp>
            <p:nvSpPr>
              <p:cNvPr id="14" name="Google Shape;178;p10">
                <a:extLst>
                  <a:ext uri="{FF2B5EF4-FFF2-40B4-BE49-F238E27FC236}">
                    <a16:creationId xmlns:a16="http://schemas.microsoft.com/office/drawing/2014/main" id="{19C41D2D-A175-62AF-E1A6-EE9547F33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745673" cy="427512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79;p10">
                <a:extLst>
                  <a:ext uri="{FF2B5EF4-FFF2-40B4-BE49-F238E27FC236}">
                    <a16:creationId xmlns:a16="http://schemas.microsoft.com/office/drawing/2014/main" id="{7D97A173-A964-DB47-2C8C-A56486C1CAC0}"/>
                  </a:ext>
                </a:extLst>
              </p:cNvPr>
              <p:cNvSpPr txBox="1"/>
              <p:nvPr/>
            </p:nvSpPr>
            <p:spPr>
              <a:xfrm>
                <a:off x="66589" y="59888"/>
                <a:ext cx="1612494" cy="30773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Montserrat"/>
                  <a:buNone/>
                </a:pPr>
                <a:r>
                  <a:rPr lang="en-US" b="1" i="0" u="none" strike="noStrike" cap="none" dirty="0">
                    <a:solidFill>
                      <a:srgbClr val="FFFFFF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PROHIBITED</a:t>
                </a:r>
                <a:endParaRPr b="1" dirty="0">
                  <a:latin typeface="Montserrat" pitchFamily="2" charset="77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1DDB78-86E8-0414-79E4-C9BFE6BD4311}"/>
                </a:ext>
              </a:extLst>
            </p:cNvPr>
            <p:cNvSpPr txBox="1"/>
            <p:nvPr/>
          </p:nvSpPr>
          <p:spPr>
            <a:xfrm>
              <a:off x="6698414" y="4639591"/>
              <a:ext cx="42628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Generating code, comments, reflections</a:t>
              </a:r>
            </a:p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Using AI to </a:t>
              </a:r>
              <a:r>
                <a:rPr lang="en-US" sz="1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‘solve’ an assignment</a:t>
              </a:r>
            </a:p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Using AI to </a:t>
              </a:r>
              <a:r>
                <a:rPr lang="en-US" sz="1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write, modify, or extend</a:t>
              </a:r>
              <a:r>
                <a:rPr lang="en-US" sz="18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reflections, code, comments, etc.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8CD2A99-F70B-F929-DCCA-8C1CD16C3811}"/>
              </a:ext>
            </a:extLst>
          </p:cNvPr>
          <p:cNvSpPr txBox="1"/>
          <p:nvPr/>
        </p:nvSpPr>
        <p:spPr>
          <a:xfrm>
            <a:off x="3555357" y="6358036"/>
            <a:ext cx="5081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cs.uw.edu/123/syllabus/#using-ai-in-cse-123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0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28B93-C730-98DA-5676-1C45C1565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C15C8-0396-5E93-9CCB-866EF42B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B8AD9-02C8-A59D-6FE8-8AC974634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6963888" cy="4805363"/>
          </a:xfrm>
        </p:spPr>
        <p:txBody>
          <a:bodyPr>
            <a:normAutofit/>
          </a:bodyPr>
          <a:lstStyle/>
          <a:p>
            <a:r>
              <a:rPr lang="en-US" sz="2400" dirty="0"/>
              <a:t>Instructor: Trien </a:t>
            </a:r>
            <a:r>
              <a:rPr lang="en-US" sz="2400" dirty="0" err="1"/>
              <a:t>Vuong</a:t>
            </a:r>
            <a:endParaRPr lang="en-US" sz="2400" dirty="0"/>
          </a:p>
          <a:p>
            <a:pPr lvl="1"/>
            <a:r>
              <a:rPr lang="en-US" sz="2400" dirty="0"/>
              <a:t>Feel free to call me “Trien”</a:t>
            </a:r>
          </a:p>
          <a:p>
            <a:r>
              <a:rPr lang="en-US" sz="2400" dirty="0"/>
              <a:t>Teaching Assistants: 6 </a:t>
            </a:r>
            <a:r>
              <a:rPr lang="en-US" sz="2400" dirty="0" err="1"/>
              <a:t>Fantatsic</a:t>
            </a:r>
            <a:r>
              <a:rPr lang="en-US" sz="2400" dirty="0"/>
              <a:t> Tas!</a:t>
            </a:r>
          </a:p>
          <a:p>
            <a:pPr lvl="1"/>
            <a:r>
              <a:rPr lang="en-US" sz="2400" dirty="0"/>
              <a:t>Available in section, office hours, and discussion board</a:t>
            </a:r>
          </a:p>
          <a:p>
            <a:pPr lvl="1"/>
            <a:r>
              <a:rPr lang="en-US" sz="2400" dirty="0"/>
              <a:t>Invaluable source of information and help in this course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40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C0C9-441F-4C38-9C94-839976AF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CF905-9EA8-466D-9E03-CFB690D69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🧑‍🏫 Go to your first quiz section and meet your TAs tomorrow! </a:t>
            </a:r>
          </a:p>
          <a:p>
            <a:pPr lvl="1"/>
            <a:r>
              <a:rPr lang="en-US" sz="2400" dirty="0"/>
              <a:t>Make sure to double check </a:t>
            </a:r>
            <a:r>
              <a:rPr lang="en-US" sz="2400" dirty="0" err="1">
                <a:hlinkClick r:id="rId2"/>
              </a:rPr>
              <a:t>MyUW</a:t>
            </a:r>
            <a:r>
              <a:rPr lang="en-US" sz="2400" dirty="0"/>
              <a:t> for the location. </a:t>
            </a:r>
          </a:p>
          <a:p>
            <a:r>
              <a:rPr lang="en-US" dirty="0"/>
              <a:t>💻 Complete Pre-Class Work 1 before class on Friday! </a:t>
            </a:r>
          </a:p>
          <a:p>
            <a:pPr lvl="1"/>
            <a:r>
              <a:rPr lang="en-US" sz="2400" dirty="0"/>
              <a:t>It will be posted and linked from the course calendar later today. </a:t>
            </a:r>
          </a:p>
          <a:p>
            <a:r>
              <a:rPr lang="en-US" dirty="0"/>
              <a:t>❓ Complete the </a:t>
            </a:r>
            <a:r>
              <a:rPr lang="en-US" dirty="0">
                <a:hlinkClick r:id="rId3"/>
              </a:rPr>
              <a:t>Introductory Survey</a:t>
            </a:r>
            <a:endParaRPr lang="en-US" dirty="0"/>
          </a:p>
          <a:p>
            <a:pPr lvl="1"/>
            <a:r>
              <a:rPr lang="en-US" sz="2400" dirty="0"/>
              <a:t>This helps us gather data about the students taking our classes and their backgrounds, to inform future offerings.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28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02BE-CFD7-EF0B-2B40-BDA90B16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your 6 </a:t>
            </a:r>
            <a:r>
              <a:rPr lang="en-US" u="sng" dirty="0"/>
              <a:t>fabulous</a:t>
            </a:r>
            <a:r>
              <a:rPr lang="en-US" dirty="0"/>
              <a:t> TAs!</a:t>
            </a:r>
          </a:p>
        </p:txBody>
      </p:sp>
    </p:spTree>
    <p:extLst>
      <p:ext uri="{BB962C8B-B14F-4D97-AF65-F5344CB8AC3E}">
        <p14:creationId xmlns:p14="http://schemas.microsoft.com/office/powerpoint/2010/main" val="287608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>
          <a:extLst>
            <a:ext uri="{FF2B5EF4-FFF2-40B4-BE49-F238E27FC236}">
              <a16:creationId xmlns:a16="http://schemas.microsoft.com/office/drawing/2014/main" id="{05C937AE-EDFB-A809-7757-8A137ECE8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">
            <a:extLst>
              <a:ext uri="{FF2B5EF4-FFF2-40B4-BE49-F238E27FC236}">
                <a16:creationId xmlns:a16="http://schemas.microsoft.com/office/drawing/2014/main" id="{229195AC-7E64-107F-EE68-5B6612D19F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 dirty="0"/>
              <a:t>Lecture Outline: About this Course</a:t>
            </a:r>
            <a:endParaRPr dirty="0"/>
          </a:p>
        </p:txBody>
      </p:sp>
      <p:sp>
        <p:nvSpPr>
          <p:cNvPr id="284" name="Google Shape;284;p18">
            <a:extLst>
              <a:ext uri="{FF2B5EF4-FFF2-40B4-BE49-F238E27FC236}">
                <a16:creationId xmlns:a16="http://schemas.microsoft.com/office/drawing/2014/main" id="{06DF227E-B537-2D84-80B9-286A4EBB67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Introductions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About this Course</a:t>
            </a:r>
            <a:endParaRPr b="1" dirty="0">
              <a:solidFill>
                <a:schemeClr val="accent5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-"/>
            </a:pPr>
            <a:r>
              <a:rPr lang="en-US" sz="2400" dirty="0">
                <a:solidFill>
                  <a:schemeClr val="tx1"/>
                </a:solidFill>
              </a:rPr>
              <a:t>Course Components &amp; Tools</a:t>
            </a:r>
            <a:endParaRPr dirty="0">
              <a:solidFill>
                <a:schemeClr val="tx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ts val="2400"/>
              <a:buFont typeface="Helvetica Neue"/>
              <a:buChar char="-"/>
            </a:pPr>
            <a:r>
              <a:rPr lang="en-US" sz="2400" dirty="0">
                <a:solidFill>
                  <a:schemeClr val="tx1"/>
                </a:solidFill>
              </a:rPr>
              <a:t>Making the Most of this Class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Assignments and Grading</a:t>
            </a:r>
          </a:p>
        </p:txBody>
      </p:sp>
      <p:sp>
        <p:nvSpPr>
          <p:cNvPr id="285" name="Google Shape;285;p18" descr="Pointing to &quot;About this Course&quot;">
            <a:extLst>
              <a:ext uri="{FF2B5EF4-FFF2-40B4-BE49-F238E27FC236}">
                <a16:creationId xmlns:a16="http://schemas.microsoft.com/office/drawing/2014/main" id="{2FA1A400-CFD0-B2B8-8E05-31F2CC28956A}"/>
              </a:ext>
            </a:extLst>
          </p:cNvPr>
          <p:cNvSpPr/>
          <p:nvPr/>
        </p:nvSpPr>
        <p:spPr>
          <a:xfrm rot="10800000">
            <a:off x="3939067" y="1950700"/>
            <a:ext cx="444852" cy="3089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4100" y="0"/>
                </a:lnTo>
                <a:lnTo>
                  <a:pt x="21600" y="10800"/>
                </a:lnTo>
                <a:lnTo>
                  <a:pt x="141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30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/>
              <a:t>What is this Class?</a:t>
            </a:r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620959" y="1531279"/>
            <a:ext cx="5306249" cy="45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CSE 121 – Computer Programming I</a:t>
            </a:r>
            <a:endParaRPr dirty="0"/>
          </a:p>
        </p:txBody>
      </p:sp>
      <p:sp>
        <p:nvSpPr>
          <p:cNvPr id="133" name="Google Shape;133;p5"/>
          <p:cNvSpPr txBox="1"/>
          <p:nvPr/>
        </p:nvSpPr>
        <p:spPr>
          <a:xfrm>
            <a:off x="620959" y="1983670"/>
            <a:ext cx="5306251" cy="394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637794" marR="0" lvl="1" indent="-212597" algn="l" rtl="0">
              <a:lnSpc>
                <a:spcPct val="81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45"/>
              <a:buFont typeface="Helvetica Neue"/>
              <a:buChar char="-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types (int, String,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dirty="0"/>
          </a:p>
          <a:p>
            <a:pPr marL="637794" marR="0" lvl="1" indent="-212597" algn="l" rtl="0">
              <a:lnSpc>
                <a:spcPct val="81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45"/>
              <a:buFont typeface="Helvetica Neue"/>
              <a:buChar char="-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Methods / Functions</a:t>
            </a:r>
            <a:endParaRPr sz="2000" dirty="0"/>
          </a:p>
          <a:p>
            <a:pPr marL="1062989" marR="0" lvl="2" indent="-212597" algn="l" rtl="0">
              <a:lnSpc>
                <a:spcPct val="81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74"/>
              <a:buFont typeface="Helvetica Neue"/>
              <a:buChar char="-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Parameters</a:t>
            </a:r>
            <a:r>
              <a:rPr lang="en-US" dirty="0">
                <a:ea typeface="Calibri"/>
              </a:rPr>
              <a:t>, 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Returns</a:t>
            </a:r>
            <a:endParaRPr dirty="0"/>
          </a:p>
          <a:p>
            <a:pPr marL="637794" marR="0" lvl="1" indent="-212597" algn="l" rtl="0">
              <a:lnSpc>
                <a:spcPct val="81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45"/>
              <a:buFont typeface="Helvetica Neue"/>
              <a:buChar char="-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 structures</a:t>
            </a:r>
            <a:endParaRPr sz="2000" dirty="0"/>
          </a:p>
          <a:p>
            <a:pPr marL="1062989" marR="0" lvl="2" indent="-212597" algn="l" rtl="0">
              <a:lnSpc>
                <a:spcPct val="81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74"/>
              <a:buFont typeface="Helvetica Neue"/>
              <a:buChar char="-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Loops</a:t>
            </a:r>
            <a:r>
              <a:rPr lang="en-US" dirty="0">
                <a:ea typeface="Calibri"/>
              </a:rPr>
              <a:t>, 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Conditionals</a:t>
            </a:r>
            <a:endParaRPr dirty="0"/>
          </a:p>
          <a:p>
            <a:pPr marL="637794" marR="0" lvl="1" indent="-212597" algn="l" rtl="0">
              <a:lnSpc>
                <a:spcPct val="81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45"/>
              <a:buFont typeface="Helvetica Neue"/>
              <a:buChar char="-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Arrays &amp; 2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arrays</a:t>
            </a:r>
          </a:p>
          <a:p>
            <a:pPr marL="637794" marR="0" lvl="1" indent="-212597" algn="l" rtl="0">
              <a:lnSpc>
                <a:spcPct val="81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45"/>
              <a:buFont typeface="Helvetica Neue"/>
              <a:buChar char="-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Computational Thinking</a:t>
            </a:r>
            <a:b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(language agnostic)</a:t>
            </a:r>
            <a:endParaRPr lang="en-US" dirty="0"/>
          </a:p>
        </p:txBody>
      </p:sp>
      <p:sp>
        <p:nvSpPr>
          <p:cNvPr id="134" name="Google Shape;134;p5"/>
          <p:cNvSpPr txBox="1"/>
          <p:nvPr/>
        </p:nvSpPr>
        <p:spPr>
          <a:xfrm>
            <a:off x="6401549" y="1531279"/>
            <a:ext cx="53061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CSE 122 – Computer Programming II</a:t>
            </a:r>
            <a:endParaRPr dirty="0"/>
          </a:p>
        </p:txBody>
      </p:sp>
      <p:sp>
        <p:nvSpPr>
          <p:cNvPr id="135" name="Google Shape;135;p5"/>
          <p:cNvSpPr txBox="1"/>
          <p:nvPr/>
        </p:nvSpPr>
        <p:spPr>
          <a:xfrm>
            <a:off x="6401249" y="1983670"/>
            <a:ext cx="5306400" cy="184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-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Functional Decomposition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File I/O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-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Using data structures</a:t>
            </a:r>
            <a:endParaRPr sz="2000" dirty="0"/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-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</a:t>
            </a:r>
            <a:r>
              <a:rPr lang="en-US" dirty="0">
                <a:ea typeface="Calibri"/>
              </a:rPr>
              <a:t>, 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Stacks / Queues</a:t>
            </a:r>
            <a:r>
              <a:rPr lang="en-US" dirty="0">
                <a:ea typeface="Calibri"/>
              </a:rPr>
              <a:t>, 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Sets</a:t>
            </a:r>
            <a:r>
              <a:rPr lang="en-US" dirty="0">
                <a:ea typeface="Calibri"/>
              </a:rPr>
              <a:t>, 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Maps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-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Object Oriented Programming</a:t>
            </a:r>
            <a:endParaRPr sz="2000" dirty="0"/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-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Interfaces </a:t>
            </a:r>
            <a:endParaRPr dirty="0"/>
          </a:p>
        </p:txBody>
      </p:sp>
      <p:sp>
        <p:nvSpPr>
          <p:cNvPr id="7" name="Google Shape;134;p5">
            <a:extLst>
              <a:ext uri="{FF2B5EF4-FFF2-40B4-BE49-F238E27FC236}">
                <a16:creationId xmlns:a16="http://schemas.microsoft.com/office/drawing/2014/main" id="{FE8C47B3-D3D5-4FE4-AD7B-80DDFC5CC965}"/>
              </a:ext>
            </a:extLst>
          </p:cNvPr>
          <p:cNvSpPr txBox="1"/>
          <p:nvPr/>
        </p:nvSpPr>
        <p:spPr>
          <a:xfrm>
            <a:off x="3442950" y="4331427"/>
            <a:ext cx="53061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CSE 123 – Computer Programming III</a:t>
            </a:r>
            <a:endParaRPr dirty="0"/>
          </a:p>
        </p:txBody>
      </p:sp>
      <p:sp>
        <p:nvSpPr>
          <p:cNvPr id="10" name="Google Shape;135;p5">
            <a:extLst>
              <a:ext uri="{FF2B5EF4-FFF2-40B4-BE49-F238E27FC236}">
                <a16:creationId xmlns:a16="http://schemas.microsoft.com/office/drawing/2014/main" id="{515F7EB4-8AA6-44AC-8618-928D44D2FA6B}"/>
              </a:ext>
            </a:extLst>
          </p:cNvPr>
          <p:cNvSpPr txBox="1"/>
          <p:nvPr/>
        </p:nvSpPr>
        <p:spPr>
          <a:xfrm>
            <a:off x="3160654" y="4783827"/>
            <a:ext cx="5532958" cy="1972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-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Advanced Object Oriented Programming</a:t>
            </a:r>
            <a:endParaRPr sz="2000" dirty="0"/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-"/>
            </a:pPr>
            <a:r>
              <a:rPr lang="en-US" dirty="0">
                <a:latin typeface="Calibri"/>
                <a:cs typeface="Calibri"/>
                <a:sym typeface="Calibri"/>
              </a:rPr>
              <a:t>Comparable, Inheritance/Polymorphism, Abstract Classes</a:t>
            </a:r>
            <a:endParaRPr dirty="0"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ts val="2400"/>
              <a:buFont typeface="Helvetica Neue"/>
              <a:buChar char="-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Implementing data structures</a:t>
            </a:r>
            <a:endParaRPr lang="en-US" sz="2000" dirty="0"/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SzPts val="2000"/>
              <a:buFont typeface="Helvetica Neue"/>
              <a:buChar char="-"/>
            </a:pP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ArrayLists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LinkedLists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, Trees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ts val="2400"/>
              <a:buFont typeface="Helvetica Neue"/>
              <a:buChar char="-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Recursion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ts val="2400"/>
              <a:buFont typeface="Helvetica Neue"/>
              <a:buChar char="-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Critical analysis of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 dirty="0"/>
              <a:t>Why 123?</a:t>
            </a:r>
            <a:endParaRPr dirty="0"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9248775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To solve more complex problems by leveraging more complex programming structures / patterns</a:t>
            </a:r>
          </a:p>
          <a:p>
            <a:pPr marL="514350" indent="-514350">
              <a:spcBef>
                <a:spcPts val="0"/>
              </a:spcBef>
              <a:buSzPts val="2800"/>
              <a:buFont typeface="+mj-lt"/>
              <a:buAutoNum type="arabicPeriod"/>
            </a:pPr>
            <a:endParaRPr lang="en-US" dirty="0"/>
          </a:p>
          <a:p>
            <a:pPr marL="514350" indent="-514350">
              <a:spcBef>
                <a:spcPts val="0"/>
              </a:spcBef>
              <a:buSzPts val="2800"/>
              <a:buFont typeface="+mj-lt"/>
              <a:buAutoNum type="arabicPeriod"/>
            </a:pPr>
            <a:endParaRPr lang="en-US" dirty="0"/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-US" dirty="0"/>
              <a:t>To better rationalize specific design decisions</a:t>
            </a:r>
          </a:p>
          <a:p>
            <a:pPr marL="800100" lvl="1">
              <a:spcBef>
                <a:spcPts val="0"/>
              </a:spcBef>
              <a:buSzPts val="2800"/>
            </a:pPr>
            <a:r>
              <a:rPr lang="en-US" sz="2000" dirty="0"/>
              <a:t>How to “best” structure programs</a:t>
            </a:r>
          </a:p>
          <a:p>
            <a:pPr marL="800100" lvl="1">
              <a:spcBef>
                <a:spcPts val="0"/>
              </a:spcBef>
              <a:buSzPts val="2800"/>
            </a:pPr>
            <a:r>
              <a:rPr lang="en-US" sz="2000" dirty="0"/>
              <a:t>Which data structures are “most” appropriate to use</a:t>
            </a:r>
            <a:endParaRPr lang="en-US" dirty="0"/>
          </a:p>
          <a:p>
            <a:pPr marL="514350" indent="-514350">
              <a:spcBef>
                <a:spcPts val="0"/>
              </a:spcBef>
              <a:buSzPts val="2800"/>
              <a:buFont typeface="Arial"/>
              <a:buAutoNum type="arabicPeriod"/>
            </a:pPr>
            <a:endParaRPr lang="en-US" dirty="0"/>
          </a:p>
          <a:p>
            <a:pPr marL="514350" indent="-514350">
              <a:spcBef>
                <a:spcPts val="0"/>
              </a:spcBef>
              <a:buSzPts val="2800"/>
              <a:buFont typeface="Arial"/>
              <a:buAutoNum type="arabicPeriod"/>
            </a:pPr>
            <a:endParaRPr lang="en-US" dirty="0"/>
          </a:p>
          <a:p>
            <a:pPr marL="514350" indent="-514350">
              <a:spcBef>
                <a:spcPts val="0"/>
              </a:spcBef>
              <a:buSzPts val="2800"/>
              <a:buFont typeface="Arial"/>
              <a:buAutoNum type="arabicPeriod"/>
            </a:pPr>
            <a:r>
              <a:rPr lang="en-US" dirty="0"/>
              <a:t>To understand and critically analyze intersections between Computer Science and society</a:t>
            </a:r>
          </a:p>
          <a:p>
            <a:pPr marL="800100" lvl="1">
              <a:spcBef>
                <a:spcPts val="0"/>
              </a:spcBef>
              <a:buSzPts val="2800"/>
            </a:pPr>
            <a:r>
              <a:rPr lang="en-US" sz="2000" dirty="0"/>
              <a:t>Search engines, algorithmic art, machine learning, etc.</a:t>
            </a:r>
          </a:p>
          <a:p>
            <a:pPr marL="800100" lvl="1">
              <a:spcBef>
                <a:spcPts val="0"/>
              </a:spcBef>
              <a:buSzPts val="2800"/>
            </a:pPr>
            <a:r>
              <a:rPr lang="en-US" sz="2000" dirty="0"/>
              <a:t>Developing informed opinions on current issues</a:t>
            </a:r>
            <a:endParaRPr lang="en-US"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endParaRPr lang="en-US" dirty="0"/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endParaRPr lang="en-US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endParaRPr lang="en-US" dirty="0"/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endParaRPr lang="en-US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endParaRPr lang="en-US" dirty="0"/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endParaRPr lang="en-US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endParaRPr lang="en-US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endParaRPr dirty="0"/>
          </a:p>
        </p:txBody>
      </p:sp>
      <p:grpSp>
        <p:nvGrpSpPr>
          <p:cNvPr id="2" name="Group 1" descr="Points 1 and 2 relate to &quot;be a better programmer&quot;">
            <a:extLst>
              <a:ext uri="{FF2B5EF4-FFF2-40B4-BE49-F238E27FC236}">
                <a16:creationId xmlns:a16="http://schemas.microsoft.com/office/drawing/2014/main" id="{F5D33FFC-9259-4186-B393-2576DB7A6A75}"/>
              </a:ext>
            </a:extLst>
          </p:cNvPr>
          <p:cNvGrpSpPr/>
          <p:nvPr/>
        </p:nvGrpSpPr>
        <p:grpSpPr>
          <a:xfrm>
            <a:off x="10072687" y="1371600"/>
            <a:ext cx="2071688" cy="2550319"/>
            <a:chOff x="10072687" y="1371600"/>
            <a:chExt cx="2071688" cy="2550319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6A8AD491-4B21-457E-AD7E-D270102A5920}"/>
                </a:ext>
              </a:extLst>
            </p:cNvPr>
            <p:cNvSpPr/>
            <p:nvPr/>
          </p:nvSpPr>
          <p:spPr>
            <a:xfrm>
              <a:off x="10072687" y="1371600"/>
              <a:ext cx="392907" cy="255031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A5E5A6-6315-454D-95E1-DD1F2EA1B924}"/>
                </a:ext>
              </a:extLst>
            </p:cNvPr>
            <p:cNvSpPr txBox="1"/>
            <p:nvPr/>
          </p:nvSpPr>
          <p:spPr>
            <a:xfrm>
              <a:off x="10544176" y="2323593"/>
              <a:ext cx="1600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Be a better programmer</a:t>
              </a:r>
            </a:p>
          </p:txBody>
        </p:sp>
      </p:grpSp>
      <p:grpSp>
        <p:nvGrpSpPr>
          <p:cNvPr id="5" name="Group 4" descr="Point 3 relates to &quot;Be a better person&quot;">
            <a:extLst>
              <a:ext uri="{FF2B5EF4-FFF2-40B4-BE49-F238E27FC236}">
                <a16:creationId xmlns:a16="http://schemas.microsoft.com/office/drawing/2014/main" id="{C4D6B0F8-41D2-410F-A4D7-5E9187C5FF0C}"/>
              </a:ext>
            </a:extLst>
          </p:cNvPr>
          <p:cNvGrpSpPr/>
          <p:nvPr/>
        </p:nvGrpSpPr>
        <p:grpSpPr>
          <a:xfrm>
            <a:off x="10072687" y="4575572"/>
            <a:ext cx="1993106" cy="1510904"/>
            <a:chOff x="10072687" y="4575572"/>
            <a:chExt cx="1993106" cy="1510904"/>
          </a:xfrm>
        </p:grpSpPr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DBFC2A86-1405-4062-A74C-E0F584EAD3FC}"/>
                </a:ext>
              </a:extLst>
            </p:cNvPr>
            <p:cNvSpPr/>
            <p:nvPr/>
          </p:nvSpPr>
          <p:spPr>
            <a:xfrm>
              <a:off x="10072687" y="4575572"/>
              <a:ext cx="392907" cy="151090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50D4D5-0916-4BE3-A7AF-A0A11EE18724}"/>
                </a:ext>
              </a:extLst>
            </p:cNvPr>
            <p:cNvSpPr txBox="1"/>
            <p:nvPr/>
          </p:nvSpPr>
          <p:spPr>
            <a:xfrm>
              <a:off x="10622757" y="5092809"/>
              <a:ext cx="1443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Be a better person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Prerequisite Knowledge</a:t>
            </a:r>
            <a:endParaRPr/>
          </a:p>
        </p:txBody>
      </p:sp>
      <p:sp>
        <p:nvSpPr>
          <p:cNvPr id="191" name="Google Shape;191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Comfort with control structures 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loops, conditionals, methods/functions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Experience with using basic data structures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arrays, lists, sets, maps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Experience with console and file input/output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Exposure to simple object-oriented programming 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classes, interfaces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Programming experience </a:t>
            </a:r>
            <a:r>
              <a:rPr lang="en-US" i="1" dirty="0"/>
              <a:t>in Java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Or willingness to pick up on your own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BE096-C45E-8C4F-74FB-C839D4354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Expectations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2C3B3E-994E-B40A-FF7E-013473682BAA}"/>
              </a:ext>
            </a:extLst>
          </p:cNvPr>
          <p:cNvSpPr txBox="1"/>
          <p:nvPr/>
        </p:nvSpPr>
        <p:spPr>
          <a:xfrm>
            <a:off x="1701590" y="2190331"/>
            <a:ext cx="8788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/>
              <a:t>What are you hoping to get out of taking CSE 123?</a:t>
            </a:r>
          </a:p>
        </p:txBody>
      </p:sp>
      <p:sp>
        <p:nvSpPr>
          <p:cNvPr id="4" name="Google Shape;26;p29">
            <a:extLst>
              <a:ext uri="{FF2B5EF4-FFF2-40B4-BE49-F238E27FC236}">
                <a16:creationId xmlns:a16="http://schemas.microsoft.com/office/drawing/2014/main" id="{36709576-3780-239B-BBCE-43860BD61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8865" y="2911802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8;p29">
            <a:extLst>
              <a:ext uri="{FF2B5EF4-FFF2-40B4-BE49-F238E27FC236}">
                <a16:creationId xmlns:a16="http://schemas.microsoft.com/office/drawing/2014/main" id="{19FFA4C6-B816-3A2F-F9E5-929CCAEE81D0}"/>
              </a:ext>
            </a:extLst>
          </p:cNvPr>
          <p:cNvSpPr txBox="1"/>
          <p:nvPr/>
        </p:nvSpPr>
        <p:spPr>
          <a:xfrm>
            <a:off x="4149918" y="3382224"/>
            <a:ext cx="286694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sz="2400" dirty="0"/>
          </a:p>
        </p:txBody>
      </p:sp>
      <p:pic>
        <p:nvPicPr>
          <p:cNvPr id="8" name="Picture 7" descr="qr code for https://app.sli.do/event/h1h54ptZxfCMf5m8QF6Gpx&#10;or slido.com and event code cse123&#10;">
            <a:extLst>
              <a:ext uri="{FF2B5EF4-FFF2-40B4-BE49-F238E27FC236}">
                <a16:creationId xmlns:a16="http://schemas.microsoft.com/office/drawing/2014/main" id="{6DA472D3-5073-4DF0-9B6E-2EC6BA18E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861" y="3069641"/>
            <a:ext cx="1025236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69303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ustom 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1985</Words>
  <Application>Microsoft Office PowerPoint</Application>
  <PresentationFormat>Widescreen</PresentationFormat>
  <Paragraphs>322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Montserrat ExtraBold</vt:lpstr>
      <vt:lpstr>Montserrat SemiBold</vt:lpstr>
      <vt:lpstr>Helvetica Neue</vt:lpstr>
      <vt:lpstr>Calibri</vt:lpstr>
      <vt:lpstr>Montserrat</vt:lpstr>
      <vt:lpstr>CSE 373 Summer 2020</vt:lpstr>
      <vt:lpstr>Welcome  &amp; Syllabus</vt:lpstr>
      <vt:lpstr>Lecture Outline: Introductions</vt:lpstr>
      <vt:lpstr>Course Staff</vt:lpstr>
      <vt:lpstr>Meet your 6 fabulous TAs!</vt:lpstr>
      <vt:lpstr>Lecture Outline: About this Course</vt:lpstr>
      <vt:lpstr>What is this Class?</vt:lpstr>
      <vt:lpstr>Why 123?</vt:lpstr>
      <vt:lpstr>Prerequisite Knowledge</vt:lpstr>
      <vt:lpstr>Course Expectations</vt:lpstr>
      <vt:lpstr>Programming Skill</vt:lpstr>
      <vt:lpstr>Lecture Outline: Course Components &amp; Tools</vt:lpstr>
      <vt:lpstr>Course Components</vt:lpstr>
      <vt:lpstr>Course Website</vt:lpstr>
      <vt:lpstr>Other Course Tools</vt:lpstr>
      <vt:lpstr>Lecture Outline: Making the Most of this Class</vt:lpstr>
      <vt:lpstr>How Learning Works</vt:lpstr>
      <vt:lpstr>Learning Pattern</vt:lpstr>
      <vt:lpstr>Learning in CSE 123: Live Support Systems</vt:lpstr>
      <vt:lpstr>Learning in CSE 123: Async Support Systems</vt:lpstr>
      <vt:lpstr>The World Around Us</vt:lpstr>
      <vt:lpstr>Lecture Outline: Assignments and Grading</vt:lpstr>
      <vt:lpstr>Assignments and Grading</vt:lpstr>
      <vt:lpstr>Assignments</vt:lpstr>
      <vt:lpstr>Resubmission and Ignored Quiz Problems</vt:lpstr>
      <vt:lpstr>Grading</vt:lpstr>
      <vt:lpstr>Collaboration Policy</vt:lpstr>
      <vt:lpstr>AI and CSE 123: Our Philosophy</vt:lpstr>
      <vt:lpstr>CSE 123 AI Policy</vt:lpstr>
      <vt:lpstr>CSE 123 AI Policy Examples</vt:lpstr>
      <vt:lpstr>Coming up…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Review; Comparable!</dc:title>
  <dc:creator>cse-loaner</dc:creator>
  <cp:lastModifiedBy>cse-loaner</cp:lastModifiedBy>
  <cp:revision>88</cp:revision>
  <dcterms:modified xsi:type="dcterms:W3CDTF">2026-06-25T01:07:22Z</dcterms:modified>
</cp:coreProperties>
</file>