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</p:sldMasterIdLst>
  <p:notesMasterIdLst>
    <p:notesMasterId r:id="rId9"/>
  </p:notesMasterIdLst>
  <p:sldIdLst>
    <p:sldId id="878" r:id="rId3"/>
    <p:sldId id="867" r:id="rId4"/>
    <p:sldId id="361" r:id="rId5"/>
    <p:sldId id="869" r:id="rId6"/>
    <p:sldId id="873" r:id="rId7"/>
    <p:sldId id="87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C71387-6F25-40BE-A9C7-2DE5AC23F89B}">
          <p14:sldIdLst>
            <p14:sldId id="878"/>
            <p14:sldId id="867"/>
            <p14:sldId id="361"/>
            <p14:sldId id="869"/>
            <p14:sldId id="873"/>
            <p14:sldId id="8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nats" initials="m" lastIdx="1" clrIdx="0">
    <p:extLst>
      <p:ext uri="{19B8F6BF-5375-455C-9EA6-DF929625EA0E}">
        <p15:presenceInfo xmlns:p15="http://schemas.microsoft.com/office/powerpoint/2012/main" userId="S-1-5-21-2454115528-2111753937-1836222636-10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231"/>
    <a:srgbClr val="0FB9B1"/>
    <a:srgbClr val="54A0FF"/>
    <a:srgbClr val="FAFAFA"/>
    <a:srgbClr val="F5F5F5"/>
    <a:srgbClr val="EF5777"/>
    <a:srgbClr val="F7B731"/>
    <a:srgbClr val="4E408B"/>
    <a:srgbClr val="43367C"/>
    <a:srgbClr val="2E2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57" autoAdjust="0"/>
    <p:restoredTop sz="91361"/>
  </p:normalViewPr>
  <p:slideViewPr>
    <p:cSldViewPr snapToGrid="0" snapToObjects="1">
      <p:cViewPr varScale="1">
        <p:scale>
          <a:sx n="99" d="100"/>
          <a:sy n="99" d="100"/>
        </p:scale>
        <p:origin x="90" y="330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Slido</a:t>
            </a:r>
            <a:r>
              <a:rPr lang="en-US" dirty="0"/>
              <a:t> event https://app.sli.do/event/c4A2yNaM7NHybRUhaiskme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Slido.com and event code cse123</a:t>
            </a:r>
            <a:endParaRPr dirty="0"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5B6226-E642-10B0-730C-CA63F126D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2520" y="236757"/>
            <a:ext cx="12540363" cy="718146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09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#cse123 </a:t>
            </a:r>
          </a:p>
        </p:txBody>
      </p:sp>
      <p:sp>
        <p:nvSpPr>
          <p:cNvPr id="5" name="Google Shape;24;p29">
            <a:extLst>
              <a:ext uri="{FF2B5EF4-FFF2-40B4-BE49-F238E27FC236}">
                <a16:creationId xmlns:a16="http://schemas.microsoft.com/office/drawing/2014/main" id="{7598AB6A-DDAC-77B1-E44C-DEF1D614739E}"/>
              </a:ext>
            </a:extLst>
          </p:cNvPr>
          <p:cNvSpPr/>
          <p:nvPr userDrawn="1"/>
        </p:nvSpPr>
        <p:spPr>
          <a:xfrm>
            <a:off x="7275442" y="1530627"/>
            <a:ext cx="4673729" cy="4641574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7CA7DD-E1AA-4B63-BB81-4C53C0FBC439}"/>
              </a:ext>
            </a:extLst>
          </p:cNvPr>
          <p:cNvSpPr/>
          <p:nvPr userDrawn="1"/>
        </p:nvSpPr>
        <p:spPr>
          <a:xfrm>
            <a:off x="7302715" y="237410"/>
            <a:ext cx="868680" cy="868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76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F6858E-0BE5-4C2C-83C3-0117BA0145D7}"/>
              </a:ext>
            </a:extLst>
          </p:cNvPr>
          <p:cNvSpPr/>
          <p:nvPr userDrawn="1"/>
        </p:nvSpPr>
        <p:spPr>
          <a:xfrm>
            <a:off x="7302715" y="237410"/>
            <a:ext cx="868680" cy="868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1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34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08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292977" y="4013370"/>
            <a:ext cx="6212926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123</a:t>
            </a:r>
            <a:endParaRPr dirty="0"/>
          </a:p>
        </p:txBody>
      </p:sp>
      <p:sp>
        <p:nvSpPr>
          <p:cNvPr id="22" name="Google Shape;22;p29"/>
          <p:cNvSpPr/>
          <p:nvPr/>
        </p:nvSpPr>
        <p:spPr>
          <a:xfrm>
            <a:off x="420127" y="2753847"/>
            <a:ext cx="1269525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/>
          <p:cNvSpPr/>
          <p:nvPr/>
        </p:nvSpPr>
        <p:spPr>
          <a:xfrm>
            <a:off x="6714463" y="1251642"/>
            <a:ext cx="5250244" cy="5486042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/>
          <p:cNvCxnSpPr/>
          <p:nvPr/>
        </p:nvCxnSpPr>
        <p:spPr>
          <a:xfrm>
            <a:off x="7105432" y="3799913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/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242828" y="5666317"/>
            <a:ext cx="21592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lang="en-US" sz="1200" b="1" i="0" u="none" strike="noStrike" cap="none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  <a:tabLst/>
              <a:defRPr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lang="en-US" sz="1200" dirty="0"/>
          </a:p>
        </p:txBody>
      </p:sp>
      <p:sp>
        <p:nvSpPr>
          <p:cNvPr id="28" name="Google Shape;28;p29"/>
          <p:cNvSpPr txBox="1"/>
          <p:nvPr/>
        </p:nvSpPr>
        <p:spPr>
          <a:xfrm>
            <a:off x="242828" y="6094422"/>
            <a:ext cx="21548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dirty="0"/>
          </a:p>
        </p:txBody>
      </p:sp>
      <p:sp>
        <p:nvSpPr>
          <p:cNvPr id="30" name="Google Shape;6;p28">
            <a:extLst>
              <a:ext uri="{FF2B5EF4-FFF2-40B4-BE49-F238E27FC236}">
                <a16:creationId xmlns:a16="http://schemas.microsoft.com/office/drawing/2014/main" id="{90DE1CCA-3C44-4A8B-8512-85130B59739C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7;p28" descr="Picture 6">
            <a:extLst>
              <a:ext uri="{FF2B5EF4-FFF2-40B4-BE49-F238E27FC236}">
                <a16:creationId xmlns:a16="http://schemas.microsoft.com/office/drawing/2014/main" id="{5CC3B2A6-B9E4-4692-B1C5-C4AFE479505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8;p28">
            <a:extLst>
              <a:ext uri="{FF2B5EF4-FFF2-40B4-BE49-F238E27FC236}">
                <a16:creationId xmlns:a16="http://schemas.microsoft.com/office/drawing/2014/main" id="{1897D9CE-58CC-4DB4-A4A6-DD3585087B5E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C96B5491-F7FA-23FC-FB30-12701599F978}"/>
              </a:ext>
            </a:extLst>
          </p:cNvPr>
          <p:cNvSpPr txBox="1"/>
          <p:nvPr userDrawn="1"/>
        </p:nvSpPr>
        <p:spPr>
          <a:xfrm>
            <a:off x="7148325" y="1757973"/>
            <a:ext cx="43854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9ED2A101-430A-CE69-E5BC-7D6DD50BF4E3}"/>
              </a:ext>
            </a:extLst>
          </p:cNvPr>
          <p:cNvSpPr txBox="1"/>
          <p:nvPr userDrawn="1"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C360F-4256-FEE1-7C14-17182C543AFA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09: Recursive Programming</a:t>
            </a:r>
          </a:p>
        </p:txBody>
      </p:sp>
      <p:sp>
        <p:nvSpPr>
          <p:cNvPr id="12" name="Google Shape;23;p29">
            <a:extLst>
              <a:ext uri="{FF2B5EF4-FFF2-40B4-BE49-F238E27FC236}">
                <a16:creationId xmlns:a16="http://schemas.microsoft.com/office/drawing/2014/main" id="{8AB0C156-E646-655A-EAEF-6213F4E43055}"/>
              </a:ext>
            </a:extLst>
          </p:cNvPr>
          <p:cNvSpPr txBox="1"/>
          <p:nvPr userDrawn="1"/>
        </p:nvSpPr>
        <p:spPr>
          <a:xfrm>
            <a:off x="486355" y="2794656"/>
            <a:ext cx="11370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LEC 08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40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172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B7D14-FA34-B2D9-C621-221E813EEED7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F433B8-1705-4DC6-89CE-C8D6973DA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55652" y="287373"/>
            <a:ext cx="762806" cy="7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1646E-9F5C-9C61-C30B-3DF312AA0AE9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7E29C1-FA87-4954-91F1-86C1FBC08B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55652" y="287373"/>
            <a:ext cx="762806" cy="7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08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#cse123</a:t>
            </a:r>
          </a:p>
        </p:txBody>
      </p:sp>
      <p:sp>
        <p:nvSpPr>
          <p:cNvPr id="5" name="Google Shape;24;p29">
            <a:extLst>
              <a:ext uri="{FF2B5EF4-FFF2-40B4-BE49-F238E27FC236}">
                <a16:creationId xmlns:a16="http://schemas.microsoft.com/office/drawing/2014/main" id="{FAAFC217-8FE2-D6F8-124C-C7DDCD377443}"/>
              </a:ext>
            </a:extLst>
          </p:cNvPr>
          <p:cNvSpPr/>
          <p:nvPr userDrawn="1"/>
        </p:nvSpPr>
        <p:spPr>
          <a:xfrm>
            <a:off x="7275442" y="1530627"/>
            <a:ext cx="4673729" cy="4641574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608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484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123 Spring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09: Recursive Programming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7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123 Spring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08: Recursion</a:t>
            </a:r>
          </a:p>
        </p:txBody>
      </p:sp>
    </p:spTree>
    <p:extLst>
      <p:ext uri="{BB962C8B-B14F-4D97-AF65-F5344CB8AC3E}">
        <p14:creationId xmlns:p14="http://schemas.microsoft.com/office/powerpoint/2010/main" val="1028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3fZiDBuo8bMbuQCWwhcluE?si=LZUfkfdGRJiBio82B6Pow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131885" y="4013370"/>
            <a:ext cx="6471138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/>
            <a:r>
              <a:rPr lang="en-US" sz="4400" dirty="0">
                <a:latin typeface="Montserrat SemiBold" panose="00000700000000000000" pitchFamily="2" charset="0"/>
              </a:rPr>
              <a:t>Recursive Programming</a:t>
            </a:r>
            <a:endParaRPr sz="4400" dirty="0">
              <a:latin typeface="Montserrat SemiBold" panose="00000700000000000000" pitchFamily="2" charset="0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D04F4-55AB-5CE1-FC37-42BEC912BC09}"/>
              </a:ext>
            </a:extLst>
          </p:cNvPr>
          <p:cNvSpPr txBox="1"/>
          <p:nvPr/>
        </p:nvSpPr>
        <p:spPr>
          <a:xfrm>
            <a:off x="7071026" y="2237509"/>
            <a:ext cx="453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your </a:t>
            </a:r>
            <a:r>
              <a:rPr lang="en-US" i="1" dirty="0">
                <a:solidFill>
                  <a:srgbClr val="000000"/>
                </a:solidFill>
                <a:latin typeface="Calibri" panose="020F0502020204030204"/>
              </a:rPr>
              <a:t>perfect temperature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9A98A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A98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Respond on sli.do!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9A98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A9940A9E-8CCD-4E05-8726-8B6D573B3480}"/>
              </a:ext>
            </a:extLst>
          </p:cNvPr>
          <p:cNvSpPr txBox="1"/>
          <p:nvPr/>
        </p:nvSpPr>
        <p:spPr>
          <a:xfrm>
            <a:off x="6519481" y="3741864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" name="Google Shape;98;p1">
            <a:extLst>
              <a:ext uri="{FF2B5EF4-FFF2-40B4-BE49-F238E27FC236}">
                <a16:creationId xmlns:a16="http://schemas.microsoft.com/office/drawing/2014/main" id="{3434756B-318F-4FE1-B24E-CCE94E309B71}"/>
              </a:ext>
            </a:extLst>
          </p:cNvPr>
          <p:cNvSpPr txBox="1"/>
          <p:nvPr/>
        </p:nvSpPr>
        <p:spPr>
          <a:xfrm>
            <a:off x="8657726" y="3736492"/>
            <a:ext cx="3053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Miya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Natsuhara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" name="Google Shape;96;p1">
            <a:extLst>
              <a:ext uri="{FF2B5EF4-FFF2-40B4-BE49-F238E27FC236}">
                <a16:creationId xmlns:a16="http://schemas.microsoft.com/office/drawing/2014/main" id="{671EBFB9-9F3A-446A-B32C-55FBF50581CA}"/>
              </a:ext>
            </a:extLst>
          </p:cNvPr>
          <p:cNvSpPr txBox="1"/>
          <p:nvPr/>
        </p:nvSpPr>
        <p:spPr>
          <a:xfrm>
            <a:off x="5500614" y="4433103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CF05F-33C1-4497-AF01-4F3DCA553F5A}"/>
              </a:ext>
            </a:extLst>
          </p:cNvPr>
          <p:cNvSpPr txBox="1"/>
          <p:nvPr/>
        </p:nvSpPr>
        <p:spPr>
          <a:xfrm>
            <a:off x="7643103" y="4255881"/>
            <a:ext cx="4011913" cy="2154436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Arohan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Sreshta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Rushil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Sean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Chloe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Jenny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Saachi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Hawa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Maggie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Sean 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Shiven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Vrinda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Gavin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Shreya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Jonah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Renee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Chris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Ishita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Kuhu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Kavya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Misha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Yuntong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Amiya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Sahana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Anirudh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Rohan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Crystal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Eeshani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Prakshi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Aidan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Nhan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Anya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Anisha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Trien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Evan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4160D-2A6D-41FF-8ED4-8918DC5C6644}"/>
              </a:ext>
            </a:extLst>
          </p:cNvPr>
          <p:cNvSpPr txBox="1"/>
          <p:nvPr/>
        </p:nvSpPr>
        <p:spPr>
          <a:xfrm>
            <a:off x="6815404" y="6360778"/>
            <a:ext cx="520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Music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: 🌻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  <a:hlinkClick r:id="rId3"/>
              </a:rPr>
              <a:t>CSE 123 26sp Lecture Tunes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 🌻</a:t>
            </a:r>
          </a:p>
        </p:txBody>
      </p:sp>
      <p:pic>
        <p:nvPicPr>
          <p:cNvPr id="3" name="Picture 2" descr="qr code for https://app.sli.do/event/c4A2yNaM7NHybRUhaiskme&#10;slido event details in speaker notes">
            <a:extLst>
              <a:ext uri="{FF2B5EF4-FFF2-40B4-BE49-F238E27FC236}">
                <a16:creationId xmlns:a16="http://schemas.microsoft.com/office/drawing/2014/main" id="{EEDAEE91-E8E2-4279-AE02-35CAC19A6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659" y="5628033"/>
            <a:ext cx="1005840" cy="10058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9163B-3175-4D16-8247-BF18B892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02521-05B7-4C2E-AD6B-3DC70DAC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4864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Resubmission Period 2 due tonight (5/1) at 11:59pm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Last opportunity for C0</a:t>
            </a:r>
          </a:p>
          <a:p>
            <a:r>
              <a:rPr lang="en-US" dirty="0">
                <a:latin typeface="Calibri" panose="020F0502020204030204" pitchFamily="34" charset="0"/>
              </a:rPr>
              <a:t>Quiz 1 Tuesday (5/5) in your registered section</a:t>
            </a:r>
            <a:endParaRPr lang="en-US" sz="2800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Programming Assignment 1 is due Wednesday (5/6) at 11:59pm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64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5B18-EC10-4D28-83F1-A67D382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Methods [Review]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9D4CB0F-3B19-4FD0-95C4-DF1601255261}"/>
              </a:ext>
            </a:extLst>
          </p:cNvPr>
          <p:cNvSpPr txBox="1">
            <a:spLocks/>
          </p:cNvSpPr>
          <p:nvPr/>
        </p:nvSpPr>
        <p:spPr>
          <a:xfrm>
            <a:off x="990600" y="1345765"/>
            <a:ext cx="10515600" cy="5388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 components of every recursive method: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dirty="0"/>
              <a:t>Recursive case</a:t>
            </a:r>
          </a:p>
          <a:p>
            <a:pPr lvl="1"/>
            <a:r>
              <a:rPr lang="en-US" dirty="0"/>
              <a:t>Decompose problem into subproblem</a:t>
            </a:r>
          </a:p>
          <a:p>
            <a:pPr lvl="1"/>
            <a:r>
              <a:rPr lang="en-US" dirty="0"/>
              <a:t>Make the actual recursive call</a:t>
            </a:r>
          </a:p>
          <a:p>
            <a:pPr lvl="1"/>
            <a:r>
              <a:rPr lang="en-US" dirty="0"/>
              <a:t>Combine results meaningfully</a:t>
            </a:r>
          </a:p>
          <a:p>
            <a:r>
              <a:rPr lang="en-US" dirty="0"/>
              <a:t>Base case</a:t>
            </a:r>
          </a:p>
          <a:p>
            <a:pPr lvl="1"/>
            <a:r>
              <a:rPr lang="en-US" dirty="0"/>
              <a:t>Simplest version of the problem</a:t>
            </a:r>
          </a:p>
          <a:p>
            <a:pPr lvl="1"/>
            <a:r>
              <a:rPr lang="en-US" dirty="0"/>
              <a:t>No subproblems to break into</a:t>
            </a:r>
          </a:p>
          <a:p>
            <a:pPr lvl="1"/>
            <a:r>
              <a:rPr lang="en-US" dirty="0"/>
              <a:t>Return known answer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37ADCE-DE38-48E0-B699-2BFAA0249AC1}"/>
              </a:ext>
            </a:extLst>
          </p:cNvPr>
          <p:cNvSpPr txBox="1"/>
          <p:nvPr/>
        </p:nvSpPr>
        <p:spPr>
          <a:xfrm>
            <a:off x="482219" y="5996731"/>
            <a:ext cx="1122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If decomposing moves you closer to the base, no infinite recursion!</a:t>
            </a:r>
          </a:p>
        </p:txBody>
      </p:sp>
      <p:pic>
        <p:nvPicPr>
          <p:cNvPr id="7" name="Picture 2" descr="Biggest Matryoshka doll">
            <a:extLst>
              <a:ext uri="{FF2B5EF4-FFF2-40B4-BE49-F238E27FC236}">
                <a16:creationId xmlns:a16="http://schemas.microsoft.com/office/drawing/2014/main" id="{71E5E544-7763-494F-86B2-8BA09C06C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35" b="85081" l="6167" r="25667">
                        <a14:foregroundMark x1="17833" y1="64516" x2="17833" y2="64516"/>
                        <a14:foregroundMark x1="14167" y1="66129" x2="14167" y2="66129"/>
                        <a14:foregroundMark x1="9333" y1="71774" x2="9333" y2="71774"/>
                        <a14:foregroundMark x1="6333" y1="59274" x2="6333" y2="59274"/>
                        <a14:foregroundMark x1="6667" y1="70565" x2="6667" y2="70565"/>
                        <a14:foregroundMark x1="7833" y1="68145" x2="8500" y2="70565"/>
                        <a14:foregroundMark x1="7667" y1="70565" x2="10500" y2="79839"/>
                        <a14:foregroundMark x1="10167" y1="80645" x2="22667" y2="83468"/>
                        <a14:foregroundMark x1="22667" y1="83468" x2="24000" y2="79032"/>
                        <a14:foregroundMark x1="19333" y1="85081" x2="10167" y2="83468"/>
                        <a14:foregroundMark x1="25333" y1="74597" x2="25667" y2="58468"/>
                        <a14:foregroundMark x1="13667" y1="19758" x2="17000" y2="20161"/>
                        <a14:foregroundMark x1="16000" y1="16935" x2="16667" y2="16935"/>
                        <a14:foregroundMark x1="19333" y1="54032" x2="12333" y2="48387"/>
                        <a14:foregroundMark x1="24000" y1="64919" x2="11667" y2="68145"/>
                        <a14:foregroundMark x1="21500" y1="75806" x2="13667" y2="51613"/>
                        <a14:foregroundMark x1="19000" y1="51613" x2="8833" y2="73387"/>
                        <a14:foregroundMark x1="8833" y1="73387" x2="8833" y2="73387"/>
                        <a14:foregroundMark x1="15833" y1="54032" x2="9833" y2="68145"/>
                        <a14:foregroundMark x1="11833" y1="60081" x2="19500" y2="80242"/>
                        <a14:foregroundMark x1="19500" y1="80242" x2="14667" y2="60081"/>
                        <a14:foregroundMark x1="13333" y1="67742" x2="11667" y2="67742"/>
                        <a14:foregroundMark x1="13333" y1="70968" x2="16167" y2="79435"/>
                        <a14:foregroundMark x1="13333" y1="68952" x2="19667" y2="80645"/>
                        <a14:foregroundMark x1="20667" y1="77823" x2="18667" y2="54032"/>
                        <a14:foregroundMark x1="18667" y1="54032" x2="14000" y2="35484"/>
                        <a14:foregroundMark x1="12667" y1="47177" x2="13333" y2="32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2" t="14245" r="72712" b="10087"/>
          <a:stretch/>
        </p:blipFill>
        <p:spPr bwMode="auto">
          <a:xfrm>
            <a:off x="9535591" y="698103"/>
            <a:ext cx="1089782" cy="15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cond biggest Matryoshka doll">
            <a:extLst>
              <a:ext uri="{FF2B5EF4-FFF2-40B4-BE49-F238E27FC236}">
                <a16:creationId xmlns:a16="http://schemas.microsoft.com/office/drawing/2014/main" id="{B377AB4D-E200-423F-9C45-D8EDEB034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65" b="87903" l="32167" r="47667">
                        <a14:foregroundMark x1="38333" y1="35484" x2="38333" y2="35484"/>
                        <a14:foregroundMark x1="39333" y1="34274" x2="40167" y2="33065"/>
                        <a14:foregroundMark x1="36500" y1="60887" x2="37787" y2="78723"/>
                        <a14:foregroundMark x1="38764" y1="78860" x2="39667" y2="63306"/>
                        <a14:foregroundMark x1="36833" y1="77419" x2="40333" y2="67339"/>
                        <a14:foregroundMark x1="42333" y1="68548" x2="44833" y2="68548"/>
                        <a14:foregroundMark x1="43167" y1="65726" x2="45167" y2="75806"/>
                        <a14:foregroundMark x1="41167" y1="76210" x2="45833" y2="74194"/>
                        <a14:foregroundMark x1="45139" y1="79601" x2="46833" y2="71774"/>
                        <a14:foregroundMark x1="47000" y1="69758" x2="45500" y2="81048"/>
                        <a14:foregroundMark x1="46667" y1="77016" x2="44988" y2="80651"/>
                        <a14:foregroundMark x1="34577" y1="78273" x2="34333" y2="77823"/>
                        <a14:foregroundMark x1="35126" y1="78350" x2="34500" y2="68952"/>
                        <a14:foregroundMark x1="36500" y1="75403" x2="35333" y2="64516"/>
                        <a14:foregroundMark x1="34000" y1="74194" x2="34000" y2="64113"/>
                        <a14:foregroundMark x1="33833" y1="61694" x2="34167" y2="76210"/>
                        <a14:foregroundMark x1="33500" y1="64516" x2="33333" y2="74597"/>
                        <a14:foregroundMark x1="33167" y1="63710" x2="32833" y2="75806"/>
                        <a14:foregroundMark x1="32333" y1="68145" x2="32833" y2="75000"/>
                        <a14:foregroundMark x1="47000" y1="62500" x2="47167" y2="76613"/>
                        <a14:foregroundMark x1="47167" y1="65323" x2="47667" y2="75000"/>
                        <a14:foregroundMark x1="47333" y1="65726" x2="47833" y2="75806"/>
                        <a14:foregroundMark x1="47333" y1="66935" x2="45667" y2="79032"/>
                        <a14:foregroundMark x1="45667" y1="84274" x2="45097" y2="85403"/>
                        <a14:foregroundMark x1="45667" y1="64919" x2="43000" y2="65726"/>
                        <a14:foregroundMark x1="42167" y1="72177" x2="42000" y2="70968"/>
                        <a14:foregroundMark x1="38500" y1="72984" x2="37667" y2="71371"/>
                        <a14:foregroundMark x1="35500" y1="87097" x2="35584" y2="87102"/>
                        <a14:foregroundMark x1="35333" y1="86290" x2="35500" y2="87097"/>
                        <a14:foregroundMark x1="44089" y1="87412" x2="45000" y2="87097"/>
                        <a14:backgroundMark x1="44667" y1="89516" x2="44425" y2="89477"/>
                        <a14:backgroundMark x1="44667" y1="89516" x2="45667" y2="89919"/>
                        <a14:backgroundMark x1="34655" y1="86739" x2="34333" y2="86694"/>
                        <a14:backgroundMark x1="45833" y1="88306" x2="44745" y2="88153"/>
                        <a14:backgroundMark x1="35795" y1="88678" x2="42564" y2="88328"/>
                        <a14:backgroundMark x1="35447" y1="88696" x2="35630" y2="88687"/>
                        <a14:backgroundMark x1="35167" y1="88710" x2="35257" y2="88705"/>
                        <a14:backgroundMark x1="44167" y1="88306" x2="44167" y2="88306"/>
                        <a14:backgroundMark x1="44333" y1="88306" x2="41500" y2="88710"/>
                        <a14:backgroundMark x1="35667" y1="88306" x2="34333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35" t="30830" r="51228" b="11269"/>
          <a:stretch/>
        </p:blipFill>
        <p:spPr bwMode="auto">
          <a:xfrm>
            <a:off x="9662798" y="2186676"/>
            <a:ext cx="834661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ird biggest Matryoshka doll">
            <a:extLst>
              <a:ext uri="{FF2B5EF4-FFF2-40B4-BE49-F238E27FC236}">
                <a16:creationId xmlns:a16="http://schemas.microsoft.com/office/drawing/2014/main" id="{6C33D7FF-FA16-4783-B380-DCA3AFBDB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16" b="85484" l="53167" r="67000">
                        <a14:foregroundMark x1="59500" y1="41935" x2="62167" y2="41532"/>
                        <a14:foregroundMark x1="56333" y1="73790" x2="58000" y2="78226"/>
                        <a14:foregroundMark x1="57000" y1="70161" x2="60000" y2="76613"/>
                        <a14:foregroundMark x1="59333" y1="68548" x2="63667" y2="74194"/>
                        <a14:foregroundMark x1="63167" y1="67742" x2="64333" y2="79435"/>
                        <a14:foregroundMark x1="65667" y1="70161" x2="65333" y2="81048"/>
                        <a14:foregroundMark x1="55000" y1="71371" x2="59833" y2="83871"/>
                        <a14:foregroundMark x1="54667" y1="69758" x2="58333" y2="83468"/>
                        <a14:foregroundMark x1="54333" y1="75403" x2="57333" y2="85484"/>
                        <a14:foregroundMark x1="55167" y1="78226" x2="58667" y2="84677"/>
                        <a14:foregroundMark x1="58000" y1="85081" x2="66333" y2="82258"/>
                        <a14:foregroundMark x1="61667" y1="86290" x2="66028" y2="68154"/>
                        <a14:foregroundMark x1="53667" y1="76210" x2="53984" y2="69677"/>
                        <a14:foregroundMark x1="53397" y1="70025" x2="53667" y2="74597"/>
                        <a14:foregroundMark x1="65833" y1="68952" x2="64333" y2="76210"/>
                        <a14:foregroundMark x1="55000" y1="69758" x2="58000" y2="77419"/>
                        <a14:foregroundMark x1="57167" y1="71371" x2="59333" y2="78629"/>
                        <a14:foregroundMark x1="63333" y1="72984" x2="65833" y2="77823"/>
                        <a14:foregroundMark x1="65833" y1="71371" x2="65500" y2="74597"/>
                        <a14:foregroundMark x1="62333" y1="50000" x2="62000" y2="56452"/>
                        <a14:foregroundMark x1="59667" y1="39516" x2="61667" y2="39516"/>
                        <a14:foregroundMark x1="53667" y1="68548" x2="53667" y2="72581"/>
                        <a14:backgroundMark x1="66833" y1="61290" x2="67833" y2="6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9" t="37213" r="31740" b="11466"/>
          <a:stretch/>
        </p:blipFill>
        <p:spPr bwMode="auto">
          <a:xfrm>
            <a:off x="9706928" y="3345551"/>
            <a:ext cx="747184" cy="10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ourth biggest Matryoshka doll">
            <a:extLst>
              <a:ext uri="{FF2B5EF4-FFF2-40B4-BE49-F238E27FC236}">
                <a16:creationId xmlns:a16="http://schemas.microsoft.com/office/drawing/2014/main" id="{5C4A2859-794F-4E51-9CC3-695922E81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84" b="86290" l="73000" r="83667">
                        <a14:foregroundMark x1="79167" y1="51613" x2="77167" y2="48790"/>
                        <a14:foregroundMark x1="74333" y1="71774" x2="77333" y2="83468"/>
                        <a14:foregroundMark x1="74667" y1="73387" x2="78833" y2="84677"/>
                        <a14:foregroundMark x1="78000" y1="86290" x2="83667" y2="70968"/>
                        <a14:foregroundMark x1="82833" y1="69355" x2="82333" y2="83065"/>
                        <a14:foregroundMark x1="82833" y1="77016" x2="80167" y2="85484"/>
                        <a14:foregroundMark x1="76667" y1="85887" x2="73500" y2="73790"/>
                        <a14:foregroundMark x1="73667" y1="75806" x2="75500" y2="8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41" t="45032" r="15018" b="11588"/>
          <a:stretch/>
        </p:blipFill>
        <p:spPr bwMode="auto">
          <a:xfrm>
            <a:off x="9759557" y="4334428"/>
            <a:ext cx="641141" cy="8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mallest Matryoshka doll">
            <a:extLst>
              <a:ext uri="{FF2B5EF4-FFF2-40B4-BE49-F238E27FC236}">
                <a16:creationId xmlns:a16="http://schemas.microsoft.com/office/drawing/2014/main" id="{7D3C6CF1-62EF-46F4-9934-57FE5FC69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126" b="85600" l="88329" r="95033">
                        <a14:foregroundMark x1="92500" y1="82258" x2="91333" y2="75403"/>
                        <a14:foregroundMark x1="91667" y1="81452" x2="91000" y2="73790"/>
                        <a14:foregroundMark x1="91000" y1="68548" x2="90500" y2="76210"/>
                        <a14:foregroundMark x1="90000" y1="68145" x2="93667" y2="85081"/>
                        <a14:foregroundMark x1="90667" y1="85484" x2="89833" y2="76210"/>
                        <a14:foregroundMark x1="93333" y1="76613" x2="93167" y2="7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91" t="61442" r="4129" b="11716"/>
          <a:stretch/>
        </p:blipFill>
        <p:spPr bwMode="auto">
          <a:xfrm>
            <a:off x="9877240" y="5208487"/>
            <a:ext cx="405773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7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5B18-EC10-4D28-83F1-A67D382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Recursion?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9D4CB0F-3B19-4FD0-95C4-DF1601255261}"/>
              </a:ext>
            </a:extLst>
          </p:cNvPr>
          <p:cNvSpPr txBox="1">
            <a:spLocks/>
          </p:cNvSpPr>
          <p:nvPr/>
        </p:nvSpPr>
        <p:spPr>
          <a:xfrm>
            <a:off x="990600" y="1345765"/>
            <a:ext cx="10515600" cy="1189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Generally, anything you can write iteratively you can write recursively</a:t>
            </a:r>
          </a:p>
          <a:p>
            <a:pPr lvl="1"/>
            <a:r>
              <a:rPr lang="en-US" dirty="0"/>
              <a:t>So why write anything recursively?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429AE-A906-464A-85CF-850C294EAFFD}"/>
              </a:ext>
            </a:extLst>
          </p:cNvPr>
          <p:cNvSpPr txBox="1"/>
          <p:nvPr/>
        </p:nvSpPr>
        <p:spPr>
          <a:xfrm>
            <a:off x="781437" y="2736793"/>
            <a:ext cx="10629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Recursion is particularly useful when dealing with something that’s recursively defined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6">
                <a:extLst>
                  <a:ext uri="{FF2B5EF4-FFF2-40B4-BE49-F238E27FC236}">
                    <a16:creationId xmlns:a16="http://schemas.microsoft.com/office/drawing/2014/main" id="{18D3C3E6-9BBF-4ADA-93DD-FC1654DF57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091" y="4528978"/>
                <a:ext cx="6837218" cy="26272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System Font Regular"/>
                  <a:buChar char="-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System Font Regular"/>
                  <a:buChar char="-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System Font Regular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System Font Regular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Math examples:</a:t>
                </a:r>
              </a:p>
              <a:p>
                <a:pPr lvl="1"/>
                <a:r>
                  <a:rPr lang="en-US" dirty="0"/>
                  <a:t>Factorial: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!=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Exponent: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Fibonacci: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𝑓𝑖𝑏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𝑓𝑖𝑏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b="0" dirty="0"/>
                  <a:t>  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𝑓𝑖𝑏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−2)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Content Placeholder 6">
                <a:extLst>
                  <a:ext uri="{FF2B5EF4-FFF2-40B4-BE49-F238E27FC236}">
                    <a16:creationId xmlns:a16="http://schemas.microsoft.com/office/drawing/2014/main" id="{18D3C3E6-9BBF-4ADA-93DD-FC1654DF5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91" y="4528978"/>
                <a:ext cx="6837218" cy="2627277"/>
              </a:xfrm>
              <a:prstGeom prst="rect">
                <a:avLst/>
              </a:prstGeom>
              <a:blipFill>
                <a:blip r:embed="rId2"/>
                <a:stretch>
                  <a:fillRect l="-1604" t="-3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50A830F7-8856-4069-91AF-6D3C61377BF9}"/>
              </a:ext>
            </a:extLst>
          </p:cNvPr>
          <p:cNvSpPr txBox="1">
            <a:spLocks/>
          </p:cNvSpPr>
          <p:nvPr/>
        </p:nvSpPr>
        <p:spPr>
          <a:xfrm>
            <a:off x="6463145" y="4528978"/>
            <a:ext cx="6837218" cy="2627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Non-math examples?</a:t>
            </a:r>
          </a:p>
          <a:p>
            <a:pPr lvl="1"/>
            <a:r>
              <a:rPr lang="en-US" dirty="0" err="1"/>
              <a:t>ListNodes</a:t>
            </a:r>
            <a:r>
              <a:rPr lang="en-US" dirty="0"/>
              <a:t> (int data, </a:t>
            </a:r>
            <a:r>
              <a:rPr lang="en-US" dirty="0" err="1"/>
              <a:t>ListNode</a:t>
            </a:r>
            <a:r>
              <a:rPr lang="en-US" dirty="0"/>
              <a:t> next)</a:t>
            </a:r>
          </a:p>
          <a:p>
            <a:pPr lvl="1"/>
            <a:r>
              <a:rPr lang="en-US" dirty="0"/>
              <a:t>Other ideas?</a:t>
            </a:r>
          </a:p>
        </p:txBody>
      </p:sp>
    </p:spTree>
    <p:extLst>
      <p:ext uri="{BB962C8B-B14F-4D97-AF65-F5344CB8AC3E}">
        <p14:creationId xmlns:p14="http://schemas.microsoft.com/office/powerpoint/2010/main" val="357411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5B18-EC10-4D28-83F1-A67D382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/ Private Pairs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9D4CB0F-3B19-4FD0-95C4-DF1601255261}"/>
              </a:ext>
            </a:extLst>
          </p:cNvPr>
          <p:cNvSpPr txBox="1">
            <a:spLocks/>
          </p:cNvSpPr>
          <p:nvPr/>
        </p:nvSpPr>
        <p:spPr>
          <a:xfrm>
            <a:off x="990600" y="1345764"/>
            <a:ext cx="10515600" cy="630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Used when we need additional information between recursive calls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Private helper method hides additional info</a:t>
            </a:r>
          </a:p>
          <a:p>
            <a:pPr lvl="1"/>
            <a:r>
              <a:rPr lang="en-US" dirty="0"/>
              <a:t>Clients shouldn’t have to worry about it</a:t>
            </a:r>
          </a:p>
          <a:p>
            <a:r>
              <a:rPr lang="en-US" dirty="0"/>
              <a:t>All public method does is kick-start the private one</a:t>
            </a:r>
          </a:p>
          <a:p>
            <a:pPr lvl="1"/>
            <a:r>
              <a:rPr lang="en-US" dirty="0"/>
              <a:t>What’s the correct starting value(s) for additional param(s)?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2B26FF5-CF38-4DD1-B1D7-540CD8C5C01F}"/>
              </a:ext>
            </a:extLst>
          </p:cNvPr>
          <p:cNvSpPr txBox="1">
            <a:spLocks/>
          </p:cNvSpPr>
          <p:nvPr/>
        </p:nvSpPr>
        <p:spPr>
          <a:xfrm>
            <a:off x="830407" y="5235531"/>
            <a:ext cx="10835986" cy="1369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/>
              <a:t>Question to ask: “Do I need to keep track of any additional information?” </a:t>
            </a:r>
            <a:endParaRPr lang="en-US" sz="1800" i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62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5B18-EC10-4D28-83F1-A67D382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9D4CB0F-3B19-4FD0-95C4-DF1601255261}"/>
              </a:ext>
            </a:extLst>
          </p:cNvPr>
          <p:cNvSpPr txBox="1">
            <a:spLocks/>
          </p:cNvSpPr>
          <p:nvPr/>
        </p:nvSpPr>
        <p:spPr>
          <a:xfrm>
            <a:off x="990600" y="1345765"/>
            <a:ext cx="10515600" cy="4701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We’ll say that computer files fall into one of the following categories:</a:t>
            </a:r>
          </a:p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B5C8A7-C277-41A3-B76B-4D27240B0617}"/>
              </a:ext>
            </a:extLst>
          </p:cNvPr>
          <p:cNvSpPr txBox="1">
            <a:spLocks/>
          </p:cNvSpPr>
          <p:nvPr/>
        </p:nvSpPr>
        <p:spPr>
          <a:xfrm>
            <a:off x="1541318" y="4343214"/>
            <a:ext cx="4419600" cy="1369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Standard file (.txt, .csv, .java)</a:t>
            </a:r>
          </a:p>
          <a:p>
            <a:pPr marL="0" indent="0" algn="ctr">
              <a:buNone/>
            </a:pPr>
            <a:r>
              <a:rPr lang="en-US" sz="1800" dirty="0" err="1">
                <a:latin typeface="Consolas" panose="020B0609020204030204" pitchFamily="49" charset="0"/>
              </a:rPr>
              <a:t>f.isDirectory</a:t>
            </a:r>
            <a:r>
              <a:rPr lang="en-US" sz="1800" dirty="0">
                <a:latin typeface="Consolas" panose="020B0609020204030204" pitchFamily="49" charset="0"/>
              </a:rPr>
              <a:t>() -&gt; false</a:t>
            </a:r>
          </a:p>
        </p:txBody>
      </p:sp>
      <p:pic>
        <p:nvPicPr>
          <p:cNvPr id="1028" name="Picture 4" descr="A single file">
            <a:extLst>
              <a:ext uri="{FF2B5EF4-FFF2-40B4-BE49-F238E27FC236}">
                <a16:creationId xmlns:a16="http://schemas.microsoft.com/office/drawing/2014/main" id="{301EDA03-E395-471D-A6EC-A20B2DAE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24" y="2177349"/>
            <a:ext cx="2160412" cy="21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CD0B5A-5823-4ECB-BE15-2E9179D8B317}"/>
              </a:ext>
            </a:extLst>
          </p:cNvPr>
          <p:cNvSpPr txBox="1">
            <a:spLocks/>
          </p:cNvSpPr>
          <p:nvPr/>
        </p:nvSpPr>
        <p:spPr>
          <a:xfrm>
            <a:off x="6435436" y="4337006"/>
            <a:ext cx="4419600" cy="1351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Directory w/ subfiles</a:t>
            </a:r>
          </a:p>
          <a:p>
            <a:pPr marL="0" indent="0" algn="ctr">
              <a:buNone/>
            </a:pPr>
            <a:r>
              <a:rPr lang="en-US" sz="1800" dirty="0" err="1">
                <a:latin typeface="Consolas" panose="020B0609020204030204" pitchFamily="49" charset="0"/>
              </a:rPr>
              <a:t>f.isDirectory</a:t>
            </a:r>
            <a:r>
              <a:rPr lang="en-US" sz="1800" dirty="0">
                <a:latin typeface="Consolas" panose="020B0609020204030204" pitchFamily="49" charset="0"/>
              </a:rPr>
              <a:t>() -&gt; true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File[] </a:t>
            </a:r>
            <a:r>
              <a:rPr lang="en-US" sz="1800" dirty="0" err="1">
                <a:latin typeface="Consolas" panose="020B0609020204030204" pitchFamily="49" charset="0"/>
              </a:rPr>
              <a:t>subFiles</a:t>
            </a:r>
            <a:r>
              <a:rPr lang="en-US" sz="1800" dirty="0">
                <a:latin typeface="Consolas" panose="020B0609020204030204" pitchFamily="49" charset="0"/>
              </a:rPr>
              <a:t> = </a:t>
            </a:r>
            <a:r>
              <a:rPr lang="en-US" sz="1800" dirty="0" err="1">
                <a:latin typeface="Consolas" panose="020B0609020204030204" pitchFamily="49" charset="0"/>
              </a:rPr>
              <a:t>f.listFiles</a:t>
            </a:r>
            <a:r>
              <a:rPr lang="en-US" sz="1800" dirty="0">
                <a:latin typeface="Consolas" panose="020B0609020204030204" pitchFamily="49" charset="0"/>
              </a:rPr>
              <a:t>()</a:t>
            </a:r>
          </a:p>
        </p:txBody>
      </p:sp>
      <p:pic>
        <p:nvPicPr>
          <p:cNvPr id="1026" name="Picture 2" descr="Yellow folder">
            <a:extLst>
              <a:ext uri="{FF2B5EF4-FFF2-40B4-BE49-F238E27FC236}">
                <a16:creationId xmlns:a16="http://schemas.microsoft.com/office/drawing/2014/main" id="{3764B298-1914-4B8D-817A-C714D628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84" y="1865893"/>
            <a:ext cx="4817918" cy="278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A0335F-684E-4A7B-B72E-10B626ADA4F6}"/>
              </a:ext>
            </a:extLst>
          </p:cNvPr>
          <p:cNvSpPr txBox="1">
            <a:spLocks/>
          </p:cNvSpPr>
          <p:nvPr/>
        </p:nvSpPr>
        <p:spPr>
          <a:xfrm>
            <a:off x="813091" y="5716533"/>
            <a:ext cx="10835986" cy="1369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/>
              <a:t>This is a recursive definition! A File is either normal, or a directory with a File[] of </a:t>
            </a:r>
            <a:r>
              <a:rPr lang="en-US" i="1" dirty="0" err="1"/>
              <a:t>subFiles</a:t>
            </a:r>
            <a:endParaRPr lang="en-US" sz="1800" i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94366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32172</TotalTime>
  <Words>397</Words>
  <Application>Microsoft Office PowerPoint</Application>
  <PresentationFormat>Widescreen</PresentationFormat>
  <Paragraphs>98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Cambria Math</vt:lpstr>
      <vt:lpstr>Consolas</vt:lpstr>
      <vt:lpstr>Montserrat</vt:lpstr>
      <vt:lpstr>Montserrat ExtraBold</vt:lpstr>
      <vt:lpstr>Montserrat SemiBold</vt:lpstr>
      <vt:lpstr>System Font Regular</vt:lpstr>
      <vt:lpstr>CSE 373 Summer 2020</vt:lpstr>
      <vt:lpstr>1_CSE 373 Summer 2020</vt:lpstr>
      <vt:lpstr>Recursive Programming</vt:lpstr>
      <vt:lpstr>Announcements</vt:lpstr>
      <vt:lpstr>Recursive Methods [Review]</vt:lpstr>
      <vt:lpstr>Why Recursion?</vt:lpstr>
      <vt:lpstr>Public / Private Pairs</vt:lpstr>
      <vt:lpstr>Files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TA</cp:lastModifiedBy>
  <cp:revision>498</cp:revision>
  <cp:lastPrinted>2022-09-27T21:33:44Z</cp:lastPrinted>
  <dcterms:created xsi:type="dcterms:W3CDTF">2020-06-13T06:27:42Z</dcterms:created>
  <dcterms:modified xsi:type="dcterms:W3CDTF">2026-05-01T08:55:14Z</dcterms:modified>
</cp:coreProperties>
</file>