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99" r:id="rId2"/>
    <p:sldId id="383" r:id="rId3"/>
    <p:sldId id="324" r:id="rId4"/>
    <p:sldId id="384" r:id="rId5"/>
    <p:sldId id="327" r:id="rId6"/>
    <p:sldId id="345" r:id="rId7"/>
    <p:sldId id="352" r:id="rId8"/>
    <p:sldId id="351" r:id="rId9"/>
    <p:sldId id="353" r:id="rId10"/>
    <p:sldId id="350" r:id="rId11"/>
    <p:sldId id="349" r:id="rId12"/>
    <p:sldId id="348" r:id="rId13"/>
    <p:sldId id="347" r:id="rId14"/>
    <p:sldId id="346" r:id="rId15"/>
    <p:sldId id="344" r:id="rId16"/>
    <p:sldId id="339" r:id="rId17"/>
    <p:sldId id="354" r:id="rId18"/>
    <p:sldId id="355" r:id="rId19"/>
    <p:sldId id="356" r:id="rId20"/>
    <p:sldId id="386" r:id="rId21"/>
    <p:sldId id="325" r:id="rId22"/>
    <p:sldId id="359" r:id="rId23"/>
    <p:sldId id="326" r:id="rId24"/>
    <p:sldId id="385" r:id="rId25"/>
    <p:sldId id="398" r:id="rId26"/>
    <p:sldId id="358" r:id="rId27"/>
    <p:sldId id="360" r:id="rId28"/>
    <p:sldId id="361" r:id="rId29"/>
    <p:sldId id="362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387" r:id="rId41"/>
    <p:sldId id="40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D5D3DF"/>
    <a:srgbClr val="0FB9B1"/>
    <a:srgbClr val="54A0FF"/>
    <a:srgbClr val="FAFAFA"/>
    <a:srgbClr val="F5F5F5"/>
    <a:srgbClr val="EF5777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9" autoAdjust="0"/>
    <p:restoredTop sz="91391" autoAdjust="0"/>
  </p:normalViewPr>
  <p:slideViewPr>
    <p:cSldViewPr snapToGrid="0" snapToObjects="1">
      <p:cViewPr>
        <p:scale>
          <a:sx n="71" d="100"/>
          <a:sy n="71" d="100"/>
        </p:scale>
        <p:origin x="-9" y="411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Slido</a:t>
            </a:r>
            <a:r>
              <a:rPr lang="en-US" dirty="0"/>
              <a:t> event https://app.sli.do/event/c4A2yNaM7NHybRUhaiskme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Slido.com and event code cse123</a:t>
            </a:r>
            <a:endParaRPr dirty="0"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08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FAAFC217-8FE2-D6F8-124C-C7DDCD377443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A7CA7DD-E1AA-4B63-BB81-4C53C0FBC439}"/>
              </a:ext>
            </a:extLst>
          </p:cNvPr>
          <p:cNvSpPr/>
          <p:nvPr userDrawn="1"/>
        </p:nvSpPr>
        <p:spPr>
          <a:xfrm>
            <a:off x="7302715" y="237410"/>
            <a:ext cx="868680" cy="868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DF6858E-0BE5-4C2C-83C3-0117BA0145D7}"/>
              </a:ext>
            </a:extLst>
          </p:cNvPr>
          <p:cNvSpPr/>
          <p:nvPr userDrawn="1"/>
        </p:nvSpPr>
        <p:spPr>
          <a:xfrm>
            <a:off x="7302715" y="237410"/>
            <a:ext cx="868680" cy="868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Spring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08: Recursion</a:t>
            </a:r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662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Spring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08: Recursion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fZiDBuo8bMbuQCWwhcluE?si=LZUfkfdGRJiBio82B6Pow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image" Target="../media/image180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80.png"/><Relationship Id="rId9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80.png"/><Relationship Id="rId9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0.png"/><Relationship Id="rId9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0.png"/><Relationship Id="rId9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180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18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31885" y="4013370"/>
            <a:ext cx="6471138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/>
            <a:r>
              <a:rPr lang="en-US" sz="4400" dirty="0">
                <a:latin typeface="Montserrat SemiBold" panose="00000700000000000000" pitchFamily="2" charset="0"/>
              </a:rPr>
              <a:t>Recursion</a:t>
            </a:r>
            <a:endParaRPr sz="4400" dirty="0">
              <a:latin typeface="Montserrat SemiBold" panose="00000700000000000000" pitchFamily="2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What is your favorite season/weather?</a:t>
            </a:r>
          </a:p>
          <a:p>
            <a:pPr algn="ctr"/>
            <a:endParaRPr lang="en-US" b="1" dirty="0">
              <a:solidFill>
                <a:schemeClr val="accent6"/>
              </a:solidFill>
              <a:cs typeface="Calibri"/>
              <a:sym typeface="Calibri"/>
            </a:endParaRPr>
          </a:p>
          <a:p>
            <a:pPr algn="ctr"/>
            <a:r>
              <a:rPr lang="en-US" b="1" dirty="0">
                <a:solidFill>
                  <a:schemeClr val="accent6"/>
                </a:solidFill>
                <a:cs typeface="Calibri"/>
                <a:sym typeface="Calibri"/>
              </a:rPr>
              <a:t>Respond on sli.do!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96;p1">
            <a:extLst>
              <a:ext uri="{FF2B5EF4-FFF2-40B4-BE49-F238E27FC236}">
                <a16:creationId xmlns:a16="http://schemas.microsoft.com/office/drawing/2014/main" id="{A9940A9E-8CCD-4E05-8726-8B6D573B3480}"/>
              </a:ext>
            </a:extLst>
          </p:cNvPr>
          <p:cNvSpPr txBox="1"/>
          <p:nvPr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3434756B-318F-4FE1-B24E-CCE94E309B71}"/>
              </a:ext>
            </a:extLst>
          </p:cNvPr>
          <p:cNvSpPr txBox="1"/>
          <p:nvPr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671EBFB9-9F3A-446A-B32C-55FBF50581CA}"/>
              </a:ext>
            </a:extLst>
          </p:cNvPr>
          <p:cNvSpPr txBox="1"/>
          <p:nvPr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3CF05F-33C1-4497-AF01-4F3DCA553F5A}"/>
              </a:ext>
            </a:extLst>
          </p:cNvPr>
          <p:cNvSpPr txBox="1"/>
          <p:nvPr/>
        </p:nvSpPr>
        <p:spPr>
          <a:xfrm>
            <a:off x="7643103" y="4255881"/>
            <a:ext cx="4011913" cy="2154436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1200" dirty="0" err="1">
                <a:latin typeface="Montserrat" panose="00000500000000000000" pitchFamily="2" charset="0"/>
              </a:rPr>
              <a:t>Arohan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Sreshta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Rushil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Sean B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Chloe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Jenny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Nate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Saachi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Hawa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Maggie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Sean E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Shiven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Vrinda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Gavin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Shreya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Jonah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Renee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Chris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Ishita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Kuhu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Kavya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Misha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Yuntong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Amiya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Sahana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Anirudh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Rohan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Crystal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Eeshani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Prakshi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Aidan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Cora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Nhan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Anya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Anisha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Trien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Neal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Evan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Rena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44160D-2A6D-41FF-8ED4-8918DC5C6644}"/>
              </a:ext>
            </a:extLst>
          </p:cNvPr>
          <p:cNvSpPr txBox="1"/>
          <p:nvPr/>
        </p:nvSpPr>
        <p:spPr>
          <a:xfrm>
            <a:off x="6815404" y="6360778"/>
            <a:ext cx="520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Music 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</a:rPr>
              <a:t>: 🌻 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  <a:hlinkClick r:id="rId3"/>
              </a:rPr>
              <a:t>CSE 123 26sp Lecture Tunes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</a:rPr>
              <a:t> 🌻</a:t>
            </a:r>
          </a:p>
        </p:txBody>
      </p:sp>
      <p:pic>
        <p:nvPicPr>
          <p:cNvPr id="3" name="Picture 2" descr="qr code for https://app.sli.do/event/c4A2yNaM7NHybRUhaiskme&#10;slido event details in speaker notes">
            <a:extLst>
              <a:ext uri="{FF2B5EF4-FFF2-40B4-BE49-F238E27FC236}">
                <a16:creationId xmlns:a16="http://schemas.microsoft.com/office/drawing/2014/main" id="{EEDAEE91-E8E2-4279-AE02-35CAC19A6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659" y="5628033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Stack: Step 5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77692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grpSp>
        <p:nvGrpSpPr>
          <p:cNvPr id="3" name="Group 2" descr="call stack, containing main() at the bottom">
            <a:extLst>
              <a:ext uri="{FF2B5EF4-FFF2-40B4-BE49-F238E27FC236}">
                <a16:creationId xmlns:a16="http://schemas.microsoft.com/office/drawing/2014/main" id="{FF51D005-BF9B-4111-AF79-D03505E1FB20}"/>
              </a:ext>
            </a:extLst>
          </p:cNvPr>
          <p:cNvGrpSpPr/>
          <p:nvPr/>
        </p:nvGrpSpPr>
        <p:grpSpPr>
          <a:xfrm>
            <a:off x="2243105" y="1337346"/>
            <a:ext cx="3823953" cy="1930033"/>
            <a:chOff x="2243105" y="1337346"/>
            <a:chExt cx="3823953" cy="19300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C49564-D8E5-4012-B3FB-6019C6C1F6D1}"/>
                </a:ext>
              </a:extLst>
            </p:cNvPr>
            <p:cNvSpPr txBox="1"/>
            <p:nvPr/>
          </p:nvSpPr>
          <p:spPr>
            <a:xfrm>
              <a:off x="2270129" y="2898047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bottom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F1DE3D-9897-468E-B833-52D032E9333A}"/>
                </a:ext>
              </a:extLst>
            </p:cNvPr>
            <p:cNvSpPr txBox="1"/>
            <p:nvPr/>
          </p:nvSpPr>
          <p:spPr>
            <a:xfrm>
              <a:off x="2243105" y="1737456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top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F144EE-A64E-46CF-97F3-1C68EFBBF733}"/>
                </a:ext>
              </a:extLst>
            </p:cNvPr>
            <p:cNvSpPr txBox="1"/>
            <p:nvPr/>
          </p:nvSpPr>
          <p:spPr>
            <a:xfrm>
              <a:off x="4044068" y="1337346"/>
              <a:ext cx="20229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>
                  <a:latin typeface="Consolas" panose="020B0609020204030204" pitchFamily="49" charset="0"/>
                </a:rPr>
                <a:t>Call Stack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69B1E6-FE22-447D-AFFA-546D4700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43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Stack: Step 6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554583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grpSp>
        <p:nvGrpSpPr>
          <p:cNvPr id="3" name="Group 2" descr="call stack, containing main() at the bottom">
            <a:extLst>
              <a:ext uri="{FF2B5EF4-FFF2-40B4-BE49-F238E27FC236}">
                <a16:creationId xmlns:a16="http://schemas.microsoft.com/office/drawing/2014/main" id="{9C039C81-5548-45F9-BB1E-83B0345467D9}"/>
              </a:ext>
            </a:extLst>
          </p:cNvPr>
          <p:cNvGrpSpPr/>
          <p:nvPr/>
        </p:nvGrpSpPr>
        <p:grpSpPr>
          <a:xfrm>
            <a:off x="2243105" y="1337346"/>
            <a:ext cx="3823953" cy="1930033"/>
            <a:chOff x="2243105" y="1337346"/>
            <a:chExt cx="3823953" cy="19300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C49564-D8E5-4012-B3FB-6019C6C1F6D1}"/>
                </a:ext>
              </a:extLst>
            </p:cNvPr>
            <p:cNvSpPr txBox="1"/>
            <p:nvPr/>
          </p:nvSpPr>
          <p:spPr>
            <a:xfrm>
              <a:off x="2270129" y="2898047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bottom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F1DE3D-9897-468E-B833-52D032E9333A}"/>
                </a:ext>
              </a:extLst>
            </p:cNvPr>
            <p:cNvSpPr txBox="1"/>
            <p:nvPr/>
          </p:nvSpPr>
          <p:spPr>
            <a:xfrm>
              <a:off x="2243105" y="1737456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top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F144EE-A64E-46CF-97F3-1C68EFBBF733}"/>
                </a:ext>
              </a:extLst>
            </p:cNvPr>
            <p:cNvSpPr txBox="1"/>
            <p:nvPr/>
          </p:nvSpPr>
          <p:spPr>
            <a:xfrm>
              <a:off x="4044068" y="1337346"/>
              <a:ext cx="20229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>
                  <a:latin typeface="Consolas" panose="020B0609020204030204" pitchFamily="49" charset="0"/>
                </a:rPr>
                <a:t>Call Stack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 descr="console output: &#10;One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6E97859-5BC5-416E-823B-003F38ED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7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Stack: Step 7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767871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grpSp>
        <p:nvGrpSpPr>
          <p:cNvPr id="3" name="Group 2" descr="call stack, containing main() at the bottom, and mystery2() above it">
            <a:extLst>
              <a:ext uri="{FF2B5EF4-FFF2-40B4-BE49-F238E27FC236}">
                <a16:creationId xmlns:a16="http://schemas.microsoft.com/office/drawing/2014/main" id="{C962DEE3-CD22-486D-AF5B-4C7AB524E435}"/>
              </a:ext>
            </a:extLst>
          </p:cNvPr>
          <p:cNvGrpSpPr/>
          <p:nvPr/>
        </p:nvGrpSpPr>
        <p:grpSpPr>
          <a:xfrm>
            <a:off x="2243105" y="1337346"/>
            <a:ext cx="3823953" cy="1930033"/>
            <a:chOff x="2243105" y="1337346"/>
            <a:chExt cx="3823953" cy="19300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C49564-D8E5-4012-B3FB-6019C6C1F6D1}"/>
                </a:ext>
              </a:extLst>
            </p:cNvPr>
            <p:cNvSpPr txBox="1"/>
            <p:nvPr/>
          </p:nvSpPr>
          <p:spPr>
            <a:xfrm>
              <a:off x="2270129" y="2898047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bottom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F1DE3D-9897-468E-B833-52D032E9333A}"/>
                </a:ext>
              </a:extLst>
            </p:cNvPr>
            <p:cNvSpPr txBox="1"/>
            <p:nvPr/>
          </p:nvSpPr>
          <p:spPr>
            <a:xfrm>
              <a:off x="2243105" y="1737456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top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F144EE-A64E-46CF-97F3-1C68EFBBF733}"/>
                </a:ext>
              </a:extLst>
            </p:cNvPr>
            <p:cNvSpPr txBox="1"/>
            <p:nvPr/>
          </p:nvSpPr>
          <p:spPr>
            <a:xfrm>
              <a:off x="4044068" y="1337346"/>
              <a:ext cx="20229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>
                  <a:latin typeface="Consolas" panose="020B0609020204030204" pitchFamily="49" charset="0"/>
                </a:rPr>
                <a:t>Call Stack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847400-783F-4B89-BDDD-2AE9C2D2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21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Stack: Step 8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 err="1">
                <a:latin typeface="Consolas" panose="020B0609020204030204" pitchFamily="49" charset="0"/>
              </a:rPr>
              <a:t>System.out.println</a:t>
            </a:r>
            <a:r>
              <a:rPr lang="en-US" sz="1900" u="sng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527707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grpSp>
        <p:nvGrpSpPr>
          <p:cNvPr id="3" name="Group 2" descr="call stack, containing main() at the bottom, and mystery2() above it">
            <a:extLst>
              <a:ext uri="{FF2B5EF4-FFF2-40B4-BE49-F238E27FC236}">
                <a16:creationId xmlns:a16="http://schemas.microsoft.com/office/drawing/2014/main" id="{72FF64F8-0934-44EB-BA5B-2D42D2D5A60A}"/>
              </a:ext>
            </a:extLst>
          </p:cNvPr>
          <p:cNvGrpSpPr/>
          <p:nvPr/>
        </p:nvGrpSpPr>
        <p:grpSpPr>
          <a:xfrm>
            <a:off x="2243105" y="1337346"/>
            <a:ext cx="3823953" cy="1930033"/>
            <a:chOff x="2243105" y="1337346"/>
            <a:chExt cx="3823953" cy="19300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C49564-D8E5-4012-B3FB-6019C6C1F6D1}"/>
                </a:ext>
              </a:extLst>
            </p:cNvPr>
            <p:cNvSpPr txBox="1"/>
            <p:nvPr/>
          </p:nvSpPr>
          <p:spPr>
            <a:xfrm>
              <a:off x="2270129" y="2898047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bottom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F1DE3D-9897-468E-B833-52D032E9333A}"/>
                </a:ext>
              </a:extLst>
            </p:cNvPr>
            <p:cNvSpPr txBox="1"/>
            <p:nvPr/>
          </p:nvSpPr>
          <p:spPr>
            <a:xfrm>
              <a:off x="2243105" y="1737456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top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F144EE-A64E-46CF-97F3-1C68EFBBF733}"/>
                </a:ext>
              </a:extLst>
            </p:cNvPr>
            <p:cNvSpPr txBox="1"/>
            <p:nvPr/>
          </p:nvSpPr>
          <p:spPr>
            <a:xfrm>
              <a:off x="4044068" y="1337346"/>
              <a:ext cx="20229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>
                  <a:latin typeface="Consolas" panose="020B0609020204030204" pitchFamily="49" charset="0"/>
                </a:rPr>
                <a:t>Call Stack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17F2F44-F2A7-458F-A117-E0E8DA814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02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Stack: Step 9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572319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grpSp>
        <p:nvGrpSpPr>
          <p:cNvPr id="3" name="Group 2" descr="call stack, containing main() at the bottom, and mystery2() above it">
            <a:extLst>
              <a:ext uri="{FF2B5EF4-FFF2-40B4-BE49-F238E27FC236}">
                <a16:creationId xmlns:a16="http://schemas.microsoft.com/office/drawing/2014/main" id="{83D5E3BB-7CD2-433D-97AB-7EFD686553C4}"/>
              </a:ext>
            </a:extLst>
          </p:cNvPr>
          <p:cNvGrpSpPr/>
          <p:nvPr/>
        </p:nvGrpSpPr>
        <p:grpSpPr>
          <a:xfrm>
            <a:off x="2243105" y="1337346"/>
            <a:ext cx="3823953" cy="1930033"/>
            <a:chOff x="2243105" y="1337346"/>
            <a:chExt cx="3823953" cy="19300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C49564-D8E5-4012-B3FB-6019C6C1F6D1}"/>
                </a:ext>
              </a:extLst>
            </p:cNvPr>
            <p:cNvSpPr txBox="1"/>
            <p:nvPr/>
          </p:nvSpPr>
          <p:spPr>
            <a:xfrm>
              <a:off x="2270129" y="2898047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bottom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F1DE3D-9897-468E-B833-52D032E9333A}"/>
                </a:ext>
              </a:extLst>
            </p:cNvPr>
            <p:cNvSpPr txBox="1"/>
            <p:nvPr/>
          </p:nvSpPr>
          <p:spPr>
            <a:xfrm>
              <a:off x="2243105" y="1737456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top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F144EE-A64E-46CF-97F3-1C68EFBBF733}"/>
                </a:ext>
              </a:extLst>
            </p:cNvPr>
            <p:cNvSpPr txBox="1"/>
            <p:nvPr/>
          </p:nvSpPr>
          <p:spPr>
            <a:xfrm>
              <a:off x="4044068" y="1337346"/>
              <a:ext cx="20229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>
                  <a:latin typeface="Consolas" panose="020B0609020204030204" pitchFamily="49" charset="0"/>
                </a:rPr>
                <a:t>Call Stack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01FF207-23F0-4881-8308-AC5A3027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17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Stack: Step 10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202820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mystery3()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grpSp>
        <p:nvGrpSpPr>
          <p:cNvPr id="3" name="Group 2" descr="call stack, containing main(), mystery2(), and mystery3() from bottom to top">
            <a:extLst>
              <a:ext uri="{FF2B5EF4-FFF2-40B4-BE49-F238E27FC236}">
                <a16:creationId xmlns:a16="http://schemas.microsoft.com/office/drawing/2014/main" id="{EAEBFA3A-F80F-4A48-AB39-F511FA54CF59}"/>
              </a:ext>
            </a:extLst>
          </p:cNvPr>
          <p:cNvGrpSpPr/>
          <p:nvPr/>
        </p:nvGrpSpPr>
        <p:grpSpPr>
          <a:xfrm>
            <a:off x="2243105" y="1337346"/>
            <a:ext cx="3823953" cy="1930033"/>
            <a:chOff x="2243105" y="1337346"/>
            <a:chExt cx="3823953" cy="19300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C49564-D8E5-4012-B3FB-6019C6C1F6D1}"/>
                </a:ext>
              </a:extLst>
            </p:cNvPr>
            <p:cNvSpPr txBox="1"/>
            <p:nvPr/>
          </p:nvSpPr>
          <p:spPr>
            <a:xfrm>
              <a:off x="2270129" y="2898047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bottom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F1DE3D-9897-468E-B833-52D032E9333A}"/>
                </a:ext>
              </a:extLst>
            </p:cNvPr>
            <p:cNvSpPr txBox="1"/>
            <p:nvPr/>
          </p:nvSpPr>
          <p:spPr>
            <a:xfrm>
              <a:off x="2243105" y="1737456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top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F144EE-A64E-46CF-97F3-1C68EFBBF733}"/>
                </a:ext>
              </a:extLst>
            </p:cNvPr>
            <p:cNvSpPr txBox="1"/>
            <p:nvPr/>
          </p:nvSpPr>
          <p:spPr>
            <a:xfrm>
              <a:off x="4044068" y="1337346"/>
              <a:ext cx="20229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>
                  <a:latin typeface="Consolas" panose="020B0609020204030204" pitchFamily="49" charset="0"/>
                </a:rPr>
                <a:t>Call Stack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A9805B9-9835-4F9C-B18A-605AD576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95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Stack: Step 11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 err="1">
                <a:latin typeface="Consolas" panose="020B0609020204030204" pitchFamily="49" charset="0"/>
              </a:rPr>
              <a:t>System.out.println</a:t>
            </a:r>
            <a:r>
              <a:rPr lang="en-US" sz="1900" u="sng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712838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mystery3()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grpSp>
        <p:nvGrpSpPr>
          <p:cNvPr id="3" name="Group 2" descr="call stack, containing main(), mystery2(), and mystery3() from bottom to top">
            <a:extLst>
              <a:ext uri="{FF2B5EF4-FFF2-40B4-BE49-F238E27FC236}">
                <a16:creationId xmlns:a16="http://schemas.microsoft.com/office/drawing/2014/main" id="{C84AD436-99E1-4CBB-9F33-AE4F348E58D3}"/>
              </a:ext>
            </a:extLst>
          </p:cNvPr>
          <p:cNvGrpSpPr/>
          <p:nvPr/>
        </p:nvGrpSpPr>
        <p:grpSpPr>
          <a:xfrm>
            <a:off x="2243105" y="1337346"/>
            <a:ext cx="3823953" cy="1930033"/>
            <a:chOff x="2243105" y="1337346"/>
            <a:chExt cx="3823953" cy="19300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C49564-D8E5-4012-B3FB-6019C6C1F6D1}"/>
                </a:ext>
              </a:extLst>
            </p:cNvPr>
            <p:cNvSpPr txBox="1"/>
            <p:nvPr/>
          </p:nvSpPr>
          <p:spPr>
            <a:xfrm>
              <a:off x="2270129" y="2898047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bottom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F1DE3D-9897-468E-B833-52D032E9333A}"/>
                </a:ext>
              </a:extLst>
            </p:cNvPr>
            <p:cNvSpPr txBox="1"/>
            <p:nvPr/>
          </p:nvSpPr>
          <p:spPr>
            <a:xfrm>
              <a:off x="2243105" y="1737456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top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F144EE-A64E-46CF-97F3-1C68EFBBF733}"/>
                </a:ext>
              </a:extLst>
            </p:cNvPr>
            <p:cNvSpPr txBox="1"/>
            <p:nvPr/>
          </p:nvSpPr>
          <p:spPr>
            <a:xfrm>
              <a:off x="4044068" y="1337346"/>
              <a:ext cx="20229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>
                  <a:latin typeface="Consolas" panose="020B0609020204030204" pitchFamily="49" charset="0"/>
                </a:rPr>
                <a:t>Call Stack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 descr="console output: &#10;One&#10;Two&#10;Three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7C6B007-2EA2-47E0-9CF9-8BC372EE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35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Stack: Step 12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19472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grpSp>
        <p:nvGrpSpPr>
          <p:cNvPr id="3" name="Group 2" descr="call stack, containing main() at the bottom and mystery2() above it">
            <a:extLst>
              <a:ext uri="{FF2B5EF4-FFF2-40B4-BE49-F238E27FC236}">
                <a16:creationId xmlns:a16="http://schemas.microsoft.com/office/drawing/2014/main" id="{02365BD1-1A63-4424-9623-3398541A7688}"/>
              </a:ext>
            </a:extLst>
          </p:cNvPr>
          <p:cNvGrpSpPr/>
          <p:nvPr/>
        </p:nvGrpSpPr>
        <p:grpSpPr>
          <a:xfrm>
            <a:off x="2243105" y="1337346"/>
            <a:ext cx="3823953" cy="1930033"/>
            <a:chOff x="2243105" y="1337346"/>
            <a:chExt cx="3823953" cy="19300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C49564-D8E5-4012-B3FB-6019C6C1F6D1}"/>
                </a:ext>
              </a:extLst>
            </p:cNvPr>
            <p:cNvSpPr txBox="1"/>
            <p:nvPr/>
          </p:nvSpPr>
          <p:spPr>
            <a:xfrm>
              <a:off x="2270129" y="2898047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bottom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F1DE3D-9897-468E-B833-52D032E9333A}"/>
                </a:ext>
              </a:extLst>
            </p:cNvPr>
            <p:cNvSpPr txBox="1"/>
            <p:nvPr/>
          </p:nvSpPr>
          <p:spPr>
            <a:xfrm>
              <a:off x="2243105" y="1737456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top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F144EE-A64E-46CF-97F3-1C68EFBBF733}"/>
                </a:ext>
              </a:extLst>
            </p:cNvPr>
            <p:cNvSpPr txBox="1"/>
            <p:nvPr/>
          </p:nvSpPr>
          <p:spPr>
            <a:xfrm>
              <a:off x="4044068" y="1337346"/>
              <a:ext cx="20229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>
                  <a:latin typeface="Consolas" panose="020B0609020204030204" pitchFamily="49" charset="0"/>
                </a:rPr>
                <a:t>Call Stack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0698B38-152F-40E4-951D-0D29CA31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5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Stack: Step 13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448864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grpSp>
        <p:nvGrpSpPr>
          <p:cNvPr id="3" name="Group 2" descr="call stack, containing main() at the bottom">
            <a:extLst>
              <a:ext uri="{FF2B5EF4-FFF2-40B4-BE49-F238E27FC236}">
                <a16:creationId xmlns:a16="http://schemas.microsoft.com/office/drawing/2014/main" id="{FDB874DE-B41A-4957-83E8-A57817B1E024}"/>
              </a:ext>
            </a:extLst>
          </p:cNvPr>
          <p:cNvGrpSpPr/>
          <p:nvPr/>
        </p:nvGrpSpPr>
        <p:grpSpPr>
          <a:xfrm>
            <a:off x="2243105" y="1337346"/>
            <a:ext cx="3823953" cy="1930033"/>
            <a:chOff x="2243105" y="1337346"/>
            <a:chExt cx="3823953" cy="19300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C49564-D8E5-4012-B3FB-6019C6C1F6D1}"/>
                </a:ext>
              </a:extLst>
            </p:cNvPr>
            <p:cNvSpPr txBox="1"/>
            <p:nvPr/>
          </p:nvSpPr>
          <p:spPr>
            <a:xfrm>
              <a:off x="2270129" y="2898047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bottom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F1DE3D-9897-468E-B833-52D032E9333A}"/>
                </a:ext>
              </a:extLst>
            </p:cNvPr>
            <p:cNvSpPr txBox="1"/>
            <p:nvPr/>
          </p:nvSpPr>
          <p:spPr>
            <a:xfrm>
              <a:off x="2243105" y="1737456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top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F144EE-A64E-46CF-97F3-1C68EFBBF733}"/>
                </a:ext>
              </a:extLst>
            </p:cNvPr>
            <p:cNvSpPr txBox="1"/>
            <p:nvPr/>
          </p:nvSpPr>
          <p:spPr>
            <a:xfrm>
              <a:off x="4044068" y="1337346"/>
              <a:ext cx="20229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>
                  <a:latin typeface="Consolas" panose="020B0609020204030204" pitchFamily="49" charset="0"/>
                </a:rPr>
                <a:t>Call Stack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A1EEDC-13E1-4EF4-839B-36A4ED2F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51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Stack: Step 14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557239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grpSp>
        <p:nvGrpSpPr>
          <p:cNvPr id="3" name="Group 2" descr="empty call stack">
            <a:extLst>
              <a:ext uri="{FF2B5EF4-FFF2-40B4-BE49-F238E27FC236}">
                <a16:creationId xmlns:a16="http://schemas.microsoft.com/office/drawing/2014/main" id="{5ADAFC8D-0843-47E6-9E3B-BCCDC99FCB9D}"/>
              </a:ext>
            </a:extLst>
          </p:cNvPr>
          <p:cNvGrpSpPr/>
          <p:nvPr/>
        </p:nvGrpSpPr>
        <p:grpSpPr>
          <a:xfrm>
            <a:off x="2243105" y="1337346"/>
            <a:ext cx="3823953" cy="1930033"/>
            <a:chOff x="2243105" y="1337346"/>
            <a:chExt cx="3823953" cy="19300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C49564-D8E5-4012-B3FB-6019C6C1F6D1}"/>
                </a:ext>
              </a:extLst>
            </p:cNvPr>
            <p:cNvSpPr txBox="1"/>
            <p:nvPr/>
          </p:nvSpPr>
          <p:spPr>
            <a:xfrm>
              <a:off x="2270129" y="2898047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bottom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F1DE3D-9897-468E-B833-52D032E9333A}"/>
                </a:ext>
              </a:extLst>
            </p:cNvPr>
            <p:cNvSpPr txBox="1"/>
            <p:nvPr/>
          </p:nvSpPr>
          <p:spPr>
            <a:xfrm>
              <a:off x="2243105" y="1737456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top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F144EE-A64E-46CF-97F3-1C68EFBBF733}"/>
                </a:ext>
              </a:extLst>
            </p:cNvPr>
            <p:cNvSpPr txBox="1"/>
            <p:nvPr/>
          </p:nvSpPr>
          <p:spPr>
            <a:xfrm>
              <a:off x="4044068" y="1337346"/>
              <a:ext cx="20229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>
                  <a:latin typeface="Consolas" panose="020B0609020204030204" pitchFamily="49" charset="0"/>
                </a:rPr>
                <a:t>Call Stack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E989C1B-CAB6-4E07-93B3-B34699BB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1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Outline: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Method Calls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Recursion Review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Recursive Tracing Practice</a:t>
            </a:r>
          </a:p>
        </p:txBody>
      </p:sp>
      <p:sp>
        <p:nvSpPr>
          <p:cNvPr id="4" name="Pentagon 3" descr="pointing to Announcements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69274" y="14414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BCEEA-6467-4A2B-8A1A-E501D045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E1A0D-955F-3EA8-F8BD-171B42FEC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763A-07A7-0346-3008-F43302656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Outline: Recursion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0E612-3B68-0E37-8810-390D01419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Method Calls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Recursion Review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Recursive Tracing Practice</a:t>
            </a:r>
          </a:p>
        </p:txBody>
      </p:sp>
      <p:sp>
        <p:nvSpPr>
          <p:cNvPr id="4" name="Pentagon 3" descr="pointing to Recursion Review">
            <a:extLst>
              <a:ext uri="{FF2B5EF4-FFF2-40B4-BE49-F238E27FC236}">
                <a16:creationId xmlns:a16="http://schemas.microsoft.com/office/drawing/2014/main" id="{87C15F49-8702-4C60-5D2C-8D8CC0BF209B}"/>
              </a:ext>
            </a:extLst>
          </p:cNvPr>
          <p:cNvSpPr/>
          <p:nvPr/>
        </p:nvSpPr>
        <p:spPr>
          <a:xfrm rot="10800000">
            <a:off x="3839308" y="280699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96F0A-DA13-48B8-969D-B47C8183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49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Real-world definition: defining a problem in terms of itself</a:t>
            </a:r>
          </a:p>
          <a:p>
            <a:pPr lvl="1"/>
            <a:r>
              <a:rPr lang="en-US" dirty="0"/>
              <a:t>Case in point: above definition</a:t>
            </a:r>
          </a:p>
          <a:p>
            <a:pPr lvl="1"/>
            <a:r>
              <a:rPr lang="en-US" dirty="0"/>
              <a:t>Further natural examples:</a:t>
            </a:r>
          </a:p>
        </p:txBody>
      </p:sp>
      <p:pic>
        <p:nvPicPr>
          <p:cNvPr id="1026" name="Picture 2" descr="center of a flower, showing a recursive pattern">
            <a:extLst>
              <a:ext uri="{FF2B5EF4-FFF2-40B4-BE49-F238E27FC236}">
                <a16:creationId xmlns:a16="http://schemas.microsoft.com/office/drawing/2014/main" id="{E790E124-CEDC-4870-81BB-D025CFAF0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t="934" r="67317" b="67062"/>
          <a:stretch/>
        </p:blipFill>
        <p:spPr bwMode="auto">
          <a:xfrm>
            <a:off x="979968" y="3975572"/>
            <a:ext cx="2395871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lant with a recursive spiral structure">
            <a:extLst>
              <a:ext uri="{FF2B5EF4-FFF2-40B4-BE49-F238E27FC236}">
                <a16:creationId xmlns:a16="http://schemas.microsoft.com/office/drawing/2014/main" id="{F948A01A-7B6A-479E-BC46-0E1A5E49D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5" t="1030" r="33865" b="66966"/>
          <a:stretch/>
        </p:blipFill>
        <p:spPr bwMode="auto">
          <a:xfrm>
            <a:off x="3592033" y="3975572"/>
            <a:ext cx="2395871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oss section of a shell with a spiral recursive center">
            <a:extLst>
              <a:ext uri="{FF2B5EF4-FFF2-40B4-BE49-F238E27FC236}">
                <a16:creationId xmlns:a16="http://schemas.microsoft.com/office/drawing/2014/main" id="{7050186F-676E-4404-A1FF-695A3E8BD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3" t="966" r="1217" b="67030"/>
          <a:stretch/>
        </p:blipFill>
        <p:spPr bwMode="auto">
          <a:xfrm>
            <a:off x="6204098" y="3972026"/>
            <a:ext cx="2395871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manesco broccoli showing its recursive structure">
            <a:extLst>
              <a:ext uri="{FF2B5EF4-FFF2-40B4-BE49-F238E27FC236}">
                <a16:creationId xmlns:a16="http://schemas.microsoft.com/office/drawing/2014/main" id="{D9C5E671-F0BE-4877-A089-95EA0395E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7"/>
          <a:stretch/>
        </p:blipFill>
        <p:spPr bwMode="auto">
          <a:xfrm>
            <a:off x="8816163" y="3963406"/>
            <a:ext cx="2381398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D09D5-D984-420F-B607-039A1FE4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52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Real-world definition: defining a problem in terms of itself</a:t>
            </a:r>
          </a:p>
          <a:p>
            <a:pPr lvl="1"/>
            <a:r>
              <a:rPr lang="en-US" dirty="0"/>
              <a:t>Case in point: above definition</a:t>
            </a:r>
          </a:p>
          <a:p>
            <a:pPr lvl="1"/>
            <a:r>
              <a:rPr lang="en-US" dirty="0"/>
              <a:t>Further natural examples:</a:t>
            </a:r>
          </a:p>
        </p:txBody>
      </p:sp>
      <p:grpSp>
        <p:nvGrpSpPr>
          <p:cNvPr id="6" name="Group 5" descr="series of 5 russian nesting dolls, from largest to smallest">
            <a:extLst>
              <a:ext uri="{FF2B5EF4-FFF2-40B4-BE49-F238E27FC236}">
                <a16:creationId xmlns:a16="http://schemas.microsoft.com/office/drawing/2014/main" id="{704012DA-C2B0-4872-A1B1-4DA50AE3883E}"/>
              </a:ext>
            </a:extLst>
          </p:cNvPr>
          <p:cNvGrpSpPr/>
          <p:nvPr/>
        </p:nvGrpSpPr>
        <p:grpSpPr>
          <a:xfrm>
            <a:off x="2254101" y="4004931"/>
            <a:ext cx="7496490" cy="2573080"/>
            <a:chOff x="2254101" y="4004931"/>
            <a:chExt cx="7496490" cy="2573080"/>
          </a:xfrm>
        </p:grpSpPr>
        <p:pic>
          <p:nvPicPr>
            <p:cNvPr id="3074" name="Picture 2" descr="Cute Matryoshka: Over 2,643 Royalty-Free Licensable Stock Illustrations &amp;  Drawings | Shutterstock">
              <a:extLst>
                <a:ext uri="{FF2B5EF4-FFF2-40B4-BE49-F238E27FC236}">
                  <a16:creationId xmlns:a16="http://schemas.microsoft.com/office/drawing/2014/main" id="{56ABD002-4CD9-4548-9789-7F906F6E02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78" r="70842" b="9395"/>
            <a:stretch/>
          </p:blipFill>
          <p:spPr bwMode="auto">
            <a:xfrm>
              <a:off x="2254101" y="4004931"/>
              <a:ext cx="2267565" cy="256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ute Matryoshka: Over 2,643 Royalty-Free Licensable Stock Illustrations &amp;  Drawings | Shutterstock">
              <a:extLst>
                <a:ext uri="{FF2B5EF4-FFF2-40B4-BE49-F238E27FC236}">
                  <a16:creationId xmlns:a16="http://schemas.microsoft.com/office/drawing/2014/main" id="{3A3E78F7-AAA0-4738-84D1-572542F4CB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4" t="10778" r="48639" b="9395"/>
            <a:stretch/>
          </p:blipFill>
          <p:spPr bwMode="auto">
            <a:xfrm>
              <a:off x="4521666" y="4004931"/>
              <a:ext cx="1744910" cy="256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ute Matryoshka: Over 2,643 Royalty-Free Licensable Stock Illustrations &amp;  Drawings | Shutterstock">
              <a:extLst>
                <a:ext uri="{FF2B5EF4-FFF2-40B4-BE49-F238E27FC236}">
                  <a16:creationId xmlns:a16="http://schemas.microsoft.com/office/drawing/2014/main" id="{DA98C35B-5F1A-413D-9D18-D6165A430C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08" t="10778" r="31164" b="9395"/>
            <a:stretch/>
          </p:blipFill>
          <p:spPr bwMode="auto">
            <a:xfrm>
              <a:off x="6273668" y="4012019"/>
              <a:ext cx="1308683" cy="256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ute Matryoshka: Over 2,643 Royalty-Free Licensable Stock Illustrations &amp;  Drawings | Shutterstock">
              <a:extLst>
                <a:ext uri="{FF2B5EF4-FFF2-40B4-BE49-F238E27FC236}">
                  <a16:creationId xmlns:a16="http://schemas.microsoft.com/office/drawing/2014/main" id="{6028CBCE-D7EE-46D0-BBAB-41E2A91FA2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39" t="10778" r="14012" b="9395"/>
            <a:stretch/>
          </p:blipFill>
          <p:spPr bwMode="auto">
            <a:xfrm>
              <a:off x="7682477" y="4004931"/>
              <a:ext cx="1224793" cy="256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ute Matryoshka: Over 2,643 Royalty-Free Licensable Stock Illustrations &amp;  Drawings | Shutterstock">
              <a:extLst>
                <a:ext uri="{FF2B5EF4-FFF2-40B4-BE49-F238E27FC236}">
                  <a16:creationId xmlns:a16="http://schemas.microsoft.com/office/drawing/2014/main" id="{9AEF3478-3545-4292-B1DB-F5E2C865B1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06" t="10778" r="3156" b="9395"/>
            <a:stretch/>
          </p:blipFill>
          <p:spPr bwMode="auto">
            <a:xfrm>
              <a:off x="9032193" y="4012019"/>
              <a:ext cx="718398" cy="256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C63D5-CCD7-4EA8-85B8-4C2A9FA2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47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Real-world definition: defining a problem in terms of itself</a:t>
            </a:r>
          </a:p>
          <a:p>
            <a:pPr lvl="1"/>
            <a:r>
              <a:rPr lang="en-US" dirty="0"/>
              <a:t>Case in point: above definition</a:t>
            </a:r>
          </a:p>
          <a:p>
            <a:endParaRPr lang="en-US" dirty="0"/>
          </a:p>
          <a:p>
            <a:r>
              <a:rPr lang="en-US" dirty="0"/>
              <a:t>Computer science definition: when a method calls itself</a:t>
            </a:r>
          </a:p>
          <a:p>
            <a:pPr lvl="1"/>
            <a:r>
              <a:rPr lang="en-US" dirty="0"/>
              <a:t>“Alternative” to iteration (can combine for powerful results)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C0D98-B805-4AE8-8213-BAB83A4C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53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Why do we care? </a:t>
            </a:r>
          </a:p>
          <a:p>
            <a:pPr lvl="1"/>
            <a:r>
              <a:rPr lang="en-US" dirty="0"/>
              <a:t>It's a fundamental Computer Science topic </a:t>
            </a:r>
          </a:p>
          <a:p>
            <a:pPr lvl="1"/>
            <a:r>
              <a:rPr lang="en-US" dirty="0"/>
              <a:t>Some things are easier to describe with recursion than with loops </a:t>
            </a:r>
          </a:p>
          <a:p>
            <a:pPr lvl="1"/>
            <a:r>
              <a:rPr lang="en-US" dirty="0"/>
              <a:t>There are some problems that lend themselves more easily to a recursive solution than an iterative (loop-y) solution </a:t>
            </a:r>
          </a:p>
          <a:p>
            <a:pPr lvl="2"/>
            <a:r>
              <a:rPr lang="en-US" dirty="0"/>
              <a:t>Though all problems that can be solved with recursion can be solved with loops, and vice versa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0E716-02B3-40EE-B350-986328B89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AF7FECD7-749E-4750-9670-B9806B03B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3695700"/>
            <a:ext cx="2560638" cy="365125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13DA0D83-CD35-4C70-B29D-F88DBAE00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4427538"/>
            <a:ext cx="2560638" cy="365125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7F644390-D427-46D7-850F-9FDE3DB7E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5157788"/>
            <a:ext cx="2560638" cy="366712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18A59CC2-17DF-4DF3-8001-5B7795F38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5895975"/>
            <a:ext cx="2560638" cy="373062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Calls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Regardless how you use them, methods work the same way!</a:t>
            </a:r>
          </a:p>
          <a:p>
            <a:pPr lvl="1"/>
            <a:r>
              <a:rPr lang="en-US" dirty="0"/>
              <a:t>Pause execution, finish method, return where you left off</a:t>
            </a:r>
          </a:p>
          <a:p>
            <a:r>
              <a:rPr lang="en-US" dirty="0"/>
              <a:t>How does Java keep track of the prior method (LIFO)?</a:t>
            </a:r>
          </a:p>
          <a:p>
            <a:pPr lvl="1"/>
            <a:r>
              <a:rPr lang="en-US" dirty="0"/>
              <a:t>Something called the </a:t>
            </a:r>
            <a:r>
              <a:rPr lang="en-US" b="1" dirty="0"/>
              <a:t>Call Stack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🤔 Wouldn’t that just lead to an infinite loop?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C3D58D0-E7C6-4DC1-B2EC-8A70297AB744}"/>
              </a:ext>
            </a:extLst>
          </p:cNvPr>
          <p:cNvSpPr txBox="1">
            <a:spLocks/>
          </p:cNvSpPr>
          <p:nvPr/>
        </p:nvSpPr>
        <p:spPr>
          <a:xfrm>
            <a:off x="1344650" y="4570153"/>
            <a:ext cx="6842049" cy="1698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public static void recursion()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System.out.println</a:t>
            </a:r>
            <a:r>
              <a:rPr lang="en-US" sz="2400" dirty="0">
                <a:latin typeface="Consolas" panose="020B0609020204030204" pitchFamily="49" charset="0"/>
              </a:rPr>
              <a:t>(“Woah”);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    recursion();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570BFB-CF90-4F45-BDFF-125302495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099356" y="628420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33A991-4DD5-4242-9E22-BDFB7799E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099356" y="3346570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11" name="TextBox 10" descr="call stack with main() at the bottom, and an infinite number of recursion() method calls above it, spilling out the top">
            <a:extLst>
              <a:ext uri="{FF2B5EF4-FFF2-40B4-BE49-F238E27FC236}">
                <a16:creationId xmlns:a16="http://schemas.microsoft.com/office/drawing/2014/main" id="{BE97DBA1-E0E6-4685-9A2D-172AFA9780BD}"/>
              </a:ext>
            </a:extLst>
          </p:cNvPr>
          <p:cNvSpPr txBox="1"/>
          <p:nvPr/>
        </p:nvSpPr>
        <p:spPr>
          <a:xfrm>
            <a:off x="8825540" y="2869020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1CD74-40D9-40B2-B31D-217603F6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108386">
            <a:off x="9209103" y="2891501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772ACB-6A8F-4DEB-B9D4-DA39F9B88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2872417">
            <a:off x="9612693" y="2494707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48085-2954-49A6-B2D5-D227B2992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3831683">
            <a:off x="10115220" y="2272773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5C5A86-DE12-4247-9726-30D1E70A1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4752938">
            <a:off x="10702070" y="2147465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835FDAD2-CD23-4EF1-99C4-6D29EE7C5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524875" y="3306763"/>
            <a:ext cx="2582863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88A9F124-8C08-4875-ACF4-A54D481A1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3330575"/>
            <a:ext cx="0" cy="33147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1C8E2736-EA53-46ED-BF2E-3DA30EF74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1095038" y="3330575"/>
            <a:ext cx="0" cy="33147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2375590D-658A-46B0-A3D0-75F266D89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526463" y="6638925"/>
            <a:ext cx="25749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F894CA59-F1FF-44B9-94BB-2FC709AD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384550"/>
            <a:ext cx="1503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69FF5183-4BFD-461D-8678-E11201A83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3" y="3748088"/>
            <a:ext cx="5016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...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6BC17B44-4C76-468E-B1D5-C07B4E07F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4116388"/>
            <a:ext cx="1503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7868FD83-3800-4D1D-96EC-63053A6E2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4479925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8AB0A405-A8C7-4CCF-A8B3-354959F95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4845050"/>
            <a:ext cx="1581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DC85D9CF-90AE-4A80-AE08-013E5CD5D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5211763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4482A54B-8F1C-47F6-95F1-D4C4F0E0E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5576888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EAA734FE-3AE8-48FF-AE0E-CDAE7F7CC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5948363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7D614416-8E87-4E96-A5AA-E3305B472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7688" y="6321425"/>
            <a:ext cx="876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main()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StackOverflow website logo">
            <a:extLst>
              <a:ext uri="{FF2B5EF4-FFF2-40B4-BE49-F238E27FC236}">
                <a16:creationId xmlns:a16="http://schemas.microsoft.com/office/drawing/2014/main" id="{4F3BFFD1-7D11-40DE-BA56-C4537F85C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903" y="336754"/>
            <a:ext cx="3620005" cy="10383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CEA415E-B3FF-428D-8A3C-380E9BCBC81C}"/>
              </a:ext>
            </a:extLst>
          </p:cNvPr>
          <p:cNvSpPr/>
          <p:nvPr/>
        </p:nvSpPr>
        <p:spPr>
          <a:xfrm>
            <a:off x="2831422" y="5981412"/>
            <a:ext cx="5945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nsolas" panose="020B0609020204030204" pitchFamily="49" charset="0"/>
              </a:rPr>
              <a:t>StackOverflowException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6097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3.7037E-6 L 0.07331 -0.15023 C 0.10599 -0.21597 0.1974 -0.22129 0.23919 -0.15856 L 0.33112 -0.01458 " pathEditMode="relative" rAng="18660000" ptsTypes="AAAA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-78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6" grpId="0"/>
      <p:bldP spid="8" grpId="0"/>
      <p:bldP spid="9" grpId="0"/>
      <p:bldP spid="11" grpId="0"/>
      <p:bldP spid="11" grpId="1"/>
      <p:bldP spid="3" grpId="0"/>
      <p:bldP spid="12" grpId="0"/>
      <p:bldP spid="13" grpId="0"/>
      <p:bldP spid="15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Calls: Avoiding Infinite Recursion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Regardless how you use them, methods work the same way!</a:t>
            </a:r>
          </a:p>
          <a:p>
            <a:pPr lvl="1"/>
            <a:r>
              <a:rPr lang="en-US" dirty="0"/>
              <a:t>Pause execution, finish method, return where you left off</a:t>
            </a:r>
          </a:p>
          <a:p>
            <a:r>
              <a:rPr lang="en-US" dirty="0"/>
              <a:t>How does Java keep track of the prior method (LIFO)?</a:t>
            </a:r>
          </a:p>
          <a:p>
            <a:pPr lvl="1"/>
            <a:r>
              <a:rPr lang="en-US" dirty="0"/>
              <a:t>Something called the </a:t>
            </a:r>
            <a:r>
              <a:rPr lang="en-US" b="1" dirty="0"/>
              <a:t>Call Stack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🤔 Wouldn’t that just lead to an infinite loop?</a:t>
            </a:r>
          </a:p>
          <a:p>
            <a:pPr lvl="1"/>
            <a:r>
              <a:rPr lang="en-US" dirty="0"/>
              <a:t>Yes! We get something called a </a:t>
            </a:r>
            <a:r>
              <a:rPr lang="en-US" b="1" dirty="0" err="1"/>
              <a:t>StackOverflowException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How do we avoid infinite recursion?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AC88C4-E28B-4759-A891-74598F979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1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Methods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 components of every recursive method: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Recursive case</a:t>
            </a:r>
          </a:p>
          <a:p>
            <a:pPr lvl="1"/>
            <a:r>
              <a:rPr lang="en-US" dirty="0"/>
              <a:t>Decompose problem into subproblem</a:t>
            </a:r>
          </a:p>
          <a:p>
            <a:pPr lvl="1"/>
            <a:r>
              <a:rPr lang="en-US" dirty="0"/>
              <a:t>Make the actual recursive call</a:t>
            </a:r>
          </a:p>
          <a:p>
            <a:pPr lvl="1"/>
            <a:r>
              <a:rPr lang="en-US" dirty="0"/>
              <a:t>Combine results meaningfully</a:t>
            </a:r>
          </a:p>
          <a:p>
            <a:r>
              <a:rPr lang="en-US" dirty="0"/>
              <a:t>Base case</a:t>
            </a:r>
          </a:p>
          <a:p>
            <a:pPr lvl="1"/>
            <a:r>
              <a:rPr lang="en-US" dirty="0"/>
              <a:t>Simplest version of the problem</a:t>
            </a:r>
          </a:p>
          <a:p>
            <a:pPr lvl="1"/>
            <a:r>
              <a:rPr lang="en-US" dirty="0"/>
              <a:t>No subproblems to break into</a:t>
            </a:r>
          </a:p>
          <a:p>
            <a:pPr lvl="1"/>
            <a:r>
              <a:rPr lang="en-US" dirty="0"/>
              <a:t>Return known answer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DFB3A-FB3B-4234-B4A9-83E3E90DA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27</a:t>
            </a:fld>
            <a:endParaRPr lang="en-US"/>
          </a:p>
        </p:txBody>
      </p:sp>
      <p:pic>
        <p:nvPicPr>
          <p:cNvPr id="13" name="Picture 2" descr="series of 5 russian nesting dolls, from largest to smallest; animated with each coming out of the next largest doll">
            <a:extLst>
              <a:ext uri="{FF2B5EF4-FFF2-40B4-BE49-F238E27FC236}">
                <a16:creationId xmlns:a16="http://schemas.microsoft.com/office/drawing/2014/main" id="{E971A88F-E64D-4523-9675-975A99441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10592403" y="4780020"/>
            <a:ext cx="410712" cy="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5B06F16-9528-4291-A6E9-D8BAE4EBD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10474720" y="3614331"/>
            <a:ext cx="648944" cy="8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4F9EDC3-4073-48E9-A50C-9B3E46805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10422091" y="2401137"/>
            <a:ext cx="756278" cy="10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F61EDF71-C41C-4C88-8833-1E667C8D4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10377961" y="1157135"/>
            <a:ext cx="84482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A191C77-2112-4D3E-9653-57211EF86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10250754" y="832086"/>
            <a:ext cx="1103046" cy="15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5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602 L 0.0358 0.03912 C 0.04362 0.04861 0.04778 0.06273 0.04778 0.07755 C 0.04778 0.09445 0.04362 0.1081 0.0358 0.11759 L 0.00052 0.16296 " pathEditMode="relative" rAng="5400000" ptsTypes="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23 L 0.03424 0.04074 C 0.04179 0.04907 0.0457 0.06204 0.0457 0.07569 C 0.0457 0.0912 0.04179 0.10347 0.03424 0.11204 L 0.00013 0.1537 " pathEditMode="relative" rAng="5400000" ptsTypes="AAA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1644 L 0.03307 0.02083 C 0.04062 0.02847 0.0444 0.04051 0.0444 0.05278 C 0.0444 0.06666 0.04062 0.07801 0.03307 0.08565 L 2.91667E-6 0.12338 " pathEditMode="relative" rAng="5400000" ptsTypes="AAA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2338 L 0.03346 0.0044 C 0.04101 0.01042 0.04492 0.01898 0.04492 0.02824 C 0.04492 0.03866 0.04101 0.04699 0.03346 0.05301 L 0.00026 0.08125 " pathEditMode="relative" rAng="5400000" ptsTypes="AAA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Methods: Decomposition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 components of every recursive method: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Recursive case</a:t>
            </a:r>
          </a:p>
          <a:p>
            <a:pPr lvl="1"/>
            <a:r>
              <a:rPr lang="en-US" dirty="0"/>
              <a:t>Decompose problem into subproblem</a:t>
            </a:r>
          </a:p>
          <a:p>
            <a:pPr lvl="1"/>
            <a:r>
              <a:rPr lang="en-US" dirty="0"/>
              <a:t>Make the actual recursive call</a:t>
            </a:r>
          </a:p>
          <a:p>
            <a:pPr lvl="1"/>
            <a:r>
              <a:rPr lang="en-US" dirty="0"/>
              <a:t>Combine results meaningfully</a:t>
            </a:r>
          </a:p>
          <a:p>
            <a:r>
              <a:rPr lang="en-US" dirty="0"/>
              <a:t>Base case</a:t>
            </a:r>
          </a:p>
          <a:p>
            <a:pPr lvl="1"/>
            <a:r>
              <a:rPr lang="en-US" dirty="0"/>
              <a:t>Simplest version of the problem</a:t>
            </a:r>
          </a:p>
          <a:p>
            <a:pPr lvl="1"/>
            <a:r>
              <a:rPr lang="en-US" dirty="0"/>
              <a:t>No subproblems to break into</a:t>
            </a:r>
          </a:p>
          <a:p>
            <a:pPr lvl="1"/>
            <a:r>
              <a:rPr lang="en-US" dirty="0"/>
              <a:t>Return known answer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7ADCE-DE38-48E0-B699-2BFAA0249AC1}"/>
              </a:ext>
            </a:extLst>
          </p:cNvPr>
          <p:cNvSpPr txBox="1"/>
          <p:nvPr/>
        </p:nvSpPr>
        <p:spPr>
          <a:xfrm>
            <a:off x="482219" y="5996731"/>
            <a:ext cx="1122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If decomposing moves you closer to the base, no infinite recursion!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86180-146F-4CAC-96C1-EC54DE9B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28</a:t>
            </a:fld>
            <a:endParaRPr lang="en-US"/>
          </a:p>
        </p:txBody>
      </p:sp>
      <p:pic>
        <p:nvPicPr>
          <p:cNvPr id="15" name="Picture 2" descr="series of 5 russian nesting dolls, from largest to smallest; animated with each nestling inside of the next largest doll">
            <a:extLst>
              <a:ext uri="{FF2B5EF4-FFF2-40B4-BE49-F238E27FC236}">
                <a16:creationId xmlns:a16="http://schemas.microsoft.com/office/drawing/2014/main" id="{E84A2F52-F737-4419-99FB-FE30B32AA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10605667" y="5361023"/>
            <a:ext cx="405773" cy="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D009E7C-127F-4818-BF6D-0517A0194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10487984" y="4492788"/>
            <a:ext cx="641141" cy="8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0F211CE-3231-4020-9B55-C37CE2C30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10435355" y="3503911"/>
            <a:ext cx="747184" cy="10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3B71141-6593-4596-8BAC-F9D17B34A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10391225" y="2345036"/>
            <a:ext cx="834661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1990C308-8C1C-4BA4-8A12-15A11A1BC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10264018" y="856463"/>
            <a:ext cx="1089782" cy="15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23 L 0.03359 -0.02662 C 0.04114 -0.03217 0.04505 -0.04027 0.04505 -0.04907 C 0.04505 -0.05902 0.04114 -0.06689 0.03359 -0.07245 L 0.00013 -0.09884 " pathEditMode="relative" rAng="5400000" ptsTypes="AA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7 L 0.0332 -0.03496 C 0.04075 -0.0419 0.04453 -0.05301 0.04453 -0.06412 C 0.04453 -0.07685 0.04075 -0.08681 0.0332 -0.09398 L 0.00013 -0.12801 " pathEditMode="relative" rAng="5400000" ptsTypes="AAA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23 L 0.03424 -0.04144 C 0.0418 -0.04977 0.0457 -0.06273 0.0457 -0.07662 C 0.0457 -0.0919 0.0418 -0.10394 0.03424 -0.11273 L 0.00013 -0.15371 " pathEditMode="relative" rAng="5400000" ptsTypes="AAA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46 L 0.03528 -0.04769 C 0.0431 -0.05764 0.04726 -0.07245 0.04726 -0.08773 C 0.04726 -0.10556 0.0431 -0.11968 0.03528 -0.12963 L 1.66667E-6 -0.17685 " pathEditMode="relative" rAng="5400000" ptsTypes="AAA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242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chemeClr val="accent3"/>
                </a:solidFill>
              </a:rPr>
              <a:t>n!</a:t>
            </a:r>
            <a:r>
              <a:rPr lang="en-US" sz="3600" i="1" dirty="0"/>
              <a:t> or </a:t>
            </a:r>
            <a:r>
              <a:rPr lang="en-US" sz="3600" i="1" dirty="0">
                <a:solidFill>
                  <a:schemeClr val="accent3"/>
                </a:solidFill>
              </a:rPr>
              <a:t>factorial(n)</a:t>
            </a:r>
            <a:r>
              <a:rPr lang="en-US" sz="3600" i="1" dirty="0"/>
              <a:t>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2"/>
                <a:ext cx="10515600" cy="53881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Two ways of viewing this idea: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∗…∗2∗1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Iterative approach - loop through all values and multiply together</a:t>
                </a: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Recursive approach – decompose into subproblem and combine</a:t>
                </a:r>
              </a:p>
              <a:p>
                <a:pPr lvl="1"/>
                <a:r>
                  <a:rPr lang="en-US" dirty="0"/>
                  <a:t>What would our base case / simplest input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be?</a:t>
                </a:r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2"/>
                <a:ext cx="10515600" cy="5388187"/>
              </a:xfrm>
              <a:prstGeom prst="rect">
                <a:avLst/>
              </a:prstGeom>
              <a:blipFill>
                <a:blip r:embed="rId2"/>
                <a:stretch>
                  <a:fillRect l="-1043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80D87C-B1FC-4F49-9ED0-80244698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4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07172"/>
          </a:xfrm>
        </p:spPr>
        <p:txBody>
          <a:bodyPr>
            <a:normAutofit/>
          </a:bodyPr>
          <a:lstStyle/>
          <a:p>
            <a:r>
              <a:rPr lang="en-US" dirty="0"/>
              <a:t>Quiz 1 Tuesday (May 5)!</a:t>
            </a:r>
          </a:p>
          <a:p>
            <a:pPr lvl="1"/>
            <a:r>
              <a:rPr lang="en-US" dirty="0"/>
              <a:t>Topics: </a:t>
            </a:r>
            <a:r>
              <a:rPr lang="en-US" dirty="0" err="1">
                <a:latin typeface="Consolas" panose="020B0609020204030204" pitchFamily="49" charset="0"/>
              </a:rPr>
              <a:t>ListNodes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LinkedIntList</a:t>
            </a:r>
            <a:r>
              <a:rPr lang="en-US" dirty="0"/>
              <a:t>, Runtime analysis</a:t>
            </a:r>
          </a:p>
          <a:p>
            <a:pPr lvl="1"/>
            <a:r>
              <a:rPr lang="en-US" dirty="0"/>
              <a:t>Topics not on Quiz 1: Recursion</a:t>
            </a:r>
          </a:p>
          <a:p>
            <a:pPr lvl="1"/>
            <a:r>
              <a:rPr lang="en-US" dirty="0"/>
              <a:t>Practice quizzes and reference sheet for Quiz 1 will be posted soon! </a:t>
            </a:r>
          </a:p>
          <a:p>
            <a:pPr lvl="1"/>
            <a:r>
              <a:rPr lang="en-US" dirty="0"/>
              <a:t>Quiz 0 feedback will be released before Quiz 1</a:t>
            </a:r>
          </a:p>
          <a:p>
            <a:r>
              <a:rPr lang="en-US" dirty="0"/>
              <a:t>Programming Assignment 1 due in one week (May 6) @ 11:59pm</a:t>
            </a:r>
          </a:p>
          <a:p>
            <a:r>
              <a:rPr lang="en-US" dirty="0"/>
              <a:t>Creative Project 1 and Resubmission Cycle 1 grades released today</a:t>
            </a:r>
          </a:p>
          <a:p>
            <a:r>
              <a:rPr lang="en-US" dirty="0"/>
              <a:t>Resubmission Period 2 closes this Friday (May 1) @ 11:59pm</a:t>
            </a:r>
          </a:p>
          <a:p>
            <a:pPr lvl="1"/>
            <a:r>
              <a:rPr lang="en-US" dirty="0"/>
              <a:t>Available assignments: </a:t>
            </a:r>
            <a:r>
              <a:rPr lang="en-US" b="1" i="1" dirty="0">
                <a:solidFill>
                  <a:schemeClr val="accent2"/>
                </a:solidFill>
              </a:rPr>
              <a:t>C0</a:t>
            </a:r>
            <a:r>
              <a:rPr lang="en-US" dirty="0"/>
              <a:t>, P0, C1</a:t>
            </a:r>
          </a:p>
          <a:p>
            <a:pPr lvl="1"/>
            <a:r>
              <a:rPr lang="en-US" b="1" i="1" dirty="0">
                <a:solidFill>
                  <a:schemeClr val="accent2"/>
                </a:solidFill>
              </a:rPr>
              <a:t>Last opportunity to resubmit C0</a:t>
            </a:r>
          </a:p>
          <a:p>
            <a:r>
              <a:rPr lang="en-US" dirty="0"/>
              <a:t>Trien will be giving lecture on Friday!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DD83-0C47-4DE8-B191-AF9B2F56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2A22F70A-71CD-4B88-8C1D-E452D64E1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702602" y="4081081"/>
            <a:ext cx="1243667" cy="172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5 russian nesting dolls in order; &#10;1st russian nesting doll corresponds to 4! = 4 * 3!&#10;2nd russian nesting doll corresponds to 3! = 3 * 2!&#10;3rd russian nesting doll corresponds to 2! = 2 * 1!&#10;4th russian nesting doll corresponds to 1! = 1 * 0!&#10;5th russian nesting doll corresponds to 0! = 1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45683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Examples: Hitting the Base Case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5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>
            <a:extLst>
              <a:ext uri="{FF2B5EF4-FFF2-40B4-BE49-F238E27FC236}">
                <a16:creationId xmlns:a16="http://schemas.microsoft.com/office/drawing/2014/main" id="{2D367B22-B359-46E7-98DE-DBB33F3E3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8887456" y="5096820"/>
            <a:ext cx="537032" cy="7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38A9AF1-0D2E-4AB5-9C7A-41452A175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6076051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19DFDBB6-3164-43ED-AABD-A93F3DFED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3477463" y="4437678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!=1∗0!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5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0.02523 L 0.05417 -0.13842 C 0.06667 -0.17477 0.08542 -0.19467 0.10482 -0.19467 C 0.12722 -0.19467 0.14518 -0.17477 0.15768 -0.13842 L 0.21719 0.02523 " pathEditMode="relative" rAng="10800000" ptsTypes="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5547 -0.0581 C 0.0668 -0.07083 0.08424 -0.07662 0.10234 -0.07546 C 0.12292 -0.0743 0.13906 -0.0662 0.15026 -0.05208 L 0.2043 0.01181 " pathEditMode="relative" rAng="120000" ptsTypes="AAA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05716 -0.0588 C 0.06888 -0.07222 0.08737 -0.07893 0.10625 -0.07893 C 0.12761 -0.07893 0.14492 -0.07222 0.15664 -0.0588 L 0.21485 -7.40741E-7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4583 -0.05903 C 0.05599 -0.07246 0.07044 -0.0794 0.08607 -0.0794 C 0.10352 -0.0794 0.11758 -0.07246 0.12852 -0.05903 L 0.17526 2.59259E-6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AF89E942-6AC9-4064-A16B-EC9D204E7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Examples: Popping off </a:t>
            </a:r>
            <a:r>
              <a:rPr lang="en-US" dirty="0" err="1"/>
              <a:t>callstack</a:t>
            </a:r>
            <a:r>
              <a:rPr lang="en-US" dirty="0"/>
              <a:t> 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5th russian nesting doll nestles inside of the 4th russian nesting doll, showing that 1! = 1 * 0! = 1 * 1 = 1">
            <a:extLst>
              <a:ext uri="{FF2B5EF4-FFF2-40B4-BE49-F238E27FC236}">
                <a16:creationId xmlns:a16="http://schemas.microsoft.com/office/drawing/2014/main" id="{2D367B22-B359-46E7-98DE-DBB33F3E3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11051684" y="5096820"/>
            <a:ext cx="537032" cy="7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38A9AF1-0D2E-4AB5-9C7A-41452A175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8615212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19DFDBB6-3164-43ED-AABD-A93F3DFED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!=1∗0!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">
            <a:extLst>
              <a:ext uri="{FF2B5EF4-FFF2-40B4-BE49-F238E27FC236}">
                <a16:creationId xmlns:a16="http://schemas.microsoft.com/office/drawing/2014/main" id="{F798D49D-D3E3-4266-ACC4-550CF90BD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94744" y="4156713"/>
            <a:ext cx="1209453" cy="167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7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093 L -0.04896 -0.05417 C -0.0599 -0.06621 -0.07526 -0.07269 -0.09206 -0.07269 C -0.11068 -0.07269 -0.12579 -0.06621 -0.13737 -0.05417 L -0.1875 -0.00093 " pathEditMode="relative" rAng="10800000" ptsTypes="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AF89E942-6AC9-4064-A16B-EC9D204E7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Examples: Popping off </a:t>
            </a:r>
            <a:r>
              <a:rPr lang="en-US" dirty="0" err="1"/>
              <a:t>callstack</a:t>
            </a:r>
            <a:r>
              <a:rPr lang="en-US" dirty="0"/>
              <a:t> 2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4th russian nesting doll now corresponds to 1! = 1 * 1 = 1">
            <a:extLst>
              <a:ext uri="{FF2B5EF4-FFF2-40B4-BE49-F238E27FC236}">
                <a16:creationId xmlns:a16="http://schemas.microsoft.com/office/drawing/2014/main" id="{D38A9AF1-0D2E-4AB5-9C7A-41452A17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8615212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19DFDBB6-3164-43ED-AABD-A93F3DFED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8124290" y="5918735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!=1∗1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290" y="5918735"/>
                <a:ext cx="180818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DA6D938F-54C9-4A64-A611-A162C622D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94744" y="4156713"/>
            <a:ext cx="1209453" cy="167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823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AF89E942-6AC9-4064-A16B-EC9D204E7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Examples: Popping off </a:t>
            </a:r>
            <a:r>
              <a:rPr lang="en-US" dirty="0" err="1"/>
              <a:t>callstack</a:t>
            </a:r>
            <a:r>
              <a:rPr lang="en-US" dirty="0"/>
              <a:t> 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4th russian nesting doll nestles inside of the 3rd russian nesting doll, showing that 2! = 2 * 1! = 2 * 1 = 2">
            <a:extLst>
              <a:ext uri="{FF2B5EF4-FFF2-40B4-BE49-F238E27FC236}">
                <a16:creationId xmlns:a16="http://schemas.microsoft.com/office/drawing/2014/main" id="{D38A9AF1-0D2E-4AB5-9C7A-41452A1755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8615212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19DFDBB6-3164-43ED-AABD-A93F3DFED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8439764" y="5918735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764" y="5918735"/>
                <a:ext cx="1199431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0A1D5572-0829-4F56-B4F2-B754F09AF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94744" y="4156713"/>
            <a:ext cx="1209453" cy="167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39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47 -7.40741E-7 L -0.15039 -0.04005 C -0.13894 -0.04907 -0.12162 -0.05393 -0.10365 -0.05393 C -0.08308 -0.05393 -0.06654 -0.04907 -0.05508 -0.04005 L -0.00013 -7.40741E-7 " pathEditMode="relative" rAng="10800000" ptsTypes="AAAAA">
                                      <p:cBhvr>
                                        <p:cTn id="6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AF89E942-6AC9-4064-A16B-EC9D204E7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Examples: Popping off </a:t>
            </a:r>
            <a:r>
              <a:rPr lang="en-US" dirty="0" err="1"/>
              <a:t>callstack</a:t>
            </a:r>
            <a:r>
              <a:rPr lang="en-US" dirty="0"/>
              <a:t> 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3rd russian nesting doll now corresponds to 2! = 2 * 1 = 2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80818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>
            <a:extLst>
              <a:ext uri="{FF2B5EF4-FFF2-40B4-BE49-F238E27FC236}">
                <a16:creationId xmlns:a16="http://schemas.microsoft.com/office/drawing/2014/main" id="{2ADBDFDA-9C7F-4C14-84AF-ED76DF838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94744" y="4156713"/>
            <a:ext cx="1209453" cy="167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977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AF89E942-6AC9-4064-A16B-EC9D204E7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Examples: Popping off </a:t>
            </a:r>
            <a:r>
              <a:rPr lang="en-US" dirty="0" err="1"/>
              <a:t>callstack</a:t>
            </a:r>
            <a:r>
              <a:rPr lang="en-US" dirty="0"/>
              <a:t> 5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3rd russian nesting doll nestles inside of the 2nd russian nesting doll, showing that 3! = 3 * 2! = 3 * 2 = 6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5911349" y="5922207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349" y="5922207"/>
                <a:ext cx="119943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>
            <a:extLst>
              <a:ext uri="{FF2B5EF4-FFF2-40B4-BE49-F238E27FC236}">
                <a16:creationId xmlns:a16="http://schemas.microsoft.com/office/drawing/2014/main" id="{BEE485A6-9212-47AB-ABEC-8AAE15CDD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94744" y="4156713"/>
            <a:ext cx="1209453" cy="167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28 1.48148E-6 L -0.15599 -0.04005 C -0.14414 -0.04908 -0.1263 -0.05394 -0.10742 -0.05394 C -0.08619 -0.05394 -0.06901 -0.04908 -0.05716 -0.04005 L -4.375E-6 1.48148E-6 " pathEditMode="relative" rAng="10800000" ptsTypes="AAAAA">
                                      <p:cBhvr>
                                        <p:cTn id="6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AF89E942-6AC9-4064-A16B-EC9D204E7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Examples: Popping off </a:t>
            </a:r>
            <a:r>
              <a:rPr lang="en-US" dirty="0" err="1"/>
              <a:t>callstack</a:t>
            </a:r>
            <a:r>
              <a:rPr lang="en-US" dirty="0"/>
              <a:t> 6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80818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2nd russian nesting doll now corresponds to 3! = 3 * 2 = 6">
            <a:extLst>
              <a:ext uri="{FF2B5EF4-FFF2-40B4-BE49-F238E27FC236}">
                <a16:creationId xmlns:a16="http://schemas.microsoft.com/office/drawing/2014/main" id="{6D240E31-40AE-4E4B-A026-D471A6C649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284066" y="4215078"/>
            <a:ext cx="1209453" cy="167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697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Examples: Popping off </a:t>
            </a:r>
            <a:r>
              <a:rPr lang="en-US" dirty="0" err="1"/>
              <a:t>callstack</a:t>
            </a:r>
            <a:r>
              <a:rPr lang="en-US" dirty="0"/>
              <a:t> 7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2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3316952" y="5898784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52" y="5898784"/>
                <a:ext cx="119943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>
            <a:extLst>
              <a:ext uri="{FF2B5EF4-FFF2-40B4-BE49-F238E27FC236}">
                <a16:creationId xmlns:a16="http://schemas.microsoft.com/office/drawing/2014/main" id="{1F5EDCAA-34B5-42B6-A7D2-7D589B0EE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2nd russian nesting doll nestles inside of the 1st russian nesting doll, showing that 4! = 4 * 3! = 4 * 6 = 24">
            <a:extLst>
              <a:ext uri="{FF2B5EF4-FFF2-40B4-BE49-F238E27FC236}">
                <a16:creationId xmlns:a16="http://schemas.microsoft.com/office/drawing/2014/main" id="{6E7E54A0-F676-456A-B2ED-03A1C3B7E6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94744" y="4156713"/>
            <a:ext cx="1209453" cy="167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46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05781 -0.07083 C -0.06992 -0.0868 -0.08789 -0.09537 -0.1069 -0.09537 C -0.12851 -0.09537 -0.1457 -0.0868 -0.15781 -0.07083 L -0.21549 -2.22222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1st russian nesting doll now corresponds to 4! = 4 * 6 = 24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Examples: Popping off </a:t>
            </a:r>
            <a:r>
              <a:rPr lang="en-US" dirty="0" err="1"/>
              <a:t>callstack</a:t>
            </a:r>
            <a:r>
              <a:rPr lang="en-US" dirty="0"/>
              <a:t> 8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80818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110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1st russian nesting doll shows that 4! = 24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Examples: Popping off </a:t>
            </a:r>
            <a:r>
              <a:rPr lang="en-US" dirty="0" err="1"/>
              <a:t>callstack</a:t>
            </a:r>
            <a:r>
              <a:rPr lang="en-US" dirty="0"/>
              <a:t> 9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603284" y="5900111"/>
                <a:ext cx="14270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84" y="5900111"/>
                <a:ext cx="142705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12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Outline: Method Calls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Method Calls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Recursion Review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Recursive Tracing Practice</a:t>
            </a:r>
          </a:p>
        </p:txBody>
      </p:sp>
      <p:sp>
        <p:nvSpPr>
          <p:cNvPr id="4" name="Pentagon 3" descr="pointing to Method Calls Review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285357" y="213791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411B2-13C3-4B6C-8784-AD684287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87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C1DCD-8948-8D22-2CB1-FD1987C12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D3ED3-204D-ADC0-A2E0-CF1CAD35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Outline: Recursive Tracing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06962-E20C-DC8E-857A-856913AE4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Method Calls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Recursion Review 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Recursive Tracing Practice</a:t>
            </a:r>
          </a:p>
        </p:txBody>
      </p:sp>
      <p:sp>
        <p:nvSpPr>
          <p:cNvPr id="4" name="Pentagon 3" descr="pointing to Recursive Tracing Practice">
            <a:extLst>
              <a:ext uri="{FF2B5EF4-FFF2-40B4-BE49-F238E27FC236}">
                <a16:creationId xmlns:a16="http://schemas.microsoft.com/office/drawing/2014/main" id="{E8C06CB9-5B1F-3602-48A5-58D09A311331}"/>
              </a:ext>
            </a:extLst>
          </p:cNvPr>
          <p:cNvSpPr/>
          <p:nvPr/>
        </p:nvSpPr>
        <p:spPr>
          <a:xfrm rot="10800000">
            <a:off x="4976732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3A168-D2A7-4BFD-A0C4-6BC8CC302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967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A09330-A1EE-4473-93BB-CB0DE8EA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16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Calls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6"/>
            <a:ext cx="10515600" cy="1986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Regardless how you use them, methods work the same way!</a:t>
            </a:r>
          </a:p>
          <a:p>
            <a:pPr lvl="1"/>
            <a:r>
              <a:rPr lang="en-US" dirty="0"/>
              <a:t>Pause execution, finish method, return where you left off</a:t>
            </a:r>
          </a:p>
          <a:p>
            <a:r>
              <a:rPr lang="en-US" dirty="0"/>
              <a:t>How does Java keep track of the prior method?</a:t>
            </a:r>
          </a:p>
          <a:p>
            <a:pPr lvl="1"/>
            <a:r>
              <a:rPr lang="en-US" dirty="0"/>
              <a:t>Sort of like the "history" of the method calls it has paused… (LIFO)</a:t>
            </a:r>
          </a:p>
          <a:p>
            <a:pPr lvl="1"/>
            <a:r>
              <a:rPr lang="en-US" dirty="0"/>
              <a:t>Something called the </a:t>
            </a:r>
            <a:r>
              <a:rPr lang="en-US" b="1" dirty="0"/>
              <a:t>Call 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E450E9-F3C3-46C9-8108-A3964291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8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Stack: Step 1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u="sng" dirty="0" err="1">
                <a:latin typeface="Consolas" panose="020B0609020204030204" pitchFamily="49" charset="0"/>
              </a:rPr>
              <a:t>args</a:t>
            </a:r>
            <a:r>
              <a:rPr lang="en-US" sz="1900" u="sng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955856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grpSp>
        <p:nvGrpSpPr>
          <p:cNvPr id="3" name="Group 2" descr="call stack, containing main() at the bottom">
            <a:extLst>
              <a:ext uri="{FF2B5EF4-FFF2-40B4-BE49-F238E27FC236}">
                <a16:creationId xmlns:a16="http://schemas.microsoft.com/office/drawing/2014/main" id="{485941D8-3C82-4680-9C1A-F250A9989745}"/>
              </a:ext>
            </a:extLst>
          </p:cNvPr>
          <p:cNvGrpSpPr/>
          <p:nvPr/>
        </p:nvGrpSpPr>
        <p:grpSpPr>
          <a:xfrm>
            <a:off x="2243105" y="1337346"/>
            <a:ext cx="3823953" cy="1930033"/>
            <a:chOff x="2243105" y="1337346"/>
            <a:chExt cx="3823953" cy="1930033"/>
          </a:xfrm>
        </p:grpSpPr>
        <p:sp>
          <p:nvSpPr>
            <p:cNvPr id="7" name="TextBox 6" descr="call stack, containing main() at the bottom">
              <a:extLst>
                <a:ext uri="{FF2B5EF4-FFF2-40B4-BE49-F238E27FC236}">
                  <a16:creationId xmlns:a16="http://schemas.microsoft.com/office/drawing/2014/main" id="{83C49564-D8E5-4012-B3FB-6019C6C1F6D1}"/>
                </a:ext>
              </a:extLst>
            </p:cNvPr>
            <p:cNvSpPr txBox="1"/>
            <p:nvPr/>
          </p:nvSpPr>
          <p:spPr>
            <a:xfrm>
              <a:off x="2270129" y="2898047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bottom</a:t>
              </a:r>
            </a:p>
          </p:txBody>
        </p:sp>
        <p:sp>
          <p:nvSpPr>
            <p:cNvPr id="8" name="TextBox 7" descr="call stack, containing main() at the bottom">
              <a:extLst>
                <a:ext uri="{FF2B5EF4-FFF2-40B4-BE49-F238E27FC236}">
                  <a16:creationId xmlns:a16="http://schemas.microsoft.com/office/drawing/2014/main" id="{33F1DE3D-9897-468E-B833-52D032E9333A}"/>
                </a:ext>
              </a:extLst>
            </p:cNvPr>
            <p:cNvSpPr txBox="1"/>
            <p:nvPr/>
          </p:nvSpPr>
          <p:spPr>
            <a:xfrm>
              <a:off x="2243105" y="1737456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top</a:t>
              </a:r>
            </a:p>
          </p:txBody>
        </p:sp>
        <p:sp>
          <p:nvSpPr>
            <p:cNvPr id="9" name="TextBox 8" descr="call stack, containing main() at the bottom">
              <a:extLst>
                <a:ext uri="{FF2B5EF4-FFF2-40B4-BE49-F238E27FC236}">
                  <a16:creationId xmlns:a16="http://schemas.microsoft.com/office/drawing/2014/main" id="{97F144EE-A64E-46CF-97F3-1C68EFBBF733}"/>
                </a:ext>
              </a:extLst>
            </p:cNvPr>
            <p:cNvSpPr txBox="1"/>
            <p:nvPr/>
          </p:nvSpPr>
          <p:spPr>
            <a:xfrm>
              <a:off x="4044068" y="1337346"/>
              <a:ext cx="20229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>
                  <a:latin typeface="Consolas" panose="020B0609020204030204" pitchFamily="49" charset="0"/>
                </a:rPr>
                <a:t>Call Stack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DE7837F-5E35-4747-B5B6-35B61ED9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4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Stack: Step 2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297098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grpSp>
        <p:nvGrpSpPr>
          <p:cNvPr id="3" name="Group 2" descr="call stack, containing main() at the bottom">
            <a:extLst>
              <a:ext uri="{FF2B5EF4-FFF2-40B4-BE49-F238E27FC236}">
                <a16:creationId xmlns:a16="http://schemas.microsoft.com/office/drawing/2014/main" id="{9E375787-4EF1-4ACF-A960-8E97A3AA437A}"/>
              </a:ext>
            </a:extLst>
          </p:cNvPr>
          <p:cNvGrpSpPr/>
          <p:nvPr/>
        </p:nvGrpSpPr>
        <p:grpSpPr>
          <a:xfrm>
            <a:off x="2243105" y="1337346"/>
            <a:ext cx="3823953" cy="1930033"/>
            <a:chOff x="2243105" y="1337346"/>
            <a:chExt cx="3823953" cy="1930033"/>
          </a:xfrm>
        </p:grpSpPr>
        <p:sp>
          <p:nvSpPr>
            <p:cNvPr id="7" name="TextBox 6" descr="call stack, containing main() at the bottom">
              <a:extLst>
                <a:ext uri="{FF2B5EF4-FFF2-40B4-BE49-F238E27FC236}">
                  <a16:creationId xmlns:a16="http://schemas.microsoft.com/office/drawing/2014/main" id="{83C49564-D8E5-4012-B3FB-6019C6C1F6D1}"/>
                </a:ext>
              </a:extLst>
            </p:cNvPr>
            <p:cNvSpPr txBox="1"/>
            <p:nvPr/>
          </p:nvSpPr>
          <p:spPr>
            <a:xfrm>
              <a:off x="2270129" y="2898047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bottom</a:t>
              </a:r>
            </a:p>
          </p:txBody>
        </p:sp>
        <p:sp>
          <p:nvSpPr>
            <p:cNvPr id="8" name="TextBox 7" descr="call stack, containing main() at the bottom">
              <a:extLst>
                <a:ext uri="{FF2B5EF4-FFF2-40B4-BE49-F238E27FC236}">
                  <a16:creationId xmlns:a16="http://schemas.microsoft.com/office/drawing/2014/main" id="{33F1DE3D-9897-468E-B833-52D032E9333A}"/>
                </a:ext>
              </a:extLst>
            </p:cNvPr>
            <p:cNvSpPr txBox="1"/>
            <p:nvPr/>
          </p:nvSpPr>
          <p:spPr>
            <a:xfrm>
              <a:off x="2243105" y="1737456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top</a:t>
              </a:r>
            </a:p>
          </p:txBody>
        </p:sp>
        <p:sp>
          <p:nvSpPr>
            <p:cNvPr id="9" name="TextBox 8" descr="call stack, containing main() at the bottom">
              <a:extLst>
                <a:ext uri="{FF2B5EF4-FFF2-40B4-BE49-F238E27FC236}">
                  <a16:creationId xmlns:a16="http://schemas.microsoft.com/office/drawing/2014/main" id="{97F144EE-A64E-46CF-97F3-1C68EFBBF733}"/>
                </a:ext>
              </a:extLst>
            </p:cNvPr>
            <p:cNvSpPr txBox="1"/>
            <p:nvPr/>
          </p:nvSpPr>
          <p:spPr>
            <a:xfrm>
              <a:off x="4044068" y="1337346"/>
              <a:ext cx="20229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>
                  <a:latin typeface="Consolas" panose="020B0609020204030204" pitchFamily="49" charset="0"/>
                </a:rPr>
                <a:t>Call Stack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C1CF2FD-BB75-45B6-9CF3-CD071890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30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Stack: Step 3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857642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mystery1()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grpSp>
        <p:nvGrpSpPr>
          <p:cNvPr id="3" name="Group 2" descr="call stack, containing main() at the bottom, and mystery1() above it">
            <a:extLst>
              <a:ext uri="{FF2B5EF4-FFF2-40B4-BE49-F238E27FC236}">
                <a16:creationId xmlns:a16="http://schemas.microsoft.com/office/drawing/2014/main" id="{1D0258CF-60A3-4495-98C9-222E873EBECE}"/>
              </a:ext>
            </a:extLst>
          </p:cNvPr>
          <p:cNvGrpSpPr/>
          <p:nvPr/>
        </p:nvGrpSpPr>
        <p:grpSpPr>
          <a:xfrm>
            <a:off x="2243105" y="1337346"/>
            <a:ext cx="3823953" cy="1930033"/>
            <a:chOff x="2243105" y="1337346"/>
            <a:chExt cx="3823953" cy="19300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C49564-D8E5-4012-B3FB-6019C6C1F6D1}"/>
                </a:ext>
              </a:extLst>
            </p:cNvPr>
            <p:cNvSpPr txBox="1"/>
            <p:nvPr/>
          </p:nvSpPr>
          <p:spPr>
            <a:xfrm>
              <a:off x="2270129" y="2898047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bottom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F1DE3D-9897-468E-B833-52D032E9333A}"/>
                </a:ext>
              </a:extLst>
            </p:cNvPr>
            <p:cNvSpPr txBox="1"/>
            <p:nvPr/>
          </p:nvSpPr>
          <p:spPr>
            <a:xfrm>
              <a:off x="2243105" y="1737456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top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F144EE-A64E-46CF-97F3-1C68EFBBF733}"/>
                </a:ext>
              </a:extLst>
            </p:cNvPr>
            <p:cNvSpPr txBox="1"/>
            <p:nvPr/>
          </p:nvSpPr>
          <p:spPr>
            <a:xfrm>
              <a:off x="4044068" y="1337346"/>
              <a:ext cx="20229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>
                  <a:latin typeface="Consolas" panose="020B0609020204030204" pitchFamily="49" charset="0"/>
                </a:rPr>
                <a:t>Call Stack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E1138A9-D0BC-4A76-84AA-8DEE4D01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9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Stack: Step 4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 err="1">
                <a:latin typeface="Consolas" panose="020B0609020204030204" pitchFamily="49" charset="0"/>
              </a:rPr>
              <a:t>System.out.println</a:t>
            </a:r>
            <a:r>
              <a:rPr lang="en-US" sz="1900" u="sng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171537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mystery1()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grpSp>
        <p:nvGrpSpPr>
          <p:cNvPr id="3" name="Group 2" descr="call stack, containing main() at the bottom, and mystery1() above it">
            <a:extLst>
              <a:ext uri="{FF2B5EF4-FFF2-40B4-BE49-F238E27FC236}">
                <a16:creationId xmlns:a16="http://schemas.microsoft.com/office/drawing/2014/main" id="{079C8B47-7CEA-44EB-99C9-C96AC4776EBD}"/>
              </a:ext>
            </a:extLst>
          </p:cNvPr>
          <p:cNvGrpSpPr/>
          <p:nvPr/>
        </p:nvGrpSpPr>
        <p:grpSpPr>
          <a:xfrm>
            <a:off x="2243105" y="1337346"/>
            <a:ext cx="3823953" cy="1930033"/>
            <a:chOff x="2243105" y="1337346"/>
            <a:chExt cx="3823953" cy="19300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C49564-D8E5-4012-B3FB-6019C6C1F6D1}"/>
                </a:ext>
              </a:extLst>
            </p:cNvPr>
            <p:cNvSpPr txBox="1"/>
            <p:nvPr/>
          </p:nvSpPr>
          <p:spPr>
            <a:xfrm>
              <a:off x="2270129" y="2898047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bottom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F1DE3D-9897-468E-B833-52D032E9333A}"/>
                </a:ext>
              </a:extLst>
            </p:cNvPr>
            <p:cNvSpPr txBox="1"/>
            <p:nvPr/>
          </p:nvSpPr>
          <p:spPr>
            <a:xfrm>
              <a:off x="2243105" y="1737456"/>
              <a:ext cx="136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</a:rPr>
                <a:t>top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F144EE-A64E-46CF-97F3-1C68EFBBF733}"/>
                </a:ext>
              </a:extLst>
            </p:cNvPr>
            <p:cNvSpPr txBox="1"/>
            <p:nvPr/>
          </p:nvSpPr>
          <p:spPr>
            <a:xfrm>
              <a:off x="4044068" y="1337346"/>
              <a:ext cx="20229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>
                  <a:latin typeface="Consolas" panose="020B0609020204030204" pitchFamily="49" charset="0"/>
                </a:rPr>
                <a:t>Call Stack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FF22133-4D2E-473D-9BDD-7340F869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306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18821</TotalTime>
  <Words>2619</Words>
  <Application>Microsoft Office PowerPoint</Application>
  <PresentationFormat>Widescreen</PresentationFormat>
  <Paragraphs>638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Cambria Math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Recursion</vt:lpstr>
      <vt:lpstr>Lecture Outline: Announcements</vt:lpstr>
      <vt:lpstr>Announcements</vt:lpstr>
      <vt:lpstr>Lecture Outline: Method Calls Review</vt:lpstr>
      <vt:lpstr>Method Calls</vt:lpstr>
      <vt:lpstr>Call Stack: Step 1</vt:lpstr>
      <vt:lpstr>Call Stack: Step 2</vt:lpstr>
      <vt:lpstr>Call Stack: Step 3</vt:lpstr>
      <vt:lpstr>Call Stack: Step 4</vt:lpstr>
      <vt:lpstr>Call Stack: Step 5</vt:lpstr>
      <vt:lpstr>Call Stack: Step 6</vt:lpstr>
      <vt:lpstr>Call Stack: Step 7</vt:lpstr>
      <vt:lpstr>Call Stack: Step 8</vt:lpstr>
      <vt:lpstr>Call Stack: Step 9</vt:lpstr>
      <vt:lpstr>Call Stack: Step 10</vt:lpstr>
      <vt:lpstr>Call Stack: Step 11</vt:lpstr>
      <vt:lpstr>Call Stack: Step 12</vt:lpstr>
      <vt:lpstr>Call Stack: Step 13</vt:lpstr>
      <vt:lpstr>Call Stack: Step 14</vt:lpstr>
      <vt:lpstr>Lecture Outline: Recursion Review</vt:lpstr>
      <vt:lpstr>Recursion (1)</vt:lpstr>
      <vt:lpstr>Recursion (2)</vt:lpstr>
      <vt:lpstr>Recursion (3)</vt:lpstr>
      <vt:lpstr>Recursion (4)</vt:lpstr>
      <vt:lpstr>Method Calls</vt:lpstr>
      <vt:lpstr>Method Calls: Avoiding Infinite Recursion</vt:lpstr>
      <vt:lpstr>Recursive Methods</vt:lpstr>
      <vt:lpstr>Recursive Methods: Decomposition</vt:lpstr>
      <vt:lpstr>Math Examples</vt:lpstr>
      <vt:lpstr>Math Examples: Hitting the Base Case</vt:lpstr>
      <vt:lpstr>Math Examples: Popping off callstack 1</vt:lpstr>
      <vt:lpstr>Math Examples: Popping off callstack 2</vt:lpstr>
      <vt:lpstr>Math Examples: Popping off callstack 3</vt:lpstr>
      <vt:lpstr>Math Examples: Popping off callstack 4</vt:lpstr>
      <vt:lpstr>Math Examples: Popping off callstack 5</vt:lpstr>
      <vt:lpstr>Math Examples: Popping off callstack 6</vt:lpstr>
      <vt:lpstr>Math Examples: Popping off callstack 7</vt:lpstr>
      <vt:lpstr>Math Examples: Popping off callstack 8</vt:lpstr>
      <vt:lpstr>Math Examples: Popping off callstack 9</vt:lpstr>
      <vt:lpstr>Lecture Outline: Recursive Tracing Practice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367</cp:revision>
  <cp:lastPrinted>2022-09-27T21:33:44Z</cp:lastPrinted>
  <dcterms:created xsi:type="dcterms:W3CDTF">2020-06-13T06:27:42Z</dcterms:created>
  <dcterms:modified xsi:type="dcterms:W3CDTF">2026-04-30T00:42:11Z</dcterms:modified>
</cp:coreProperties>
</file>