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9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57" r:id="rId11"/>
    <p:sldId id="344" r:id="rId12"/>
    <p:sldId id="352" r:id="rId13"/>
    <p:sldId id="355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8" autoAdjust="0"/>
    <p:restoredTop sz="93083" autoAdjust="0"/>
  </p:normalViewPr>
  <p:slideViewPr>
    <p:cSldViewPr snapToGrid="0" snapToObjects="1">
      <p:cViewPr varScale="1">
        <p:scale>
          <a:sx n="70" d="100"/>
          <a:sy n="70" d="100"/>
        </p:scale>
        <p:origin x="3" y="471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https://app.sli.do/event/77HZeS6No8isqhzGEkoFdi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501882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AC82-1C83-DEB8-6EF0-4E95C143477E}"/>
              </a:ext>
            </a:extLst>
          </p:cNvPr>
          <p:cNvSpPr/>
          <p:nvPr userDrawn="1"/>
        </p:nvSpPr>
        <p:spPr>
          <a:xfrm>
            <a:off x="72629" y="5851802"/>
            <a:ext cx="29982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20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029A16A-F6CF-D781-37BE-1F2CA23EDCA6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 userDrawn="1"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05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 err="1">
                <a:latin typeface="Consolas" panose="020B0609020204030204" pitchFamily="49" charset="0"/>
              </a:rPr>
              <a:t>LinkedIntList</a:t>
            </a:r>
            <a:endParaRPr sz="4400" dirty="0">
              <a:latin typeface="Consolas" panose="020B0609020204030204" pitchFamily="49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was your last YouTube/Wikipedia/Google rabbit hole?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69D00882-F783-42B9-872F-8702433A4529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37053AC4-C868-4D20-88B6-0A19B1987D9B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9FE34C46-8B1D-461E-9003-692107F70D89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7E6A6-AA20-4C07-9CF4-0B7052DEBADB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68380-C766-46B5-B76C-2591C65468F2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77HZeS6No8isqhzGEkoFdi&#10;joining link in speaker notes">
            <a:extLst>
              <a:ext uri="{FF2B5EF4-FFF2-40B4-BE49-F238E27FC236}">
                <a16:creationId xmlns:a16="http://schemas.microsoft.com/office/drawing/2014/main" id="{1F1B97F5-7F2E-4FDA-BC00-3BAE287DA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34" y="5664777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72C2-623D-39E8-162B-3F76FA90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D6BB-9A42-8404-CBBA-448C6CE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Classes: Example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4DC95A-E669-321D-41B4-88843487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57149-A433-9908-87DE-A8D3FA9C936C}"/>
              </a:ext>
            </a:extLst>
          </p:cNvPr>
          <p:cNvSpPr txBox="1"/>
          <p:nvPr/>
        </p:nvSpPr>
        <p:spPr>
          <a:xfrm>
            <a:off x="1975104" y="2090172"/>
            <a:ext cx="8662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1000000000;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897BC-1923-40AC-9DC2-6A5AF1F36173}"/>
              </a:ext>
            </a:extLst>
          </p:cNvPr>
          <p:cNvSpPr txBox="1"/>
          <p:nvPr/>
        </p:nvSpPr>
        <p:spPr>
          <a:xfrm>
            <a:off x="3301652" y="5689472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31510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132"/>
              </p:ext>
            </p:extLst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add(0,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add(index,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dirty="0"/>
              <a:t>Resubmission Period 1 closes tonight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Programming Project 1 out now, due </a:t>
            </a:r>
            <a:r>
              <a:rPr lang="en-US" b="1" dirty="0"/>
              <a:t>May 6 </a:t>
            </a:r>
            <a:r>
              <a:rPr lang="en-US" dirty="0"/>
              <a:t>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Quiz 0 grades sometime next week </a:t>
            </a:r>
          </a:p>
          <a:p>
            <a:pPr marL="860425" lvl="1" indent="-403225">
              <a:lnSpc>
                <a:spcPct val="100000"/>
              </a:lnSpc>
              <a:buSzPts val="2800"/>
            </a:pPr>
            <a:r>
              <a:rPr lang="en-US" dirty="0"/>
              <a:t>After makeups, before Quiz 1 (May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i++)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Classes: Example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 descr="if statement takes approximately one step">
            <a:extLst>
              <a:ext uri="{FF2B5EF4-FFF2-40B4-BE49-F238E27FC236}">
                <a16:creationId xmlns:a16="http://schemas.microsoft.com/office/drawing/2014/main" id="{D6B8E7F7-A75C-444D-9796-9E9E33720302}"/>
              </a:ext>
            </a:extLst>
          </p:cNvPr>
          <p:cNvGrpSpPr/>
          <p:nvPr/>
        </p:nvGrpSpPr>
        <p:grpSpPr>
          <a:xfrm>
            <a:off x="2173862" y="2525481"/>
            <a:ext cx="562023" cy="523220"/>
            <a:chOff x="2173862" y="2525481"/>
            <a:chExt cx="562023" cy="52322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9804B6A-96E1-49B5-8E64-01E919E94EE7}"/>
                </a:ext>
              </a:extLst>
            </p:cNvPr>
            <p:cNvSpPr/>
            <p:nvPr/>
          </p:nvSpPr>
          <p:spPr>
            <a:xfrm flipH="1">
              <a:off x="2640787" y="2574950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88A02E-0E1C-4C8B-BD7B-9939127472FA}"/>
                </a:ext>
              </a:extLst>
            </p:cNvPr>
            <p:cNvSpPr txBox="1"/>
            <p:nvPr/>
          </p:nvSpPr>
          <p:spPr>
            <a:xfrm>
              <a:off x="2173862" y="252548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4" name="Group 3" descr="return statement takes approximately one step">
            <a:extLst>
              <a:ext uri="{FF2B5EF4-FFF2-40B4-BE49-F238E27FC236}">
                <a16:creationId xmlns:a16="http://schemas.microsoft.com/office/drawing/2014/main" id="{7CA3F83A-E0C8-4FAA-A168-9A77A417EE65}"/>
              </a:ext>
            </a:extLst>
          </p:cNvPr>
          <p:cNvGrpSpPr/>
          <p:nvPr/>
        </p:nvGrpSpPr>
        <p:grpSpPr>
          <a:xfrm>
            <a:off x="1975104" y="2090172"/>
            <a:ext cx="9057288" cy="2677656"/>
            <a:chOff x="1975104" y="2090172"/>
            <a:chExt cx="9057288" cy="267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BFE869-EC77-4C0C-BFED-9688EDA8E165}"/>
                </a:ext>
              </a:extLst>
            </p:cNvPr>
            <p:cNvSpPr txBox="1"/>
            <p:nvPr/>
          </p:nvSpPr>
          <p:spPr>
            <a:xfrm>
              <a:off x="1975104" y="2090172"/>
              <a:ext cx="905728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public static void mystery(int[] </a:t>
              </a:r>
              <a:r>
                <a:rPr lang="en-US" sz="2800" dirty="0" err="1">
                  <a:latin typeface="Consolas" panose="020B0609020204030204" pitchFamily="49" charset="0"/>
                </a:rPr>
                <a:t>arr</a:t>
              </a:r>
              <a:r>
                <a:rPr lang="en-US" sz="2800" dirty="0">
                  <a:latin typeface="Consolas" panose="020B0609020204030204" pitchFamily="49" charset="0"/>
                </a:rPr>
                <a:t>) {</a:t>
              </a:r>
            </a:p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    if (</a:t>
              </a:r>
              <a:r>
                <a:rPr lang="en-US" sz="2800" dirty="0" err="1">
                  <a:latin typeface="Consolas" panose="020B0609020204030204" pitchFamily="49" charset="0"/>
                </a:rPr>
                <a:t>arr.length</a:t>
              </a:r>
              <a:r>
                <a:rPr lang="en-US" sz="2800" dirty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        throw new </a:t>
              </a:r>
              <a:r>
                <a:rPr lang="en-US" sz="2800" dirty="0" err="1">
                  <a:latin typeface="Consolas" panose="020B0609020204030204" pitchFamily="49" charset="0"/>
                </a:rPr>
                <a:t>IllegalArgumentException</a:t>
              </a:r>
              <a:r>
                <a:rPr lang="en-US" sz="2800" dirty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    }</a:t>
              </a:r>
            </a:p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    return </a:t>
              </a:r>
              <a:r>
                <a:rPr lang="en-US" sz="2800" dirty="0" err="1">
                  <a:latin typeface="Consolas" panose="020B0609020204030204" pitchFamily="49" charset="0"/>
                </a:rPr>
                <a:t>arr</a:t>
              </a:r>
              <a:r>
                <a:rPr lang="en-US" sz="2800" dirty="0">
                  <a:latin typeface="Consolas" panose="020B0609020204030204" pitchFamily="49" charset="0"/>
                </a:rPr>
                <a:t>[</a:t>
              </a:r>
              <a:r>
                <a:rPr lang="en-US" sz="2800" dirty="0" err="1">
                  <a:latin typeface="Consolas" panose="020B0609020204030204" pitchFamily="49" charset="0"/>
                </a:rPr>
                <a:t>arr.length</a:t>
              </a:r>
              <a:r>
                <a:rPr lang="en-US" sz="2800" dirty="0">
                  <a:latin typeface="Consolas" panose="020B0609020204030204" pitchFamily="49" charset="0"/>
                </a:rPr>
                <a:t> – 1];</a:t>
              </a:r>
            </a:p>
            <a:p>
              <a:pPr marL="0" indent="0"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956CE3F-7164-4B08-B2A1-A0AFBB3F3283}"/>
                </a:ext>
              </a:extLst>
            </p:cNvPr>
            <p:cNvSpPr/>
            <p:nvPr/>
          </p:nvSpPr>
          <p:spPr>
            <a:xfrm flipH="1">
              <a:off x="2640787" y="3858769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303807-A868-4E8B-B0B4-41C77A37550C}"/>
                </a:ext>
              </a:extLst>
            </p:cNvPr>
            <p:cNvSpPr txBox="1"/>
            <p:nvPr/>
          </p:nvSpPr>
          <p:spPr>
            <a:xfrm>
              <a:off x="2173862" y="38093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6" name="Group 5" descr="full method body takes approximately 2 steps">
            <a:extLst>
              <a:ext uri="{FF2B5EF4-FFF2-40B4-BE49-F238E27FC236}">
                <a16:creationId xmlns:a16="http://schemas.microsoft.com/office/drawing/2014/main" id="{18EC6380-ED74-44FD-92E9-A1C53AF67BE8}"/>
              </a:ext>
            </a:extLst>
          </p:cNvPr>
          <p:cNvGrpSpPr/>
          <p:nvPr/>
        </p:nvGrpSpPr>
        <p:grpSpPr>
          <a:xfrm>
            <a:off x="1578498" y="2637311"/>
            <a:ext cx="566166" cy="1645739"/>
            <a:chOff x="1578498" y="2637311"/>
            <a:chExt cx="566166" cy="1645739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C671B8C5-CB99-44D7-B8BD-A4D4DEB4498A}"/>
                </a:ext>
              </a:extLst>
            </p:cNvPr>
            <p:cNvSpPr/>
            <p:nvPr/>
          </p:nvSpPr>
          <p:spPr>
            <a:xfrm flipH="1">
              <a:off x="2000007" y="2637311"/>
              <a:ext cx="144657" cy="1645739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2129A0-3A79-4E79-8BCB-D49980B275A3}"/>
                </a:ext>
              </a:extLst>
            </p:cNvPr>
            <p:cNvSpPr txBox="1"/>
            <p:nvPr/>
          </p:nvSpPr>
          <p:spPr>
            <a:xfrm>
              <a:off x="1578498" y="319692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Classes: Example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 descr="sum += arr[i]; statements takes approximately 3 steps">
            <a:extLst>
              <a:ext uri="{FF2B5EF4-FFF2-40B4-BE49-F238E27FC236}">
                <a16:creationId xmlns:a16="http://schemas.microsoft.com/office/drawing/2014/main" id="{747D1635-7A44-48E8-99E6-5EE070E4C885}"/>
              </a:ext>
            </a:extLst>
          </p:cNvPr>
          <p:cNvGrpSpPr/>
          <p:nvPr/>
        </p:nvGrpSpPr>
        <p:grpSpPr>
          <a:xfrm>
            <a:off x="3008639" y="3409064"/>
            <a:ext cx="523384" cy="523220"/>
            <a:chOff x="3008639" y="3409064"/>
            <a:chExt cx="523384" cy="523220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E6817B3D-9269-4F8F-BE7B-117AD5D7F6AC}"/>
                </a:ext>
              </a:extLst>
            </p:cNvPr>
            <p:cNvSpPr/>
            <p:nvPr/>
          </p:nvSpPr>
          <p:spPr>
            <a:xfrm flipH="1">
              <a:off x="3436925" y="3458533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1192D7-A650-4D93-830E-AC17A613FAAE}"/>
                </a:ext>
              </a:extLst>
            </p:cNvPr>
            <p:cNvSpPr txBox="1"/>
            <p:nvPr/>
          </p:nvSpPr>
          <p:spPr>
            <a:xfrm>
              <a:off x="3008639" y="340906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3" name="Group 2" descr="int sum initialization takes approximately one step">
            <a:extLst>
              <a:ext uri="{FF2B5EF4-FFF2-40B4-BE49-F238E27FC236}">
                <a16:creationId xmlns:a16="http://schemas.microsoft.com/office/drawing/2014/main" id="{6DFC39EC-1498-4379-BB56-1EA661B5D8C0}"/>
              </a:ext>
            </a:extLst>
          </p:cNvPr>
          <p:cNvGrpSpPr/>
          <p:nvPr/>
        </p:nvGrpSpPr>
        <p:grpSpPr>
          <a:xfrm>
            <a:off x="2173862" y="2525481"/>
            <a:ext cx="562023" cy="523220"/>
            <a:chOff x="2173862" y="2525481"/>
            <a:chExt cx="562023" cy="52322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BBC7D8A-C123-4333-9089-C49BFDE262EC}"/>
                </a:ext>
              </a:extLst>
            </p:cNvPr>
            <p:cNvSpPr/>
            <p:nvPr/>
          </p:nvSpPr>
          <p:spPr>
            <a:xfrm flipH="1">
              <a:off x="2640787" y="2574950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C3A8DC-301C-4138-864F-18AF5ED0D5A4}"/>
                </a:ext>
              </a:extLst>
            </p:cNvPr>
            <p:cNvSpPr txBox="1"/>
            <p:nvPr/>
          </p:nvSpPr>
          <p:spPr>
            <a:xfrm>
              <a:off x="2173862" y="252548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9" name="Group 18" descr="for loop takes approximately 3n steps">
            <a:extLst>
              <a:ext uri="{FF2B5EF4-FFF2-40B4-BE49-F238E27FC236}">
                <a16:creationId xmlns:a16="http://schemas.microsoft.com/office/drawing/2014/main" id="{61A61BF3-69C1-45CA-87E5-F57346FFA926}"/>
              </a:ext>
            </a:extLst>
          </p:cNvPr>
          <p:cNvGrpSpPr/>
          <p:nvPr/>
        </p:nvGrpSpPr>
        <p:grpSpPr>
          <a:xfrm>
            <a:off x="2078886" y="3056214"/>
            <a:ext cx="656999" cy="1226835"/>
            <a:chOff x="2078886" y="3056214"/>
            <a:chExt cx="656999" cy="1226835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4EE7C412-4FDD-49E8-9939-050E3E129033}"/>
                </a:ext>
              </a:extLst>
            </p:cNvPr>
            <p:cNvSpPr/>
            <p:nvPr/>
          </p:nvSpPr>
          <p:spPr>
            <a:xfrm flipH="1">
              <a:off x="2638655" y="3056214"/>
              <a:ext cx="97230" cy="1226835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A3FC4B-A5D7-4974-BC19-07162AC80F70}"/>
                </a:ext>
              </a:extLst>
            </p:cNvPr>
            <p:cNvSpPr txBox="1"/>
            <p:nvPr/>
          </p:nvSpPr>
          <p:spPr>
            <a:xfrm>
              <a:off x="2078886" y="3382833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3n</a:t>
              </a:r>
            </a:p>
          </p:txBody>
        </p:sp>
      </p:grpSp>
      <p:grpSp>
        <p:nvGrpSpPr>
          <p:cNvPr id="18" name="Group 17" descr="return statement takes approximately one step">
            <a:extLst>
              <a:ext uri="{FF2B5EF4-FFF2-40B4-BE49-F238E27FC236}">
                <a16:creationId xmlns:a16="http://schemas.microsoft.com/office/drawing/2014/main" id="{A4B9DF46-7DA5-4CA9-AFDB-BAAC078FF347}"/>
              </a:ext>
            </a:extLst>
          </p:cNvPr>
          <p:cNvGrpSpPr/>
          <p:nvPr/>
        </p:nvGrpSpPr>
        <p:grpSpPr>
          <a:xfrm>
            <a:off x="2173862" y="4283050"/>
            <a:ext cx="562023" cy="523220"/>
            <a:chOff x="2173862" y="4283050"/>
            <a:chExt cx="562023" cy="52322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A354BA3B-7B59-46F3-B89C-C308F5884520}"/>
                </a:ext>
              </a:extLst>
            </p:cNvPr>
            <p:cNvSpPr/>
            <p:nvPr/>
          </p:nvSpPr>
          <p:spPr>
            <a:xfrm flipH="1">
              <a:off x="2640787" y="4332519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ABFF7D-7645-4C78-9EBA-C6FCAA4F4303}"/>
                </a:ext>
              </a:extLst>
            </p:cNvPr>
            <p:cNvSpPr txBox="1"/>
            <p:nvPr/>
          </p:nvSpPr>
          <p:spPr>
            <a:xfrm>
              <a:off x="2173862" y="42830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20" name="Group 19" descr="overall method body takes approximately 3n+2 steps">
            <a:extLst>
              <a:ext uri="{FF2B5EF4-FFF2-40B4-BE49-F238E27FC236}">
                <a16:creationId xmlns:a16="http://schemas.microsoft.com/office/drawing/2014/main" id="{40F02694-59F2-420A-AD75-0A4551BDBCA1}"/>
              </a:ext>
            </a:extLst>
          </p:cNvPr>
          <p:cNvGrpSpPr/>
          <p:nvPr/>
        </p:nvGrpSpPr>
        <p:grpSpPr>
          <a:xfrm>
            <a:off x="889550" y="2637311"/>
            <a:ext cx="1255113" cy="2088980"/>
            <a:chOff x="889550" y="2637311"/>
            <a:chExt cx="1255113" cy="2088980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4E1E982-A9D7-491C-BB16-7A1FFE350C3E}"/>
                </a:ext>
              </a:extLst>
            </p:cNvPr>
            <p:cNvSpPr/>
            <p:nvPr/>
          </p:nvSpPr>
          <p:spPr>
            <a:xfrm flipH="1">
              <a:off x="2000006" y="2637311"/>
              <a:ext cx="144657" cy="2088980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4F768-AC08-4E27-86EC-A8F43B5075A7}"/>
                </a:ext>
              </a:extLst>
            </p:cNvPr>
            <p:cNvSpPr txBox="1"/>
            <p:nvPr/>
          </p:nvSpPr>
          <p:spPr>
            <a:xfrm>
              <a:off x="889550" y="3382833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3n + 2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Classes: Example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" ");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 descr="System.out.print(arri[i] + &quot; &quot;) takes approximately 2 steps">
            <a:extLst>
              <a:ext uri="{FF2B5EF4-FFF2-40B4-BE49-F238E27FC236}">
                <a16:creationId xmlns:a16="http://schemas.microsoft.com/office/drawing/2014/main" id="{29B817C1-CA7D-4C31-B547-6B192E48B204}"/>
              </a:ext>
            </a:extLst>
          </p:cNvPr>
          <p:cNvGrpSpPr/>
          <p:nvPr/>
        </p:nvGrpSpPr>
        <p:grpSpPr>
          <a:xfrm>
            <a:off x="3939839" y="3386136"/>
            <a:ext cx="544684" cy="523220"/>
            <a:chOff x="3939839" y="3386136"/>
            <a:chExt cx="544684" cy="52322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B0A886FB-E5F3-466A-80D4-AC3F63BC9D79}"/>
                </a:ext>
              </a:extLst>
            </p:cNvPr>
            <p:cNvSpPr/>
            <p:nvPr/>
          </p:nvSpPr>
          <p:spPr>
            <a:xfrm flipH="1">
              <a:off x="4389425" y="3435605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1871E-BE7C-4282-99FC-69C83898B104}"/>
                </a:ext>
              </a:extLst>
            </p:cNvPr>
            <p:cNvSpPr txBox="1"/>
            <p:nvPr/>
          </p:nvSpPr>
          <p:spPr>
            <a:xfrm>
              <a:off x="3939839" y="33861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6" name="Group 15" descr="inner for loop takes approximately 2n steps">
            <a:extLst>
              <a:ext uri="{FF2B5EF4-FFF2-40B4-BE49-F238E27FC236}">
                <a16:creationId xmlns:a16="http://schemas.microsoft.com/office/drawing/2014/main" id="{52178F64-4401-4470-B900-F49E598AC714}"/>
              </a:ext>
            </a:extLst>
          </p:cNvPr>
          <p:cNvGrpSpPr/>
          <p:nvPr/>
        </p:nvGrpSpPr>
        <p:grpSpPr>
          <a:xfrm>
            <a:off x="2865235" y="3020884"/>
            <a:ext cx="666788" cy="1233616"/>
            <a:chOff x="2865235" y="3020884"/>
            <a:chExt cx="666788" cy="1233616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770B60C-85A8-44D8-9C30-5F9A3C7D3D70}"/>
                </a:ext>
              </a:extLst>
            </p:cNvPr>
            <p:cNvSpPr/>
            <p:nvPr/>
          </p:nvSpPr>
          <p:spPr>
            <a:xfrm flipH="1">
              <a:off x="3436925" y="3020884"/>
              <a:ext cx="95098" cy="1233616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7FAC36-314F-46A6-BC79-C3942A5E5110}"/>
                </a:ext>
              </a:extLst>
            </p:cNvPr>
            <p:cNvSpPr txBox="1"/>
            <p:nvPr/>
          </p:nvSpPr>
          <p:spPr>
            <a:xfrm>
              <a:off x="2865235" y="3336667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2n</a:t>
              </a:r>
            </a:p>
          </p:txBody>
        </p:sp>
      </p:grpSp>
      <p:grpSp>
        <p:nvGrpSpPr>
          <p:cNvPr id="15" name="Group 14" descr="System.out.println() takes approximately 1 step">
            <a:extLst>
              <a:ext uri="{FF2B5EF4-FFF2-40B4-BE49-F238E27FC236}">
                <a16:creationId xmlns:a16="http://schemas.microsoft.com/office/drawing/2014/main" id="{171811D2-0296-4AA6-B5F2-515FA79316F7}"/>
              </a:ext>
            </a:extLst>
          </p:cNvPr>
          <p:cNvGrpSpPr/>
          <p:nvPr/>
        </p:nvGrpSpPr>
        <p:grpSpPr>
          <a:xfrm>
            <a:off x="3003779" y="4266669"/>
            <a:ext cx="528244" cy="523220"/>
            <a:chOff x="3003779" y="4266669"/>
            <a:chExt cx="528244" cy="52322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FA9C1A0-7C3B-4520-8F9B-48E945D9A3E0}"/>
                </a:ext>
              </a:extLst>
            </p:cNvPr>
            <p:cNvSpPr/>
            <p:nvPr/>
          </p:nvSpPr>
          <p:spPr>
            <a:xfrm flipH="1">
              <a:off x="3436925" y="4316138"/>
              <a:ext cx="95098" cy="42428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86C0BA-0F79-4743-BB57-BB25B84D8358}"/>
                </a:ext>
              </a:extLst>
            </p:cNvPr>
            <p:cNvSpPr txBox="1"/>
            <p:nvPr/>
          </p:nvSpPr>
          <p:spPr>
            <a:xfrm>
              <a:off x="3003779" y="42666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7" name="Group 16" descr="full method body (including nested for loops) takes apprximately 2n^2+n steps">
            <a:extLst>
              <a:ext uri="{FF2B5EF4-FFF2-40B4-BE49-F238E27FC236}">
                <a16:creationId xmlns:a16="http://schemas.microsoft.com/office/drawing/2014/main" id="{098A34AB-8ACC-4AB1-B208-52AE7B63D22B}"/>
              </a:ext>
            </a:extLst>
          </p:cNvPr>
          <p:cNvGrpSpPr/>
          <p:nvPr/>
        </p:nvGrpSpPr>
        <p:grpSpPr>
          <a:xfrm>
            <a:off x="731390" y="2626270"/>
            <a:ext cx="2069723" cy="2479129"/>
            <a:chOff x="731390" y="2626270"/>
            <a:chExt cx="2069723" cy="2479129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955BE387-2405-4772-A8D0-B3059A49D122}"/>
                </a:ext>
              </a:extLst>
            </p:cNvPr>
            <p:cNvSpPr/>
            <p:nvPr/>
          </p:nvSpPr>
          <p:spPr>
            <a:xfrm flipH="1">
              <a:off x="2706015" y="2626270"/>
              <a:ext cx="95098" cy="2479129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B8958-A43F-4726-B2BF-966F0BBDC38E}"/>
                </a:ext>
              </a:extLst>
            </p:cNvPr>
            <p:cNvSpPr txBox="1"/>
            <p:nvPr/>
          </p:nvSpPr>
          <p:spPr>
            <a:xfrm>
              <a:off x="731390" y="3574172"/>
              <a:ext cx="1863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2"/>
                  </a:solidFill>
                </a:rPr>
                <a:t>n(2n + 1)</a:t>
              </a:r>
            </a:p>
            <a:p>
              <a:pPr algn="r"/>
              <a:r>
                <a:rPr lang="en-US" sz="2800" b="1" dirty="0">
                  <a:solidFill>
                    <a:schemeClr val="accent2"/>
                  </a:solidFill>
                </a:rPr>
                <a:t>= 2n^2 + 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Classes: Example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15570</TotalTime>
  <Words>1084</Words>
  <Application>Microsoft Office PowerPoint</Application>
  <PresentationFormat>Widescreen</PresentationFormat>
  <Paragraphs>212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Announcements</vt:lpstr>
      <vt:lpstr>Runtime Analysis</vt:lpstr>
      <vt:lpstr>Runtime Analysis Process</vt:lpstr>
      <vt:lpstr>Complexity Classes</vt:lpstr>
      <vt:lpstr>Complexity Classes: Example 1</vt:lpstr>
      <vt:lpstr>Complexity Classes: Example 2</vt:lpstr>
      <vt:lpstr>Complexity Classes: Example 3</vt:lpstr>
      <vt:lpstr>Complexity Classes: Example 4</vt:lpstr>
      <vt:lpstr>Complexity Classes: Example 5</vt:lpstr>
      <vt:lpstr>Big-Oh Notation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301</cp:revision>
  <cp:lastPrinted>2022-09-27T21:33:44Z</cp:lastPrinted>
  <dcterms:created xsi:type="dcterms:W3CDTF">2020-06-13T06:27:42Z</dcterms:created>
  <dcterms:modified xsi:type="dcterms:W3CDTF">2026-04-24T19:11:41Z</dcterms:modified>
</cp:coreProperties>
</file>