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9" r:id="rId2"/>
    <p:sldId id="362" r:id="rId3"/>
    <p:sldId id="325" r:id="rId4"/>
    <p:sldId id="910" r:id="rId5"/>
    <p:sldId id="907" r:id="rId6"/>
    <p:sldId id="911" r:id="rId7"/>
    <p:sldId id="393" r:id="rId8"/>
    <p:sldId id="394" r:id="rId9"/>
    <p:sldId id="402" r:id="rId10"/>
    <p:sldId id="912" r:id="rId11"/>
    <p:sldId id="891" r:id="rId12"/>
    <p:sldId id="403" r:id="rId13"/>
    <p:sldId id="396" r:id="rId14"/>
    <p:sldId id="397" r:id="rId15"/>
    <p:sldId id="906" r:id="rId16"/>
    <p:sldId id="398" r:id="rId17"/>
    <p:sldId id="399" r:id="rId18"/>
    <p:sldId id="400" r:id="rId19"/>
    <p:sldId id="401" r:id="rId20"/>
    <p:sldId id="913" r:id="rId21"/>
    <p:sldId id="914" r:id="rId22"/>
    <p:sldId id="909" r:id="rId23"/>
    <p:sldId id="90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AFAFA"/>
    <a:srgbClr val="F5F5F5"/>
    <a:srgbClr val="EF5777"/>
    <a:srgbClr val="0FB9B1"/>
    <a:srgbClr val="54A0FF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5733" autoAdjust="0"/>
  </p:normalViewPr>
  <p:slideViewPr>
    <p:cSldViewPr snapToGrid="0" snapToObjects="1">
      <p:cViewPr varScale="1">
        <p:scale>
          <a:sx n="71" d="100"/>
          <a:sy n="71" d="100"/>
        </p:scale>
        <p:origin x="78" y="120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010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7A460A-A1F4-AD14-D396-EA85C8450C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A58BC4-EF7A-65D4-7B94-5B40AB4AC5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F19EC-5682-45AC-9ED8-001D7F258870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D4560-D720-6CB2-FDBE-E5787561B6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88E85-AFCB-CFA7-DC04-C32ABF34C0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F200A-1237-4D25-85FC-18F3490B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25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Slido</a:t>
            </a:r>
            <a:r>
              <a:rPr lang="en-US" dirty="0"/>
              <a:t> event link: https://app.sli.do/event/bchpqBQKCR9XMi12oiyfFQ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Slido.com and event code cse123</a:t>
            </a:r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9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06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2F9617-4B9F-19A5-D41B-387416ABD311}"/>
              </a:ext>
            </a:extLst>
          </p:cNvPr>
          <p:cNvSpPr/>
          <p:nvPr userDrawn="1"/>
        </p:nvSpPr>
        <p:spPr>
          <a:xfrm>
            <a:off x="8063682" y="507565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  <p:sp>
        <p:nvSpPr>
          <p:cNvPr id="7" name="Google Shape;24;p29">
            <a:extLst>
              <a:ext uri="{FF2B5EF4-FFF2-40B4-BE49-F238E27FC236}">
                <a16:creationId xmlns:a16="http://schemas.microsoft.com/office/drawing/2014/main" id="{7C23A463-1051-4C8E-3786-98A1DC69C2FE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Spring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06: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LinkedIntList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069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Spring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06: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LinkedIntList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fZiDBuo8bMbuQCWwhcluE?si=LZUfkfdGRJiBio82B6Pow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31885" y="4020404"/>
            <a:ext cx="6471138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/>
            <a:r>
              <a:rPr lang="en-US" sz="4400" dirty="0" err="1">
                <a:latin typeface="Consolas" panose="020B0609020204030204" pitchFamily="49" charset="0"/>
              </a:rPr>
              <a:t>LinkedIntList</a:t>
            </a:r>
            <a:endParaRPr sz="4400" dirty="0">
              <a:latin typeface="Consolas" panose="020B0609020204030204" pitchFamily="49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What is your favorite way to eat a potato? </a:t>
            </a:r>
            <a:r>
              <a:rPr lang="en-US" sz="2000" i="1" dirty="0"/>
              <a:t>🥔</a:t>
            </a:r>
            <a:endParaRPr lang="en-US" i="1" dirty="0"/>
          </a:p>
          <a:p>
            <a:pPr algn="ctr"/>
            <a:endParaRPr lang="en-US" b="1" dirty="0">
              <a:solidFill>
                <a:schemeClr val="accent6"/>
              </a:solidFill>
              <a:cs typeface="Calibri"/>
              <a:sym typeface="Calibri"/>
            </a:endParaRPr>
          </a:p>
          <a:p>
            <a:pPr algn="ctr"/>
            <a:r>
              <a:rPr lang="en-US" b="1" dirty="0">
                <a:solidFill>
                  <a:schemeClr val="accent6"/>
                </a:solidFill>
                <a:cs typeface="Calibri"/>
                <a:sym typeface="Calibri"/>
              </a:rPr>
              <a:t>Respond on sli.do!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96;p1">
            <a:extLst>
              <a:ext uri="{FF2B5EF4-FFF2-40B4-BE49-F238E27FC236}">
                <a16:creationId xmlns:a16="http://schemas.microsoft.com/office/drawing/2014/main" id="{E84ABA4A-33C8-4F68-BA6B-9BF04A82454F}"/>
              </a:ext>
            </a:extLst>
          </p:cNvPr>
          <p:cNvSpPr txBox="1"/>
          <p:nvPr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5CCBA744-6E97-48E3-97FC-D2FD41A8F4A6}"/>
              </a:ext>
            </a:extLst>
          </p:cNvPr>
          <p:cNvSpPr txBox="1"/>
          <p:nvPr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F976E80C-10DD-4CF4-A8AA-8F9D9803038D}"/>
              </a:ext>
            </a:extLst>
          </p:cNvPr>
          <p:cNvSpPr txBox="1"/>
          <p:nvPr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921AD6-2B01-49A3-85FC-E316757434A2}"/>
              </a:ext>
            </a:extLst>
          </p:cNvPr>
          <p:cNvSpPr txBox="1"/>
          <p:nvPr/>
        </p:nvSpPr>
        <p:spPr>
          <a:xfrm>
            <a:off x="7643103" y="4255881"/>
            <a:ext cx="4011913" cy="2154436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1200" dirty="0" err="1">
                <a:latin typeface="Montserrat" panose="00000500000000000000" pitchFamily="2" charset="0"/>
              </a:rPr>
              <a:t>Arohan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Sreshta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Rushil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Sean B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Chloe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Jenny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Nate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Saachi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Hawa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Maggie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Sean E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Shiven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Vrinda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Gavin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Shreya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Jonah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Renee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Chris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Ishita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Kuhu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Kavya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Misha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Yuntong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Amiya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Sahana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Anirudh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Rohan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Crystal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Eeshani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Prakshi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Aidan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Cora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Nhan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Anya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Anisha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Trien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Neal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Evan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Rena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57772B-9C7F-4C65-A3A2-CDC4AC289816}"/>
              </a:ext>
            </a:extLst>
          </p:cNvPr>
          <p:cNvSpPr txBox="1"/>
          <p:nvPr/>
        </p:nvSpPr>
        <p:spPr>
          <a:xfrm>
            <a:off x="6815404" y="6360778"/>
            <a:ext cx="520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Music 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</a:rPr>
              <a:t>: 🌻 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  <a:hlinkClick r:id="rId3"/>
              </a:rPr>
              <a:t>CSE 123 26sp Lecture Tunes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</a:rPr>
              <a:t> 🌻</a:t>
            </a:r>
          </a:p>
        </p:txBody>
      </p:sp>
      <p:pic>
        <p:nvPicPr>
          <p:cNvPr id="3" name="Picture 2" descr="qr code for https://app.sli.do/event/bchpqBQKCR9XMi12oiyfFQ&#10;joint link also in speaker notes">
            <a:extLst>
              <a:ext uri="{FF2B5EF4-FFF2-40B4-BE49-F238E27FC236}">
                <a16:creationId xmlns:a16="http://schemas.microsoft.com/office/drawing/2014/main" id="{269D6553-BE1B-4850-8FEE-AB28478D5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534" y="5635438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D54B-0476-42AE-B787-407AC148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Cases to Consider for </a:t>
            </a:r>
            <a:r>
              <a:rPr lang="en-US" dirty="0" err="1"/>
              <a:t>LinkedNodes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6E6CF-CA86-4AC4-9FC2-D76119C3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Front of list</a:t>
            </a:r>
          </a:p>
          <a:p>
            <a:r>
              <a:rPr lang="en-US" sz="4000" dirty="0"/>
              <a:t>Middle (general)</a:t>
            </a:r>
          </a:p>
          <a:p>
            <a:r>
              <a:rPr lang="en-US" sz="4000" dirty="0"/>
              <a:t>Empty list</a:t>
            </a:r>
          </a:p>
          <a:p>
            <a:r>
              <a:rPr lang="en-US" sz="4000" dirty="0"/>
              <a:t>End of list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781FC-6726-4E62-A6CF-4B59B4A93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11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Reminder: Iterating over </a:t>
            </a:r>
            <a:r>
              <a:rPr lang="en-US" dirty="0" err="1">
                <a:latin typeface="Consolas" panose="020B0609020204030204" pitchFamily="49" charset="0"/>
              </a:rPr>
              <a:t>ListNodes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0515601" cy="5486400"/>
          </a:xfrm>
        </p:spPr>
        <p:txBody>
          <a:bodyPr>
            <a:normAutofit/>
          </a:bodyPr>
          <a:lstStyle/>
          <a:p>
            <a:r>
              <a:rPr lang="en-US" dirty="0"/>
              <a:t>General pattern iteration code will follow: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A17DA-DE4C-427A-B524-BE3547514971}"/>
              </a:ext>
            </a:extLst>
          </p:cNvPr>
          <p:cNvSpPr txBox="1"/>
          <p:nvPr/>
        </p:nvSpPr>
        <p:spPr>
          <a:xfrm>
            <a:off x="3517408" y="2051105"/>
            <a:ext cx="515718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</a:rPr>
              <a:t>ListNode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curr</a:t>
            </a:r>
            <a:r>
              <a:rPr lang="en-US" sz="3200" dirty="0">
                <a:latin typeface="Consolas" panose="020B0609020204030204" pitchFamily="49" charset="0"/>
              </a:rPr>
              <a:t> = front;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while (</a:t>
            </a:r>
            <a:r>
              <a:rPr lang="en-US" sz="3200" dirty="0" err="1">
                <a:latin typeface="Consolas" panose="020B0609020204030204" pitchFamily="49" charset="0"/>
              </a:rPr>
              <a:t>curr</a:t>
            </a:r>
            <a:r>
              <a:rPr lang="en-US" sz="3200" dirty="0">
                <a:latin typeface="Consolas" panose="020B0609020204030204" pitchFamily="49" charset="0"/>
              </a:rPr>
              <a:t> != null)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    // Do something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    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latin typeface="Consolas" panose="020B0609020204030204" pitchFamily="49" charset="0"/>
              </a:rPr>
              <a:t>curr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latin typeface="Consolas" panose="020B0609020204030204" pitchFamily="49" charset="0"/>
              </a:rPr>
              <a:t>curr.next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751AB3-4893-4F89-9EF6-1BB694BF9D58}"/>
              </a:ext>
            </a:extLst>
          </p:cNvPr>
          <p:cNvSpPr txBox="1">
            <a:spLocks/>
          </p:cNvSpPr>
          <p:nvPr/>
        </p:nvSpPr>
        <p:spPr>
          <a:xfrm>
            <a:off x="838199" y="5812046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i="1" dirty="0"/>
              <a:t>Why do we need a </a:t>
            </a:r>
            <a:r>
              <a:rPr lang="en-US" sz="4000" b="1" i="1" dirty="0" err="1">
                <a:latin typeface="Consolas" panose="020B0609020204030204" pitchFamily="49" charset="0"/>
              </a:rPr>
              <a:t>ListNode</a:t>
            </a:r>
            <a:r>
              <a:rPr lang="en-US" sz="4000" b="1" i="1" dirty="0"/>
              <a:t> </a:t>
            </a:r>
            <a:r>
              <a:rPr lang="en-US" sz="4000" b="1" i="1" dirty="0" err="1"/>
              <a:t>curr</a:t>
            </a:r>
            <a:r>
              <a:rPr lang="en-US" sz="4000" b="1" i="1" dirty="0"/>
              <a:t>?</a:t>
            </a:r>
          </a:p>
          <a:p>
            <a:pPr marL="457200" lvl="1" indent="0" algn="ctr">
              <a:buFont typeface="System Font Regular"/>
              <a:buNone/>
            </a:pPr>
            <a:endParaRPr lang="en-US" sz="3600" b="1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769E9-56F6-425A-81F3-58C04474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9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>
                <a:latin typeface="Consolas" panose="020B0609020204030204" pitchFamily="49" charset="0"/>
              </a:rPr>
              <a:t>printList</a:t>
            </a:r>
            <a:r>
              <a:rPr lang="en-US" dirty="0">
                <a:latin typeface="Consolas" panose="020B0609020204030204" pitchFamily="49" charset="0"/>
              </a:rPr>
              <a:t>(front)</a:t>
            </a:r>
            <a:r>
              <a:rPr lang="en-US" dirty="0">
                <a:latin typeface="+mn-lt"/>
              </a:rPr>
              <a:t> </a:t>
            </a:r>
            <a:r>
              <a:rPr lang="en-US" dirty="0"/>
              <a:t>(1)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" ");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3" name="Group 2" descr="a LinkedIntList containing 1, 2, 3 &#10;in main's scope, a variable front pointing to the 1 node&#10;in printList's scope, a variable front pointing to the 1 node">
            <a:extLst>
              <a:ext uri="{FF2B5EF4-FFF2-40B4-BE49-F238E27FC236}">
                <a16:creationId xmlns:a16="http://schemas.microsoft.com/office/drawing/2014/main" id="{8FE016B0-88D4-4530-98AA-93508E99E045}"/>
              </a:ext>
            </a:extLst>
          </p:cNvPr>
          <p:cNvGrpSpPr/>
          <p:nvPr/>
        </p:nvGrpSpPr>
        <p:grpSpPr>
          <a:xfrm>
            <a:off x="5142652" y="2400004"/>
            <a:ext cx="6641254" cy="4034202"/>
            <a:chOff x="5142652" y="2400004"/>
            <a:chExt cx="6641254" cy="40342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9D8775A-5BFB-471C-9DDF-A3C43E9F6CDF}"/>
                </a:ext>
              </a:extLst>
            </p:cNvPr>
            <p:cNvGrpSpPr/>
            <p:nvPr/>
          </p:nvGrpSpPr>
          <p:grpSpPr>
            <a:xfrm>
              <a:off x="5142652" y="5655274"/>
              <a:ext cx="1720426" cy="778932"/>
              <a:chOff x="1889760" y="4707467"/>
              <a:chExt cx="1720426" cy="77893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4749D6-1557-4421-B4D9-4B1DF45EECE9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4D378A5-0FC1-4D77-854C-FB03E6B7E40C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7A5E62-65AB-4AA7-97C2-FB6788270612}"/>
                </a:ext>
              </a:extLst>
            </p:cNvPr>
            <p:cNvSpPr/>
            <p:nvPr/>
          </p:nvSpPr>
          <p:spPr>
            <a:xfrm>
              <a:off x="9635957" y="3243827"/>
              <a:ext cx="396240" cy="37930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8AF32E-0861-4081-AED4-24221CCECA8D}"/>
                </a:ext>
              </a:extLst>
            </p:cNvPr>
            <p:cNvSpPr txBox="1"/>
            <p:nvPr/>
          </p:nvSpPr>
          <p:spPr>
            <a:xfrm>
              <a:off x="9511303" y="2922708"/>
              <a:ext cx="650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front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9FFF96-5FD2-48C9-B224-54183BBADE8D}"/>
                </a:ext>
              </a:extLst>
            </p:cNvPr>
            <p:cNvGrpSpPr/>
            <p:nvPr/>
          </p:nvGrpSpPr>
          <p:grpSpPr>
            <a:xfrm>
              <a:off x="7628466" y="5655274"/>
              <a:ext cx="1720426" cy="778932"/>
              <a:chOff x="1889760" y="4707467"/>
              <a:chExt cx="1720426" cy="77893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8A4C83-0882-41C2-8F89-855312BE87F7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8F5BBD-C6DD-4E45-812B-22EB3B4208CD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A34EAF-107D-407B-8EDA-783DFB5EA659}"/>
                </a:ext>
              </a:extLst>
            </p:cNvPr>
            <p:cNvGrpSpPr/>
            <p:nvPr/>
          </p:nvGrpSpPr>
          <p:grpSpPr>
            <a:xfrm>
              <a:off x="10063480" y="5655274"/>
              <a:ext cx="1720426" cy="778932"/>
              <a:chOff x="1889760" y="4707467"/>
              <a:chExt cx="1720426" cy="77893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1AF1F7-7CA0-4325-8A55-9319ADA3BA2D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3A3D784-0F5C-4473-BE6B-0E22BE1BF58B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93B4EDA-9B72-4120-8B76-28AB1884EBC1}"/>
                </a:ext>
              </a:extLst>
            </p:cNvPr>
            <p:cNvCxnSpPr>
              <a:endCxn id="13" idx="1"/>
            </p:cNvCxnSpPr>
            <p:nvPr/>
          </p:nvCxnSpPr>
          <p:spPr>
            <a:xfrm>
              <a:off x="6432971" y="604474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BF08E8B-20DF-4565-BE80-BAE3E39C3127}"/>
                </a:ext>
              </a:extLst>
            </p:cNvPr>
            <p:cNvCxnSpPr>
              <a:cxnSpLocks/>
            </p:cNvCxnSpPr>
            <p:nvPr/>
          </p:nvCxnSpPr>
          <p:spPr>
            <a:xfrm>
              <a:off x="8867985" y="604474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97B0E4-FC86-4EDB-A87D-598C4CB1DF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37664" y="5676459"/>
              <a:ext cx="832270" cy="7402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3989081-C950-4B21-89E8-A0C9BB0EF064}"/>
                </a:ext>
              </a:extLst>
            </p:cNvPr>
            <p:cNvSpPr/>
            <p:nvPr/>
          </p:nvSpPr>
          <p:spPr>
            <a:xfrm>
              <a:off x="9648703" y="4790492"/>
              <a:ext cx="396240" cy="35219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0A89F6B-0DAB-4180-A41A-D4D52F82B6DD}"/>
                </a:ext>
              </a:extLst>
            </p:cNvPr>
            <p:cNvSpPr txBox="1"/>
            <p:nvPr/>
          </p:nvSpPr>
          <p:spPr>
            <a:xfrm>
              <a:off x="9534561" y="4469373"/>
              <a:ext cx="650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front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9963ED-127F-4AA4-B2FC-3F9A92FA3086}"/>
                </a:ext>
              </a:extLst>
            </p:cNvPr>
            <p:cNvSpPr txBox="1"/>
            <p:nvPr/>
          </p:nvSpPr>
          <p:spPr>
            <a:xfrm>
              <a:off x="9211325" y="2400004"/>
              <a:ext cx="12638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/>
                <a:t>main()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15FB93-532D-47FF-AF45-B1925209554C}"/>
                </a:ext>
              </a:extLst>
            </p:cNvPr>
            <p:cNvSpPr txBox="1"/>
            <p:nvPr/>
          </p:nvSpPr>
          <p:spPr>
            <a:xfrm>
              <a:off x="9009634" y="3906337"/>
              <a:ext cx="1751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/>
                <a:t>printList()</a:t>
              </a:r>
            </a:p>
          </p:txBody>
        </p:sp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6A2DF96A-F002-4DEA-A1B7-334E0012C476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 rot="10800000" flipV="1">
              <a:off x="5572759" y="3429000"/>
              <a:ext cx="4278902" cy="2226274"/>
            </a:xfrm>
            <a:prstGeom prst="curvedConnector2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or: Curved 40">
              <a:extLst>
                <a:ext uri="{FF2B5EF4-FFF2-40B4-BE49-F238E27FC236}">
                  <a16:creationId xmlns:a16="http://schemas.microsoft.com/office/drawing/2014/main" id="{AB25B66A-88D1-4CB8-A9E4-918DFEB1DED9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 rot="10800000" flipV="1">
              <a:off x="5572759" y="4967420"/>
              <a:ext cx="4286860" cy="687854"/>
            </a:xfrm>
            <a:prstGeom prst="curvedConnector2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52164-07B2-437D-B5A9-D19195A7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11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>
                <a:latin typeface="Consolas" panose="020B0609020204030204" pitchFamily="49" charset="0"/>
              </a:rPr>
              <a:t>printList</a:t>
            </a:r>
            <a:r>
              <a:rPr lang="en-US" dirty="0">
                <a:latin typeface="Consolas" panose="020B0609020204030204" pitchFamily="49" charset="0"/>
              </a:rPr>
              <a:t>(front)</a:t>
            </a:r>
            <a:r>
              <a:rPr lang="en-US" dirty="0"/>
              <a:t> (2)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" ");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3" name="Group 2" descr="a LinkedIntList containing 1, 2, 3 &#10;in main's scope, a variable front pointing to the 1 node&#10;in printList's scope, a variable front pointing to the 2 node">
            <a:extLst>
              <a:ext uri="{FF2B5EF4-FFF2-40B4-BE49-F238E27FC236}">
                <a16:creationId xmlns:a16="http://schemas.microsoft.com/office/drawing/2014/main" id="{E608119B-FB63-4E52-BCB4-FC6004419B6D}"/>
              </a:ext>
            </a:extLst>
          </p:cNvPr>
          <p:cNvGrpSpPr/>
          <p:nvPr/>
        </p:nvGrpSpPr>
        <p:grpSpPr>
          <a:xfrm>
            <a:off x="5142652" y="2400004"/>
            <a:ext cx="6641254" cy="4034202"/>
            <a:chOff x="5142652" y="2400004"/>
            <a:chExt cx="6641254" cy="40342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9D8775A-5BFB-471C-9DDF-A3C43E9F6CDF}"/>
                </a:ext>
              </a:extLst>
            </p:cNvPr>
            <p:cNvGrpSpPr/>
            <p:nvPr/>
          </p:nvGrpSpPr>
          <p:grpSpPr>
            <a:xfrm>
              <a:off x="5142652" y="5655274"/>
              <a:ext cx="1720426" cy="778932"/>
              <a:chOff x="1889760" y="4707467"/>
              <a:chExt cx="1720426" cy="77893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4749D6-1557-4421-B4D9-4B1DF45EECE9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4D378A5-0FC1-4D77-854C-FB03E6B7E40C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7A5E62-65AB-4AA7-97C2-FB6788270612}"/>
                </a:ext>
              </a:extLst>
            </p:cNvPr>
            <p:cNvSpPr/>
            <p:nvPr/>
          </p:nvSpPr>
          <p:spPr>
            <a:xfrm>
              <a:off x="9635957" y="3243827"/>
              <a:ext cx="396240" cy="37930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8AF32E-0861-4081-AED4-24221CCECA8D}"/>
                </a:ext>
              </a:extLst>
            </p:cNvPr>
            <p:cNvSpPr txBox="1"/>
            <p:nvPr/>
          </p:nvSpPr>
          <p:spPr>
            <a:xfrm>
              <a:off x="9511303" y="2922708"/>
              <a:ext cx="650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front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9FFF96-5FD2-48C9-B224-54183BBADE8D}"/>
                </a:ext>
              </a:extLst>
            </p:cNvPr>
            <p:cNvGrpSpPr/>
            <p:nvPr/>
          </p:nvGrpSpPr>
          <p:grpSpPr>
            <a:xfrm>
              <a:off x="7628466" y="5655274"/>
              <a:ext cx="1720426" cy="778932"/>
              <a:chOff x="1889760" y="4707467"/>
              <a:chExt cx="1720426" cy="77893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8A4C83-0882-41C2-8F89-855312BE87F7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8F5BBD-C6DD-4E45-812B-22EB3B4208CD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A34EAF-107D-407B-8EDA-783DFB5EA659}"/>
                </a:ext>
              </a:extLst>
            </p:cNvPr>
            <p:cNvGrpSpPr/>
            <p:nvPr/>
          </p:nvGrpSpPr>
          <p:grpSpPr>
            <a:xfrm>
              <a:off x="10063480" y="5655274"/>
              <a:ext cx="1720426" cy="778932"/>
              <a:chOff x="1889760" y="4707467"/>
              <a:chExt cx="1720426" cy="77893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1AF1F7-7CA0-4325-8A55-9319ADA3BA2D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3A3D784-0F5C-4473-BE6B-0E22BE1BF58B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93B4EDA-9B72-4120-8B76-28AB1884EBC1}"/>
                </a:ext>
              </a:extLst>
            </p:cNvPr>
            <p:cNvCxnSpPr>
              <a:endCxn id="13" idx="1"/>
            </p:cNvCxnSpPr>
            <p:nvPr/>
          </p:nvCxnSpPr>
          <p:spPr>
            <a:xfrm>
              <a:off x="6432971" y="604474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BF08E8B-20DF-4565-BE80-BAE3E39C3127}"/>
                </a:ext>
              </a:extLst>
            </p:cNvPr>
            <p:cNvCxnSpPr>
              <a:cxnSpLocks/>
            </p:cNvCxnSpPr>
            <p:nvPr/>
          </p:nvCxnSpPr>
          <p:spPr>
            <a:xfrm>
              <a:off x="8867985" y="604474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97B0E4-FC86-4EDB-A87D-598C4CB1DF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37664" y="5676459"/>
              <a:ext cx="832270" cy="7402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3989081-C950-4B21-89E8-A0C9BB0EF064}"/>
                </a:ext>
              </a:extLst>
            </p:cNvPr>
            <p:cNvSpPr/>
            <p:nvPr/>
          </p:nvSpPr>
          <p:spPr>
            <a:xfrm>
              <a:off x="9648703" y="4790492"/>
              <a:ext cx="396240" cy="35219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0A89F6B-0DAB-4180-A41A-D4D52F82B6DD}"/>
                </a:ext>
              </a:extLst>
            </p:cNvPr>
            <p:cNvSpPr txBox="1"/>
            <p:nvPr/>
          </p:nvSpPr>
          <p:spPr>
            <a:xfrm>
              <a:off x="9534561" y="4469373"/>
              <a:ext cx="650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front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9963ED-127F-4AA4-B2FC-3F9A92FA3086}"/>
                </a:ext>
              </a:extLst>
            </p:cNvPr>
            <p:cNvSpPr txBox="1"/>
            <p:nvPr/>
          </p:nvSpPr>
          <p:spPr>
            <a:xfrm>
              <a:off x="9211325" y="2400004"/>
              <a:ext cx="12638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/>
                <a:t>main()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15FB93-532D-47FF-AF45-B1925209554C}"/>
                </a:ext>
              </a:extLst>
            </p:cNvPr>
            <p:cNvSpPr txBox="1"/>
            <p:nvPr/>
          </p:nvSpPr>
          <p:spPr>
            <a:xfrm>
              <a:off x="9009634" y="3906337"/>
              <a:ext cx="1751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/>
                <a:t>printList()</a:t>
              </a:r>
            </a:p>
          </p:txBody>
        </p:sp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6A2DF96A-F002-4DEA-A1B7-334E0012C476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 rot="10800000" flipV="1">
              <a:off x="5572759" y="3429000"/>
              <a:ext cx="4278902" cy="2226274"/>
            </a:xfrm>
            <a:prstGeom prst="curvedConnector2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or: Curved 40">
              <a:extLst>
                <a:ext uri="{FF2B5EF4-FFF2-40B4-BE49-F238E27FC236}">
                  <a16:creationId xmlns:a16="http://schemas.microsoft.com/office/drawing/2014/main" id="{AB25B66A-88D1-4CB8-A9E4-918DFEB1DED9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 rot="10800000" flipV="1">
              <a:off x="8058573" y="4967420"/>
              <a:ext cx="1801046" cy="687854"/>
            </a:xfrm>
            <a:prstGeom prst="curvedConnector2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D1785-BBAE-4DE6-B8BA-C931395B3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45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>
                <a:latin typeface="Consolas" panose="020B0609020204030204" pitchFamily="49" charset="0"/>
              </a:rPr>
              <a:t>printList</a:t>
            </a:r>
            <a:r>
              <a:rPr lang="en-US" dirty="0">
                <a:latin typeface="Consolas" panose="020B0609020204030204" pitchFamily="49" charset="0"/>
              </a:rPr>
              <a:t>(front)</a:t>
            </a:r>
            <a:r>
              <a:rPr lang="en-US" dirty="0"/>
              <a:t> (3)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" ");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3" name="Group 2" descr="a LinkedIntList containing 1, 2, 3 &#10;in main's scope, a variable front pointing to the 1 node&#10;in printList's scope, a variable front pointing to the 3 node">
            <a:extLst>
              <a:ext uri="{FF2B5EF4-FFF2-40B4-BE49-F238E27FC236}">
                <a16:creationId xmlns:a16="http://schemas.microsoft.com/office/drawing/2014/main" id="{4F41DE0B-75A0-49DD-BFCB-FF3C4F6D75AF}"/>
              </a:ext>
            </a:extLst>
          </p:cNvPr>
          <p:cNvGrpSpPr/>
          <p:nvPr/>
        </p:nvGrpSpPr>
        <p:grpSpPr>
          <a:xfrm>
            <a:off x="5142652" y="2400004"/>
            <a:ext cx="6641254" cy="4034202"/>
            <a:chOff x="5142652" y="2400004"/>
            <a:chExt cx="6641254" cy="40342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9D8775A-5BFB-471C-9DDF-A3C43E9F6CDF}"/>
                </a:ext>
              </a:extLst>
            </p:cNvPr>
            <p:cNvGrpSpPr/>
            <p:nvPr/>
          </p:nvGrpSpPr>
          <p:grpSpPr>
            <a:xfrm>
              <a:off x="5142652" y="5655274"/>
              <a:ext cx="1720426" cy="778932"/>
              <a:chOff x="1889760" y="4707467"/>
              <a:chExt cx="1720426" cy="77893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4749D6-1557-4421-B4D9-4B1DF45EECE9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4D378A5-0FC1-4D77-854C-FB03E6B7E40C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7A5E62-65AB-4AA7-97C2-FB6788270612}"/>
                </a:ext>
              </a:extLst>
            </p:cNvPr>
            <p:cNvSpPr/>
            <p:nvPr/>
          </p:nvSpPr>
          <p:spPr>
            <a:xfrm>
              <a:off x="9635957" y="3243827"/>
              <a:ext cx="396240" cy="37930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8AF32E-0861-4081-AED4-24221CCECA8D}"/>
                </a:ext>
              </a:extLst>
            </p:cNvPr>
            <p:cNvSpPr txBox="1"/>
            <p:nvPr/>
          </p:nvSpPr>
          <p:spPr>
            <a:xfrm>
              <a:off x="9511303" y="2922708"/>
              <a:ext cx="650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front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9FFF96-5FD2-48C9-B224-54183BBADE8D}"/>
                </a:ext>
              </a:extLst>
            </p:cNvPr>
            <p:cNvGrpSpPr/>
            <p:nvPr/>
          </p:nvGrpSpPr>
          <p:grpSpPr>
            <a:xfrm>
              <a:off x="7628466" y="5655274"/>
              <a:ext cx="1720426" cy="778932"/>
              <a:chOff x="1889760" y="4707467"/>
              <a:chExt cx="1720426" cy="77893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8A4C83-0882-41C2-8F89-855312BE87F7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8F5BBD-C6DD-4E45-812B-22EB3B4208CD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A34EAF-107D-407B-8EDA-783DFB5EA659}"/>
                </a:ext>
              </a:extLst>
            </p:cNvPr>
            <p:cNvGrpSpPr/>
            <p:nvPr/>
          </p:nvGrpSpPr>
          <p:grpSpPr>
            <a:xfrm>
              <a:off x="10063480" y="5655274"/>
              <a:ext cx="1720426" cy="778932"/>
              <a:chOff x="1889760" y="4707467"/>
              <a:chExt cx="1720426" cy="77893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1AF1F7-7CA0-4325-8A55-9319ADA3BA2D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3A3D784-0F5C-4473-BE6B-0E22BE1BF58B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93B4EDA-9B72-4120-8B76-28AB1884EBC1}"/>
                </a:ext>
              </a:extLst>
            </p:cNvPr>
            <p:cNvCxnSpPr>
              <a:endCxn id="13" idx="1"/>
            </p:cNvCxnSpPr>
            <p:nvPr/>
          </p:nvCxnSpPr>
          <p:spPr>
            <a:xfrm>
              <a:off x="6432971" y="604474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BF08E8B-20DF-4565-BE80-BAE3E39C3127}"/>
                </a:ext>
              </a:extLst>
            </p:cNvPr>
            <p:cNvCxnSpPr>
              <a:cxnSpLocks/>
            </p:cNvCxnSpPr>
            <p:nvPr/>
          </p:nvCxnSpPr>
          <p:spPr>
            <a:xfrm>
              <a:off x="8867985" y="604474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97B0E4-FC86-4EDB-A87D-598C4CB1DF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37664" y="5676459"/>
              <a:ext cx="832270" cy="7402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3989081-C950-4B21-89E8-A0C9BB0EF064}"/>
                </a:ext>
              </a:extLst>
            </p:cNvPr>
            <p:cNvSpPr/>
            <p:nvPr/>
          </p:nvSpPr>
          <p:spPr>
            <a:xfrm>
              <a:off x="9648703" y="4790492"/>
              <a:ext cx="396240" cy="35219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0A89F6B-0DAB-4180-A41A-D4D52F82B6DD}"/>
                </a:ext>
              </a:extLst>
            </p:cNvPr>
            <p:cNvSpPr txBox="1"/>
            <p:nvPr/>
          </p:nvSpPr>
          <p:spPr>
            <a:xfrm>
              <a:off x="9534561" y="4469373"/>
              <a:ext cx="650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front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9963ED-127F-4AA4-B2FC-3F9A92FA3086}"/>
                </a:ext>
              </a:extLst>
            </p:cNvPr>
            <p:cNvSpPr txBox="1"/>
            <p:nvPr/>
          </p:nvSpPr>
          <p:spPr>
            <a:xfrm>
              <a:off x="9211325" y="2400004"/>
              <a:ext cx="12638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/>
                <a:t>main()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15FB93-532D-47FF-AF45-B1925209554C}"/>
                </a:ext>
              </a:extLst>
            </p:cNvPr>
            <p:cNvSpPr txBox="1"/>
            <p:nvPr/>
          </p:nvSpPr>
          <p:spPr>
            <a:xfrm>
              <a:off x="9009634" y="3906337"/>
              <a:ext cx="1751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/>
                <a:t>printList()</a:t>
              </a:r>
            </a:p>
          </p:txBody>
        </p:sp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6A2DF96A-F002-4DEA-A1B7-334E0012C476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 rot="10800000" flipV="1">
              <a:off x="5572759" y="3429000"/>
              <a:ext cx="4278902" cy="2226274"/>
            </a:xfrm>
            <a:prstGeom prst="curvedConnector2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or: Curved 40">
              <a:extLst>
                <a:ext uri="{FF2B5EF4-FFF2-40B4-BE49-F238E27FC236}">
                  <a16:creationId xmlns:a16="http://schemas.microsoft.com/office/drawing/2014/main" id="{AB25B66A-88D1-4CB8-A9E4-918DFEB1DED9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 rot="16200000" flipH="1">
              <a:off x="9832676" y="4994363"/>
              <a:ext cx="687854" cy="633968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8CC0F-2939-4F41-9A00-40E58179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27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>
                <a:latin typeface="Consolas" panose="020B0609020204030204" pitchFamily="49" charset="0"/>
              </a:rPr>
              <a:t>printList</a:t>
            </a:r>
            <a:r>
              <a:rPr lang="en-US" dirty="0">
                <a:latin typeface="Consolas" panose="020B0609020204030204" pitchFamily="49" charset="0"/>
              </a:rPr>
              <a:t>(front)</a:t>
            </a:r>
            <a:r>
              <a:rPr lang="en-US" dirty="0"/>
              <a:t> (4)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" ");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3" name="Group 2" descr="a LinkedIntList containing 1, 2, 3 &#10;in main's scope, a variable front pointing to the 1 node&#10;in printList's scope, a variable front holding null">
            <a:extLst>
              <a:ext uri="{FF2B5EF4-FFF2-40B4-BE49-F238E27FC236}">
                <a16:creationId xmlns:a16="http://schemas.microsoft.com/office/drawing/2014/main" id="{E69FEE20-CEBC-4EC3-960A-A9683CCE584B}"/>
              </a:ext>
            </a:extLst>
          </p:cNvPr>
          <p:cNvGrpSpPr/>
          <p:nvPr/>
        </p:nvGrpSpPr>
        <p:grpSpPr>
          <a:xfrm>
            <a:off x="5142652" y="2400004"/>
            <a:ext cx="6641254" cy="4034202"/>
            <a:chOff x="5142652" y="2400004"/>
            <a:chExt cx="6641254" cy="40342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9D8775A-5BFB-471C-9DDF-A3C43E9F6CDF}"/>
                </a:ext>
              </a:extLst>
            </p:cNvPr>
            <p:cNvGrpSpPr/>
            <p:nvPr/>
          </p:nvGrpSpPr>
          <p:grpSpPr>
            <a:xfrm>
              <a:off x="5142652" y="5655274"/>
              <a:ext cx="1720426" cy="778932"/>
              <a:chOff x="1889760" y="4707467"/>
              <a:chExt cx="1720426" cy="77893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4749D6-1557-4421-B4D9-4B1DF45EECE9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4D378A5-0FC1-4D77-854C-FB03E6B7E40C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7A5E62-65AB-4AA7-97C2-FB6788270612}"/>
                </a:ext>
              </a:extLst>
            </p:cNvPr>
            <p:cNvSpPr/>
            <p:nvPr/>
          </p:nvSpPr>
          <p:spPr>
            <a:xfrm>
              <a:off x="9635957" y="3243827"/>
              <a:ext cx="396240" cy="37930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8AF32E-0861-4081-AED4-24221CCECA8D}"/>
                </a:ext>
              </a:extLst>
            </p:cNvPr>
            <p:cNvSpPr txBox="1"/>
            <p:nvPr/>
          </p:nvSpPr>
          <p:spPr>
            <a:xfrm>
              <a:off x="9511303" y="2922708"/>
              <a:ext cx="650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front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9FFF96-5FD2-48C9-B224-54183BBADE8D}"/>
                </a:ext>
              </a:extLst>
            </p:cNvPr>
            <p:cNvGrpSpPr/>
            <p:nvPr/>
          </p:nvGrpSpPr>
          <p:grpSpPr>
            <a:xfrm>
              <a:off x="7628466" y="5655274"/>
              <a:ext cx="1720426" cy="778932"/>
              <a:chOff x="1889760" y="4707467"/>
              <a:chExt cx="1720426" cy="77893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8A4C83-0882-41C2-8F89-855312BE87F7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8F5BBD-C6DD-4E45-812B-22EB3B4208CD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A34EAF-107D-407B-8EDA-783DFB5EA659}"/>
                </a:ext>
              </a:extLst>
            </p:cNvPr>
            <p:cNvGrpSpPr/>
            <p:nvPr/>
          </p:nvGrpSpPr>
          <p:grpSpPr>
            <a:xfrm>
              <a:off x="10063480" y="5655274"/>
              <a:ext cx="1720426" cy="778932"/>
              <a:chOff x="1889760" y="4707467"/>
              <a:chExt cx="1720426" cy="77893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1AF1F7-7CA0-4325-8A55-9319ADA3BA2D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3A3D784-0F5C-4473-BE6B-0E22BE1BF58B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93B4EDA-9B72-4120-8B76-28AB1884EBC1}"/>
                </a:ext>
              </a:extLst>
            </p:cNvPr>
            <p:cNvCxnSpPr>
              <a:endCxn id="13" idx="1"/>
            </p:cNvCxnSpPr>
            <p:nvPr/>
          </p:nvCxnSpPr>
          <p:spPr>
            <a:xfrm>
              <a:off x="6432971" y="604474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BF08E8B-20DF-4565-BE80-BAE3E39C3127}"/>
                </a:ext>
              </a:extLst>
            </p:cNvPr>
            <p:cNvCxnSpPr>
              <a:cxnSpLocks/>
            </p:cNvCxnSpPr>
            <p:nvPr/>
          </p:nvCxnSpPr>
          <p:spPr>
            <a:xfrm>
              <a:off x="8867985" y="604474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97B0E4-FC86-4EDB-A87D-598C4CB1DF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37664" y="5676459"/>
              <a:ext cx="832270" cy="7402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3989081-C950-4B21-89E8-A0C9BB0EF064}"/>
                </a:ext>
              </a:extLst>
            </p:cNvPr>
            <p:cNvSpPr/>
            <p:nvPr/>
          </p:nvSpPr>
          <p:spPr>
            <a:xfrm>
              <a:off x="9648703" y="4790492"/>
              <a:ext cx="396240" cy="35219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0A89F6B-0DAB-4180-A41A-D4D52F82B6DD}"/>
                </a:ext>
              </a:extLst>
            </p:cNvPr>
            <p:cNvSpPr txBox="1"/>
            <p:nvPr/>
          </p:nvSpPr>
          <p:spPr>
            <a:xfrm>
              <a:off x="9534561" y="4469373"/>
              <a:ext cx="650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front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9963ED-127F-4AA4-B2FC-3F9A92FA3086}"/>
                </a:ext>
              </a:extLst>
            </p:cNvPr>
            <p:cNvSpPr txBox="1"/>
            <p:nvPr/>
          </p:nvSpPr>
          <p:spPr>
            <a:xfrm>
              <a:off x="9211325" y="2400004"/>
              <a:ext cx="12638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/>
                <a:t>main()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15FB93-532D-47FF-AF45-B1925209554C}"/>
                </a:ext>
              </a:extLst>
            </p:cNvPr>
            <p:cNvSpPr txBox="1"/>
            <p:nvPr/>
          </p:nvSpPr>
          <p:spPr>
            <a:xfrm>
              <a:off x="9009634" y="3906337"/>
              <a:ext cx="1751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/>
                <a:t>printList()</a:t>
              </a:r>
            </a:p>
          </p:txBody>
        </p:sp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6A2DF96A-F002-4DEA-A1B7-334E0012C476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 rot="10800000" flipV="1">
              <a:off x="5572759" y="3429000"/>
              <a:ext cx="4278902" cy="2226274"/>
            </a:xfrm>
            <a:prstGeom prst="curvedConnector2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A2587DC-E8C5-41F4-B67F-BE01A307DB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59938" y="4806950"/>
              <a:ext cx="372260" cy="31773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919BB-F1F3-4FCF-87D0-5AE565E8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56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LinkedIntList</a:t>
            </a:r>
            <a:r>
              <a:rPr lang="en-US" dirty="0"/>
              <a:t> (1)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506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" ");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grpSp>
        <p:nvGrpSpPr>
          <p:cNvPr id="3" name="Group 2" descr="a LinkedIntList containing 1, 2, 3 &#10;in LinkedIntList's scope, a variable front pointing to the 1 node">
            <a:extLst>
              <a:ext uri="{FF2B5EF4-FFF2-40B4-BE49-F238E27FC236}">
                <a16:creationId xmlns:a16="http://schemas.microsoft.com/office/drawing/2014/main" id="{9FFF430D-D0E2-412D-BB66-44BAE4F5045C}"/>
              </a:ext>
            </a:extLst>
          </p:cNvPr>
          <p:cNvGrpSpPr/>
          <p:nvPr/>
        </p:nvGrpSpPr>
        <p:grpSpPr>
          <a:xfrm>
            <a:off x="5142652" y="3906337"/>
            <a:ext cx="6641254" cy="2527869"/>
            <a:chOff x="5142652" y="3906337"/>
            <a:chExt cx="6641254" cy="252786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9D8775A-5BFB-471C-9DDF-A3C43E9F6CDF}"/>
                </a:ext>
              </a:extLst>
            </p:cNvPr>
            <p:cNvGrpSpPr/>
            <p:nvPr/>
          </p:nvGrpSpPr>
          <p:grpSpPr>
            <a:xfrm>
              <a:off x="5142652" y="5655274"/>
              <a:ext cx="1720426" cy="778932"/>
              <a:chOff x="1889760" y="4707467"/>
              <a:chExt cx="1720426" cy="77893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4749D6-1557-4421-B4D9-4B1DF45EECE9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4D378A5-0FC1-4D77-854C-FB03E6B7E40C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7A5E62-65AB-4AA7-97C2-FB6788270612}"/>
                </a:ext>
              </a:extLst>
            </p:cNvPr>
            <p:cNvSpPr/>
            <p:nvPr/>
          </p:nvSpPr>
          <p:spPr>
            <a:xfrm>
              <a:off x="9635957" y="4683799"/>
              <a:ext cx="396240" cy="37930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8AF32E-0861-4081-AED4-24221CCECA8D}"/>
                </a:ext>
              </a:extLst>
            </p:cNvPr>
            <p:cNvSpPr txBox="1"/>
            <p:nvPr/>
          </p:nvSpPr>
          <p:spPr>
            <a:xfrm>
              <a:off x="9511303" y="4362680"/>
              <a:ext cx="650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front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9FFF96-5FD2-48C9-B224-54183BBADE8D}"/>
                </a:ext>
              </a:extLst>
            </p:cNvPr>
            <p:cNvGrpSpPr/>
            <p:nvPr/>
          </p:nvGrpSpPr>
          <p:grpSpPr>
            <a:xfrm>
              <a:off x="7628466" y="5655274"/>
              <a:ext cx="1720426" cy="778932"/>
              <a:chOff x="1889760" y="4707467"/>
              <a:chExt cx="1720426" cy="77893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8A4C83-0882-41C2-8F89-855312BE87F7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8F5BBD-C6DD-4E45-812B-22EB3B4208CD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A34EAF-107D-407B-8EDA-783DFB5EA659}"/>
                </a:ext>
              </a:extLst>
            </p:cNvPr>
            <p:cNvGrpSpPr/>
            <p:nvPr/>
          </p:nvGrpSpPr>
          <p:grpSpPr>
            <a:xfrm>
              <a:off x="10063480" y="5655274"/>
              <a:ext cx="1720426" cy="778932"/>
              <a:chOff x="1889760" y="4707467"/>
              <a:chExt cx="1720426" cy="77893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1AF1F7-7CA0-4325-8A55-9319ADA3BA2D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3A3D784-0F5C-4473-BE6B-0E22BE1BF58B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93B4EDA-9B72-4120-8B76-28AB1884EBC1}"/>
                </a:ext>
              </a:extLst>
            </p:cNvPr>
            <p:cNvCxnSpPr>
              <a:endCxn id="13" idx="1"/>
            </p:cNvCxnSpPr>
            <p:nvPr/>
          </p:nvCxnSpPr>
          <p:spPr>
            <a:xfrm>
              <a:off x="6432971" y="604474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BF08E8B-20DF-4565-BE80-BAE3E39C3127}"/>
                </a:ext>
              </a:extLst>
            </p:cNvPr>
            <p:cNvCxnSpPr>
              <a:cxnSpLocks/>
            </p:cNvCxnSpPr>
            <p:nvPr/>
          </p:nvCxnSpPr>
          <p:spPr>
            <a:xfrm>
              <a:off x="8867985" y="604474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97B0E4-FC86-4EDB-A87D-598C4CB1DF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37664" y="5676459"/>
              <a:ext cx="832270" cy="7402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9963ED-127F-4AA4-B2FC-3F9A92FA3086}"/>
                </a:ext>
              </a:extLst>
            </p:cNvPr>
            <p:cNvSpPr txBox="1"/>
            <p:nvPr/>
          </p:nvSpPr>
          <p:spPr>
            <a:xfrm>
              <a:off x="8762839" y="3906337"/>
              <a:ext cx="2142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err="1"/>
                <a:t>LinkedIntList</a:t>
              </a:r>
              <a:endParaRPr lang="en-US" sz="2800" u="sng" dirty="0"/>
            </a:p>
          </p:txBody>
        </p:sp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6A2DF96A-F002-4DEA-A1B7-334E0012C476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 rot="10800000" flipV="1">
              <a:off x="5572760" y="4887630"/>
              <a:ext cx="4300325" cy="767644"/>
            </a:xfrm>
            <a:prstGeom prst="curvedConnector2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C7897-26EA-47EB-A3DB-DB0B0AC4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65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LinkedIntList</a:t>
            </a:r>
            <a:r>
              <a:rPr lang="en-US" dirty="0"/>
              <a:t> (2)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506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" ");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grpSp>
        <p:nvGrpSpPr>
          <p:cNvPr id="3" name="Group 2" descr="a LinkedIntList containing 1, 2, 3 &#10;in LinkedIntList's scope, a variable front pointing to the 2 node">
            <a:extLst>
              <a:ext uri="{FF2B5EF4-FFF2-40B4-BE49-F238E27FC236}">
                <a16:creationId xmlns:a16="http://schemas.microsoft.com/office/drawing/2014/main" id="{FF4E8C5C-604E-4359-BC48-A1CD6C456C59}"/>
              </a:ext>
            </a:extLst>
          </p:cNvPr>
          <p:cNvGrpSpPr/>
          <p:nvPr/>
        </p:nvGrpSpPr>
        <p:grpSpPr>
          <a:xfrm>
            <a:off x="5142652" y="3906337"/>
            <a:ext cx="6641254" cy="2527869"/>
            <a:chOff x="5142652" y="3906337"/>
            <a:chExt cx="6641254" cy="252786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9FFF96-5FD2-48C9-B224-54183BBADE8D}"/>
                </a:ext>
              </a:extLst>
            </p:cNvPr>
            <p:cNvGrpSpPr/>
            <p:nvPr/>
          </p:nvGrpSpPr>
          <p:grpSpPr>
            <a:xfrm>
              <a:off x="7628466" y="5655274"/>
              <a:ext cx="1720426" cy="778932"/>
              <a:chOff x="1889760" y="4707467"/>
              <a:chExt cx="1720426" cy="77893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8A4C83-0882-41C2-8F89-855312BE87F7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8F5BBD-C6DD-4E45-812B-22EB3B4208CD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A34EAF-107D-407B-8EDA-783DFB5EA659}"/>
                </a:ext>
              </a:extLst>
            </p:cNvPr>
            <p:cNvGrpSpPr/>
            <p:nvPr/>
          </p:nvGrpSpPr>
          <p:grpSpPr>
            <a:xfrm>
              <a:off x="10063480" y="5655274"/>
              <a:ext cx="1720426" cy="778932"/>
              <a:chOff x="1889760" y="4707467"/>
              <a:chExt cx="1720426" cy="77893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1AF1F7-7CA0-4325-8A55-9319ADA3BA2D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3A3D784-0F5C-4473-BE6B-0E22BE1BF58B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0256A15-4866-4B01-8CE1-1A75187E0779}"/>
                </a:ext>
              </a:extLst>
            </p:cNvPr>
            <p:cNvGrpSpPr/>
            <p:nvPr/>
          </p:nvGrpSpPr>
          <p:grpSpPr>
            <a:xfrm>
              <a:off x="5142652" y="5655274"/>
              <a:ext cx="2485814" cy="778932"/>
              <a:chOff x="5142652" y="5655274"/>
              <a:chExt cx="2485814" cy="77893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9D8775A-5BFB-471C-9DDF-A3C43E9F6CDF}"/>
                  </a:ext>
                </a:extLst>
              </p:cNvPr>
              <p:cNvGrpSpPr/>
              <p:nvPr/>
            </p:nvGrpSpPr>
            <p:grpSpPr>
              <a:xfrm>
                <a:off x="5142652" y="5655274"/>
                <a:ext cx="1720426" cy="778932"/>
                <a:chOff x="1889760" y="4707467"/>
                <a:chExt cx="1720426" cy="778932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FC4749D6-1557-4421-B4D9-4B1DF45EECE9}"/>
                    </a:ext>
                  </a:extLst>
                </p:cNvPr>
                <p:cNvSpPr/>
                <p:nvPr/>
              </p:nvSpPr>
              <p:spPr>
                <a:xfrm>
                  <a:off x="1889760" y="4707467"/>
                  <a:ext cx="860213" cy="778932"/>
                </a:xfrm>
                <a:prstGeom prst="rect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4D378A5-0FC1-4D77-854C-FB03E6B7E40C}"/>
                    </a:ext>
                  </a:extLst>
                </p:cNvPr>
                <p:cNvSpPr/>
                <p:nvPr/>
              </p:nvSpPr>
              <p:spPr>
                <a:xfrm>
                  <a:off x="2749973" y="4707467"/>
                  <a:ext cx="860213" cy="778932"/>
                </a:xfrm>
                <a:prstGeom prst="rect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en-US" sz="2400" dirty="0"/>
                </a:p>
              </p:txBody>
            </p:sp>
          </p:grp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693B4EDA-9B72-4120-8B76-28AB1884EBC1}"/>
                  </a:ext>
                </a:extLst>
              </p:cNvPr>
              <p:cNvCxnSpPr>
                <a:endCxn id="13" idx="1"/>
              </p:cNvCxnSpPr>
              <p:nvPr/>
            </p:nvCxnSpPr>
            <p:spPr>
              <a:xfrm>
                <a:off x="6432971" y="6044740"/>
                <a:ext cx="1195495" cy="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BF08E8B-20DF-4565-BE80-BAE3E39C3127}"/>
                </a:ext>
              </a:extLst>
            </p:cNvPr>
            <p:cNvCxnSpPr>
              <a:cxnSpLocks/>
            </p:cNvCxnSpPr>
            <p:nvPr/>
          </p:nvCxnSpPr>
          <p:spPr>
            <a:xfrm>
              <a:off x="8867985" y="604474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97B0E4-FC86-4EDB-A87D-598C4CB1DF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37664" y="5676459"/>
              <a:ext cx="832270" cy="7402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0BA3E28-133B-4597-A616-86BAA4B5A94E}"/>
                </a:ext>
              </a:extLst>
            </p:cNvPr>
            <p:cNvSpPr/>
            <p:nvPr/>
          </p:nvSpPr>
          <p:spPr>
            <a:xfrm>
              <a:off x="9635957" y="4683799"/>
              <a:ext cx="396240" cy="37930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FE1959-007C-4D9A-B98D-EBE2F8117FFD}"/>
                </a:ext>
              </a:extLst>
            </p:cNvPr>
            <p:cNvSpPr txBox="1"/>
            <p:nvPr/>
          </p:nvSpPr>
          <p:spPr>
            <a:xfrm>
              <a:off x="9511303" y="4362680"/>
              <a:ext cx="650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front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23324A-A7A9-402E-81A9-99D5774D9B6E}"/>
                </a:ext>
              </a:extLst>
            </p:cNvPr>
            <p:cNvSpPr txBox="1"/>
            <p:nvPr/>
          </p:nvSpPr>
          <p:spPr>
            <a:xfrm>
              <a:off x="8762839" y="3906337"/>
              <a:ext cx="2142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err="1"/>
                <a:t>LinkedIntList</a:t>
              </a:r>
              <a:endParaRPr lang="en-US" sz="2800" u="sng" dirty="0"/>
            </a:p>
          </p:txBody>
        </p:sp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145286C2-F77F-437F-B9C2-F8E0BE2E97D8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 rot="10800000" flipV="1">
              <a:off x="8058574" y="4887630"/>
              <a:ext cx="1814515" cy="767644"/>
            </a:xfrm>
            <a:prstGeom prst="curvedConnector2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D5C083-FC6F-49AB-8AAD-13423A47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00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LinkedIntList</a:t>
            </a:r>
            <a:r>
              <a:rPr lang="en-US" dirty="0"/>
              <a:t> (3)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481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" ");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grpSp>
        <p:nvGrpSpPr>
          <p:cNvPr id="3" name="Group 2" descr="a LinkedIntList containing 1, 2, 3 &#10;in LinkedIntList's scope, a variable front pointing to the 2 node (the 1 node has disappeared)">
            <a:extLst>
              <a:ext uri="{FF2B5EF4-FFF2-40B4-BE49-F238E27FC236}">
                <a16:creationId xmlns:a16="http://schemas.microsoft.com/office/drawing/2014/main" id="{423473B4-DFAE-4193-A70F-4D0665C8600B}"/>
              </a:ext>
            </a:extLst>
          </p:cNvPr>
          <p:cNvGrpSpPr/>
          <p:nvPr/>
        </p:nvGrpSpPr>
        <p:grpSpPr>
          <a:xfrm>
            <a:off x="7628466" y="3906337"/>
            <a:ext cx="4155440" cy="2527869"/>
            <a:chOff x="7628466" y="3906337"/>
            <a:chExt cx="4155440" cy="252786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A34EAF-107D-407B-8EDA-783DFB5EA659}"/>
                </a:ext>
              </a:extLst>
            </p:cNvPr>
            <p:cNvGrpSpPr/>
            <p:nvPr/>
          </p:nvGrpSpPr>
          <p:grpSpPr>
            <a:xfrm>
              <a:off x="10063480" y="5655274"/>
              <a:ext cx="1720426" cy="778932"/>
              <a:chOff x="1889760" y="4707467"/>
              <a:chExt cx="1720426" cy="77893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1AF1F7-7CA0-4325-8A55-9319ADA3BA2D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3A3D784-0F5C-4473-BE6B-0E22BE1BF58B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D7DA9D5-2198-494B-B417-D7F1CF658614}"/>
                </a:ext>
              </a:extLst>
            </p:cNvPr>
            <p:cNvGrpSpPr/>
            <p:nvPr/>
          </p:nvGrpSpPr>
          <p:grpSpPr>
            <a:xfrm>
              <a:off x="7628466" y="5655274"/>
              <a:ext cx="2435014" cy="778932"/>
              <a:chOff x="7628466" y="5655274"/>
              <a:chExt cx="2435014" cy="77893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29FFF96-5FD2-48C9-B224-54183BBADE8D}"/>
                  </a:ext>
                </a:extLst>
              </p:cNvPr>
              <p:cNvGrpSpPr/>
              <p:nvPr/>
            </p:nvGrpSpPr>
            <p:grpSpPr>
              <a:xfrm>
                <a:off x="7628466" y="5655274"/>
                <a:ext cx="1720426" cy="778932"/>
                <a:chOff x="1889760" y="4707467"/>
                <a:chExt cx="1720426" cy="778932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48A4C83-0882-41C2-8F89-855312BE87F7}"/>
                    </a:ext>
                  </a:extLst>
                </p:cNvPr>
                <p:cNvSpPr/>
                <p:nvPr/>
              </p:nvSpPr>
              <p:spPr>
                <a:xfrm>
                  <a:off x="1889760" y="4707467"/>
                  <a:ext cx="860213" cy="778932"/>
                </a:xfrm>
                <a:prstGeom prst="rect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28F5BBD-C6DD-4E45-812B-22EB3B4208CD}"/>
                    </a:ext>
                  </a:extLst>
                </p:cNvPr>
                <p:cNvSpPr/>
                <p:nvPr/>
              </p:nvSpPr>
              <p:spPr>
                <a:xfrm>
                  <a:off x="2749973" y="4707467"/>
                  <a:ext cx="860213" cy="778932"/>
                </a:xfrm>
                <a:prstGeom prst="rect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en-US" sz="2400" dirty="0"/>
                </a:p>
              </p:txBody>
            </p:sp>
          </p:grp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7BF08E8B-20DF-4565-BE80-BAE3E39C31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67985" y="6044740"/>
                <a:ext cx="1195495" cy="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97B0E4-FC86-4EDB-A87D-598C4CB1DF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37664" y="5676459"/>
              <a:ext cx="832270" cy="7402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CB67081-002D-4249-9A09-4D22D16C149C}"/>
                </a:ext>
              </a:extLst>
            </p:cNvPr>
            <p:cNvSpPr/>
            <p:nvPr/>
          </p:nvSpPr>
          <p:spPr>
            <a:xfrm>
              <a:off x="9635957" y="4683799"/>
              <a:ext cx="396240" cy="37930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6CAE7E-C5C4-4C88-ABB0-2612AFD12D2B}"/>
                </a:ext>
              </a:extLst>
            </p:cNvPr>
            <p:cNvSpPr txBox="1"/>
            <p:nvPr/>
          </p:nvSpPr>
          <p:spPr>
            <a:xfrm>
              <a:off x="9511303" y="4362680"/>
              <a:ext cx="650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front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49693DF-AA4B-47FF-A4D6-2C7CB7FF7CF9}"/>
                </a:ext>
              </a:extLst>
            </p:cNvPr>
            <p:cNvSpPr txBox="1"/>
            <p:nvPr/>
          </p:nvSpPr>
          <p:spPr>
            <a:xfrm>
              <a:off x="8762839" y="3906337"/>
              <a:ext cx="2142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err="1"/>
                <a:t>LinkedIntList</a:t>
              </a:r>
              <a:endParaRPr lang="en-US" sz="2800" u="sng" dirty="0"/>
            </a:p>
          </p:txBody>
        </p: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2D1F9070-B94E-414F-B173-F2A9FB78F57B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 rot="16200000" flipH="1">
              <a:off x="9799514" y="4961201"/>
              <a:ext cx="767644" cy="620502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54504-CEFD-4C20-B89F-5BB0BDDB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06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LinkedIntList</a:t>
            </a:r>
            <a:r>
              <a:rPr lang="en-US" dirty="0"/>
              <a:t> (4)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506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" ");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grpSp>
        <p:nvGrpSpPr>
          <p:cNvPr id="3" name="Group 2" descr="a LinkedIntList containing 1, 2, 3 &#10;in LinkedIntList's scope, a variable front pointing to the 3 node (the 1 and 2 nodes have disappeared)">
            <a:extLst>
              <a:ext uri="{FF2B5EF4-FFF2-40B4-BE49-F238E27FC236}">
                <a16:creationId xmlns:a16="http://schemas.microsoft.com/office/drawing/2014/main" id="{93BC2FD5-8993-49FB-91AB-DDD459175ED7}"/>
              </a:ext>
            </a:extLst>
          </p:cNvPr>
          <p:cNvGrpSpPr/>
          <p:nvPr/>
        </p:nvGrpSpPr>
        <p:grpSpPr>
          <a:xfrm>
            <a:off x="8762839" y="3906337"/>
            <a:ext cx="3021067" cy="2527869"/>
            <a:chOff x="8762839" y="3906337"/>
            <a:chExt cx="3021067" cy="252786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E8AF817-BCCB-424D-AEBB-36E77D578C59}"/>
                </a:ext>
              </a:extLst>
            </p:cNvPr>
            <p:cNvGrpSpPr/>
            <p:nvPr/>
          </p:nvGrpSpPr>
          <p:grpSpPr>
            <a:xfrm>
              <a:off x="10063480" y="5655274"/>
              <a:ext cx="1720426" cy="778932"/>
              <a:chOff x="10063480" y="5655274"/>
              <a:chExt cx="1720426" cy="77893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0A34EAF-107D-407B-8EDA-783DFB5EA659}"/>
                  </a:ext>
                </a:extLst>
              </p:cNvPr>
              <p:cNvGrpSpPr/>
              <p:nvPr/>
            </p:nvGrpSpPr>
            <p:grpSpPr>
              <a:xfrm>
                <a:off x="10063480" y="5655274"/>
                <a:ext cx="1720426" cy="778932"/>
                <a:chOff x="1889760" y="4707467"/>
                <a:chExt cx="1720426" cy="778932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C71AF1F7-7CA0-4325-8A55-9319ADA3BA2D}"/>
                    </a:ext>
                  </a:extLst>
                </p:cNvPr>
                <p:cNvSpPr/>
                <p:nvPr/>
              </p:nvSpPr>
              <p:spPr>
                <a:xfrm>
                  <a:off x="1889760" y="4707467"/>
                  <a:ext cx="860213" cy="778932"/>
                </a:xfrm>
                <a:prstGeom prst="rect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3A3D784-0F5C-4473-BE6B-0E22BE1BF58B}"/>
                    </a:ext>
                  </a:extLst>
                </p:cNvPr>
                <p:cNvSpPr/>
                <p:nvPr/>
              </p:nvSpPr>
              <p:spPr>
                <a:xfrm>
                  <a:off x="2749973" y="4707467"/>
                  <a:ext cx="860213" cy="778932"/>
                </a:xfrm>
                <a:prstGeom prst="rect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endParaRPr lang="en-US" sz="2400" dirty="0"/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C97B0E4-FC86-4EDB-A87D-598C4CB1DF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937664" y="5676459"/>
                <a:ext cx="832270" cy="74028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AFDEB0-E629-4EE9-ADD8-8343CD000784}"/>
                </a:ext>
              </a:extLst>
            </p:cNvPr>
            <p:cNvSpPr/>
            <p:nvPr/>
          </p:nvSpPr>
          <p:spPr>
            <a:xfrm>
              <a:off x="9635957" y="4683799"/>
              <a:ext cx="396240" cy="37930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E7A925-3694-43DC-81B3-AE41F68B94FA}"/>
                </a:ext>
              </a:extLst>
            </p:cNvPr>
            <p:cNvSpPr txBox="1"/>
            <p:nvPr/>
          </p:nvSpPr>
          <p:spPr>
            <a:xfrm>
              <a:off x="9511303" y="4362680"/>
              <a:ext cx="650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front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DA4C59-DB85-408B-87D6-56E247088B55}"/>
                </a:ext>
              </a:extLst>
            </p:cNvPr>
            <p:cNvSpPr txBox="1"/>
            <p:nvPr/>
          </p:nvSpPr>
          <p:spPr>
            <a:xfrm>
              <a:off x="8762839" y="3906337"/>
              <a:ext cx="2142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err="1"/>
                <a:t>LinkedIntList</a:t>
              </a:r>
              <a:endParaRPr lang="en-US" sz="2800" u="sng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BC4DB76-22DC-466B-95D8-A19B77ED06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47345" y="4700617"/>
              <a:ext cx="369090" cy="3447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B4A536C-127E-4242-ABA9-18E547E64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812046"/>
            <a:ext cx="10515600" cy="7626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/>
              <a:t>Modifying </a:t>
            </a:r>
            <a:r>
              <a:rPr lang="en-US" sz="3600" b="1" i="1" dirty="0">
                <a:latin typeface="Consolas" panose="020B0609020204030204" pitchFamily="49" charset="0"/>
              </a:rPr>
              <a:t>front</a:t>
            </a:r>
            <a:r>
              <a:rPr lang="en-US" sz="3600" b="1" i="1" dirty="0"/>
              <a:t> now modifies the list!</a:t>
            </a:r>
          </a:p>
          <a:p>
            <a:pPr marL="457200" lvl="1" indent="0" algn="ctr">
              <a:buNone/>
            </a:pPr>
            <a:endParaRPr lang="en-US" sz="3200" b="1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D42E6-5E8A-4CE9-8D75-7714FA77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Outline: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Revisiting the PCM (Modifying Links)</a:t>
            </a:r>
          </a:p>
          <a:p>
            <a:pPr>
              <a:spcAft>
                <a:spcPts val="1200"/>
              </a:spcAft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LinkedIntList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Pentagon 3" descr="pointing to Announcements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69274" y="14414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959EA-203D-4408-AC88-D3C0963C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A090-022C-2710-12F2-0AB1BBE1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Considering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LinkedIntList</a:t>
            </a:r>
            <a:r>
              <a:rPr lang="en-US" dirty="0"/>
              <a:t> </a:t>
            </a:r>
            <a:r>
              <a:rPr lang="en-US" dirty="0" err="1">
                <a:latin typeface="Consolas" panose="020B0609020204030204" pitchFamily="49" charset="0"/>
              </a:rPr>
              <a:t>printList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</p:txBody>
      </p:sp>
      <p:grpSp>
        <p:nvGrpSpPr>
          <p:cNvPr id="3" name="Group 2" descr="a LinkedIntList containing 1, 2, 3 &#10;in LinkedIntList's scope, a variable front pointing to the 1 variable&#10;a separate curr variable uninitialized&#10;live inking showed how curr could change without modifying front">
            <a:extLst>
              <a:ext uri="{FF2B5EF4-FFF2-40B4-BE49-F238E27FC236}">
                <a16:creationId xmlns:a16="http://schemas.microsoft.com/office/drawing/2014/main" id="{0E496943-9CFA-4D1E-B30F-EC06A521CDEE}"/>
              </a:ext>
            </a:extLst>
          </p:cNvPr>
          <p:cNvGrpSpPr/>
          <p:nvPr/>
        </p:nvGrpSpPr>
        <p:grpSpPr>
          <a:xfrm>
            <a:off x="1973533" y="1637967"/>
            <a:ext cx="6641254" cy="4349576"/>
            <a:chOff x="1973533" y="1637967"/>
            <a:chExt cx="6641254" cy="434957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D4A5A9F-3EDA-4E20-A9E5-52A3A2AFD856}"/>
                </a:ext>
              </a:extLst>
            </p:cNvPr>
            <p:cNvGrpSpPr/>
            <p:nvPr/>
          </p:nvGrpSpPr>
          <p:grpSpPr>
            <a:xfrm>
              <a:off x="1973533" y="3404864"/>
              <a:ext cx="1720426" cy="778932"/>
              <a:chOff x="1889760" y="4707467"/>
              <a:chExt cx="1720426" cy="778932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8F105D-A512-4ABD-9813-FB97D6FB9375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B9554E-B5D1-4199-9691-44A95C333B22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FD0A65-B9B5-4D09-9ACC-22707771E21D}"/>
                </a:ext>
              </a:extLst>
            </p:cNvPr>
            <p:cNvSpPr/>
            <p:nvPr/>
          </p:nvSpPr>
          <p:spPr>
            <a:xfrm>
              <a:off x="6466838" y="2433389"/>
              <a:ext cx="396240" cy="37930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9E7519-335D-4AB6-8F57-7A5276F7E829}"/>
                </a:ext>
              </a:extLst>
            </p:cNvPr>
            <p:cNvSpPr txBox="1"/>
            <p:nvPr/>
          </p:nvSpPr>
          <p:spPr>
            <a:xfrm>
              <a:off x="6342184" y="2112270"/>
              <a:ext cx="650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front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E98FF2C-234C-415E-9C1C-717E6BA6CFEF}"/>
                </a:ext>
              </a:extLst>
            </p:cNvPr>
            <p:cNvGrpSpPr/>
            <p:nvPr/>
          </p:nvGrpSpPr>
          <p:grpSpPr>
            <a:xfrm>
              <a:off x="4459347" y="3404864"/>
              <a:ext cx="1720426" cy="778932"/>
              <a:chOff x="1889760" y="4707467"/>
              <a:chExt cx="1720426" cy="77893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6633217-CECC-452C-8468-3E57614767A3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93BAA4F-FE5C-4067-BF78-68287645997D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F72A46E-6F87-4A35-9E18-E95F1D26852E}"/>
                </a:ext>
              </a:extLst>
            </p:cNvPr>
            <p:cNvGrpSpPr/>
            <p:nvPr/>
          </p:nvGrpSpPr>
          <p:grpSpPr>
            <a:xfrm>
              <a:off x="6894361" y="3404864"/>
              <a:ext cx="1720426" cy="778932"/>
              <a:chOff x="1889760" y="4707467"/>
              <a:chExt cx="1720426" cy="77893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069CAB3-85BF-4F9C-9E60-94B2E4920280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BF3B57C-2757-43D9-BADA-B2FABF852A14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E07C5B3-2C63-4BB6-BCBC-093487A8E73C}"/>
                </a:ext>
              </a:extLst>
            </p:cNvPr>
            <p:cNvCxnSpPr>
              <a:endCxn id="28" idx="1"/>
            </p:cNvCxnSpPr>
            <p:nvPr/>
          </p:nvCxnSpPr>
          <p:spPr>
            <a:xfrm>
              <a:off x="3263852" y="379433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4B6FAD8-655E-4134-8FE6-F50B34421387}"/>
                </a:ext>
              </a:extLst>
            </p:cNvPr>
            <p:cNvCxnSpPr>
              <a:cxnSpLocks/>
            </p:cNvCxnSpPr>
            <p:nvPr/>
          </p:nvCxnSpPr>
          <p:spPr>
            <a:xfrm>
              <a:off x="5698866" y="379433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EBA5AAF-10A1-4516-BD16-A2E215C3D4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8545" y="3426049"/>
              <a:ext cx="832270" cy="7402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22AFA828-E40B-468D-A691-588B1E431D81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 rot="10800000" flipV="1">
              <a:off x="2403641" y="2637220"/>
              <a:ext cx="4300325" cy="767644"/>
            </a:xfrm>
            <a:prstGeom prst="curvedConnector2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4E59338-DD44-4583-82E1-E51D1991E09C}"/>
                </a:ext>
              </a:extLst>
            </p:cNvPr>
            <p:cNvSpPr/>
            <p:nvPr/>
          </p:nvSpPr>
          <p:spPr>
            <a:xfrm>
              <a:off x="4923320" y="5608237"/>
              <a:ext cx="396240" cy="37930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53515A5-8A3C-4DA5-ACB1-A2FEF4C62D97}"/>
                </a:ext>
              </a:extLst>
            </p:cNvPr>
            <p:cNvSpPr txBox="1"/>
            <p:nvPr/>
          </p:nvSpPr>
          <p:spPr>
            <a:xfrm>
              <a:off x="4798666" y="5287118"/>
              <a:ext cx="6501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C00000"/>
                  </a:solidFill>
                </a:rPr>
                <a:t>curr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A99988-B23D-4022-B7F2-CCDF4A5259AA}"/>
                </a:ext>
              </a:extLst>
            </p:cNvPr>
            <p:cNvSpPr txBox="1"/>
            <p:nvPr/>
          </p:nvSpPr>
          <p:spPr>
            <a:xfrm>
              <a:off x="5154424" y="1637967"/>
              <a:ext cx="3021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err="1">
                  <a:latin typeface="Consolas" panose="020B0609020204030204" pitchFamily="49" charset="0"/>
                </a:rPr>
                <a:t>LinkedIntList</a:t>
              </a:r>
              <a:endParaRPr lang="en-US" sz="2800" u="sng" dirty="0">
                <a:latin typeface="Consolas" panose="020B0609020204030204" pitchFamily="49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B2A82-CC09-4EF0-911E-6FAA302E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94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6A4B-7120-785C-106C-ED6D6DEA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remove(value) v1</a:t>
            </a:r>
          </a:p>
        </p:txBody>
      </p:sp>
      <p:grpSp>
        <p:nvGrpSpPr>
          <p:cNvPr id="3" name="Group 2" descr="a LinkedIntList containing 1, 2, 3 &#10;in LinkedIntList's scope, a variable front pointing to the 1 variable&#10;a separate curr variable uninitialized&#10;live inking showed how the code shown would execute (with curr.data == value)">
            <a:extLst>
              <a:ext uri="{FF2B5EF4-FFF2-40B4-BE49-F238E27FC236}">
                <a16:creationId xmlns:a16="http://schemas.microsoft.com/office/drawing/2014/main" id="{C6BF063F-B6D9-483F-9FCB-5A68037F9574}"/>
              </a:ext>
            </a:extLst>
          </p:cNvPr>
          <p:cNvGrpSpPr/>
          <p:nvPr/>
        </p:nvGrpSpPr>
        <p:grpSpPr>
          <a:xfrm>
            <a:off x="1973533" y="1637967"/>
            <a:ext cx="6641254" cy="4349576"/>
            <a:chOff x="1973533" y="1637967"/>
            <a:chExt cx="6641254" cy="43495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BC4217C-5EB8-4806-B5F9-3738A9A9F6D3}"/>
                </a:ext>
              </a:extLst>
            </p:cNvPr>
            <p:cNvGrpSpPr/>
            <p:nvPr/>
          </p:nvGrpSpPr>
          <p:grpSpPr>
            <a:xfrm>
              <a:off x="1973533" y="3404864"/>
              <a:ext cx="1720426" cy="778932"/>
              <a:chOff x="1889760" y="4707467"/>
              <a:chExt cx="1720426" cy="77893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0E50DF-7228-4A61-82AA-191D2CBCC201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0A3991-DC80-46BF-9454-5A9A30539188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7FEA5E-4ECF-46A2-9035-2485561646D3}"/>
                </a:ext>
              </a:extLst>
            </p:cNvPr>
            <p:cNvSpPr/>
            <p:nvPr/>
          </p:nvSpPr>
          <p:spPr>
            <a:xfrm>
              <a:off x="6466838" y="2433389"/>
              <a:ext cx="396240" cy="37930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E3FAF9-0848-45C4-8BFB-02939AC99A62}"/>
                </a:ext>
              </a:extLst>
            </p:cNvPr>
            <p:cNvSpPr txBox="1"/>
            <p:nvPr/>
          </p:nvSpPr>
          <p:spPr>
            <a:xfrm>
              <a:off x="6342184" y="2112270"/>
              <a:ext cx="650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front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79FB97E-CE2C-4D3E-8792-B842CE046891}"/>
                </a:ext>
              </a:extLst>
            </p:cNvPr>
            <p:cNvGrpSpPr/>
            <p:nvPr/>
          </p:nvGrpSpPr>
          <p:grpSpPr>
            <a:xfrm>
              <a:off x="4459347" y="3404864"/>
              <a:ext cx="1720426" cy="778932"/>
              <a:chOff x="1889760" y="4707467"/>
              <a:chExt cx="1720426" cy="77893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19FCB0-5094-4999-987D-3F0641C015BB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1B2AB6-6011-40FD-8587-AB2522E67A06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942740A-69F0-4717-856F-4A8349B78D8C}"/>
                </a:ext>
              </a:extLst>
            </p:cNvPr>
            <p:cNvGrpSpPr/>
            <p:nvPr/>
          </p:nvGrpSpPr>
          <p:grpSpPr>
            <a:xfrm>
              <a:off x="6894361" y="3404864"/>
              <a:ext cx="1720426" cy="778932"/>
              <a:chOff x="1889760" y="4707467"/>
              <a:chExt cx="1720426" cy="77893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6E1D9C7-313F-40CC-9B7F-5136EAE41F09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EDBC486-FC3C-48C2-A03A-06C7997FC73C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A5B6D8C-3B45-4A03-A0CD-A7C5520FE3A2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3263852" y="379433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BF8B8EE-1BFA-40D5-9224-75146B16FA3E}"/>
                </a:ext>
              </a:extLst>
            </p:cNvPr>
            <p:cNvCxnSpPr>
              <a:cxnSpLocks/>
            </p:cNvCxnSpPr>
            <p:nvPr/>
          </p:nvCxnSpPr>
          <p:spPr>
            <a:xfrm>
              <a:off x="5698866" y="379433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C28AA23-9416-446A-8853-AB821D2C3C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8545" y="3426049"/>
              <a:ext cx="832270" cy="7402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8565707-F651-4EF1-8BA8-B092740EA670}"/>
                </a:ext>
              </a:extLst>
            </p:cNvPr>
            <p:cNvSpPr txBox="1"/>
            <p:nvPr/>
          </p:nvSpPr>
          <p:spPr>
            <a:xfrm>
              <a:off x="5154424" y="1637967"/>
              <a:ext cx="3021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err="1">
                  <a:latin typeface="Consolas" panose="020B0609020204030204" pitchFamily="49" charset="0"/>
                </a:rPr>
                <a:t>LinkedIntList</a:t>
              </a:r>
              <a:endParaRPr lang="en-US" sz="2800" u="sng" dirty="0">
                <a:latin typeface="Consolas" panose="020B0609020204030204" pitchFamily="49" charset="0"/>
              </a:endParaRPr>
            </a:p>
          </p:txBody>
        </p:sp>
        <p:cxnSp>
          <p:nvCxnSpPr>
            <p:cNvPr id="19" name="Connector: Curved 18">
              <a:extLst>
                <a:ext uri="{FF2B5EF4-FFF2-40B4-BE49-F238E27FC236}">
                  <a16:creationId xmlns:a16="http://schemas.microsoft.com/office/drawing/2014/main" id="{CEBD761F-D49C-49F3-BAFA-0543536985D1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 rot="10800000" flipV="1">
              <a:off x="2403641" y="2637220"/>
              <a:ext cx="4300325" cy="767644"/>
            </a:xfrm>
            <a:prstGeom prst="curvedConnector2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DA4710-5C0A-4CF1-B85B-04488C901D35}"/>
                </a:ext>
              </a:extLst>
            </p:cNvPr>
            <p:cNvSpPr/>
            <p:nvPr/>
          </p:nvSpPr>
          <p:spPr>
            <a:xfrm>
              <a:off x="4923320" y="5608237"/>
              <a:ext cx="396240" cy="37930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51E921-6373-47B9-BE43-F47DA29708D4}"/>
                </a:ext>
              </a:extLst>
            </p:cNvPr>
            <p:cNvSpPr txBox="1"/>
            <p:nvPr/>
          </p:nvSpPr>
          <p:spPr>
            <a:xfrm>
              <a:off x="4798666" y="5287118"/>
              <a:ext cx="6501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C00000"/>
                  </a:solidFill>
                </a:rPr>
                <a:t>curr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CEAD87D-8A3F-4A50-826F-EC096F2E07F2}"/>
              </a:ext>
            </a:extLst>
          </p:cNvPr>
          <p:cNvSpPr txBox="1"/>
          <p:nvPr/>
        </p:nvSpPr>
        <p:spPr>
          <a:xfrm>
            <a:off x="6802849" y="5419325"/>
            <a:ext cx="5155533" cy="1015663"/>
          </a:xfrm>
          <a:custGeom>
            <a:avLst/>
            <a:gdLst>
              <a:gd name="connsiteX0" fmla="*/ 0 w 5155533"/>
              <a:gd name="connsiteY0" fmla="*/ 0 h 1015663"/>
              <a:gd name="connsiteX1" fmla="*/ 695997 w 5155533"/>
              <a:gd name="connsiteY1" fmla="*/ 0 h 1015663"/>
              <a:gd name="connsiteX2" fmla="*/ 1391994 w 5155533"/>
              <a:gd name="connsiteY2" fmla="*/ 0 h 1015663"/>
              <a:gd name="connsiteX3" fmla="*/ 1881770 w 5155533"/>
              <a:gd name="connsiteY3" fmla="*/ 0 h 1015663"/>
              <a:gd name="connsiteX4" fmla="*/ 2629322 w 5155533"/>
              <a:gd name="connsiteY4" fmla="*/ 0 h 1015663"/>
              <a:gd name="connsiteX5" fmla="*/ 3325319 w 5155533"/>
              <a:gd name="connsiteY5" fmla="*/ 0 h 1015663"/>
              <a:gd name="connsiteX6" fmla="*/ 3866650 w 5155533"/>
              <a:gd name="connsiteY6" fmla="*/ 0 h 1015663"/>
              <a:gd name="connsiteX7" fmla="*/ 4459536 w 5155533"/>
              <a:gd name="connsiteY7" fmla="*/ 0 h 1015663"/>
              <a:gd name="connsiteX8" fmla="*/ 5155533 w 5155533"/>
              <a:gd name="connsiteY8" fmla="*/ 0 h 1015663"/>
              <a:gd name="connsiteX9" fmla="*/ 5155533 w 5155533"/>
              <a:gd name="connsiteY9" fmla="*/ 507832 h 1015663"/>
              <a:gd name="connsiteX10" fmla="*/ 5155533 w 5155533"/>
              <a:gd name="connsiteY10" fmla="*/ 1015663 h 1015663"/>
              <a:gd name="connsiteX11" fmla="*/ 4665757 w 5155533"/>
              <a:gd name="connsiteY11" fmla="*/ 1015663 h 1015663"/>
              <a:gd name="connsiteX12" fmla="*/ 3918205 w 5155533"/>
              <a:gd name="connsiteY12" fmla="*/ 1015663 h 1015663"/>
              <a:gd name="connsiteX13" fmla="*/ 3428429 w 5155533"/>
              <a:gd name="connsiteY13" fmla="*/ 1015663 h 1015663"/>
              <a:gd name="connsiteX14" fmla="*/ 2783988 w 5155533"/>
              <a:gd name="connsiteY14" fmla="*/ 1015663 h 1015663"/>
              <a:gd name="connsiteX15" fmla="*/ 2294212 w 5155533"/>
              <a:gd name="connsiteY15" fmla="*/ 1015663 h 1015663"/>
              <a:gd name="connsiteX16" fmla="*/ 1752881 w 5155533"/>
              <a:gd name="connsiteY16" fmla="*/ 1015663 h 1015663"/>
              <a:gd name="connsiteX17" fmla="*/ 1005329 w 5155533"/>
              <a:gd name="connsiteY17" fmla="*/ 1015663 h 1015663"/>
              <a:gd name="connsiteX18" fmla="*/ 0 w 5155533"/>
              <a:gd name="connsiteY18" fmla="*/ 1015663 h 1015663"/>
              <a:gd name="connsiteX19" fmla="*/ 0 w 5155533"/>
              <a:gd name="connsiteY19" fmla="*/ 487518 h 1015663"/>
              <a:gd name="connsiteX20" fmla="*/ 0 w 5155533"/>
              <a:gd name="connsiteY2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55533" h="1015663" extrusionOk="0">
                <a:moveTo>
                  <a:pt x="0" y="0"/>
                </a:moveTo>
                <a:cubicBezTo>
                  <a:pt x="329330" y="8997"/>
                  <a:pt x="378777" y="32954"/>
                  <a:pt x="695997" y="0"/>
                </a:cubicBezTo>
                <a:cubicBezTo>
                  <a:pt x="1013217" y="-32954"/>
                  <a:pt x="1097612" y="-22683"/>
                  <a:pt x="1391994" y="0"/>
                </a:cubicBezTo>
                <a:cubicBezTo>
                  <a:pt x="1686376" y="22683"/>
                  <a:pt x="1653361" y="-23037"/>
                  <a:pt x="1881770" y="0"/>
                </a:cubicBezTo>
                <a:cubicBezTo>
                  <a:pt x="2110179" y="23037"/>
                  <a:pt x="2399631" y="35135"/>
                  <a:pt x="2629322" y="0"/>
                </a:cubicBezTo>
                <a:cubicBezTo>
                  <a:pt x="2859013" y="-35135"/>
                  <a:pt x="3111625" y="-8341"/>
                  <a:pt x="3325319" y="0"/>
                </a:cubicBezTo>
                <a:cubicBezTo>
                  <a:pt x="3539013" y="8341"/>
                  <a:pt x="3599845" y="17549"/>
                  <a:pt x="3866650" y="0"/>
                </a:cubicBezTo>
                <a:cubicBezTo>
                  <a:pt x="4133455" y="-17549"/>
                  <a:pt x="4166538" y="-24283"/>
                  <a:pt x="4459536" y="0"/>
                </a:cubicBezTo>
                <a:cubicBezTo>
                  <a:pt x="4752534" y="24283"/>
                  <a:pt x="4814481" y="23170"/>
                  <a:pt x="5155533" y="0"/>
                </a:cubicBezTo>
                <a:cubicBezTo>
                  <a:pt x="5140377" y="107806"/>
                  <a:pt x="5172455" y="284393"/>
                  <a:pt x="5155533" y="507832"/>
                </a:cubicBezTo>
                <a:cubicBezTo>
                  <a:pt x="5138611" y="731271"/>
                  <a:pt x="5140072" y="791546"/>
                  <a:pt x="5155533" y="1015663"/>
                </a:cubicBezTo>
                <a:cubicBezTo>
                  <a:pt x="4966058" y="993562"/>
                  <a:pt x="4903185" y="1009119"/>
                  <a:pt x="4665757" y="1015663"/>
                </a:cubicBezTo>
                <a:cubicBezTo>
                  <a:pt x="4428329" y="1022207"/>
                  <a:pt x="4082206" y="1011262"/>
                  <a:pt x="3918205" y="1015663"/>
                </a:cubicBezTo>
                <a:cubicBezTo>
                  <a:pt x="3754204" y="1020064"/>
                  <a:pt x="3649009" y="1008088"/>
                  <a:pt x="3428429" y="1015663"/>
                </a:cubicBezTo>
                <a:cubicBezTo>
                  <a:pt x="3207849" y="1023238"/>
                  <a:pt x="2935147" y="1032381"/>
                  <a:pt x="2783988" y="1015663"/>
                </a:cubicBezTo>
                <a:cubicBezTo>
                  <a:pt x="2632829" y="998945"/>
                  <a:pt x="2446317" y="1029976"/>
                  <a:pt x="2294212" y="1015663"/>
                </a:cubicBezTo>
                <a:cubicBezTo>
                  <a:pt x="2142107" y="1001350"/>
                  <a:pt x="2022065" y="1008051"/>
                  <a:pt x="1752881" y="1015663"/>
                </a:cubicBezTo>
                <a:cubicBezTo>
                  <a:pt x="1483697" y="1023275"/>
                  <a:pt x="1236612" y="1032235"/>
                  <a:pt x="1005329" y="1015663"/>
                </a:cubicBezTo>
                <a:cubicBezTo>
                  <a:pt x="774046" y="999091"/>
                  <a:pt x="322853" y="1015600"/>
                  <a:pt x="0" y="1015663"/>
                </a:cubicBezTo>
                <a:cubicBezTo>
                  <a:pt x="-6211" y="843230"/>
                  <a:pt x="22038" y="709041"/>
                  <a:pt x="0" y="487518"/>
                </a:cubicBezTo>
                <a:cubicBezTo>
                  <a:pt x="-22038" y="265995"/>
                  <a:pt x="-22047" y="107959"/>
                  <a:pt x="0" y="0"/>
                </a:cubicBezTo>
                <a:close/>
              </a:path>
            </a:pathLst>
          </a:custGeom>
          <a:noFill/>
          <a:ln w="127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1003336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if (</a:t>
            </a:r>
            <a:r>
              <a:rPr lang="en-US" sz="2000" dirty="0" err="1">
                <a:latin typeface="Consolas" panose="020B0609020204030204" pitchFamily="49" charset="0"/>
              </a:rPr>
              <a:t>curr.data</a:t>
            </a:r>
            <a:r>
              <a:rPr lang="en-US" sz="2000" dirty="0">
                <a:latin typeface="Consolas" panose="020B0609020204030204" pitchFamily="49" charset="0"/>
              </a:rPr>
              <a:t> == value)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// remove </a:t>
            </a:r>
            <a:r>
              <a:rPr lang="en-US" sz="2000" dirty="0" err="1">
                <a:latin typeface="Consolas" panose="020B0609020204030204" pitchFamily="49" charset="0"/>
              </a:rPr>
              <a:t>curr</a:t>
            </a:r>
            <a:r>
              <a:rPr lang="en-US" sz="2000" dirty="0">
                <a:latin typeface="Consolas" panose="020B0609020204030204" pitchFamily="49" charset="0"/>
              </a:rPr>
              <a:t> from the list...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617AAD1-5CEF-42BD-A115-894E2289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08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6A4B-7120-785C-106C-ED6D6DEA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remove(value) v2</a:t>
            </a:r>
          </a:p>
        </p:txBody>
      </p:sp>
      <p:grpSp>
        <p:nvGrpSpPr>
          <p:cNvPr id="3" name="Group 2" descr="a LinkedIntList containing 1, 2, 3 &#10;in LinkedIntList's scope, a variable front pointing to the 1 variable&#10;a separate curr variable uninitialized&#10;live inking showed how the code shown would execute (with curr.next.data == value)">
            <a:extLst>
              <a:ext uri="{FF2B5EF4-FFF2-40B4-BE49-F238E27FC236}">
                <a16:creationId xmlns:a16="http://schemas.microsoft.com/office/drawing/2014/main" id="{FB40A48E-D9E7-42BA-BA19-B7FA484F0BC7}"/>
              </a:ext>
            </a:extLst>
          </p:cNvPr>
          <p:cNvGrpSpPr/>
          <p:nvPr/>
        </p:nvGrpSpPr>
        <p:grpSpPr>
          <a:xfrm>
            <a:off x="1973533" y="1637967"/>
            <a:ext cx="6641254" cy="4349576"/>
            <a:chOff x="1973533" y="1637967"/>
            <a:chExt cx="6641254" cy="43495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BC4217C-5EB8-4806-B5F9-3738A9A9F6D3}"/>
                </a:ext>
              </a:extLst>
            </p:cNvPr>
            <p:cNvGrpSpPr/>
            <p:nvPr/>
          </p:nvGrpSpPr>
          <p:grpSpPr>
            <a:xfrm>
              <a:off x="1973533" y="3404864"/>
              <a:ext cx="1720426" cy="778932"/>
              <a:chOff x="1889760" y="4707467"/>
              <a:chExt cx="1720426" cy="77893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0E50DF-7228-4A61-82AA-191D2CBCC201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0A3991-DC80-46BF-9454-5A9A30539188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7FEA5E-4ECF-46A2-9035-2485561646D3}"/>
                </a:ext>
              </a:extLst>
            </p:cNvPr>
            <p:cNvSpPr/>
            <p:nvPr/>
          </p:nvSpPr>
          <p:spPr>
            <a:xfrm>
              <a:off x="6466838" y="2433389"/>
              <a:ext cx="396240" cy="37930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E3FAF9-0848-45C4-8BFB-02939AC99A62}"/>
                </a:ext>
              </a:extLst>
            </p:cNvPr>
            <p:cNvSpPr txBox="1"/>
            <p:nvPr/>
          </p:nvSpPr>
          <p:spPr>
            <a:xfrm>
              <a:off x="6342184" y="2112270"/>
              <a:ext cx="650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front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79FB97E-CE2C-4D3E-8792-B842CE046891}"/>
                </a:ext>
              </a:extLst>
            </p:cNvPr>
            <p:cNvGrpSpPr/>
            <p:nvPr/>
          </p:nvGrpSpPr>
          <p:grpSpPr>
            <a:xfrm>
              <a:off x="4459347" y="3404864"/>
              <a:ext cx="1720426" cy="778932"/>
              <a:chOff x="1889760" y="4707467"/>
              <a:chExt cx="1720426" cy="77893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19FCB0-5094-4999-987D-3F0641C015BB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1B2AB6-6011-40FD-8587-AB2522E67A06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942740A-69F0-4717-856F-4A8349B78D8C}"/>
                </a:ext>
              </a:extLst>
            </p:cNvPr>
            <p:cNvGrpSpPr/>
            <p:nvPr/>
          </p:nvGrpSpPr>
          <p:grpSpPr>
            <a:xfrm>
              <a:off x="6894361" y="3404864"/>
              <a:ext cx="1720426" cy="778932"/>
              <a:chOff x="1889760" y="4707467"/>
              <a:chExt cx="1720426" cy="77893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6E1D9C7-313F-40CC-9B7F-5136EAE41F09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EDBC486-FC3C-48C2-A03A-06C7997FC73C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A5B6D8C-3B45-4A03-A0CD-A7C5520FE3A2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3263852" y="379433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BF8B8EE-1BFA-40D5-9224-75146B16FA3E}"/>
                </a:ext>
              </a:extLst>
            </p:cNvPr>
            <p:cNvCxnSpPr>
              <a:cxnSpLocks/>
            </p:cNvCxnSpPr>
            <p:nvPr/>
          </p:nvCxnSpPr>
          <p:spPr>
            <a:xfrm>
              <a:off x="5698866" y="379433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C28AA23-9416-446A-8853-AB821D2C3C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8545" y="3426049"/>
              <a:ext cx="832270" cy="7402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Curved 18">
              <a:extLst>
                <a:ext uri="{FF2B5EF4-FFF2-40B4-BE49-F238E27FC236}">
                  <a16:creationId xmlns:a16="http://schemas.microsoft.com/office/drawing/2014/main" id="{CEBD761F-D49C-49F3-BAFA-0543536985D1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 rot="10800000" flipV="1">
              <a:off x="2403641" y="2637220"/>
              <a:ext cx="4300325" cy="767644"/>
            </a:xfrm>
            <a:prstGeom prst="curvedConnector2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DA4710-5C0A-4CF1-B85B-04488C901D35}"/>
                </a:ext>
              </a:extLst>
            </p:cNvPr>
            <p:cNvSpPr/>
            <p:nvPr/>
          </p:nvSpPr>
          <p:spPr>
            <a:xfrm>
              <a:off x="4923320" y="5608237"/>
              <a:ext cx="396240" cy="379306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51E921-6373-47B9-BE43-F47DA29708D4}"/>
                </a:ext>
              </a:extLst>
            </p:cNvPr>
            <p:cNvSpPr txBox="1"/>
            <p:nvPr/>
          </p:nvSpPr>
          <p:spPr>
            <a:xfrm>
              <a:off x="4798666" y="5287118"/>
              <a:ext cx="6501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curr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F7C5D6-53E0-4052-90D1-C51AB32FB619}"/>
                </a:ext>
              </a:extLst>
            </p:cNvPr>
            <p:cNvSpPr txBox="1"/>
            <p:nvPr/>
          </p:nvSpPr>
          <p:spPr>
            <a:xfrm>
              <a:off x="5154424" y="1637967"/>
              <a:ext cx="3021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err="1">
                  <a:latin typeface="Consolas" panose="020B0609020204030204" pitchFamily="49" charset="0"/>
                </a:rPr>
                <a:t>LinkedIntList</a:t>
              </a:r>
              <a:endParaRPr lang="en-US" sz="2800" u="sng" dirty="0">
                <a:latin typeface="Consolas" panose="020B0609020204030204" pitchFamily="49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CEAD87D-8A3F-4A50-826F-EC096F2E07F2}"/>
              </a:ext>
            </a:extLst>
          </p:cNvPr>
          <p:cNvSpPr txBox="1"/>
          <p:nvPr/>
        </p:nvSpPr>
        <p:spPr>
          <a:xfrm>
            <a:off x="6802849" y="5419325"/>
            <a:ext cx="5155533" cy="1015663"/>
          </a:xfrm>
          <a:custGeom>
            <a:avLst/>
            <a:gdLst>
              <a:gd name="connsiteX0" fmla="*/ 0 w 5155533"/>
              <a:gd name="connsiteY0" fmla="*/ 0 h 1015663"/>
              <a:gd name="connsiteX1" fmla="*/ 695997 w 5155533"/>
              <a:gd name="connsiteY1" fmla="*/ 0 h 1015663"/>
              <a:gd name="connsiteX2" fmla="*/ 1391994 w 5155533"/>
              <a:gd name="connsiteY2" fmla="*/ 0 h 1015663"/>
              <a:gd name="connsiteX3" fmla="*/ 1881770 w 5155533"/>
              <a:gd name="connsiteY3" fmla="*/ 0 h 1015663"/>
              <a:gd name="connsiteX4" fmla="*/ 2629322 w 5155533"/>
              <a:gd name="connsiteY4" fmla="*/ 0 h 1015663"/>
              <a:gd name="connsiteX5" fmla="*/ 3325319 w 5155533"/>
              <a:gd name="connsiteY5" fmla="*/ 0 h 1015663"/>
              <a:gd name="connsiteX6" fmla="*/ 3866650 w 5155533"/>
              <a:gd name="connsiteY6" fmla="*/ 0 h 1015663"/>
              <a:gd name="connsiteX7" fmla="*/ 4459536 w 5155533"/>
              <a:gd name="connsiteY7" fmla="*/ 0 h 1015663"/>
              <a:gd name="connsiteX8" fmla="*/ 5155533 w 5155533"/>
              <a:gd name="connsiteY8" fmla="*/ 0 h 1015663"/>
              <a:gd name="connsiteX9" fmla="*/ 5155533 w 5155533"/>
              <a:gd name="connsiteY9" fmla="*/ 507832 h 1015663"/>
              <a:gd name="connsiteX10" fmla="*/ 5155533 w 5155533"/>
              <a:gd name="connsiteY10" fmla="*/ 1015663 h 1015663"/>
              <a:gd name="connsiteX11" fmla="*/ 4665757 w 5155533"/>
              <a:gd name="connsiteY11" fmla="*/ 1015663 h 1015663"/>
              <a:gd name="connsiteX12" fmla="*/ 3918205 w 5155533"/>
              <a:gd name="connsiteY12" fmla="*/ 1015663 h 1015663"/>
              <a:gd name="connsiteX13" fmla="*/ 3428429 w 5155533"/>
              <a:gd name="connsiteY13" fmla="*/ 1015663 h 1015663"/>
              <a:gd name="connsiteX14" fmla="*/ 2783988 w 5155533"/>
              <a:gd name="connsiteY14" fmla="*/ 1015663 h 1015663"/>
              <a:gd name="connsiteX15" fmla="*/ 2294212 w 5155533"/>
              <a:gd name="connsiteY15" fmla="*/ 1015663 h 1015663"/>
              <a:gd name="connsiteX16" fmla="*/ 1752881 w 5155533"/>
              <a:gd name="connsiteY16" fmla="*/ 1015663 h 1015663"/>
              <a:gd name="connsiteX17" fmla="*/ 1005329 w 5155533"/>
              <a:gd name="connsiteY17" fmla="*/ 1015663 h 1015663"/>
              <a:gd name="connsiteX18" fmla="*/ 0 w 5155533"/>
              <a:gd name="connsiteY18" fmla="*/ 1015663 h 1015663"/>
              <a:gd name="connsiteX19" fmla="*/ 0 w 5155533"/>
              <a:gd name="connsiteY19" fmla="*/ 487518 h 1015663"/>
              <a:gd name="connsiteX20" fmla="*/ 0 w 5155533"/>
              <a:gd name="connsiteY2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55533" h="1015663" extrusionOk="0">
                <a:moveTo>
                  <a:pt x="0" y="0"/>
                </a:moveTo>
                <a:cubicBezTo>
                  <a:pt x="329330" y="8997"/>
                  <a:pt x="378777" y="32954"/>
                  <a:pt x="695997" y="0"/>
                </a:cubicBezTo>
                <a:cubicBezTo>
                  <a:pt x="1013217" y="-32954"/>
                  <a:pt x="1097612" y="-22683"/>
                  <a:pt x="1391994" y="0"/>
                </a:cubicBezTo>
                <a:cubicBezTo>
                  <a:pt x="1686376" y="22683"/>
                  <a:pt x="1653361" y="-23037"/>
                  <a:pt x="1881770" y="0"/>
                </a:cubicBezTo>
                <a:cubicBezTo>
                  <a:pt x="2110179" y="23037"/>
                  <a:pt x="2399631" y="35135"/>
                  <a:pt x="2629322" y="0"/>
                </a:cubicBezTo>
                <a:cubicBezTo>
                  <a:pt x="2859013" y="-35135"/>
                  <a:pt x="3111625" y="-8341"/>
                  <a:pt x="3325319" y="0"/>
                </a:cubicBezTo>
                <a:cubicBezTo>
                  <a:pt x="3539013" y="8341"/>
                  <a:pt x="3599845" y="17549"/>
                  <a:pt x="3866650" y="0"/>
                </a:cubicBezTo>
                <a:cubicBezTo>
                  <a:pt x="4133455" y="-17549"/>
                  <a:pt x="4166538" y="-24283"/>
                  <a:pt x="4459536" y="0"/>
                </a:cubicBezTo>
                <a:cubicBezTo>
                  <a:pt x="4752534" y="24283"/>
                  <a:pt x="4814481" y="23170"/>
                  <a:pt x="5155533" y="0"/>
                </a:cubicBezTo>
                <a:cubicBezTo>
                  <a:pt x="5140377" y="107806"/>
                  <a:pt x="5172455" y="284393"/>
                  <a:pt x="5155533" y="507832"/>
                </a:cubicBezTo>
                <a:cubicBezTo>
                  <a:pt x="5138611" y="731271"/>
                  <a:pt x="5140072" y="791546"/>
                  <a:pt x="5155533" y="1015663"/>
                </a:cubicBezTo>
                <a:cubicBezTo>
                  <a:pt x="4966058" y="993562"/>
                  <a:pt x="4903185" y="1009119"/>
                  <a:pt x="4665757" y="1015663"/>
                </a:cubicBezTo>
                <a:cubicBezTo>
                  <a:pt x="4428329" y="1022207"/>
                  <a:pt x="4082206" y="1011262"/>
                  <a:pt x="3918205" y="1015663"/>
                </a:cubicBezTo>
                <a:cubicBezTo>
                  <a:pt x="3754204" y="1020064"/>
                  <a:pt x="3649009" y="1008088"/>
                  <a:pt x="3428429" y="1015663"/>
                </a:cubicBezTo>
                <a:cubicBezTo>
                  <a:pt x="3207849" y="1023238"/>
                  <a:pt x="2935147" y="1032381"/>
                  <a:pt x="2783988" y="1015663"/>
                </a:cubicBezTo>
                <a:cubicBezTo>
                  <a:pt x="2632829" y="998945"/>
                  <a:pt x="2446317" y="1029976"/>
                  <a:pt x="2294212" y="1015663"/>
                </a:cubicBezTo>
                <a:cubicBezTo>
                  <a:pt x="2142107" y="1001350"/>
                  <a:pt x="2022065" y="1008051"/>
                  <a:pt x="1752881" y="1015663"/>
                </a:cubicBezTo>
                <a:cubicBezTo>
                  <a:pt x="1483697" y="1023275"/>
                  <a:pt x="1236612" y="1032235"/>
                  <a:pt x="1005329" y="1015663"/>
                </a:cubicBezTo>
                <a:cubicBezTo>
                  <a:pt x="774046" y="999091"/>
                  <a:pt x="322853" y="1015600"/>
                  <a:pt x="0" y="1015663"/>
                </a:cubicBezTo>
                <a:cubicBezTo>
                  <a:pt x="-6211" y="843230"/>
                  <a:pt x="22038" y="709041"/>
                  <a:pt x="0" y="487518"/>
                </a:cubicBezTo>
                <a:cubicBezTo>
                  <a:pt x="-22038" y="265995"/>
                  <a:pt x="-22047" y="107959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1003336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if (</a:t>
            </a:r>
            <a:r>
              <a:rPr lang="en-US" sz="2000" dirty="0" err="1">
                <a:latin typeface="Consolas" panose="020B0609020204030204" pitchFamily="49" charset="0"/>
              </a:rPr>
              <a:t>curr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.next</a:t>
            </a:r>
            <a:r>
              <a:rPr lang="en-US" sz="2000" dirty="0" err="1">
                <a:latin typeface="Consolas" panose="020B0609020204030204" pitchFamily="49" charset="0"/>
              </a:rPr>
              <a:t>.data</a:t>
            </a:r>
            <a:r>
              <a:rPr lang="en-US" sz="2000" dirty="0">
                <a:latin typeface="Consolas" panose="020B0609020204030204" pitchFamily="49" charset="0"/>
              </a:rPr>
              <a:t> == value)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// remove </a:t>
            </a:r>
            <a:r>
              <a:rPr lang="en-US" sz="2000" dirty="0" err="1">
                <a:latin typeface="Consolas" panose="020B0609020204030204" pitchFamily="49" charset="0"/>
              </a:rPr>
              <a:t>curr</a:t>
            </a:r>
            <a:r>
              <a:rPr lang="en-US" sz="2000" dirty="0">
                <a:latin typeface="Consolas" panose="020B0609020204030204" pitchFamily="49" charset="0"/>
              </a:rPr>
              <a:t> from the list...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3A548D78-3D31-4720-AD5B-53B7F28FC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8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029834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endParaRPr lang="en-US" dirty="0"/>
          </a:p>
          <a:p>
            <a:r>
              <a:rPr lang="en-US" dirty="0"/>
              <a:t>Does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actually update our chain?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What will?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u="sng" dirty="0" err="1">
                <a:latin typeface="Consolas" panose="020B0609020204030204" pitchFamily="49" charset="0"/>
              </a:rPr>
              <a:t>.next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dirty="0"/>
              <a:t> changing </a:t>
            </a:r>
            <a:r>
              <a:rPr lang="en-US" u="sng" dirty="0">
                <a:latin typeface="Consolas" panose="020B0609020204030204" pitchFamily="49" charset="0"/>
              </a:rPr>
              <a:t>front</a:t>
            </a:r>
          </a:p>
          <a:p>
            <a:pPr lvl="1"/>
            <a:r>
              <a:rPr lang="en-US" dirty="0"/>
              <a:t>Need to </a:t>
            </a:r>
            <a:r>
              <a:rPr lang="en-US" b="1" dirty="0"/>
              <a:t>stop one early</a:t>
            </a:r>
            <a:r>
              <a:rPr lang="en-US" dirty="0"/>
              <a:t> to make changes</a:t>
            </a:r>
            <a:endParaRPr lang="en-US" u="sng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200" u="sng" dirty="0">
              <a:latin typeface="Consolas" panose="020B0609020204030204" pitchFamily="49" charset="0"/>
            </a:endParaRPr>
          </a:p>
          <a:p>
            <a:r>
              <a:rPr lang="en-US" dirty="0"/>
              <a:t>Often a number of (edge) cases to watch out for:</a:t>
            </a:r>
          </a:p>
          <a:p>
            <a:pPr lvl="1"/>
            <a:r>
              <a:rPr lang="en-US" dirty="0"/>
              <a:t>M(</a:t>
            </a:r>
            <a:r>
              <a:rPr lang="en-US" dirty="0" err="1"/>
              <a:t>iddle</a:t>
            </a:r>
            <a:r>
              <a:rPr lang="en-US" dirty="0"/>
              <a:t>) – Modifying node in the middle of the list (general)</a:t>
            </a:r>
          </a:p>
          <a:p>
            <a:pPr lvl="1"/>
            <a:r>
              <a:rPr lang="en-US" dirty="0"/>
              <a:t>F(</a:t>
            </a:r>
            <a:r>
              <a:rPr lang="en-US" dirty="0" err="1"/>
              <a:t>ront</a:t>
            </a:r>
            <a:r>
              <a:rPr lang="en-US" dirty="0"/>
              <a:t>) – Modifying the first node</a:t>
            </a:r>
          </a:p>
          <a:p>
            <a:pPr lvl="1"/>
            <a:r>
              <a:rPr lang="en-US" dirty="0"/>
              <a:t>E(</a:t>
            </a:r>
            <a:r>
              <a:rPr lang="en-US" dirty="0" err="1"/>
              <a:t>mpty</a:t>
            </a:r>
            <a:r>
              <a:rPr lang="en-US" dirty="0"/>
              <a:t>) – What if the list is empty?</a:t>
            </a:r>
          </a:p>
          <a:p>
            <a:pPr lvl="1"/>
            <a:r>
              <a:rPr lang="en-US" dirty="0"/>
              <a:t>E(</a:t>
            </a:r>
            <a:r>
              <a:rPr lang="en-US" dirty="0" err="1"/>
              <a:t>nd</a:t>
            </a:r>
            <a:r>
              <a:rPr lang="en-US" dirty="0"/>
              <a:t>) – Rare, do we need to do something with the end of the list?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DD59CC-1EC1-48FE-A432-616F8A981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8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35903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Great job on Quiz 0!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Expect grades before Quiz 1, but we need to wrap up makeup quizzes first 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R0 and P0 feedback are out!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Creative Project 1 due tonight at 11:59pm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Submit </a:t>
            </a:r>
            <a:r>
              <a:rPr lang="en-US" i="1" dirty="0">
                <a:solidFill>
                  <a:schemeClr val="tx1"/>
                </a:solidFill>
              </a:rPr>
              <a:t>something</a:t>
            </a:r>
            <a:r>
              <a:rPr lang="en-US" dirty="0">
                <a:solidFill>
                  <a:schemeClr val="tx1"/>
                </a:solidFill>
              </a:rPr>
              <a:t> so we can provide some feedback!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Programming Assignment 1 releases tomorrow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One of the trickier assignments in the course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2 weeks to complete this one! Feel free to take a breather if necessary but get started sooner than later.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BFD93-C29E-499A-B7C9-C98C94B7E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Lecture Outline: Revisiting the PCM (Modifying Links)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Revisiting the PCM (Modifying Links)</a:t>
            </a:r>
          </a:p>
          <a:p>
            <a:pPr>
              <a:spcAft>
                <a:spcPts val="1200"/>
              </a:spcAft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LinkedIntList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Pentagon 3" descr="pointing to Revisiting the PCM (Modifying Links)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751952" y="212044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FE37DA-8434-45A9-BAE9-5D47CF37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45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A090-022C-2710-12F2-0AB1BBE1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</a:t>
            </a:r>
            <a:r>
              <a:rPr lang="en-US" dirty="0" err="1">
                <a:latin typeface="Consolas" panose="020B0609020204030204" pitchFamily="49" charset="0"/>
              </a:rPr>
              <a:t>insertAfterLast</a:t>
            </a:r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3" name="Group 2" descr="three ListNodes in a line, the first containing 1 and a blank next reference, the next containing 3 and a blank next reference, and the next containing 4 and a blank next reference">
            <a:extLst>
              <a:ext uri="{FF2B5EF4-FFF2-40B4-BE49-F238E27FC236}">
                <a16:creationId xmlns:a16="http://schemas.microsoft.com/office/drawing/2014/main" id="{D6C97F4C-6B01-4F6A-AECD-0C6869A0429C}"/>
              </a:ext>
            </a:extLst>
          </p:cNvPr>
          <p:cNvGrpSpPr/>
          <p:nvPr/>
        </p:nvGrpSpPr>
        <p:grpSpPr>
          <a:xfrm>
            <a:off x="2303236" y="3039534"/>
            <a:ext cx="7213092" cy="778932"/>
            <a:chOff x="2303236" y="3039534"/>
            <a:chExt cx="7213092" cy="7789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99ECC13-76C3-4169-9F33-2459F0D97C02}"/>
                </a:ext>
              </a:extLst>
            </p:cNvPr>
            <p:cNvGrpSpPr/>
            <p:nvPr/>
          </p:nvGrpSpPr>
          <p:grpSpPr>
            <a:xfrm>
              <a:off x="2303236" y="3039534"/>
              <a:ext cx="1720426" cy="778932"/>
              <a:chOff x="1889760" y="4707467"/>
              <a:chExt cx="1720426" cy="77893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3ECDFA-849F-4AEE-BB51-EE85C0DD21BA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DF7C8DE-2954-4152-93DF-7C938175F00F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4160CCA-F0F2-4D77-9EF8-057F8438C734}"/>
                </a:ext>
              </a:extLst>
            </p:cNvPr>
            <p:cNvGrpSpPr/>
            <p:nvPr/>
          </p:nvGrpSpPr>
          <p:grpSpPr>
            <a:xfrm>
              <a:off x="5049569" y="3039534"/>
              <a:ext cx="1720426" cy="778932"/>
              <a:chOff x="1889760" y="4707467"/>
              <a:chExt cx="1720426" cy="7789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56C2836-0BA4-43B4-8CC2-87572FC8E5D3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A45A5F1-5677-445C-8FE0-B263ABAA82CA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349FA59-9555-49BE-8640-294C87CAF634}"/>
                </a:ext>
              </a:extLst>
            </p:cNvPr>
            <p:cNvGrpSpPr/>
            <p:nvPr/>
          </p:nvGrpSpPr>
          <p:grpSpPr>
            <a:xfrm>
              <a:off x="7795902" y="3039534"/>
              <a:ext cx="1720426" cy="778932"/>
              <a:chOff x="1889760" y="4707467"/>
              <a:chExt cx="1720426" cy="77893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D144F1-D974-4743-8875-0097765D852F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84CFCE2-89C0-451D-BDDC-58CE29F1E52C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</p:grpSp>
      <p:grpSp>
        <p:nvGrpSpPr>
          <p:cNvPr id="15" name="Group 14" descr="variable named front off to the side">
            <a:extLst>
              <a:ext uri="{FF2B5EF4-FFF2-40B4-BE49-F238E27FC236}">
                <a16:creationId xmlns:a16="http://schemas.microsoft.com/office/drawing/2014/main" id="{F68904D9-426C-4FAD-9489-A36593EDDEC8}"/>
              </a:ext>
            </a:extLst>
          </p:cNvPr>
          <p:cNvGrpSpPr/>
          <p:nvPr/>
        </p:nvGrpSpPr>
        <p:grpSpPr>
          <a:xfrm>
            <a:off x="-1160797" y="-192877"/>
            <a:ext cx="3285272" cy="3193555"/>
            <a:chOff x="-1160797" y="-192877"/>
            <a:chExt cx="3285272" cy="31935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B5CC34-C2DA-46AE-9E05-F39DEBB09498}"/>
                </a:ext>
              </a:extLst>
            </p:cNvPr>
            <p:cNvSpPr/>
            <p:nvPr/>
          </p:nvSpPr>
          <p:spPr>
            <a:xfrm>
              <a:off x="683041" y="1794028"/>
              <a:ext cx="396240" cy="37930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20EE49-2F79-4CC5-9AF0-271A39665826}"/>
                </a:ext>
              </a:extLst>
            </p:cNvPr>
            <p:cNvSpPr txBox="1"/>
            <p:nvPr/>
          </p:nvSpPr>
          <p:spPr>
            <a:xfrm>
              <a:off x="573993" y="1429594"/>
              <a:ext cx="650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front</a:t>
              </a:r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0AD8F79B-12D0-4912-8AE6-96E4FB8F7F17}"/>
                </a:ext>
              </a:extLst>
            </p:cNvPr>
            <p:cNvSpPr/>
            <p:nvPr/>
          </p:nvSpPr>
          <p:spPr>
            <a:xfrm rot="5400000">
              <a:off x="-1114939" y="-238735"/>
              <a:ext cx="3193555" cy="3285272"/>
            </a:xfrm>
            <a:prstGeom prst="arc">
              <a:avLst>
                <a:gd name="adj1" fmla="val 15784733"/>
                <a:gd name="adj2" fmla="val 206046"/>
              </a:avLst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 descr="variable named node off to the side">
            <a:extLst>
              <a:ext uri="{FF2B5EF4-FFF2-40B4-BE49-F238E27FC236}">
                <a16:creationId xmlns:a16="http://schemas.microsoft.com/office/drawing/2014/main" id="{EE1ABC58-E8FC-43D1-B74F-83A8F180ADAC}"/>
              </a:ext>
            </a:extLst>
          </p:cNvPr>
          <p:cNvGrpSpPr/>
          <p:nvPr/>
        </p:nvGrpSpPr>
        <p:grpSpPr>
          <a:xfrm>
            <a:off x="-1022785" y="4102385"/>
            <a:ext cx="3193555" cy="3285272"/>
            <a:chOff x="-1022785" y="4102385"/>
            <a:chExt cx="3193555" cy="328527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EBC780-35B4-497B-B7C1-FBF2BC0E2A71}"/>
                </a:ext>
              </a:extLst>
            </p:cNvPr>
            <p:cNvSpPr/>
            <p:nvPr/>
          </p:nvSpPr>
          <p:spPr>
            <a:xfrm>
              <a:off x="691222" y="5146592"/>
              <a:ext cx="396240" cy="37930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4D0D43-0679-4A0A-9858-C123D59FF38C}"/>
                </a:ext>
              </a:extLst>
            </p:cNvPr>
            <p:cNvSpPr txBox="1"/>
            <p:nvPr/>
          </p:nvSpPr>
          <p:spPr>
            <a:xfrm>
              <a:off x="574449" y="4782158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node</a:t>
              </a:r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305584D3-28F8-4EE1-AECB-803B90354179}"/>
                </a:ext>
              </a:extLst>
            </p:cNvPr>
            <p:cNvSpPr/>
            <p:nvPr/>
          </p:nvSpPr>
          <p:spPr>
            <a:xfrm>
              <a:off x="-1022785" y="4102385"/>
              <a:ext cx="3193555" cy="3285272"/>
            </a:xfrm>
            <a:prstGeom prst="arc">
              <a:avLst>
                <a:gd name="adj1" fmla="val 15784733"/>
                <a:gd name="adj2" fmla="val 206046"/>
              </a:avLst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8E28952-06FF-41AC-A01F-EFAFB544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7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Outline: </a:t>
            </a:r>
            <a:r>
              <a:rPr lang="en-US" dirty="0" err="1">
                <a:latin typeface="Consolas" panose="020B0609020204030204" pitchFamily="49" charset="0"/>
              </a:rPr>
              <a:t>LinkedIntList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Revisiting the PCM (Modifying Links)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LinkedIntList</a:t>
            </a:r>
            <a:endParaRPr lang="en-US" b="1" dirty="0">
              <a:solidFill>
                <a:schemeClr val="accent5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Pentagon 3" descr="pointing to LinkedIntList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839012" y="277201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F2E99-4D7B-4E4E-B877-3DFA12DE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0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Implementing Data Structures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029834"/>
          </a:xfrm>
        </p:spPr>
        <p:txBody>
          <a:bodyPr>
            <a:normAutofit/>
          </a:bodyPr>
          <a:lstStyle/>
          <a:p>
            <a:r>
              <a:rPr lang="en-US" dirty="0"/>
              <a:t>No different from designing any other class!</a:t>
            </a:r>
          </a:p>
          <a:p>
            <a:pPr lvl="1"/>
            <a:r>
              <a:rPr lang="en-US" dirty="0"/>
              <a:t>Specified behavior (Recall the </a:t>
            </a:r>
            <a:r>
              <a:rPr lang="en-US" dirty="0" err="1">
                <a:latin typeface="Consolas" panose="020B0609020204030204" pitchFamily="49" charset="0"/>
              </a:rPr>
              <a:t>IntList</a:t>
            </a:r>
            <a:r>
              <a:rPr lang="en-US" dirty="0"/>
              <a:t> interface):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Choose appropriate fields based on behavior</a:t>
            </a:r>
          </a:p>
          <a:p>
            <a:r>
              <a:rPr lang="en-US" dirty="0"/>
              <a:t>Just requires some thinking outside the box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5DB5AD-D214-4777-8C16-401F51972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051055"/>
              </p:ext>
            </p:extLst>
          </p:nvPr>
        </p:nvGraphicFramePr>
        <p:xfrm>
          <a:off x="1625600" y="2291354"/>
          <a:ext cx="8940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679">
                  <a:extLst>
                    <a:ext uri="{9D8B030D-6E8A-4147-A177-3AD203B41FA5}">
                      <a16:colId xmlns:a16="http://schemas.microsoft.com/office/drawing/2014/main" val="1946470959"/>
                    </a:ext>
                  </a:extLst>
                </a:gridCol>
                <a:gridCol w="5250121">
                  <a:extLst>
                    <a:ext uri="{9D8B030D-6E8A-4147-A177-3AD203B41FA5}">
                      <a16:colId xmlns:a16="http://schemas.microsoft.com/office/drawing/2014/main" val="2255471524"/>
                    </a:ext>
                  </a:extLst>
                </a:gridCol>
              </a:tblGrid>
              <a:tr h="265618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36777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to the end of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280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add(int index, 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50616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if it exists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23347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value at the given index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76017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8332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set(int index, 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Updates the value at the given index to the one given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26486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5756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45CD1-01E7-4F27-8AA6-22E260D7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LinkedIntList</a:t>
            </a:r>
            <a:r>
              <a:rPr lang="en-US" dirty="0"/>
              <a:t> (1)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2516292"/>
          </a:xfrm>
        </p:spPr>
        <p:txBody>
          <a:bodyPr>
            <a:normAutofit/>
          </a:bodyPr>
          <a:lstStyle/>
          <a:p>
            <a:r>
              <a:rPr lang="en-US" dirty="0"/>
              <a:t>Goal: leverage non-contiguous memory usage</a:t>
            </a:r>
          </a:p>
          <a:p>
            <a:pPr lvl="1"/>
            <a:r>
              <a:rPr lang="en-US" dirty="0"/>
              <a:t>How? </a:t>
            </a:r>
            <a:r>
              <a:rPr lang="en-US" dirty="0" err="1">
                <a:latin typeface="Consolas" panose="020B0609020204030204" pitchFamily="49" charset="0"/>
              </a:rPr>
              <a:t>LinkedNode</a:t>
            </a:r>
            <a:r>
              <a:rPr lang="en-US" dirty="0" err="1"/>
              <a:t>s</a:t>
            </a:r>
            <a:r>
              <a:rPr lang="en-US" dirty="0"/>
              <a:t>!</a:t>
            </a:r>
          </a:p>
          <a:p>
            <a:r>
              <a:rPr lang="en-US" dirty="0"/>
              <a:t>What field(s) do we need to keep track of?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>
                <a:latin typeface="Consolas" panose="020B0609020204030204" pitchFamily="49" charset="0"/>
              </a:rPr>
              <a:t> front;      // First node in the chain</a:t>
            </a:r>
          </a:p>
        </p:txBody>
      </p:sp>
      <p:grpSp>
        <p:nvGrpSpPr>
          <p:cNvPr id="3" name="Group 2" descr="a LinkedIntList with a variable front pointing to the first node in the list, and the list made up of each previous node's next pointer pointing to the next node ; the last node's next reference is null&#10;the values in sequence are 1, 2, 3, 4">
            <a:extLst>
              <a:ext uri="{FF2B5EF4-FFF2-40B4-BE49-F238E27FC236}">
                <a16:creationId xmlns:a16="http://schemas.microsoft.com/office/drawing/2014/main" id="{85B75F97-2751-4A73-8302-C7EDFCDEFFC0}"/>
              </a:ext>
            </a:extLst>
          </p:cNvPr>
          <p:cNvGrpSpPr/>
          <p:nvPr/>
        </p:nvGrpSpPr>
        <p:grpSpPr>
          <a:xfrm>
            <a:off x="1015326" y="3806285"/>
            <a:ext cx="9950702" cy="2554647"/>
            <a:chOff x="1015326" y="3806285"/>
            <a:chExt cx="9950702" cy="255464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9D8775A-5BFB-471C-9DDF-A3C43E9F6CDF}"/>
                </a:ext>
              </a:extLst>
            </p:cNvPr>
            <p:cNvGrpSpPr/>
            <p:nvPr/>
          </p:nvGrpSpPr>
          <p:grpSpPr>
            <a:xfrm>
              <a:off x="1889760" y="4707467"/>
              <a:ext cx="1720426" cy="778932"/>
              <a:chOff x="1889760" y="4707467"/>
              <a:chExt cx="1720426" cy="77893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4749D6-1557-4421-B4D9-4B1DF45EECE9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4D378A5-0FC1-4D77-854C-FB03E6B7E40C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37B975-0002-45A6-A3C8-A83D747FC980}"/>
                </a:ext>
              </a:extLst>
            </p:cNvPr>
            <p:cNvSpPr txBox="1"/>
            <p:nvPr/>
          </p:nvSpPr>
          <p:spPr>
            <a:xfrm>
              <a:off x="2012698" y="3844640"/>
              <a:ext cx="614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data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551C78-C934-40CF-8E47-A3ACF5BEE30F}"/>
                </a:ext>
              </a:extLst>
            </p:cNvPr>
            <p:cNvSpPr txBox="1"/>
            <p:nvPr/>
          </p:nvSpPr>
          <p:spPr>
            <a:xfrm>
              <a:off x="2877785" y="3844640"/>
              <a:ext cx="586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next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47A5E62-65AB-4AA7-97C2-FB6788270612}"/>
                </a:ext>
              </a:extLst>
            </p:cNvPr>
            <p:cNvSpPr/>
            <p:nvPr/>
          </p:nvSpPr>
          <p:spPr>
            <a:xfrm>
              <a:off x="1124374" y="4170719"/>
              <a:ext cx="396240" cy="37930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8AF32E-0861-4081-AED4-24221CCECA8D}"/>
                </a:ext>
              </a:extLst>
            </p:cNvPr>
            <p:cNvSpPr txBox="1"/>
            <p:nvPr/>
          </p:nvSpPr>
          <p:spPr>
            <a:xfrm>
              <a:off x="1015326" y="3806285"/>
              <a:ext cx="650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front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9FFF96-5FD2-48C9-B224-54183BBADE8D}"/>
                </a:ext>
              </a:extLst>
            </p:cNvPr>
            <p:cNvGrpSpPr/>
            <p:nvPr/>
          </p:nvGrpSpPr>
          <p:grpSpPr>
            <a:xfrm>
              <a:off x="4375574" y="4707467"/>
              <a:ext cx="1720426" cy="778932"/>
              <a:chOff x="1889760" y="4707467"/>
              <a:chExt cx="1720426" cy="77893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8A4C83-0882-41C2-8F89-855312BE87F7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8F5BBD-C6DD-4E45-812B-22EB3B4208CD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A34EAF-107D-407B-8EDA-783DFB5EA659}"/>
                </a:ext>
              </a:extLst>
            </p:cNvPr>
            <p:cNvGrpSpPr/>
            <p:nvPr/>
          </p:nvGrpSpPr>
          <p:grpSpPr>
            <a:xfrm>
              <a:off x="6810588" y="4707467"/>
              <a:ext cx="1720426" cy="778932"/>
              <a:chOff x="1889760" y="4707467"/>
              <a:chExt cx="1720426" cy="77893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1AF1F7-7CA0-4325-8A55-9319ADA3BA2D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3A3D784-0F5C-4473-BE6B-0E22BE1BF58B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B8D4932-02E8-458B-A944-07CCE51BBDE2}"/>
                </a:ext>
              </a:extLst>
            </p:cNvPr>
            <p:cNvGrpSpPr/>
            <p:nvPr/>
          </p:nvGrpSpPr>
          <p:grpSpPr>
            <a:xfrm>
              <a:off x="9245602" y="4707467"/>
              <a:ext cx="1720426" cy="778932"/>
              <a:chOff x="1889760" y="4707467"/>
              <a:chExt cx="1720426" cy="778932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45E75C1-8C03-4A77-ADB1-7F9A481EE8B6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5B3CD6-2DD4-4F21-954A-BFFA3D1E7F0D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93B4EDA-9B72-4120-8B76-28AB1884EBC1}"/>
                </a:ext>
              </a:extLst>
            </p:cNvPr>
            <p:cNvCxnSpPr>
              <a:endCxn id="13" idx="1"/>
            </p:cNvCxnSpPr>
            <p:nvPr/>
          </p:nvCxnSpPr>
          <p:spPr>
            <a:xfrm>
              <a:off x="3180079" y="5096933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BF08E8B-20DF-4565-BE80-BAE3E39C3127}"/>
                </a:ext>
              </a:extLst>
            </p:cNvPr>
            <p:cNvCxnSpPr/>
            <p:nvPr/>
          </p:nvCxnSpPr>
          <p:spPr>
            <a:xfrm>
              <a:off x="5615093" y="5096933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03E7021-3385-4F5D-AEB3-282DDFB7A94F}"/>
                </a:ext>
              </a:extLst>
            </p:cNvPr>
            <p:cNvCxnSpPr/>
            <p:nvPr/>
          </p:nvCxnSpPr>
          <p:spPr>
            <a:xfrm>
              <a:off x="8050107" y="5096933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8396C345-2BB5-4C53-973A-B2D373F6C6F2}"/>
                </a:ext>
              </a:extLst>
            </p:cNvPr>
            <p:cNvCxnSpPr>
              <a:endCxn id="4" idx="1"/>
            </p:cNvCxnSpPr>
            <p:nvPr/>
          </p:nvCxnSpPr>
          <p:spPr>
            <a:xfrm rot="16200000" flipH="1">
              <a:off x="1237847" y="4445019"/>
              <a:ext cx="736561" cy="567266"/>
            </a:xfrm>
            <a:prstGeom prst="curvedConnector2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97B0E4-FC86-4EDB-A87D-598C4CB1DF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15130" y="4728652"/>
              <a:ext cx="832270" cy="7402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64EE7803-3EF9-43D7-8AFF-C71BCBC952BA}"/>
                </a:ext>
              </a:extLst>
            </p:cNvPr>
            <p:cNvSpPr/>
            <p:nvPr/>
          </p:nvSpPr>
          <p:spPr>
            <a:xfrm rot="16200000">
              <a:off x="2646683" y="4887500"/>
              <a:ext cx="206578" cy="1720425"/>
            </a:xfrm>
            <a:prstGeom prst="leftBrace">
              <a:avLst>
                <a:gd name="adj1" fmla="val 134524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A3D9673-12AB-4896-AAAC-E57B757EF3A2}"/>
                </a:ext>
              </a:extLst>
            </p:cNvPr>
            <p:cNvSpPr txBox="1"/>
            <p:nvPr/>
          </p:nvSpPr>
          <p:spPr>
            <a:xfrm>
              <a:off x="2424403" y="5991600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node</a:t>
              </a:r>
            </a:p>
          </p:txBody>
        </p:sp>
        <p:sp>
          <p:nvSpPr>
            <p:cNvPr id="35" name="Left Brace 34">
              <a:extLst>
                <a:ext uri="{FF2B5EF4-FFF2-40B4-BE49-F238E27FC236}">
                  <a16:creationId xmlns:a16="http://schemas.microsoft.com/office/drawing/2014/main" id="{538B89F0-357A-4EE8-A670-BA8E8FF74BFF}"/>
                </a:ext>
              </a:extLst>
            </p:cNvPr>
            <p:cNvSpPr/>
            <p:nvPr/>
          </p:nvSpPr>
          <p:spPr>
            <a:xfrm rot="5400000">
              <a:off x="2235490" y="4071508"/>
              <a:ext cx="187154" cy="841811"/>
            </a:xfrm>
            <a:prstGeom prst="leftBrace">
              <a:avLst>
                <a:gd name="adj1" fmla="val 134524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6A867FF4-7490-4289-A71D-632E591CCCA6}"/>
                </a:ext>
              </a:extLst>
            </p:cNvPr>
            <p:cNvSpPr/>
            <p:nvPr/>
          </p:nvSpPr>
          <p:spPr>
            <a:xfrm rot="5400000">
              <a:off x="3077301" y="4071509"/>
              <a:ext cx="187154" cy="841811"/>
            </a:xfrm>
            <a:prstGeom prst="leftBrace">
              <a:avLst>
                <a:gd name="adj1" fmla="val 134524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56CEB01-B093-4CCF-B569-10FBC611E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9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LinkedIntList</a:t>
            </a:r>
            <a:r>
              <a:rPr lang="en-US" dirty="0"/>
              <a:t> (2)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54459"/>
          </a:xfrm>
        </p:spPr>
        <p:txBody>
          <a:bodyPr>
            <a:normAutofit/>
          </a:bodyPr>
          <a:lstStyle/>
          <a:p>
            <a:r>
              <a:rPr lang="en-US" dirty="0"/>
              <a:t>Now that we have a </a:t>
            </a:r>
            <a:r>
              <a:rPr lang="en-US" dirty="0" err="1">
                <a:latin typeface="Consolas" panose="020B0609020204030204" pitchFamily="49" charset="0"/>
              </a:rPr>
              <a:t>LinkedIntList</a:t>
            </a:r>
            <a:r>
              <a:rPr lang="en-US" dirty="0"/>
              <a:t> class, will a client ever need to interact with a </a:t>
            </a:r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No! Not something they should have to worry about</a:t>
            </a:r>
          </a:p>
          <a:p>
            <a:r>
              <a:rPr lang="en-US" dirty="0"/>
              <a:t>How can we abstract </a:t>
            </a:r>
            <a:r>
              <a:rPr lang="en-US" dirty="0" err="1">
                <a:latin typeface="Consolas" panose="020B0609020204030204" pitchFamily="49" charset="0"/>
              </a:rPr>
              <a:t>ListNodes</a:t>
            </a:r>
            <a:r>
              <a:rPr lang="en-US" dirty="0"/>
              <a:t> away from them?</a:t>
            </a:r>
          </a:p>
          <a:p>
            <a:pPr lvl="1"/>
            <a:r>
              <a:rPr lang="en-US" dirty="0"/>
              <a:t>Leaving them in a public file is pretty obvious…</a:t>
            </a:r>
          </a:p>
          <a:p>
            <a:pPr lvl="1"/>
            <a:endParaRPr lang="en-US" dirty="0"/>
          </a:p>
          <a:p>
            <a:r>
              <a:rPr lang="en-US" dirty="0"/>
              <a:t>We can make </a:t>
            </a:r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/>
              <a:t> a </a:t>
            </a:r>
            <a:r>
              <a:rPr lang="en-US" dirty="0">
                <a:latin typeface="Consolas" panose="020B0609020204030204" pitchFamily="49" charset="0"/>
              </a:rPr>
              <a:t>private</a:t>
            </a:r>
            <a:r>
              <a:rPr lang="en-US" dirty="0"/>
              <a:t> inner class inside </a:t>
            </a:r>
            <a:r>
              <a:rPr lang="en-US" dirty="0" err="1">
                <a:latin typeface="Consolas" panose="020B0609020204030204" pitchFamily="49" charset="0"/>
              </a:rPr>
              <a:t>LinkedIntList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We can still access it (just like private fields)</a:t>
            </a:r>
          </a:p>
          <a:p>
            <a:pPr lvl="1"/>
            <a:r>
              <a:rPr lang="en-US" dirty="0"/>
              <a:t>Clients don't need to worry about its existence!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998449-D626-4779-B930-01E083C1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25852</TotalTime>
  <Words>1387</Words>
  <Application>Microsoft Office PowerPoint</Application>
  <PresentationFormat>Widescreen</PresentationFormat>
  <Paragraphs>344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Aptos</vt:lpstr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LinkedIntList</vt:lpstr>
      <vt:lpstr>Lecture Outline: Announcements</vt:lpstr>
      <vt:lpstr>Announcements</vt:lpstr>
      <vt:lpstr>Lecture Outline: Revisiting the PCM (Modifying Links)</vt:lpstr>
      <vt:lpstr>Revisiting insertAfterLast</vt:lpstr>
      <vt:lpstr>Lecture Outline: LinkedIntList</vt:lpstr>
      <vt:lpstr>Reminder: Implementing Data Structures</vt:lpstr>
      <vt:lpstr>LinkedIntList (1)</vt:lpstr>
      <vt:lpstr>LinkedIntList (2)</vt:lpstr>
      <vt:lpstr>Common Cases to Consider for LinkedNodes</vt:lpstr>
      <vt:lpstr>Reminder: Iterating over ListNodes</vt:lpstr>
      <vt:lpstr>Why curr? printList(front) (1)</vt:lpstr>
      <vt:lpstr>Why curr? printList(front) (2)</vt:lpstr>
      <vt:lpstr>Why curr? printList(front) (3)</vt:lpstr>
      <vt:lpstr>Why curr? printList(front) (4)</vt:lpstr>
      <vt:lpstr>Why curr? LinkedIntList (1)</vt:lpstr>
      <vt:lpstr>Why curr? LinkedIntList (2)</vt:lpstr>
      <vt:lpstr>Why curr? LinkedIntList (3)</vt:lpstr>
      <vt:lpstr>Why curr? LinkedIntList (4)</vt:lpstr>
      <vt:lpstr>Considering LinkedIntList printList()</vt:lpstr>
      <vt:lpstr>remove(value) v1</vt:lpstr>
      <vt:lpstr>remove(value) v2</vt:lpstr>
      <vt:lpstr>Modifying LinkedLists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355</cp:revision>
  <cp:lastPrinted>2022-09-27T21:33:44Z</cp:lastPrinted>
  <dcterms:created xsi:type="dcterms:W3CDTF">2020-06-13T06:27:42Z</dcterms:created>
  <dcterms:modified xsi:type="dcterms:W3CDTF">2026-04-22T19:01:34Z</dcterms:modified>
</cp:coreProperties>
</file>