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99" r:id="rId2"/>
    <p:sldId id="362" r:id="rId3"/>
    <p:sldId id="348" r:id="rId4"/>
    <p:sldId id="899" r:id="rId5"/>
    <p:sldId id="897" r:id="rId6"/>
    <p:sldId id="898" r:id="rId7"/>
    <p:sldId id="900" r:id="rId8"/>
    <p:sldId id="895" r:id="rId9"/>
    <p:sldId id="896" r:id="rId10"/>
    <p:sldId id="901" r:id="rId11"/>
    <p:sldId id="892" r:id="rId12"/>
    <p:sldId id="893" r:id="rId13"/>
    <p:sldId id="894" r:id="rId14"/>
    <p:sldId id="8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D3"/>
    <a:srgbClr val="EE8A64"/>
    <a:srgbClr val="CEC7EA"/>
    <a:srgbClr val="FFF2CC"/>
    <a:srgbClr val="C0FCF0"/>
    <a:srgbClr val="FA8231"/>
    <a:srgbClr val="0FB9B1"/>
    <a:srgbClr val="54A0FF"/>
    <a:srgbClr val="FAFAF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2300" autoAdjust="0"/>
  </p:normalViewPr>
  <p:slideViewPr>
    <p:cSldViewPr snapToGrid="0" snapToObjects="1">
      <p:cViewPr>
        <p:scale>
          <a:sx n="69" d="100"/>
          <a:sy n="69" d="100"/>
        </p:scale>
        <p:origin x="66" y="2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75" d="100"/>
          <a:sy n="75" d="100"/>
        </p:scale>
        <p:origin x="1764"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Slido</a:t>
            </a:r>
            <a:r>
              <a:rPr lang="en-US" dirty="0"/>
              <a:t> event: https://app.sli.do/event/nnJX5ngMDthZGC7Bf782Tg</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with event code cse123</a:t>
            </a:r>
            <a:endParaRPr dirty="0"/>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https://app.sli.do/event/nnJX5ngMDthZGC7Bf782Tg</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with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5</a:t>
            </a:fld>
            <a:endParaRPr lang="en-US"/>
          </a:p>
        </p:txBody>
      </p:sp>
    </p:spTree>
    <p:extLst>
      <p:ext uri="{BB962C8B-B14F-4D97-AF65-F5344CB8AC3E}">
        <p14:creationId xmlns:p14="http://schemas.microsoft.com/office/powerpoint/2010/main" val="267158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https://app.sli.do/event/nnJX5ngMDthZGC7Bf782Tg</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with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6</a:t>
            </a:fld>
            <a:endParaRPr lang="en-US"/>
          </a:p>
        </p:txBody>
      </p:sp>
    </p:spTree>
    <p:extLst>
      <p:ext uri="{BB962C8B-B14F-4D97-AF65-F5344CB8AC3E}">
        <p14:creationId xmlns:p14="http://schemas.microsoft.com/office/powerpoint/2010/main" val="371608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picture: variable list holding a reference to a node containing 1 and a next field pointing to another node containing 2 and a next field pointing to another node which contains 3 and a null next field</a:t>
            </a:r>
          </a:p>
          <a:p>
            <a:r>
              <a:rPr lang="en-US" dirty="0"/>
              <a:t>bottom picture: variable list holding a reference to a node containing 1 and a next field pointing to another node containing 2 and a null net field; then a separate variable list2 holding a reference to a node containing 3 and a null next field</a:t>
            </a:r>
          </a:p>
          <a:p>
            <a:endParaRPr lang="en-US" dirty="0"/>
          </a:p>
          <a:p>
            <a:pPr marL="0" lvl="0" indent="0" algn="l" rtl="0">
              <a:spcBef>
                <a:spcPts val="0"/>
              </a:spcBef>
              <a:spcAft>
                <a:spcPts val="0"/>
              </a:spcAft>
              <a:buNone/>
            </a:pPr>
            <a:r>
              <a:rPr lang="en-US" dirty="0" err="1"/>
              <a:t>Slido</a:t>
            </a:r>
            <a:r>
              <a:rPr lang="en-US" dirty="0"/>
              <a:t> event: https://app.sli.do/event/nnJX5ngMDthZGC7Bf782Tg</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with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8</a:t>
            </a:fld>
            <a:endParaRPr lang="en-US"/>
          </a:p>
        </p:txBody>
      </p:sp>
    </p:spTree>
    <p:extLst>
      <p:ext uri="{BB962C8B-B14F-4D97-AF65-F5344CB8AC3E}">
        <p14:creationId xmlns:p14="http://schemas.microsoft.com/office/powerpoint/2010/main" val="338781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picture: variable list holding a reference to a node containing 1 and a next field pointing to another node containing 2 and a next field pointing to another node which contains 3 and a null next field</a:t>
            </a:r>
          </a:p>
          <a:p>
            <a:r>
              <a:rPr lang="en-US" dirty="0"/>
              <a:t>bottom picture: variable list holding a reference to a node containing 1 and a next field pointing to another node containing 2 and a null net field; then a separate variable list2 holding a reference to a node containing 3 and a null next field</a:t>
            </a:r>
          </a:p>
          <a:p>
            <a:endParaRPr lang="en-US" dirty="0"/>
          </a:p>
          <a:p>
            <a:pPr marL="0" lvl="0" indent="0" algn="l" rtl="0">
              <a:spcBef>
                <a:spcPts val="0"/>
              </a:spcBef>
              <a:spcAft>
                <a:spcPts val="0"/>
              </a:spcAft>
              <a:buNone/>
            </a:pPr>
            <a:r>
              <a:rPr lang="en-US" dirty="0" err="1"/>
              <a:t>Slido</a:t>
            </a:r>
            <a:r>
              <a:rPr lang="en-US" dirty="0"/>
              <a:t> event: https://app.sli.do/event/nnJX5ngMDthZGC7Bf782Tg</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with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9</a:t>
            </a:fld>
            <a:endParaRPr lang="en-US"/>
          </a:p>
        </p:txBody>
      </p:sp>
    </p:spTree>
    <p:extLst>
      <p:ext uri="{BB962C8B-B14F-4D97-AF65-F5344CB8AC3E}">
        <p14:creationId xmlns:p14="http://schemas.microsoft.com/office/powerpoint/2010/main" val="388457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14</a:t>
            </a:fld>
            <a:endParaRPr lang="en-US"/>
          </a:p>
        </p:txBody>
      </p:sp>
    </p:spTree>
    <p:extLst>
      <p:ext uri="{BB962C8B-B14F-4D97-AF65-F5344CB8AC3E}">
        <p14:creationId xmlns:p14="http://schemas.microsoft.com/office/powerpoint/2010/main" val="3130695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998231" cy="584775"/>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r>
              <a:rPr lang="en-US" sz="2000" b="0" i="0" dirty="0">
                <a:solidFill>
                  <a:schemeClr val="tx1">
                    <a:lumMod val="65000"/>
                    <a:lumOff val="35000"/>
                  </a:schemeClr>
                </a:solidFill>
                <a:latin typeface="Montserrat SemiBold" pitchFamily="2" charset="77"/>
              </a:rPr>
              <a:t>sli.do    #cse123</a:t>
            </a:r>
          </a:p>
        </p:txBody>
      </p:sp>
      <p:sp>
        <p:nvSpPr>
          <p:cNvPr id="5" name="Google Shape;24;p29">
            <a:extLst>
              <a:ext uri="{FF2B5EF4-FFF2-40B4-BE49-F238E27FC236}">
                <a16:creationId xmlns:a16="http://schemas.microsoft.com/office/drawing/2014/main" id="{01E1EBBE-D8C0-F88F-830B-93A9D7A9BB3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Spring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 w/Loops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05</a:t>
            </a:r>
            <a:endParaRPr dirty="0"/>
          </a:p>
        </p:txBody>
      </p:sp>
      <p:cxnSp>
        <p:nvCxnSpPr>
          <p:cNvPr id="29" name="Google Shape;25;p29">
            <a:extLst>
              <a:ext uri="{FF2B5EF4-FFF2-40B4-BE49-F238E27FC236}">
                <a16:creationId xmlns:a16="http://schemas.microsoft.com/office/drawing/2014/main" id="{F0382E08-A8DB-4ABA-ABF4-1941868B5E0A}"/>
              </a:ext>
            </a:extLst>
          </p:cNvPr>
          <p:cNvCxnSpPr/>
          <p:nvPr userDrawn="1"/>
        </p:nvCxnSpPr>
        <p:spPr>
          <a:xfrm>
            <a:off x="7105432" y="3799913"/>
            <a:ext cx="4468306" cy="1"/>
          </a:xfrm>
          <a:prstGeom prst="straightConnector1">
            <a:avLst/>
          </a:prstGeom>
          <a:noFill/>
          <a:ln w="9525" cap="flat" cmpd="sng">
            <a:solidFill>
              <a:srgbClr val="BFBFBF"/>
            </a:solidFill>
            <a:prstDash val="solid"/>
            <a:miter lim="8000"/>
            <a:headEnd type="none" w="sm" len="sm"/>
            <a:tailEnd type="none" w="sm" len="sm"/>
          </a:ln>
        </p:spPr>
      </p:cxnSp>
    </p:spTree>
    <p:extLst>
      <p:ext uri="{BB962C8B-B14F-4D97-AF65-F5344CB8AC3E}">
        <p14:creationId xmlns:p14="http://schemas.microsoft.com/office/powerpoint/2010/main" val="38684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Spring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 w/Loops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658" r:id="rId8"/>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fZiDBuo8bMbuQCWwhcluE?si=LZUfkfdGRJiBio82B6Pow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dstem.org/us/courses/97144/discussion/7937996"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31885" y="4013370"/>
            <a:ext cx="6471138" cy="1954787"/>
          </a:xfrm>
          <a:prstGeom prst="rect">
            <a:avLst/>
          </a:prstGeom>
          <a:noFill/>
          <a:ln>
            <a:noFill/>
          </a:ln>
        </p:spPr>
        <p:txBody>
          <a:bodyPr spcFirstLastPara="1" wrap="square" lIns="45700" tIns="45700" rIns="45700" bIns="45700" anchor="t" anchorCtr="0">
            <a:noAutofit/>
          </a:bodyPr>
          <a:lstStyle/>
          <a:p>
            <a:pPr lvl="0"/>
            <a:r>
              <a:rPr lang="en-US" sz="3600" dirty="0"/>
              <a:t>Linked Nodes w/Loops</a:t>
            </a:r>
            <a:endParaRPr sz="4400" dirty="0">
              <a:latin typeface="Montserrat SemiBold" panose="00000700000000000000" pitchFamily="2"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538883"/>
          </a:xfrm>
          <a:prstGeom prst="rect">
            <a:avLst/>
          </a:prstGeom>
          <a:noFill/>
        </p:spPr>
        <p:txBody>
          <a:bodyPr wrap="square" rtlCol="0">
            <a:spAutoFit/>
          </a:bodyPr>
          <a:lstStyle/>
          <a:p>
            <a:pPr algn="ctr"/>
            <a:endParaRPr lang="en-US" i="1" dirty="0"/>
          </a:p>
          <a:p>
            <a:pPr algn="ctr"/>
            <a:r>
              <a:rPr lang="en-US" sz="2000" i="1" dirty="0"/>
              <a:t>What’s the last TV show or movie you finished?</a:t>
            </a:r>
            <a:endParaRPr lang="en-US" i="1"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sp>
        <p:nvSpPr>
          <p:cNvPr id="6" name="Google Shape;96;p1">
            <a:extLst>
              <a:ext uri="{FF2B5EF4-FFF2-40B4-BE49-F238E27FC236}">
                <a16:creationId xmlns:a16="http://schemas.microsoft.com/office/drawing/2014/main" id="{917F35AA-ED88-4560-AAC6-7D12D5EC0619}"/>
              </a:ext>
            </a:extLst>
          </p:cNvPr>
          <p:cNvSpPr txBox="1"/>
          <p:nvPr/>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Instructor:</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8" name="Google Shape;98;p1">
            <a:extLst>
              <a:ext uri="{FF2B5EF4-FFF2-40B4-BE49-F238E27FC236}">
                <a16:creationId xmlns:a16="http://schemas.microsoft.com/office/drawing/2014/main" id="{2AC05B63-9AD5-44C2-BA47-AB327C527C53}"/>
              </a:ext>
            </a:extLst>
          </p:cNvPr>
          <p:cNvSpPr txBox="1"/>
          <p:nvPr/>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75000"/>
                    <a:lumOff val="25000"/>
                  </a:schemeClr>
                </a:solidFill>
                <a:latin typeface="Montserrat SemiBold"/>
                <a:ea typeface="Montserrat SemiBold"/>
                <a:cs typeface="Montserrat SemiBold"/>
                <a:sym typeface="Montserrat SemiBold"/>
              </a:rPr>
              <a:t>Miya </a:t>
            </a:r>
            <a:r>
              <a:rPr lang="en-US" sz="2000" dirty="0" err="1">
                <a:solidFill>
                  <a:schemeClr val="tx1">
                    <a:lumMod val="75000"/>
                    <a:lumOff val="25000"/>
                  </a:schemeClr>
                </a:solidFill>
                <a:latin typeface="Montserrat SemiBold"/>
                <a:ea typeface="Montserrat SemiBold"/>
                <a:cs typeface="Montserrat SemiBold"/>
                <a:sym typeface="Montserrat SemiBold"/>
              </a:rPr>
              <a:t>Natsuhara</a:t>
            </a:r>
            <a:endParaRPr lang="en-US" sz="2000" dirty="0">
              <a:solidFill>
                <a:schemeClr val="tx1">
                  <a:lumMod val="75000"/>
                  <a:lumOff val="25000"/>
                </a:schemeClr>
              </a:solidFill>
              <a:latin typeface="Montserrat SemiBold"/>
              <a:ea typeface="Montserrat SemiBold"/>
              <a:cs typeface="Montserrat SemiBold"/>
              <a:sym typeface="Montserrat SemiBold"/>
            </a:endParaRPr>
          </a:p>
        </p:txBody>
      </p:sp>
      <p:sp>
        <p:nvSpPr>
          <p:cNvPr id="9" name="Google Shape;96;p1">
            <a:extLst>
              <a:ext uri="{FF2B5EF4-FFF2-40B4-BE49-F238E27FC236}">
                <a16:creationId xmlns:a16="http://schemas.microsoft.com/office/drawing/2014/main" id="{8F2CB5ED-1BCE-4512-98E5-15C64443B22C}"/>
              </a:ext>
            </a:extLst>
          </p:cNvPr>
          <p:cNvSpPr txBox="1"/>
          <p:nvPr/>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TAs:</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10" name="TextBox 9">
            <a:extLst>
              <a:ext uri="{FF2B5EF4-FFF2-40B4-BE49-F238E27FC236}">
                <a16:creationId xmlns:a16="http://schemas.microsoft.com/office/drawing/2014/main" id="{43BC4CDC-26F2-42CF-8475-6023A1894494}"/>
              </a:ext>
            </a:extLst>
          </p:cNvPr>
          <p:cNvSpPr txBox="1"/>
          <p:nvPr/>
        </p:nvSpPr>
        <p:spPr>
          <a:xfrm>
            <a:off x="7643103" y="4255881"/>
            <a:ext cx="4011913" cy="2154436"/>
          </a:xfrm>
          <a:prstGeom prst="rect">
            <a:avLst/>
          </a:prstGeom>
          <a:noFill/>
        </p:spPr>
        <p:txBody>
          <a:bodyPr wrap="square" numCol="4" rtlCol="0">
            <a:spAutoFit/>
          </a:bodyPr>
          <a:lstStyle/>
          <a:p>
            <a:r>
              <a:rPr lang="en-US" sz="1200" dirty="0" err="1">
                <a:latin typeface="Montserrat" panose="00000500000000000000" pitchFamily="2" charset="0"/>
              </a:rPr>
              <a:t>Arohan</a:t>
            </a:r>
            <a:endParaRPr lang="en-US" sz="1200" dirty="0">
              <a:latin typeface="Montserrat" panose="00000500000000000000" pitchFamily="2" charset="0"/>
            </a:endParaRPr>
          </a:p>
          <a:p>
            <a:r>
              <a:rPr lang="en-US" sz="1200" dirty="0" err="1">
                <a:latin typeface="Montserrat" panose="00000500000000000000" pitchFamily="2" charset="0"/>
              </a:rPr>
              <a:t>Sreshta</a:t>
            </a:r>
            <a:endParaRPr lang="en-US" sz="1200" dirty="0">
              <a:latin typeface="Montserrat" panose="00000500000000000000" pitchFamily="2" charset="0"/>
            </a:endParaRPr>
          </a:p>
          <a:p>
            <a:r>
              <a:rPr lang="en-US" sz="1200" dirty="0" err="1">
                <a:latin typeface="Montserrat" panose="00000500000000000000" pitchFamily="2" charset="0"/>
              </a:rPr>
              <a:t>Rushil</a:t>
            </a:r>
            <a:endParaRPr lang="en-US" sz="1200" dirty="0">
              <a:latin typeface="Montserrat" panose="00000500000000000000" pitchFamily="2" charset="0"/>
            </a:endParaRPr>
          </a:p>
          <a:p>
            <a:r>
              <a:rPr lang="en-US" sz="1200" dirty="0">
                <a:latin typeface="Montserrat" panose="00000500000000000000" pitchFamily="2" charset="0"/>
              </a:rPr>
              <a:t>Sean B</a:t>
            </a:r>
          </a:p>
          <a:p>
            <a:r>
              <a:rPr lang="en-US" sz="1200" dirty="0">
                <a:latin typeface="Montserrat" panose="00000500000000000000" pitchFamily="2" charset="0"/>
              </a:rPr>
              <a:t>Chloe</a:t>
            </a:r>
          </a:p>
          <a:p>
            <a:r>
              <a:rPr lang="en-US" sz="1200" dirty="0">
                <a:latin typeface="Montserrat" panose="00000500000000000000" pitchFamily="2" charset="0"/>
              </a:rPr>
              <a:t>Jenny</a:t>
            </a:r>
          </a:p>
          <a:p>
            <a:r>
              <a:rPr lang="en-US" sz="1200" dirty="0">
                <a:latin typeface="Montserrat" panose="00000500000000000000" pitchFamily="2" charset="0"/>
              </a:rPr>
              <a:t>Nate</a:t>
            </a:r>
          </a:p>
          <a:p>
            <a:r>
              <a:rPr lang="en-US" sz="1200" dirty="0" err="1">
                <a:latin typeface="Montserrat" panose="00000500000000000000" pitchFamily="2" charset="0"/>
              </a:rPr>
              <a:t>Saachi</a:t>
            </a:r>
            <a:endParaRPr lang="en-US" sz="1200" dirty="0">
              <a:latin typeface="Montserrat" panose="00000500000000000000" pitchFamily="2" charset="0"/>
            </a:endParaRPr>
          </a:p>
          <a:p>
            <a:r>
              <a:rPr lang="en-US" sz="1200" dirty="0" err="1">
                <a:latin typeface="Montserrat" panose="00000500000000000000" pitchFamily="2" charset="0"/>
              </a:rPr>
              <a:t>Hawa</a:t>
            </a:r>
            <a:endParaRPr lang="en-US" sz="1200" dirty="0">
              <a:latin typeface="Montserrat" panose="00000500000000000000" pitchFamily="2" charset="0"/>
            </a:endParaRPr>
          </a:p>
          <a:p>
            <a:r>
              <a:rPr lang="en-US" sz="1200" dirty="0">
                <a:latin typeface="Montserrat" panose="00000500000000000000" pitchFamily="2" charset="0"/>
              </a:rPr>
              <a:t>Maggie</a:t>
            </a:r>
          </a:p>
          <a:p>
            <a:r>
              <a:rPr lang="en-US" sz="1200" dirty="0">
                <a:latin typeface="Montserrat" panose="00000500000000000000" pitchFamily="2" charset="0"/>
              </a:rPr>
              <a:t>Sean E</a:t>
            </a:r>
          </a:p>
          <a:p>
            <a:r>
              <a:rPr lang="en-US" sz="1200" dirty="0" err="1">
                <a:latin typeface="Montserrat" panose="00000500000000000000" pitchFamily="2" charset="0"/>
              </a:rPr>
              <a:t>Shiven</a:t>
            </a:r>
            <a:endParaRPr lang="en-US" sz="1200" dirty="0">
              <a:latin typeface="Montserrat" panose="00000500000000000000" pitchFamily="2" charset="0"/>
            </a:endParaRPr>
          </a:p>
          <a:p>
            <a:r>
              <a:rPr lang="en-US" sz="1200" dirty="0" err="1">
                <a:latin typeface="Montserrat" panose="00000500000000000000" pitchFamily="2" charset="0"/>
              </a:rPr>
              <a:t>Vrinda</a:t>
            </a:r>
            <a:endParaRPr lang="en-US" sz="1200" dirty="0">
              <a:latin typeface="Montserrat" panose="00000500000000000000" pitchFamily="2" charset="0"/>
            </a:endParaRPr>
          </a:p>
          <a:p>
            <a:r>
              <a:rPr lang="en-US" sz="1200" dirty="0">
                <a:latin typeface="Montserrat" panose="00000500000000000000" pitchFamily="2" charset="0"/>
              </a:rPr>
              <a:t>Gavin</a:t>
            </a:r>
          </a:p>
          <a:p>
            <a:r>
              <a:rPr lang="en-US" sz="1200" dirty="0">
                <a:latin typeface="Montserrat" panose="00000500000000000000" pitchFamily="2" charset="0"/>
              </a:rPr>
              <a:t>Shreya</a:t>
            </a:r>
          </a:p>
          <a:p>
            <a:r>
              <a:rPr lang="en-US" sz="1200" dirty="0">
                <a:latin typeface="Montserrat" panose="00000500000000000000" pitchFamily="2" charset="0"/>
              </a:rPr>
              <a:t>Jonah</a:t>
            </a:r>
          </a:p>
          <a:p>
            <a:r>
              <a:rPr lang="en-US" sz="1200" dirty="0">
                <a:latin typeface="Montserrat" panose="00000500000000000000" pitchFamily="2" charset="0"/>
              </a:rPr>
              <a:t>Renee</a:t>
            </a:r>
          </a:p>
          <a:p>
            <a:r>
              <a:rPr lang="en-US" sz="1200" dirty="0">
                <a:latin typeface="Montserrat" panose="00000500000000000000" pitchFamily="2" charset="0"/>
              </a:rPr>
              <a:t>Chris</a:t>
            </a:r>
          </a:p>
          <a:p>
            <a:r>
              <a:rPr lang="en-US" sz="1200" dirty="0">
                <a:latin typeface="Montserrat" panose="00000500000000000000" pitchFamily="2" charset="0"/>
              </a:rPr>
              <a:t>Ishita</a:t>
            </a:r>
          </a:p>
          <a:p>
            <a:r>
              <a:rPr lang="en-US" sz="1200" dirty="0" err="1">
                <a:latin typeface="Montserrat" panose="00000500000000000000" pitchFamily="2" charset="0"/>
              </a:rPr>
              <a:t>Kuhu</a:t>
            </a:r>
            <a:endParaRPr lang="en-US" sz="1200" dirty="0">
              <a:latin typeface="Montserrat" panose="00000500000000000000" pitchFamily="2" charset="0"/>
            </a:endParaRPr>
          </a:p>
          <a:p>
            <a:r>
              <a:rPr lang="en-US" sz="1200" dirty="0">
                <a:latin typeface="Montserrat" panose="00000500000000000000" pitchFamily="2" charset="0"/>
              </a:rPr>
              <a:t>Kavya</a:t>
            </a:r>
          </a:p>
          <a:p>
            <a:r>
              <a:rPr lang="en-US" sz="1200" dirty="0">
                <a:latin typeface="Montserrat" panose="00000500000000000000" pitchFamily="2" charset="0"/>
              </a:rPr>
              <a:t>Misha</a:t>
            </a:r>
          </a:p>
          <a:p>
            <a:r>
              <a:rPr lang="en-US" sz="1200" dirty="0" err="1">
                <a:latin typeface="Montserrat" panose="00000500000000000000" pitchFamily="2" charset="0"/>
              </a:rPr>
              <a:t>Yuntong</a:t>
            </a:r>
            <a:endParaRPr lang="en-US" sz="1200" dirty="0">
              <a:latin typeface="Montserrat" panose="00000500000000000000" pitchFamily="2" charset="0"/>
            </a:endParaRPr>
          </a:p>
          <a:p>
            <a:r>
              <a:rPr lang="en-US" sz="1200" dirty="0">
                <a:latin typeface="Montserrat" panose="00000500000000000000" pitchFamily="2" charset="0"/>
              </a:rPr>
              <a:t>Amiya</a:t>
            </a:r>
          </a:p>
          <a:p>
            <a:r>
              <a:rPr lang="en-US" sz="1200" dirty="0">
                <a:latin typeface="Montserrat" panose="00000500000000000000" pitchFamily="2" charset="0"/>
              </a:rPr>
              <a:t>Sahana</a:t>
            </a:r>
          </a:p>
          <a:p>
            <a:r>
              <a:rPr lang="en-US" sz="1200" dirty="0">
                <a:latin typeface="Montserrat" panose="00000500000000000000" pitchFamily="2" charset="0"/>
              </a:rPr>
              <a:t>Anirudh</a:t>
            </a:r>
          </a:p>
          <a:p>
            <a:r>
              <a:rPr lang="en-US" sz="1200" dirty="0">
                <a:latin typeface="Montserrat" panose="00000500000000000000" pitchFamily="2" charset="0"/>
              </a:rPr>
              <a:t>Rohan</a:t>
            </a:r>
          </a:p>
          <a:p>
            <a:r>
              <a:rPr lang="en-US" sz="1200" dirty="0">
                <a:latin typeface="Montserrat" panose="00000500000000000000" pitchFamily="2" charset="0"/>
              </a:rPr>
              <a:t>Crystal</a:t>
            </a:r>
          </a:p>
          <a:p>
            <a:r>
              <a:rPr lang="en-US" sz="1200" dirty="0" err="1">
                <a:latin typeface="Montserrat" panose="00000500000000000000" pitchFamily="2" charset="0"/>
              </a:rPr>
              <a:t>Eeshani</a:t>
            </a:r>
            <a:endParaRPr lang="en-US" sz="1200" dirty="0">
              <a:latin typeface="Montserrat" panose="00000500000000000000" pitchFamily="2" charset="0"/>
            </a:endParaRPr>
          </a:p>
          <a:p>
            <a:r>
              <a:rPr lang="en-US" sz="1200" dirty="0" err="1">
                <a:latin typeface="Montserrat" panose="00000500000000000000" pitchFamily="2" charset="0"/>
              </a:rPr>
              <a:t>Prakshi</a:t>
            </a:r>
            <a:endParaRPr lang="en-US" sz="1200" dirty="0">
              <a:latin typeface="Montserrat" panose="00000500000000000000" pitchFamily="2" charset="0"/>
            </a:endParaRPr>
          </a:p>
          <a:p>
            <a:r>
              <a:rPr lang="en-US" sz="1200" dirty="0">
                <a:latin typeface="Montserrat" panose="00000500000000000000" pitchFamily="2" charset="0"/>
              </a:rPr>
              <a:t>Aidan</a:t>
            </a:r>
          </a:p>
          <a:p>
            <a:r>
              <a:rPr lang="en-US" sz="1200" dirty="0">
                <a:latin typeface="Montserrat" panose="00000500000000000000" pitchFamily="2" charset="0"/>
              </a:rPr>
              <a:t>Cora</a:t>
            </a:r>
          </a:p>
          <a:p>
            <a:r>
              <a:rPr lang="en-US" sz="1200" dirty="0" err="1">
                <a:latin typeface="Montserrat" panose="00000500000000000000" pitchFamily="2" charset="0"/>
              </a:rPr>
              <a:t>Nhan</a:t>
            </a:r>
            <a:endParaRPr lang="en-US" sz="1200" dirty="0">
              <a:latin typeface="Montserrat" panose="00000500000000000000" pitchFamily="2" charset="0"/>
            </a:endParaRPr>
          </a:p>
          <a:p>
            <a:r>
              <a:rPr lang="en-US" sz="1200" dirty="0">
                <a:latin typeface="Montserrat" panose="00000500000000000000" pitchFamily="2" charset="0"/>
              </a:rPr>
              <a:t>Anya</a:t>
            </a:r>
          </a:p>
          <a:p>
            <a:r>
              <a:rPr lang="en-US" sz="1200" dirty="0">
                <a:latin typeface="Montserrat" panose="00000500000000000000" pitchFamily="2" charset="0"/>
              </a:rPr>
              <a:t>Anisha</a:t>
            </a:r>
          </a:p>
          <a:p>
            <a:r>
              <a:rPr lang="en-US" sz="1200" dirty="0">
                <a:latin typeface="Montserrat" panose="00000500000000000000" pitchFamily="2" charset="0"/>
              </a:rPr>
              <a:t>Trien</a:t>
            </a:r>
          </a:p>
          <a:p>
            <a:r>
              <a:rPr lang="en-US" sz="1200" dirty="0">
                <a:latin typeface="Montserrat" panose="00000500000000000000" pitchFamily="2" charset="0"/>
              </a:rPr>
              <a:t>Neal</a:t>
            </a:r>
          </a:p>
          <a:p>
            <a:r>
              <a:rPr lang="en-US" sz="1200" dirty="0">
                <a:latin typeface="Montserrat" panose="00000500000000000000" pitchFamily="2" charset="0"/>
              </a:rPr>
              <a:t>Evan</a:t>
            </a:r>
          </a:p>
          <a:p>
            <a:r>
              <a:rPr lang="en-US" sz="1200" dirty="0">
                <a:latin typeface="Montserrat" panose="00000500000000000000" pitchFamily="2" charset="0"/>
              </a:rPr>
              <a:t>Rena</a:t>
            </a:r>
          </a:p>
        </p:txBody>
      </p:sp>
      <p:sp>
        <p:nvSpPr>
          <p:cNvPr id="11" name="TextBox 10">
            <a:extLst>
              <a:ext uri="{FF2B5EF4-FFF2-40B4-BE49-F238E27FC236}">
                <a16:creationId xmlns:a16="http://schemas.microsoft.com/office/drawing/2014/main" id="{4D539154-F0EB-43A5-B23E-270814055700}"/>
              </a:ext>
            </a:extLst>
          </p:cNvPr>
          <p:cNvSpPr txBox="1"/>
          <p:nvPr/>
        </p:nvSpPr>
        <p:spPr>
          <a:xfrm>
            <a:off x="6815404" y="6360778"/>
            <a:ext cx="5208274" cy="369332"/>
          </a:xfrm>
          <a:prstGeom prst="rect">
            <a:avLst/>
          </a:prstGeom>
          <a:noFill/>
        </p:spPr>
        <p:txBody>
          <a:bodyPr wrap="square" rtlCol="0">
            <a:spAutoFit/>
          </a:bodyPr>
          <a:lstStyle/>
          <a:p>
            <a:r>
              <a:rPr lang="en-US" i="1" dirty="0">
                <a:solidFill>
                  <a:srgbClr val="535353"/>
                </a:solidFill>
                <a:latin typeface="Montserrat SemiBold" panose="00000700000000000000" pitchFamily="2" charset="0"/>
              </a:rPr>
              <a:t>Music </a:t>
            </a:r>
            <a:r>
              <a:rPr lang="en-US" dirty="0">
                <a:solidFill>
                  <a:srgbClr val="535353"/>
                </a:solidFill>
                <a:latin typeface="Montserrat SemiBold" panose="00000700000000000000" pitchFamily="2" charset="0"/>
              </a:rPr>
              <a:t>: 🌻 </a:t>
            </a:r>
            <a:r>
              <a:rPr lang="en-US" dirty="0">
                <a:solidFill>
                  <a:srgbClr val="535353"/>
                </a:solidFill>
                <a:latin typeface="Montserrat SemiBold" panose="00000700000000000000" pitchFamily="2" charset="0"/>
                <a:hlinkClick r:id="rId3"/>
              </a:rPr>
              <a:t>CSE 123 26sp Lecture Tunes</a:t>
            </a:r>
            <a:r>
              <a:rPr lang="en-US" dirty="0">
                <a:solidFill>
                  <a:srgbClr val="535353"/>
                </a:solidFill>
                <a:latin typeface="Montserrat SemiBold" panose="00000700000000000000" pitchFamily="2" charset="0"/>
              </a:rPr>
              <a:t> 🌻</a:t>
            </a:r>
          </a:p>
        </p:txBody>
      </p:sp>
      <p:pic>
        <p:nvPicPr>
          <p:cNvPr id="3" name="Picture 2" descr="qr code for slido event https://app.sli.do/event/nnJX5ngMDthZGC7Bf782Tg&#10;join link in speaker notes">
            <a:extLst>
              <a:ext uri="{FF2B5EF4-FFF2-40B4-BE49-F238E27FC236}">
                <a16:creationId xmlns:a16="http://schemas.microsoft.com/office/drawing/2014/main" id="{BD11ACE3-31B5-4209-A40F-F1942761E443}"/>
              </a:ext>
            </a:extLst>
          </p:cNvPr>
          <p:cNvPicPr>
            <a:picLocks noChangeAspect="1"/>
          </p:cNvPicPr>
          <p:nvPr/>
        </p:nvPicPr>
        <p:blipFill>
          <a:blip r:embed="rId4"/>
          <a:stretch>
            <a:fillRect/>
          </a:stretch>
        </p:blipFill>
        <p:spPr>
          <a:xfrm>
            <a:off x="2864534" y="5675779"/>
            <a:ext cx="1005840" cy="1005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9A17-A8B6-4598-B732-EABECC1932BA}"/>
              </a:ext>
            </a:extLst>
          </p:cNvPr>
          <p:cNvSpPr>
            <a:spLocks noGrp="1"/>
          </p:cNvSpPr>
          <p:nvPr>
            <p:ph type="title"/>
          </p:nvPr>
        </p:nvSpPr>
        <p:spPr/>
        <p:txBody>
          <a:bodyPr/>
          <a:lstStyle/>
          <a:p>
            <a:r>
              <a:rPr lang="en-US" dirty="0"/>
              <a:t>TPS: from top pic to bottom pic</a:t>
            </a:r>
          </a:p>
        </p:txBody>
      </p:sp>
      <p:pic>
        <p:nvPicPr>
          <p:cNvPr id="5" name="Picture 2" descr="top picture showing a list variable pointing to a chain of linked nodes containing 1, 2, 3&#10;bottom picture showing a list variable pointing to a chain of linked nodes containing 1, 2 and another list2 variable pointing to a single node containing 3&#10;more detail in speaker notes">
            <a:extLst>
              <a:ext uri="{FF2B5EF4-FFF2-40B4-BE49-F238E27FC236}">
                <a16:creationId xmlns:a16="http://schemas.microsoft.com/office/drawing/2014/main" id="{BCDF210C-2F68-4565-9F14-E40CBFAD8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 y="2849880"/>
            <a:ext cx="5323863" cy="25219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C2CC85E-29A7-4583-8FBF-CAE774288415}"/>
              </a:ext>
            </a:extLst>
          </p:cNvPr>
          <p:cNvSpPr>
            <a:spLocks noGrp="1"/>
          </p:cNvSpPr>
          <p:nvPr>
            <p:ph type="sldNum" sz="quarter" idx="12"/>
          </p:nvPr>
        </p:nvSpPr>
        <p:spPr/>
        <p:txBody>
          <a:bodyPr/>
          <a:lstStyle/>
          <a:p>
            <a:fld id="{B84CCEFC-A9FF-8249-A3D3-21FB7B7CCB8D}" type="slidenum">
              <a:rPr lang="en-US" smtClean="0"/>
              <a:t>10</a:t>
            </a:fld>
            <a:endParaRPr lang="en-US"/>
          </a:p>
        </p:txBody>
      </p:sp>
    </p:spTree>
    <p:extLst>
      <p:ext uri="{BB962C8B-B14F-4D97-AF65-F5344CB8AC3E}">
        <p14:creationId xmlns:p14="http://schemas.microsoft.com/office/powerpoint/2010/main" val="134835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D196-1268-ADD0-0BF2-AED9B83A0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81714-F45C-FC6A-8BD5-51F5A0532103}"/>
              </a:ext>
            </a:extLst>
          </p:cNvPr>
          <p:cNvSpPr>
            <a:spLocks noGrp="1"/>
          </p:cNvSpPr>
          <p:nvPr>
            <p:ph type="title"/>
          </p:nvPr>
        </p:nvSpPr>
        <p:spPr/>
        <p:txBody>
          <a:bodyPr/>
          <a:lstStyle/>
          <a:p>
            <a:r>
              <a:rPr lang="en-US" dirty="0"/>
              <a:t>Lecture Outline: Iterating over </a:t>
            </a:r>
            <a:r>
              <a:rPr lang="en-US" dirty="0" err="1"/>
              <a:t>ListNodes</a:t>
            </a:r>
            <a:endParaRPr lang="en-US" dirty="0"/>
          </a:p>
        </p:txBody>
      </p:sp>
      <p:sp>
        <p:nvSpPr>
          <p:cNvPr id="3" name="Content Placeholder 2">
            <a:extLst>
              <a:ext uri="{FF2B5EF4-FFF2-40B4-BE49-F238E27FC236}">
                <a16:creationId xmlns:a16="http://schemas.microsoft.com/office/drawing/2014/main" id="{578A9846-C98F-4964-5B24-F6FF7EE45523}"/>
              </a:ext>
            </a:extLst>
          </p:cNvPr>
          <p:cNvSpPr>
            <a:spLocks noGrp="1"/>
          </p:cNvSpPr>
          <p:nvPr>
            <p:ph idx="1"/>
          </p:nvPr>
        </p:nvSpPr>
        <p:spPr/>
        <p:txBody>
          <a:bodyPr/>
          <a:lstStyle/>
          <a:p>
            <a:pPr>
              <a:spcAft>
                <a:spcPts val="1200"/>
              </a:spcAft>
            </a:pPr>
            <a:r>
              <a:rPr lang="en-US" dirty="0"/>
              <a:t>Announcements</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endParaRPr lang="en-US" dirty="0"/>
          </a:p>
          <a:p>
            <a:pPr>
              <a:spcAft>
                <a:spcPts val="1200"/>
              </a:spcAft>
            </a:pPr>
            <a:r>
              <a:rPr lang="en-US" b="1" dirty="0">
                <a:solidFill>
                  <a:srgbClr val="EE8A64"/>
                </a:solidFill>
              </a:rPr>
              <a:t>Iterating over </a:t>
            </a:r>
            <a:r>
              <a:rPr lang="en-US" b="1" dirty="0" err="1">
                <a:solidFill>
                  <a:srgbClr val="EE8A64"/>
                </a:solidFill>
                <a:latin typeface="Consolas" panose="020B0609020204030204" pitchFamily="49" charset="0"/>
              </a:rPr>
              <a:t>ListNode</a:t>
            </a:r>
            <a:r>
              <a:rPr lang="en-US" b="1" dirty="0" err="1">
                <a:solidFill>
                  <a:srgbClr val="EE8A64"/>
                </a:solidFill>
              </a:rPr>
              <a:t>s</a:t>
            </a:r>
            <a:endParaRPr lang="en-US" b="1" dirty="0">
              <a:solidFill>
                <a:srgbClr val="EE8A64"/>
              </a:solidFill>
            </a:endParaRPr>
          </a:p>
        </p:txBody>
      </p:sp>
      <p:sp>
        <p:nvSpPr>
          <p:cNvPr id="4" name="Pentagon 3" descr="Pointing to Iterating over ListNodes">
            <a:extLst>
              <a:ext uri="{FF2B5EF4-FFF2-40B4-BE49-F238E27FC236}">
                <a16:creationId xmlns:a16="http://schemas.microsoft.com/office/drawing/2014/main" id="{2424871F-A5A1-6EF2-43B2-A63A0473F225}"/>
              </a:ext>
            </a:extLst>
          </p:cNvPr>
          <p:cNvSpPr/>
          <p:nvPr/>
        </p:nvSpPr>
        <p:spPr>
          <a:xfrm rot="10800000">
            <a:off x="5040874" y="279161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12DF61A-BA82-4C11-8EC9-A9D8B2767311}"/>
              </a:ext>
            </a:extLst>
          </p:cNvPr>
          <p:cNvSpPr>
            <a:spLocks noGrp="1"/>
          </p:cNvSpPr>
          <p:nvPr>
            <p:ph type="sldNum" sz="quarter" idx="12"/>
          </p:nvPr>
        </p:nvSpPr>
        <p:spPr/>
        <p:txBody>
          <a:bodyPr/>
          <a:lstStyle/>
          <a:p>
            <a:fld id="{B84CCEFC-A9FF-8249-A3D3-21FB7B7CCB8D}" type="slidenum">
              <a:rPr lang="en-US" smtClean="0"/>
              <a:t>11</a:t>
            </a:fld>
            <a:endParaRPr lang="en-US"/>
          </a:p>
        </p:txBody>
      </p:sp>
    </p:spTree>
    <p:extLst>
      <p:ext uri="{BB962C8B-B14F-4D97-AF65-F5344CB8AC3E}">
        <p14:creationId xmlns:p14="http://schemas.microsoft.com/office/powerpoint/2010/main" val="110305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B1BF-8931-6DD7-C99A-7A23B9CB1BF7}"/>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A4D298D5-9D5C-B0C1-A160-34475EFE10B6}"/>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fourth value in a chain?</a:t>
            </a:r>
          </a:p>
          <a:p>
            <a:pPr marL="1546225" indent="0">
              <a:buNone/>
            </a:pPr>
            <a:r>
              <a:rPr lang="en-US" dirty="0" err="1">
                <a:latin typeface="Consolas" panose="020B0609020204030204" pitchFamily="49" charset="0"/>
              </a:rPr>
              <a:t>node.next.next.next.data</a:t>
            </a:r>
            <a:endParaRPr lang="en-US" dirty="0">
              <a:latin typeface="Consolas" panose="020B0609020204030204" pitchFamily="49" charset="0"/>
            </a:endParaRP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grpSp>
        <p:nvGrpSpPr>
          <p:cNvPr id="5" name="Group 4" descr="variable node holding a reference to the first node in the chain of linked nodes">
            <a:extLst>
              <a:ext uri="{FF2B5EF4-FFF2-40B4-BE49-F238E27FC236}">
                <a16:creationId xmlns:a16="http://schemas.microsoft.com/office/drawing/2014/main" id="{A747E60B-B972-4771-ABB6-ACBD92924148}"/>
              </a:ext>
            </a:extLst>
          </p:cNvPr>
          <p:cNvGrpSpPr/>
          <p:nvPr/>
        </p:nvGrpSpPr>
        <p:grpSpPr>
          <a:xfrm>
            <a:off x="381000" y="5920740"/>
            <a:ext cx="839005" cy="454343"/>
            <a:chOff x="381000" y="5920740"/>
            <a:chExt cx="839005" cy="454343"/>
          </a:xfrm>
        </p:grpSpPr>
        <p:sp>
          <p:nvSpPr>
            <p:cNvPr id="10" name="Rectangle 9">
              <a:extLst>
                <a:ext uri="{FF2B5EF4-FFF2-40B4-BE49-F238E27FC236}">
                  <a16:creationId xmlns:a16="http://schemas.microsoft.com/office/drawing/2014/main" id="{1E009C7F-3430-D7D1-919E-B6C92653AE0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6A8EF31-E118-5277-414E-2E5F13F62EC2}"/>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E97A90-9825-0097-F56F-30DD37D153BC}"/>
              </a:ext>
              <a:ext uri="{C183D7F6-B498-43B3-948B-1728B52AA6E4}">
                <adec:decorative xmlns:adec="http://schemas.microsoft.com/office/drawing/2017/decorative" val="1"/>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8" name="Straight Connector 17">
            <a:extLst>
              <a:ext uri="{FF2B5EF4-FFF2-40B4-BE49-F238E27FC236}">
                <a16:creationId xmlns:a16="http://schemas.microsoft.com/office/drawing/2014/main" id="{F1BE45BD-25B4-7119-823C-D4B301644964}"/>
              </a:ext>
              <a:ext uri="{C183D7F6-B498-43B3-948B-1728B52AA6E4}">
                <adec:decorative xmlns:adec="http://schemas.microsoft.com/office/drawing/2017/decorative" val="1"/>
              </a:ext>
            </a:extLst>
          </p:cNvPr>
          <p:cNvCxnSpPr>
            <a:cxnSpLocks/>
          </p:cNvCxnSpPr>
          <p:nvPr/>
        </p:nvCxnSpPr>
        <p:spPr>
          <a:xfrm flipV="1">
            <a:off x="11323320" y="5894388"/>
            <a:ext cx="586740" cy="5070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7185718-DAEC-48D3-89E4-09D1D254493C}"/>
              </a:ext>
            </a:extLst>
          </p:cNvPr>
          <p:cNvSpPr>
            <a:spLocks noGrp="1"/>
          </p:cNvSpPr>
          <p:nvPr>
            <p:ph type="sldNum" sz="quarter" idx="12"/>
          </p:nvPr>
        </p:nvSpPr>
        <p:spPr/>
        <p:txBody>
          <a:bodyPr/>
          <a:lstStyle/>
          <a:p>
            <a:fld id="{B84CCEFC-A9FF-8249-A3D3-21FB7B7CCB8D}" type="slidenum">
              <a:rPr lang="en-US" smtClean="0"/>
              <a:t>12</a:t>
            </a:fld>
            <a:endParaRPr lang="en-US"/>
          </a:p>
        </p:txBody>
      </p:sp>
    </p:spTree>
    <p:extLst>
      <p:ext uri="{BB962C8B-B14F-4D97-AF65-F5344CB8AC3E}">
        <p14:creationId xmlns:p14="http://schemas.microsoft.com/office/powerpoint/2010/main" val="19802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7792-E5B7-E600-96A5-2DED03F5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AFA94-C3C1-449C-B179-FE5EE7AEDB2B}"/>
              </a:ext>
            </a:extLst>
          </p:cNvPr>
          <p:cNvSpPr>
            <a:spLocks noGrp="1"/>
          </p:cNvSpPr>
          <p:nvPr>
            <p:ph type="title"/>
          </p:nvPr>
        </p:nvSpPr>
        <p:spPr/>
        <p:txBody>
          <a:bodyPr/>
          <a:lstStyle/>
          <a:p>
            <a:r>
              <a:rPr lang="en-US" dirty="0">
                <a:latin typeface="+mn-lt"/>
              </a:rPr>
              <a:t>Longer </a:t>
            </a:r>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5A578849-DE49-2170-63C9-C2DB5C83CB8C}"/>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100th value in a chain?</a:t>
            </a:r>
          </a:p>
          <a:p>
            <a:pPr marL="1546225" indent="0">
              <a:buNone/>
            </a:pPr>
            <a:r>
              <a:rPr lang="en-US" dirty="0" err="1">
                <a:latin typeface="Consolas" panose="020B0609020204030204" pitchFamily="49" charset="0"/>
              </a:rPr>
              <a:t>node.next.next.next.next.next.next.next</a:t>
            </a:r>
            <a:r>
              <a:rPr lang="en-US" dirty="0">
                <a:latin typeface="Consolas" panose="020B0609020204030204" pitchFamily="49" charset="0"/>
              </a:rPr>
              <a:t>....</a:t>
            </a: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grpSp>
        <p:nvGrpSpPr>
          <p:cNvPr id="6" name="Group 5" descr="variable node holding a reference to the first node in the chain of linked nodes">
            <a:extLst>
              <a:ext uri="{FF2B5EF4-FFF2-40B4-BE49-F238E27FC236}">
                <a16:creationId xmlns:a16="http://schemas.microsoft.com/office/drawing/2014/main" id="{EFCED58F-2D2B-4790-A9A8-AC9E04232AF3}"/>
              </a:ext>
            </a:extLst>
          </p:cNvPr>
          <p:cNvGrpSpPr/>
          <p:nvPr/>
        </p:nvGrpSpPr>
        <p:grpSpPr>
          <a:xfrm>
            <a:off x="381000" y="5920740"/>
            <a:ext cx="839005" cy="454343"/>
            <a:chOff x="381000" y="5920740"/>
            <a:chExt cx="839005" cy="454343"/>
          </a:xfrm>
        </p:grpSpPr>
        <p:sp>
          <p:nvSpPr>
            <p:cNvPr id="10" name="Rectangle 9">
              <a:extLst>
                <a:ext uri="{FF2B5EF4-FFF2-40B4-BE49-F238E27FC236}">
                  <a16:creationId xmlns:a16="http://schemas.microsoft.com/office/drawing/2014/main" id="{1AFA1F5C-E36E-2BE8-0285-7FC15CBD13E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04D59C4-7F0A-52E7-2C58-F47E3BE9D421}"/>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6E8F06AD-3FE4-2A90-362D-A9D95AD57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3C45E32-DD7D-C980-65A2-4E881B4CE77D}"/>
              </a:ext>
              <a:ext uri="{C183D7F6-B498-43B3-948B-1728B52AA6E4}">
                <adec:decorative xmlns:adec="http://schemas.microsoft.com/office/drawing/2017/decorative" val="1"/>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5" name="Straight Arrow Connector 4" descr="arrow going off the slide, indicating that the chain of linked nodes continues out of frame">
            <a:extLst>
              <a:ext uri="{FF2B5EF4-FFF2-40B4-BE49-F238E27FC236}">
                <a16:creationId xmlns:a16="http://schemas.microsoft.com/office/drawing/2014/main" id="{A2C21C28-18E1-457B-4C0F-7379B28993C8}"/>
              </a:ext>
            </a:extLst>
          </p:cNvPr>
          <p:cNvCxnSpPr>
            <a:cxnSpLocks/>
          </p:cNvCxnSpPr>
          <p:nvPr/>
        </p:nvCxnSpPr>
        <p:spPr>
          <a:xfrm>
            <a:off x="11599542" y="6176963"/>
            <a:ext cx="79057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2231B11-5C7E-4304-BDFA-F97E21FDE905}"/>
              </a:ext>
            </a:extLst>
          </p:cNvPr>
          <p:cNvSpPr>
            <a:spLocks noGrp="1"/>
          </p:cNvSpPr>
          <p:nvPr>
            <p:ph type="sldNum" sz="quarter" idx="12"/>
          </p:nvPr>
        </p:nvSpPr>
        <p:spPr/>
        <p:txBody>
          <a:bodyPr/>
          <a:lstStyle/>
          <a:p>
            <a:fld id="{B84CCEFC-A9FF-8249-A3D3-21FB7B7CCB8D}" type="slidenum">
              <a:rPr lang="en-US" smtClean="0"/>
              <a:t>13</a:t>
            </a:fld>
            <a:endParaRPr lang="en-US"/>
          </a:p>
        </p:txBody>
      </p:sp>
    </p:spTree>
    <p:extLst>
      <p:ext uri="{BB962C8B-B14F-4D97-AF65-F5344CB8AC3E}">
        <p14:creationId xmlns:p14="http://schemas.microsoft.com/office/powerpoint/2010/main" val="2842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
        <p:nvSpPr>
          <p:cNvPr id="5" name="Slide Number Placeholder 4">
            <a:extLst>
              <a:ext uri="{FF2B5EF4-FFF2-40B4-BE49-F238E27FC236}">
                <a16:creationId xmlns:a16="http://schemas.microsoft.com/office/drawing/2014/main" id="{4AB0A5FB-1855-41C2-9076-8B17C40F2FF3}"/>
              </a:ext>
            </a:extLst>
          </p:cNvPr>
          <p:cNvSpPr>
            <a:spLocks noGrp="1"/>
          </p:cNvSpPr>
          <p:nvPr>
            <p:ph type="sldNum" sz="quarter" idx="12"/>
          </p:nvPr>
        </p:nvSpPr>
        <p:spPr/>
        <p:txBody>
          <a:bodyPr/>
          <a:lstStyle/>
          <a:p>
            <a:fld id="{B84CCEFC-A9FF-8249-A3D3-21FB7B7CCB8D}" type="slidenum">
              <a:rPr lang="en-US" smtClean="0"/>
              <a:t>14</a:t>
            </a:fld>
            <a:endParaRPr lang="en-US"/>
          </a:p>
        </p:txBody>
      </p:sp>
    </p:spTree>
    <p:extLst>
      <p:ext uri="{BB962C8B-B14F-4D97-AF65-F5344CB8AC3E}">
        <p14:creationId xmlns:p14="http://schemas.microsoft.com/office/powerpoint/2010/main" val="8456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Announcements</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a:p>
            <a:pPr>
              <a:spcAft>
                <a:spcPts val="1200"/>
              </a:spcAft>
            </a:pPr>
            <a:r>
              <a:rPr lang="en-US" dirty="0">
                <a:solidFill>
                  <a:schemeClr val="tx1">
                    <a:lumMod val="85000"/>
                    <a:lumOff val="15000"/>
                  </a:schemeClr>
                </a:solidFill>
              </a:rPr>
              <a:t>Iterating over </a:t>
            </a:r>
            <a:r>
              <a:rPr lang="en-US" dirty="0" err="1">
                <a:solidFill>
                  <a:schemeClr val="tx1">
                    <a:lumMod val="85000"/>
                    <a:lumOff val="15000"/>
                  </a:schemeClr>
                </a:solidFill>
                <a:latin typeface="Consolas" panose="020B0609020204030204" pitchFamily="49" charset="0"/>
              </a:rPr>
              <a:t>ListNode</a:t>
            </a:r>
            <a:r>
              <a:rPr lang="en-US" dirty="0" err="1">
                <a:solidFill>
                  <a:schemeClr val="tx1">
                    <a:lumMod val="85000"/>
                    <a:lumOff val="15000"/>
                  </a:schemeClr>
                </a:solidFill>
              </a:rPr>
              <a:t>s</a:t>
            </a:r>
            <a:endParaRPr lang="en-US" dirty="0">
              <a:solidFill>
                <a:schemeClr val="tx1">
                  <a:lumMod val="85000"/>
                  <a:lumOff val="15000"/>
                </a:schemeClr>
              </a:solidFill>
            </a:endParaRPr>
          </a:p>
        </p:txBody>
      </p:sp>
      <p:sp>
        <p:nvSpPr>
          <p:cNvPr id="4" name="Pentagon 3" descr="pointing to Announcements">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2B4359B-8A94-4F00-972B-391262748ABC}"/>
              </a:ext>
            </a:extLst>
          </p:cNvPr>
          <p:cNvSpPr>
            <a:spLocks noGrp="1"/>
          </p:cNvSpPr>
          <p:nvPr>
            <p:ph type="sldNum" sz="quarter" idx="12"/>
          </p:nvPr>
        </p:nvSpPr>
        <p:spPr/>
        <p:txBody>
          <a:bodyPr/>
          <a:lstStyle/>
          <a:p>
            <a:fld id="{B84CCEFC-A9FF-8249-A3D3-21FB7B7CCB8D}" type="slidenum">
              <a:rPr lang="en-US" smtClean="0"/>
              <a:t>2</a:t>
            </a:fld>
            <a:endParaRPr lang="en-US"/>
          </a:p>
        </p:txBody>
      </p:sp>
    </p:spTree>
    <p:extLst>
      <p:ext uri="{BB962C8B-B14F-4D97-AF65-F5344CB8AC3E}">
        <p14:creationId xmlns:p14="http://schemas.microsoft.com/office/powerpoint/2010/main" val="265745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Resubmission Cycle 0 open, closes today</a:t>
            </a:r>
          </a:p>
          <a:p>
            <a:pPr lvl="1"/>
            <a:r>
              <a:rPr lang="en-US" dirty="0"/>
              <a:t>Normally resubmissions will be open Mon – Fri each week</a:t>
            </a:r>
          </a:p>
          <a:p>
            <a:r>
              <a:rPr lang="en-US" dirty="0"/>
              <a:t>Creative Project 1 due Wednesday, April 22 at 11:59pm!</a:t>
            </a:r>
          </a:p>
          <a:p>
            <a:pPr lvl="1"/>
            <a:r>
              <a:rPr lang="en-US" dirty="0"/>
              <a:t>If you want to implement a custom game, make sure to post it on Ed to get approval by </a:t>
            </a:r>
            <a:r>
              <a:rPr lang="en-US" b="1" dirty="0"/>
              <a:t>Sunday, April 19 at 11:59pm</a:t>
            </a:r>
            <a:endParaRPr lang="en-US" dirty="0"/>
          </a:p>
          <a:p>
            <a:r>
              <a:rPr lang="en-US" dirty="0"/>
              <a:t>Quiz 0 next week (Tuesday, April 21)</a:t>
            </a:r>
          </a:p>
          <a:p>
            <a:pPr lvl="1"/>
            <a:r>
              <a:rPr lang="en-US" dirty="0"/>
              <a:t>See </a:t>
            </a:r>
            <a:r>
              <a:rPr lang="en-US" dirty="0">
                <a:hlinkClick r:id="rId2"/>
              </a:rPr>
              <a:t>Quiz Logistics Ed announcement</a:t>
            </a:r>
            <a:endParaRPr lang="en-US" dirty="0"/>
          </a:p>
          <a:p>
            <a:pPr lvl="1"/>
            <a:r>
              <a:rPr lang="en-US" dirty="0"/>
              <a:t>Practice Quizzes posted, solutions posted later today</a:t>
            </a:r>
          </a:p>
        </p:txBody>
      </p:sp>
      <p:sp>
        <p:nvSpPr>
          <p:cNvPr id="4" name="Slide Number Placeholder 3">
            <a:extLst>
              <a:ext uri="{FF2B5EF4-FFF2-40B4-BE49-F238E27FC236}">
                <a16:creationId xmlns:a16="http://schemas.microsoft.com/office/drawing/2014/main" id="{8E9B15FC-3C3B-407E-8315-C8736DCF7385}"/>
              </a:ext>
            </a:extLst>
          </p:cNvPr>
          <p:cNvSpPr>
            <a:spLocks noGrp="1"/>
          </p:cNvSpPr>
          <p:nvPr>
            <p:ph type="sldNum" sz="quarter" idx="12"/>
          </p:nvPr>
        </p:nvSpPr>
        <p:spPr/>
        <p:txBody>
          <a:bodyPr/>
          <a:lstStyle/>
          <a:p>
            <a:fld id="{B84CCEFC-A9FF-8249-A3D3-21FB7B7CCB8D}" type="slidenum">
              <a:rPr lang="en-US" smtClean="0"/>
              <a:t>3</a:t>
            </a:fld>
            <a:endParaRPr lang="en-US"/>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9BA48-0EA0-52A1-7714-0DF311ABD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D9C6E-3623-303F-9863-45485E24C8E7}"/>
              </a:ext>
            </a:extLst>
          </p:cNvPr>
          <p:cNvSpPr>
            <a:spLocks noGrp="1"/>
          </p:cNvSpPr>
          <p:nvPr>
            <p:ph type="title"/>
          </p:nvPr>
        </p:nvSpPr>
        <p:spPr/>
        <p:txBody>
          <a:bodyPr/>
          <a:lstStyle/>
          <a:p>
            <a:r>
              <a:rPr lang="en-US" dirty="0"/>
              <a:t>Lecture Outline: </a:t>
            </a:r>
            <a:r>
              <a:rPr lang="en-US" dirty="0" err="1">
                <a:latin typeface="Consolas" panose="020B0609020204030204" pitchFamily="49" charset="0"/>
              </a:rPr>
              <a:t>ListNode</a:t>
            </a:r>
            <a:r>
              <a:rPr lang="en-US" dirty="0"/>
              <a:t> practice</a:t>
            </a:r>
          </a:p>
        </p:txBody>
      </p:sp>
      <p:sp>
        <p:nvSpPr>
          <p:cNvPr id="3" name="Content Placeholder 2">
            <a:extLst>
              <a:ext uri="{FF2B5EF4-FFF2-40B4-BE49-F238E27FC236}">
                <a16:creationId xmlns:a16="http://schemas.microsoft.com/office/drawing/2014/main" id="{8DC8FD5A-5EB9-04DE-8B88-51BD762F30F7}"/>
              </a:ext>
            </a:extLst>
          </p:cNvPr>
          <p:cNvSpPr>
            <a:spLocks noGrp="1"/>
          </p:cNvSpPr>
          <p:nvPr>
            <p:ph idx="1"/>
          </p:nvPr>
        </p:nvSpPr>
        <p:spPr/>
        <p:txBody>
          <a:bodyPr/>
          <a:lstStyle/>
          <a:p>
            <a:pPr>
              <a:spcAft>
                <a:spcPts val="1200"/>
              </a:spcAft>
            </a:pPr>
            <a:r>
              <a:rPr lang="en-US" dirty="0">
                <a:solidFill>
                  <a:schemeClr val="tx1">
                    <a:lumMod val="85000"/>
                    <a:lumOff val="15000"/>
                  </a:schemeClr>
                </a:solidFill>
              </a:rPr>
              <a:t>Announcements</a:t>
            </a:r>
          </a:p>
          <a:p>
            <a:pPr>
              <a:spcAft>
                <a:spcPts val="1200"/>
              </a:spcAft>
            </a:pPr>
            <a:r>
              <a:rPr lang="en-US" b="1" dirty="0" err="1">
                <a:solidFill>
                  <a:schemeClr val="accent5"/>
                </a:solidFill>
                <a:latin typeface="Consolas" panose="020B0609020204030204" pitchFamily="49" charset="0"/>
              </a:rPr>
              <a:t>ListNode</a:t>
            </a:r>
            <a:r>
              <a:rPr lang="en-US" b="1" dirty="0">
                <a:solidFill>
                  <a:schemeClr val="accent5"/>
                </a:solidFill>
              </a:rPr>
              <a:t> practice</a:t>
            </a:r>
          </a:p>
          <a:p>
            <a:pPr>
              <a:spcAft>
                <a:spcPts val="1200"/>
              </a:spcAft>
            </a:pPr>
            <a:r>
              <a:rPr lang="en-US" dirty="0">
                <a:solidFill>
                  <a:schemeClr val="tx1">
                    <a:lumMod val="85000"/>
                    <a:lumOff val="15000"/>
                  </a:schemeClr>
                </a:solidFill>
              </a:rPr>
              <a:t>Iterating over </a:t>
            </a:r>
            <a:r>
              <a:rPr lang="en-US" dirty="0" err="1">
                <a:solidFill>
                  <a:schemeClr val="tx1">
                    <a:lumMod val="85000"/>
                    <a:lumOff val="15000"/>
                  </a:schemeClr>
                </a:solidFill>
                <a:latin typeface="Consolas" panose="020B0609020204030204" pitchFamily="49" charset="0"/>
              </a:rPr>
              <a:t>ListNode</a:t>
            </a:r>
            <a:r>
              <a:rPr lang="en-US" dirty="0" err="1">
                <a:solidFill>
                  <a:schemeClr val="tx1">
                    <a:lumMod val="85000"/>
                    <a:lumOff val="15000"/>
                  </a:schemeClr>
                </a:solidFill>
              </a:rPr>
              <a:t>s</a:t>
            </a:r>
            <a:endParaRPr lang="en-US" dirty="0">
              <a:solidFill>
                <a:schemeClr val="tx1">
                  <a:lumMod val="85000"/>
                  <a:lumOff val="15000"/>
                </a:schemeClr>
              </a:solidFill>
            </a:endParaRPr>
          </a:p>
        </p:txBody>
      </p:sp>
      <p:sp>
        <p:nvSpPr>
          <p:cNvPr id="4" name="Pentagon 3" descr="pointing to ListNode practice">
            <a:extLst>
              <a:ext uri="{FF2B5EF4-FFF2-40B4-BE49-F238E27FC236}">
                <a16:creationId xmlns:a16="http://schemas.microsoft.com/office/drawing/2014/main" id="{655ACE8A-63A8-1979-AF10-1236F9D32DD8}"/>
              </a:ext>
            </a:extLst>
          </p:cNvPr>
          <p:cNvSpPr/>
          <p:nvPr/>
        </p:nvSpPr>
        <p:spPr>
          <a:xfrm rot="10800000">
            <a:off x="4114117" y="21272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A5691E2F-FA86-434D-809E-4ED329BB93BD}"/>
              </a:ext>
            </a:extLst>
          </p:cNvPr>
          <p:cNvSpPr>
            <a:spLocks noGrp="1"/>
          </p:cNvSpPr>
          <p:nvPr>
            <p:ph type="sldNum" sz="quarter" idx="12"/>
          </p:nvPr>
        </p:nvSpPr>
        <p:spPr/>
        <p:txBody>
          <a:bodyPr/>
          <a:lstStyle/>
          <a:p>
            <a:fld id="{B84CCEFC-A9FF-8249-A3D3-21FB7B7CCB8D}" type="slidenum">
              <a:rPr lang="en-US" smtClean="0"/>
              <a:t>4</a:t>
            </a:fld>
            <a:endParaRPr lang="en-US"/>
          </a:p>
        </p:txBody>
      </p:sp>
    </p:spTree>
    <p:extLst>
      <p:ext uri="{BB962C8B-B14F-4D97-AF65-F5344CB8AC3E}">
        <p14:creationId xmlns:p14="http://schemas.microsoft.com/office/powerpoint/2010/main" val="413148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A5DB-DCAC-4E04-C1AC-C3115BF953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EFF746-B140-0D78-D9FD-E336C7ADE785}"/>
              </a:ext>
            </a:extLst>
          </p:cNvPr>
          <p:cNvSpPr>
            <a:spLocks noGrp="1"/>
          </p:cNvSpPr>
          <p:nvPr>
            <p:ph type="title"/>
          </p:nvPr>
        </p:nvSpPr>
        <p:spPr>
          <a:xfrm>
            <a:off x="838199" y="-1071012"/>
            <a:ext cx="10515600" cy="762635"/>
          </a:xfrm>
        </p:spPr>
        <p:txBody>
          <a:bodyPr>
            <a:normAutofit fontScale="90000"/>
          </a:bodyPr>
          <a:lstStyle/>
          <a:p>
            <a:r>
              <a:rPr lang="en-US" i="1" dirty="0"/>
              <a:t>Think Pair Share: run code on example lists: Think</a:t>
            </a:r>
          </a:p>
        </p:txBody>
      </p:sp>
      <p:pic>
        <p:nvPicPr>
          <p:cNvPr id="12" name="Picture 11" descr="qr code for slido event https://app.sli.do/event/nnJX5ngMDthZGC7Bf782Tg&#10;join link in speaker notes">
            <a:extLst>
              <a:ext uri="{FF2B5EF4-FFF2-40B4-BE49-F238E27FC236}">
                <a16:creationId xmlns:a16="http://schemas.microsoft.com/office/drawing/2014/main" id="{9B36E0BF-5474-4C93-A46C-349FB88798BA}"/>
              </a:ext>
            </a:extLst>
          </p:cNvPr>
          <p:cNvPicPr>
            <a:picLocks noChangeAspect="1"/>
          </p:cNvPicPr>
          <p:nvPr/>
        </p:nvPicPr>
        <p:blipFill>
          <a:blip r:embed="rId3"/>
          <a:stretch>
            <a:fillRect/>
          </a:stretch>
        </p:blipFill>
        <p:spPr>
          <a:xfrm>
            <a:off x="7349128" y="291075"/>
            <a:ext cx="777240" cy="777240"/>
          </a:xfrm>
          <a:prstGeom prst="rect">
            <a:avLst/>
          </a:prstGeom>
        </p:spPr>
      </p:pic>
      <p:sp>
        <p:nvSpPr>
          <p:cNvPr id="14" name="Title 3">
            <a:extLst>
              <a:ext uri="{FF2B5EF4-FFF2-40B4-BE49-F238E27FC236}">
                <a16:creationId xmlns:a16="http://schemas.microsoft.com/office/drawing/2014/main" id="{019E43E4-4B76-4839-9FF1-76145ACD43B7}"/>
              </a:ext>
            </a:extLst>
          </p:cNvPr>
          <p:cNvSpPr txBox="1">
            <a:spLocks/>
          </p:cNvSpPr>
          <p:nvPr/>
        </p:nvSpPr>
        <p:spPr>
          <a:xfrm>
            <a:off x="838199" y="1456646"/>
            <a:ext cx="10515600" cy="762635"/>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i="1"/>
              <a:t>What is the result of running the code on the list shown in the picture?</a:t>
            </a:r>
            <a:endParaRPr lang="en-US" i="1" dirty="0"/>
          </a:p>
        </p:txBody>
      </p:sp>
      <p:pic>
        <p:nvPicPr>
          <p:cNvPr id="1026" name="Picture 2" descr="variable p holding a reference to a node containing 1 and a null next field&#10;variable q holding a reference to a node containing 2 and a next field pointing to a node containing 3 and a null next field">
            <a:extLst>
              <a:ext uri="{FF2B5EF4-FFF2-40B4-BE49-F238E27FC236}">
                <a16:creationId xmlns:a16="http://schemas.microsoft.com/office/drawing/2014/main" id="{F0F5640D-083D-8D50-FE00-40F40BF7EDB3}"/>
              </a:ext>
            </a:extLst>
          </p:cNvPr>
          <p:cNvPicPr>
            <a:picLocks noChangeAspect="1" noChangeArrowheads="1"/>
          </p:cNvPicPr>
          <p:nvPr/>
        </p:nvPicPr>
        <p:blipFill>
          <a:blip r:embed="rId4"/>
          <a:srcRect/>
          <a:stretch/>
        </p:blipFill>
        <p:spPr bwMode="auto">
          <a:xfrm>
            <a:off x="1414244" y="2598087"/>
            <a:ext cx="2784376" cy="19545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F545B-E831-8C9B-7B7D-550A72758B1C}"/>
              </a:ext>
            </a:extLst>
          </p:cNvPr>
          <p:cNvSpPr txBox="1"/>
          <p:nvPr/>
        </p:nvSpPr>
        <p:spPr>
          <a:xfrm>
            <a:off x="1414244" y="4754880"/>
            <a:ext cx="3756660" cy="923330"/>
          </a:xfrm>
          <a:prstGeom prst="rect">
            <a:avLst/>
          </a:prstGeom>
          <a:noFill/>
        </p:spPr>
        <p:txBody>
          <a:bodyPr wrap="square" rtlCol="0">
            <a:spAutoFit/>
          </a:bodyPr>
          <a:lstStyle/>
          <a:p>
            <a:r>
              <a:rPr lang="en-US" dirty="0" err="1">
                <a:latin typeface="Consolas" panose="020B0609020204030204" pitchFamily="49" charset="0"/>
              </a:rPr>
              <a:t>q.next.next</a:t>
            </a:r>
            <a:r>
              <a:rPr lang="en-US" dirty="0">
                <a:latin typeface="Consolas" panose="020B0609020204030204" pitchFamily="49" charset="0"/>
              </a:rPr>
              <a:t> = q;</a:t>
            </a:r>
          </a:p>
          <a:p>
            <a:r>
              <a:rPr lang="en-US" dirty="0">
                <a:latin typeface="Consolas" panose="020B0609020204030204" pitchFamily="49" charset="0"/>
              </a:rPr>
              <a:t>q = </a:t>
            </a:r>
            <a:r>
              <a:rPr lang="en-US" dirty="0" err="1">
                <a:latin typeface="Consolas" panose="020B0609020204030204" pitchFamily="49" charset="0"/>
              </a:rPr>
              <a:t>q.next</a:t>
            </a:r>
            <a:r>
              <a:rPr lang="en-US" dirty="0">
                <a:latin typeface="Consolas" panose="020B0609020204030204" pitchFamily="49" charset="0"/>
              </a:rPr>
              <a:t>;</a:t>
            </a:r>
          </a:p>
          <a:p>
            <a:r>
              <a:rPr lang="en-US" dirty="0" err="1">
                <a:latin typeface="Consolas" panose="020B0609020204030204" pitchFamily="49" charset="0"/>
              </a:rPr>
              <a:t>q.next.next</a:t>
            </a:r>
            <a:r>
              <a:rPr lang="en-US" dirty="0">
                <a:latin typeface="Consolas" panose="020B0609020204030204" pitchFamily="49" charset="0"/>
              </a:rPr>
              <a:t> = null;</a:t>
            </a:r>
          </a:p>
        </p:txBody>
      </p:sp>
      <p:sp>
        <p:nvSpPr>
          <p:cNvPr id="5" name="TextBox 4">
            <a:extLst>
              <a:ext uri="{FF2B5EF4-FFF2-40B4-BE49-F238E27FC236}">
                <a16:creationId xmlns:a16="http://schemas.microsoft.com/office/drawing/2014/main" id="{7B42B54F-CC78-BE83-97AD-566846C2AE41}"/>
              </a:ext>
              <a:ext uri="{C183D7F6-B498-43B3-948B-1728B52AA6E4}">
                <adec:decorative xmlns:adec="http://schemas.microsoft.com/office/drawing/2017/decorative" val="1"/>
              </a:ext>
            </a:extLst>
          </p:cNvPr>
          <p:cNvSpPr txBox="1"/>
          <p:nvPr/>
        </p:nvSpPr>
        <p:spPr>
          <a:xfrm>
            <a:off x="6804660" y="2607612"/>
            <a:ext cx="4912383" cy="2862322"/>
          </a:xfrm>
          <a:prstGeom prst="rect">
            <a:avLst/>
          </a:prstGeom>
          <a:noFill/>
        </p:spPr>
        <p:txBody>
          <a:bodyPr wrap="square" rtlCol="0">
            <a:spAutoFit/>
          </a:bodyPr>
          <a:lstStyle/>
          <a:p>
            <a:r>
              <a:rPr lang="en-US" dirty="0"/>
              <a:t>A.		             B.</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		             D.</a:t>
            </a:r>
          </a:p>
        </p:txBody>
      </p:sp>
      <p:pic>
        <p:nvPicPr>
          <p:cNvPr id="19" name="Picture 18" descr="Option A: variable p holding a reference to a node containing 1 and a null next field&#10;variable q holding a reference to a node containing 2 and a null next field">
            <a:extLst>
              <a:ext uri="{FF2B5EF4-FFF2-40B4-BE49-F238E27FC236}">
                <a16:creationId xmlns:a16="http://schemas.microsoft.com/office/drawing/2014/main" id="{D7A1A43A-530D-A5E4-640E-05CD904B0136}"/>
              </a:ext>
            </a:extLst>
          </p:cNvPr>
          <p:cNvPicPr>
            <a:picLocks noChangeAspect="1"/>
          </p:cNvPicPr>
          <p:nvPr/>
        </p:nvPicPr>
        <p:blipFill>
          <a:blip r:embed="rId5"/>
          <a:stretch>
            <a:fillRect/>
          </a:stretch>
        </p:blipFill>
        <p:spPr>
          <a:xfrm>
            <a:off x="7079668" y="2663343"/>
            <a:ext cx="1572111" cy="1889267"/>
          </a:xfrm>
          <a:prstGeom prst="rect">
            <a:avLst/>
          </a:prstGeom>
        </p:spPr>
      </p:pic>
      <p:pic>
        <p:nvPicPr>
          <p:cNvPr id="13" name="Picture 12" descr="Option B: variable p holding a reference to a node containing 1 and a null next field&#10;variable q holding a reference to a node containing 3 and a next field pointing to another node containing 2 and a null next field">
            <a:extLst>
              <a:ext uri="{FF2B5EF4-FFF2-40B4-BE49-F238E27FC236}">
                <a16:creationId xmlns:a16="http://schemas.microsoft.com/office/drawing/2014/main" id="{C6D60E73-9F03-DA7E-9738-D6FB8B597383}"/>
              </a:ext>
            </a:extLst>
          </p:cNvPr>
          <p:cNvPicPr>
            <a:picLocks noChangeAspect="1"/>
          </p:cNvPicPr>
          <p:nvPr/>
        </p:nvPicPr>
        <p:blipFill>
          <a:blip r:embed="rId6"/>
          <a:stretch>
            <a:fillRect/>
          </a:stretch>
        </p:blipFill>
        <p:spPr>
          <a:xfrm>
            <a:off x="9636725" y="2705799"/>
            <a:ext cx="1630681" cy="1159789"/>
          </a:xfrm>
          <a:prstGeom prst="rect">
            <a:avLst/>
          </a:prstGeom>
        </p:spPr>
      </p:pic>
      <p:pic>
        <p:nvPicPr>
          <p:cNvPr id="17" name="Picture 16" descr="Option C: variable p holding a reference to a node containing 1 and a null next field&#10;variable q holding a reference to a node containing 2 and a next field pointing to another node containing 3 and a next field which is pointing to another node containing 2 and a null next field">
            <a:extLst>
              <a:ext uri="{FF2B5EF4-FFF2-40B4-BE49-F238E27FC236}">
                <a16:creationId xmlns:a16="http://schemas.microsoft.com/office/drawing/2014/main" id="{11601F32-07AD-09E1-03F2-04A67B21E80B}"/>
              </a:ext>
            </a:extLst>
          </p:cNvPr>
          <p:cNvPicPr>
            <a:picLocks noChangeAspect="1"/>
          </p:cNvPicPr>
          <p:nvPr/>
        </p:nvPicPr>
        <p:blipFill>
          <a:blip r:embed="rId7"/>
          <a:stretch>
            <a:fillRect/>
          </a:stretch>
        </p:blipFill>
        <p:spPr>
          <a:xfrm>
            <a:off x="7079668" y="5078345"/>
            <a:ext cx="2142455" cy="1096674"/>
          </a:xfrm>
          <a:prstGeom prst="rect">
            <a:avLst/>
          </a:prstGeom>
        </p:spPr>
      </p:pic>
      <p:pic>
        <p:nvPicPr>
          <p:cNvPr id="15" name="Picture 14" descr="Option D: variable p holding a reference to a node containing 1 and next field pointing to another node containing 2 and a null next field&#10;variable q holding a reference to a node containing 3 and a null next field">
            <a:extLst>
              <a:ext uri="{FF2B5EF4-FFF2-40B4-BE49-F238E27FC236}">
                <a16:creationId xmlns:a16="http://schemas.microsoft.com/office/drawing/2014/main" id="{35784036-1C7A-5CB9-809B-07A88AB1FCC5}"/>
              </a:ext>
            </a:extLst>
          </p:cNvPr>
          <p:cNvPicPr>
            <a:picLocks noChangeAspect="1"/>
          </p:cNvPicPr>
          <p:nvPr/>
        </p:nvPicPr>
        <p:blipFill>
          <a:blip r:embed="rId8"/>
          <a:stretch>
            <a:fillRect/>
          </a:stretch>
        </p:blipFill>
        <p:spPr>
          <a:xfrm>
            <a:off x="9636725" y="5078345"/>
            <a:ext cx="1630681" cy="1245555"/>
          </a:xfrm>
          <a:prstGeom prst="rect">
            <a:avLst/>
          </a:prstGeom>
        </p:spPr>
      </p:pic>
      <p:sp>
        <p:nvSpPr>
          <p:cNvPr id="2" name="Slide Number Placeholder 1">
            <a:extLst>
              <a:ext uri="{FF2B5EF4-FFF2-40B4-BE49-F238E27FC236}">
                <a16:creationId xmlns:a16="http://schemas.microsoft.com/office/drawing/2014/main" id="{A627B2D0-D833-4CE9-92AE-3DE4B5BCD210}"/>
              </a:ext>
            </a:extLst>
          </p:cNvPr>
          <p:cNvSpPr>
            <a:spLocks noGrp="1"/>
          </p:cNvSpPr>
          <p:nvPr>
            <p:ph type="sldNum" sz="quarter" idx="10"/>
          </p:nvPr>
        </p:nvSpPr>
        <p:spPr/>
        <p:txBody>
          <a:bodyPr/>
          <a:lstStyle/>
          <a:p>
            <a:fld id="{B84CCEFC-A9FF-8249-A3D3-21FB7B7CCB8D}" type="slidenum">
              <a:rPr lang="en-US" smtClean="0"/>
              <a:pPr/>
              <a:t>5</a:t>
            </a:fld>
            <a:endParaRPr lang="en-US"/>
          </a:p>
        </p:txBody>
      </p:sp>
    </p:spTree>
    <p:extLst>
      <p:ext uri="{BB962C8B-B14F-4D97-AF65-F5344CB8AC3E}">
        <p14:creationId xmlns:p14="http://schemas.microsoft.com/office/powerpoint/2010/main" val="80597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4AEE-C3AE-E702-DFF7-9ED85B9FA0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F2A7FD-F1BF-1696-F562-C22D6D6CB7B9}"/>
              </a:ext>
            </a:extLst>
          </p:cNvPr>
          <p:cNvSpPr>
            <a:spLocks noGrp="1"/>
          </p:cNvSpPr>
          <p:nvPr>
            <p:ph type="title"/>
          </p:nvPr>
        </p:nvSpPr>
        <p:spPr>
          <a:xfrm>
            <a:off x="678872" y="-954012"/>
            <a:ext cx="10515600" cy="762635"/>
          </a:xfrm>
        </p:spPr>
        <p:txBody>
          <a:bodyPr>
            <a:normAutofit fontScale="90000"/>
          </a:bodyPr>
          <a:lstStyle/>
          <a:p>
            <a:r>
              <a:rPr lang="en-US" i="1" dirty="0"/>
              <a:t>Think Pair Share: run code on example lists: Pair</a:t>
            </a:r>
          </a:p>
        </p:txBody>
      </p:sp>
      <p:pic>
        <p:nvPicPr>
          <p:cNvPr id="12" name="Picture 11" descr="qr code for slido event https://app.sli.do/event/nnJX5ngMDthZGC7Bf782Tg&#10;join link in speaker notes">
            <a:extLst>
              <a:ext uri="{FF2B5EF4-FFF2-40B4-BE49-F238E27FC236}">
                <a16:creationId xmlns:a16="http://schemas.microsoft.com/office/drawing/2014/main" id="{446936BD-A05F-4C30-952D-3BD61068C164}"/>
              </a:ext>
            </a:extLst>
          </p:cNvPr>
          <p:cNvPicPr>
            <a:picLocks noChangeAspect="1"/>
          </p:cNvPicPr>
          <p:nvPr/>
        </p:nvPicPr>
        <p:blipFill>
          <a:blip r:embed="rId3"/>
          <a:stretch>
            <a:fillRect/>
          </a:stretch>
        </p:blipFill>
        <p:spPr>
          <a:xfrm>
            <a:off x="7349128" y="291075"/>
            <a:ext cx="777240" cy="777240"/>
          </a:xfrm>
          <a:prstGeom prst="rect">
            <a:avLst/>
          </a:prstGeom>
        </p:spPr>
      </p:pic>
      <p:sp>
        <p:nvSpPr>
          <p:cNvPr id="14" name="Title 3">
            <a:extLst>
              <a:ext uri="{FF2B5EF4-FFF2-40B4-BE49-F238E27FC236}">
                <a16:creationId xmlns:a16="http://schemas.microsoft.com/office/drawing/2014/main" id="{A579D064-6645-4A68-B4FD-2651A9DEEA92}"/>
              </a:ext>
            </a:extLst>
          </p:cNvPr>
          <p:cNvSpPr txBox="1">
            <a:spLocks/>
          </p:cNvSpPr>
          <p:nvPr/>
        </p:nvSpPr>
        <p:spPr>
          <a:xfrm>
            <a:off x="838199" y="1456646"/>
            <a:ext cx="10515600" cy="76263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sz="3200" i="1" dirty="0"/>
              <a:t>What is the result of running the code on the list shown in the picture?</a:t>
            </a:r>
          </a:p>
        </p:txBody>
      </p:sp>
      <p:pic>
        <p:nvPicPr>
          <p:cNvPr id="1026" name="Picture 2" descr="variable p holding a reference to a node containing 1 and a null next field&#10;variable q holding a reference to a node containing 2 and a next field pointing to a node containing 3 and a null next field">
            <a:extLst>
              <a:ext uri="{FF2B5EF4-FFF2-40B4-BE49-F238E27FC236}">
                <a16:creationId xmlns:a16="http://schemas.microsoft.com/office/drawing/2014/main" id="{18012E46-CD6B-1F0D-2301-667E95641EE7}"/>
              </a:ext>
            </a:extLst>
          </p:cNvPr>
          <p:cNvPicPr>
            <a:picLocks noChangeAspect="1" noChangeArrowheads="1"/>
          </p:cNvPicPr>
          <p:nvPr/>
        </p:nvPicPr>
        <p:blipFill>
          <a:blip r:embed="rId4"/>
          <a:srcRect/>
          <a:stretch/>
        </p:blipFill>
        <p:spPr bwMode="auto">
          <a:xfrm>
            <a:off x="1414244" y="2598087"/>
            <a:ext cx="2784376" cy="19545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BB067AE-4A51-164B-87CA-743D0324140F}"/>
              </a:ext>
            </a:extLst>
          </p:cNvPr>
          <p:cNvSpPr txBox="1"/>
          <p:nvPr/>
        </p:nvSpPr>
        <p:spPr>
          <a:xfrm>
            <a:off x="1414244" y="4754880"/>
            <a:ext cx="3756660" cy="923330"/>
          </a:xfrm>
          <a:prstGeom prst="rect">
            <a:avLst/>
          </a:prstGeom>
          <a:noFill/>
        </p:spPr>
        <p:txBody>
          <a:bodyPr wrap="square" rtlCol="0">
            <a:spAutoFit/>
          </a:bodyPr>
          <a:lstStyle/>
          <a:p>
            <a:r>
              <a:rPr lang="en-US" dirty="0" err="1">
                <a:latin typeface="Consolas" panose="020B0609020204030204" pitchFamily="49" charset="0"/>
              </a:rPr>
              <a:t>q.next.next</a:t>
            </a:r>
            <a:r>
              <a:rPr lang="en-US" dirty="0">
                <a:latin typeface="Consolas" panose="020B0609020204030204" pitchFamily="49" charset="0"/>
              </a:rPr>
              <a:t> = q;</a:t>
            </a:r>
          </a:p>
          <a:p>
            <a:r>
              <a:rPr lang="en-US" dirty="0">
                <a:latin typeface="Consolas" panose="020B0609020204030204" pitchFamily="49" charset="0"/>
              </a:rPr>
              <a:t>q = </a:t>
            </a:r>
            <a:r>
              <a:rPr lang="en-US" dirty="0" err="1">
                <a:latin typeface="Consolas" panose="020B0609020204030204" pitchFamily="49" charset="0"/>
              </a:rPr>
              <a:t>q.next</a:t>
            </a:r>
            <a:r>
              <a:rPr lang="en-US" dirty="0">
                <a:latin typeface="Consolas" panose="020B0609020204030204" pitchFamily="49" charset="0"/>
              </a:rPr>
              <a:t>;</a:t>
            </a:r>
          </a:p>
          <a:p>
            <a:r>
              <a:rPr lang="en-US" dirty="0" err="1">
                <a:latin typeface="Consolas" panose="020B0609020204030204" pitchFamily="49" charset="0"/>
              </a:rPr>
              <a:t>q.next.next</a:t>
            </a:r>
            <a:r>
              <a:rPr lang="en-US" dirty="0">
                <a:latin typeface="Consolas" panose="020B0609020204030204" pitchFamily="49" charset="0"/>
              </a:rPr>
              <a:t> = null;</a:t>
            </a:r>
          </a:p>
        </p:txBody>
      </p:sp>
      <p:sp>
        <p:nvSpPr>
          <p:cNvPr id="5" name="TextBox 4">
            <a:extLst>
              <a:ext uri="{FF2B5EF4-FFF2-40B4-BE49-F238E27FC236}">
                <a16:creationId xmlns:a16="http://schemas.microsoft.com/office/drawing/2014/main" id="{8170FCB4-328D-B3AC-AD69-7BFDA0AE9A48}"/>
              </a:ext>
              <a:ext uri="{C183D7F6-B498-43B3-948B-1728B52AA6E4}">
                <adec:decorative xmlns:adec="http://schemas.microsoft.com/office/drawing/2017/decorative" val="1"/>
              </a:ext>
            </a:extLst>
          </p:cNvPr>
          <p:cNvSpPr txBox="1"/>
          <p:nvPr/>
        </p:nvSpPr>
        <p:spPr>
          <a:xfrm>
            <a:off x="6804660" y="2607612"/>
            <a:ext cx="4912383" cy="2862322"/>
          </a:xfrm>
          <a:prstGeom prst="rect">
            <a:avLst/>
          </a:prstGeom>
          <a:noFill/>
        </p:spPr>
        <p:txBody>
          <a:bodyPr wrap="square" rtlCol="0">
            <a:spAutoFit/>
          </a:bodyPr>
          <a:lstStyle/>
          <a:p>
            <a:r>
              <a:rPr lang="en-US" dirty="0"/>
              <a:t>A.		             B.</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		             D.</a:t>
            </a:r>
          </a:p>
        </p:txBody>
      </p:sp>
      <p:pic>
        <p:nvPicPr>
          <p:cNvPr id="19" name="Picture 18" descr="Option A: variable p holding a reference to a node containing 1 and a null next field&#10;variable q holding a reference to a node containing 2 and a null next field">
            <a:extLst>
              <a:ext uri="{FF2B5EF4-FFF2-40B4-BE49-F238E27FC236}">
                <a16:creationId xmlns:a16="http://schemas.microsoft.com/office/drawing/2014/main" id="{47A61C77-B27C-0566-F995-E9AD29CF3224}"/>
              </a:ext>
            </a:extLst>
          </p:cNvPr>
          <p:cNvPicPr>
            <a:picLocks noChangeAspect="1"/>
          </p:cNvPicPr>
          <p:nvPr/>
        </p:nvPicPr>
        <p:blipFill>
          <a:blip r:embed="rId5"/>
          <a:stretch>
            <a:fillRect/>
          </a:stretch>
        </p:blipFill>
        <p:spPr>
          <a:xfrm>
            <a:off x="7079668" y="2663343"/>
            <a:ext cx="1572111" cy="1889267"/>
          </a:xfrm>
          <a:prstGeom prst="rect">
            <a:avLst/>
          </a:prstGeom>
        </p:spPr>
      </p:pic>
      <p:pic>
        <p:nvPicPr>
          <p:cNvPr id="13" name="Picture 12" descr="Option B: variable p holding a reference to a node containing 1 and a null next field&#10;variable q holding a reference to a node containing 3 and a next field pointing to another node containing 2 and a null next field">
            <a:extLst>
              <a:ext uri="{FF2B5EF4-FFF2-40B4-BE49-F238E27FC236}">
                <a16:creationId xmlns:a16="http://schemas.microsoft.com/office/drawing/2014/main" id="{F94C962D-A6BB-1BC1-BAEC-18F0EE865029}"/>
              </a:ext>
            </a:extLst>
          </p:cNvPr>
          <p:cNvPicPr>
            <a:picLocks noChangeAspect="1"/>
          </p:cNvPicPr>
          <p:nvPr/>
        </p:nvPicPr>
        <p:blipFill>
          <a:blip r:embed="rId6"/>
          <a:stretch>
            <a:fillRect/>
          </a:stretch>
        </p:blipFill>
        <p:spPr>
          <a:xfrm>
            <a:off x="9636725" y="2705799"/>
            <a:ext cx="1630681" cy="1159789"/>
          </a:xfrm>
          <a:prstGeom prst="rect">
            <a:avLst/>
          </a:prstGeom>
        </p:spPr>
      </p:pic>
      <p:pic>
        <p:nvPicPr>
          <p:cNvPr id="17" name="Picture 16" descr="Option C: variable p holding a reference to a node containing 1 and a null next field&#10;variable q holding a reference to a node containing 2 and a next field pointing to another node containing 3 and a next field which is pointing to another node containing 2 and a null next field">
            <a:extLst>
              <a:ext uri="{FF2B5EF4-FFF2-40B4-BE49-F238E27FC236}">
                <a16:creationId xmlns:a16="http://schemas.microsoft.com/office/drawing/2014/main" id="{B734CDF7-2721-C350-047E-5A838AD7E56F}"/>
              </a:ext>
            </a:extLst>
          </p:cNvPr>
          <p:cNvPicPr>
            <a:picLocks noChangeAspect="1"/>
          </p:cNvPicPr>
          <p:nvPr/>
        </p:nvPicPr>
        <p:blipFill>
          <a:blip r:embed="rId7"/>
          <a:stretch>
            <a:fillRect/>
          </a:stretch>
        </p:blipFill>
        <p:spPr>
          <a:xfrm>
            <a:off x="7079668" y="5078345"/>
            <a:ext cx="2142455" cy="1096674"/>
          </a:xfrm>
          <a:prstGeom prst="rect">
            <a:avLst/>
          </a:prstGeom>
        </p:spPr>
      </p:pic>
      <p:pic>
        <p:nvPicPr>
          <p:cNvPr id="15" name="Picture 14" descr="Option D: variable p holding a reference to a node containing 1 and next field pointing to another node containing 2 and a null next field&#10;variable q holding a reference to a node containing 3 and a null next field">
            <a:extLst>
              <a:ext uri="{FF2B5EF4-FFF2-40B4-BE49-F238E27FC236}">
                <a16:creationId xmlns:a16="http://schemas.microsoft.com/office/drawing/2014/main" id="{EFE7FBE2-653C-7BD3-A7C6-92C4CBD756A2}"/>
              </a:ext>
            </a:extLst>
          </p:cNvPr>
          <p:cNvPicPr>
            <a:picLocks noChangeAspect="1"/>
          </p:cNvPicPr>
          <p:nvPr/>
        </p:nvPicPr>
        <p:blipFill>
          <a:blip r:embed="rId8"/>
          <a:stretch>
            <a:fillRect/>
          </a:stretch>
        </p:blipFill>
        <p:spPr>
          <a:xfrm>
            <a:off x="9636725" y="5078345"/>
            <a:ext cx="1630681" cy="1245555"/>
          </a:xfrm>
          <a:prstGeom prst="rect">
            <a:avLst/>
          </a:prstGeom>
        </p:spPr>
      </p:pic>
      <p:sp>
        <p:nvSpPr>
          <p:cNvPr id="2" name="Slide Number Placeholder 1">
            <a:extLst>
              <a:ext uri="{FF2B5EF4-FFF2-40B4-BE49-F238E27FC236}">
                <a16:creationId xmlns:a16="http://schemas.microsoft.com/office/drawing/2014/main" id="{43635DD1-4E42-4A9F-A5C9-599FA030D1C1}"/>
              </a:ext>
            </a:extLst>
          </p:cNvPr>
          <p:cNvSpPr>
            <a:spLocks noGrp="1"/>
          </p:cNvSpPr>
          <p:nvPr>
            <p:ph type="sldNum" sz="quarter" idx="10"/>
          </p:nvPr>
        </p:nvSpPr>
        <p:spPr/>
        <p:txBody>
          <a:bodyPr/>
          <a:lstStyle/>
          <a:p>
            <a:fld id="{B84CCEFC-A9FF-8249-A3D3-21FB7B7CCB8D}" type="slidenum">
              <a:rPr lang="en-US" smtClean="0"/>
              <a:pPr/>
              <a:t>6</a:t>
            </a:fld>
            <a:endParaRPr lang="en-US"/>
          </a:p>
        </p:txBody>
      </p:sp>
    </p:spTree>
    <p:extLst>
      <p:ext uri="{BB962C8B-B14F-4D97-AF65-F5344CB8AC3E}">
        <p14:creationId xmlns:p14="http://schemas.microsoft.com/office/powerpoint/2010/main" val="177066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9A17-A8B6-4598-B732-EABECC1932BA}"/>
              </a:ext>
            </a:extLst>
          </p:cNvPr>
          <p:cNvSpPr>
            <a:spLocks noGrp="1"/>
          </p:cNvSpPr>
          <p:nvPr>
            <p:ph type="title"/>
          </p:nvPr>
        </p:nvSpPr>
        <p:spPr/>
        <p:txBody>
          <a:bodyPr/>
          <a:lstStyle/>
          <a:p>
            <a:r>
              <a:rPr lang="en-US" dirty="0"/>
              <a:t>TPS: run code on example lists</a:t>
            </a:r>
          </a:p>
        </p:txBody>
      </p:sp>
      <p:pic>
        <p:nvPicPr>
          <p:cNvPr id="3" name="Picture 2" descr="variable p holding a reference to a node containing 1 and a null next field&#10;variable q holding a reference to a node containing 2 and a next field pointing to a node containing 3 and a null next field">
            <a:extLst>
              <a:ext uri="{FF2B5EF4-FFF2-40B4-BE49-F238E27FC236}">
                <a16:creationId xmlns:a16="http://schemas.microsoft.com/office/drawing/2014/main" id="{3DE67C80-597C-4D66-82B9-B115BEA0588F}"/>
              </a:ext>
            </a:extLst>
          </p:cNvPr>
          <p:cNvPicPr>
            <a:picLocks noChangeAspect="1" noChangeArrowheads="1"/>
          </p:cNvPicPr>
          <p:nvPr/>
        </p:nvPicPr>
        <p:blipFill>
          <a:blip r:embed="rId2"/>
          <a:srcRect/>
          <a:stretch/>
        </p:blipFill>
        <p:spPr bwMode="auto">
          <a:xfrm>
            <a:off x="772045" y="1367683"/>
            <a:ext cx="4574389" cy="3211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D8CDED-A6D0-425B-A26D-97529BB363C4}"/>
              </a:ext>
            </a:extLst>
          </p:cNvPr>
          <p:cNvSpPr txBox="1"/>
          <p:nvPr/>
        </p:nvSpPr>
        <p:spPr>
          <a:xfrm>
            <a:off x="838200" y="4999037"/>
            <a:ext cx="4681756" cy="1384995"/>
          </a:xfrm>
          <a:prstGeom prst="rect">
            <a:avLst/>
          </a:prstGeom>
          <a:noFill/>
        </p:spPr>
        <p:txBody>
          <a:bodyPr wrap="square" rtlCol="0">
            <a:spAutoFit/>
          </a:bodyPr>
          <a:lstStyle/>
          <a:p>
            <a:r>
              <a:rPr lang="en-US" sz="2800" dirty="0" err="1">
                <a:latin typeface="Consolas" panose="020B0609020204030204" pitchFamily="49" charset="0"/>
              </a:rPr>
              <a:t>q.next.next</a:t>
            </a:r>
            <a:r>
              <a:rPr lang="en-US" sz="2800" dirty="0">
                <a:latin typeface="Consolas" panose="020B0609020204030204" pitchFamily="49" charset="0"/>
              </a:rPr>
              <a:t> = q;</a:t>
            </a:r>
          </a:p>
          <a:p>
            <a:r>
              <a:rPr lang="en-US" sz="2800" dirty="0">
                <a:latin typeface="Consolas" panose="020B0609020204030204" pitchFamily="49" charset="0"/>
              </a:rPr>
              <a:t>q = </a:t>
            </a:r>
            <a:r>
              <a:rPr lang="en-US" sz="2800" dirty="0" err="1">
                <a:latin typeface="Consolas" panose="020B0609020204030204" pitchFamily="49" charset="0"/>
              </a:rPr>
              <a:t>q.next</a:t>
            </a:r>
            <a:r>
              <a:rPr lang="en-US" sz="2800" dirty="0">
                <a:latin typeface="Consolas" panose="020B0609020204030204" pitchFamily="49" charset="0"/>
              </a:rPr>
              <a:t>;</a:t>
            </a:r>
          </a:p>
          <a:p>
            <a:r>
              <a:rPr lang="en-US" sz="2800" dirty="0" err="1">
                <a:latin typeface="Consolas" panose="020B0609020204030204" pitchFamily="49" charset="0"/>
              </a:rPr>
              <a:t>q.next.next</a:t>
            </a:r>
            <a:r>
              <a:rPr lang="en-US" sz="2800" dirty="0">
                <a:latin typeface="Consolas" panose="020B0609020204030204" pitchFamily="49" charset="0"/>
              </a:rPr>
              <a:t> = null;</a:t>
            </a:r>
          </a:p>
        </p:txBody>
      </p:sp>
      <p:sp>
        <p:nvSpPr>
          <p:cNvPr id="5" name="Slide Number Placeholder 4">
            <a:extLst>
              <a:ext uri="{FF2B5EF4-FFF2-40B4-BE49-F238E27FC236}">
                <a16:creationId xmlns:a16="http://schemas.microsoft.com/office/drawing/2014/main" id="{30DCC635-5DF0-48E2-B9C4-A317F05242A6}"/>
              </a:ext>
            </a:extLst>
          </p:cNvPr>
          <p:cNvSpPr>
            <a:spLocks noGrp="1"/>
          </p:cNvSpPr>
          <p:nvPr>
            <p:ph type="sldNum" sz="quarter" idx="12"/>
          </p:nvPr>
        </p:nvSpPr>
        <p:spPr/>
        <p:txBody>
          <a:bodyPr/>
          <a:lstStyle/>
          <a:p>
            <a:fld id="{B84CCEFC-A9FF-8249-A3D3-21FB7B7CCB8D}" type="slidenum">
              <a:rPr lang="en-US" smtClean="0"/>
              <a:t>7</a:t>
            </a:fld>
            <a:endParaRPr lang="en-US"/>
          </a:p>
        </p:txBody>
      </p:sp>
    </p:spTree>
    <p:extLst>
      <p:ext uri="{BB962C8B-B14F-4D97-AF65-F5344CB8AC3E}">
        <p14:creationId xmlns:p14="http://schemas.microsoft.com/office/powerpoint/2010/main" val="184170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DF2A6-B791-6224-06B1-1948396E9944}"/>
              </a:ext>
            </a:extLst>
          </p:cNvPr>
          <p:cNvSpPr>
            <a:spLocks noGrp="1"/>
          </p:cNvSpPr>
          <p:nvPr>
            <p:ph type="title"/>
          </p:nvPr>
        </p:nvSpPr>
        <p:spPr>
          <a:xfrm>
            <a:off x="838200" y="-995608"/>
            <a:ext cx="10515600" cy="762635"/>
          </a:xfrm>
        </p:spPr>
        <p:txBody>
          <a:bodyPr>
            <a:normAutofit fontScale="90000"/>
          </a:bodyPr>
          <a:lstStyle/>
          <a:p>
            <a:r>
              <a:rPr lang="en-US" i="1" dirty="0"/>
              <a:t>Think Pair Share: from top pic to bottom pic: Think</a:t>
            </a:r>
          </a:p>
        </p:txBody>
      </p:sp>
      <p:pic>
        <p:nvPicPr>
          <p:cNvPr id="7" name="Picture 6" descr="qr code for slido event https://app.sli.do/event/nnJX5ngMDthZGC7Bf782Tg&#10;join link in speaker notes">
            <a:extLst>
              <a:ext uri="{FF2B5EF4-FFF2-40B4-BE49-F238E27FC236}">
                <a16:creationId xmlns:a16="http://schemas.microsoft.com/office/drawing/2014/main" id="{635BE5CB-8CE0-4AB1-B732-0E081F74552D}"/>
              </a:ext>
            </a:extLst>
          </p:cNvPr>
          <p:cNvPicPr>
            <a:picLocks noChangeAspect="1"/>
          </p:cNvPicPr>
          <p:nvPr/>
        </p:nvPicPr>
        <p:blipFill>
          <a:blip r:embed="rId3"/>
          <a:stretch>
            <a:fillRect/>
          </a:stretch>
        </p:blipFill>
        <p:spPr>
          <a:xfrm>
            <a:off x="7349128" y="291075"/>
            <a:ext cx="777240" cy="777240"/>
          </a:xfrm>
          <a:prstGeom prst="rect">
            <a:avLst/>
          </a:prstGeom>
        </p:spPr>
      </p:pic>
      <p:sp>
        <p:nvSpPr>
          <p:cNvPr id="8" name="Title 3">
            <a:extLst>
              <a:ext uri="{FF2B5EF4-FFF2-40B4-BE49-F238E27FC236}">
                <a16:creationId xmlns:a16="http://schemas.microsoft.com/office/drawing/2014/main" id="{B9C77D96-88B6-485E-8C36-D305D1AF6A4B}"/>
              </a:ext>
            </a:extLst>
          </p:cNvPr>
          <p:cNvSpPr txBox="1">
            <a:spLocks/>
          </p:cNvSpPr>
          <p:nvPr/>
        </p:nvSpPr>
        <p:spPr>
          <a:xfrm>
            <a:off x="838199" y="1456646"/>
            <a:ext cx="10515600" cy="7626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sz="3200" i="1" dirty="0"/>
              <a:t>Which code will turn the top picture into the bottom picture?</a:t>
            </a:r>
          </a:p>
        </p:txBody>
      </p:sp>
      <p:pic>
        <p:nvPicPr>
          <p:cNvPr id="1026" name="Picture 2" descr="top picture showing a list variable pointing to a chain of linked nodes containing 1, 2, 3&#10;bottom picture showing a list variable pointing to a chain of linked nodes containing 1, 2 and another list2 variable pointing to a single node containing 3&#10;more detail in speaker notes">
            <a:extLst>
              <a:ext uri="{FF2B5EF4-FFF2-40B4-BE49-F238E27FC236}">
                <a16:creationId xmlns:a16="http://schemas.microsoft.com/office/drawing/2014/main" id="{740AC050-3C70-BAC3-E330-477D3FC5C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 y="2849880"/>
            <a:ext cx="5323863" cy="2521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F8E14D-2A90-23D9-CFB1-A8C941CBAB4A}"/>
              </a:ext>
            </a:extLst>
          </p:cNvPr>
          <p:cNvSpPr txBox="1"/>
          <p:nvPr/>
        </p:nvSpPr>
        <p:spPr>
          <a:xfrm>
            <a:off x="6393180" y="2607612"/>
            <a:ext cx="5323863" cy="2862322"/>
          </a:xfrm>
          <a:prstGeom prst="rect">
            <a:avLst/>
          </a:prstGeom>
          <a:noFill/>
        </p:spPr>
        <p:txBody>
          <a:bodyPr wrap="square" rtlCol="0">
            <a:spAutoFit/>
          </a:bodyPr>
          <a:lstStyle/>
          <a:p>
            <a:r>
              <a:rPr lang="en-US" dirty="0"/>
              <a:t>A.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B.  </a:t>
            </a:r>
            <a:r>
              <a:rPr lang="en-US" dirty="0" err="1">
                <a:latin typeface="Consolas" panose="020B0609020204030204" pitchFamily="49" charset="0"/>
              </a:rPr>
              <a:t>list.next.next</a:t>
            </a:r>
            <a:r>
              <a:rPr lang="en-US" dirty="0">
                <a:latin typeface="Consolas" panose="020B0609020204030204" pitchFamily="49" charset="0"/>
              </a:rPr>
              <a:t> = null;</a:t>
            </a:r>
          </a:p>
          <a:p>
            <a:r>
              <a:rPr lang="en-US" dirty="0">
                <a:latin typeface="Consolas" panose="020B0609020204030204" pitchFamily="49" charset="0"/>
              </a:rPr>
              <a:t>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C.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list.next.next</a:t>
            </a:r>
            <a:r>
              <a:rPr lang="en-US" dirty="0">
                <a:latin typeface="Consolas" panose="020B0609020204030204" pitchFamily="49" charset="0"/>
              </a:rPr>
              <a:t> = null;</a:t>
            </a:r>
          </a:p>
          <a:p>
            <a:endParaRPr lang="en-US" dirty="0"/>
          </a:p>
          <a:p>
            <a:r>
              <a:rPr lang="en-US" dirty="0"/>
              <a:t>D.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a:t>
            </a:r>
            <a:r>
              <a:rPr lang="en-US" dirty="0">
                <a:latin typeface="Consolas" panose="020B0609020204030204" pitchFamily="49" charset="0"/>
              </a:rPr>
              <a:t> = null;</a:t>
            </a:r>
          </a:p>
        </p:txBody>
      </p:sp>
      <p:sp>
        <p:nvSpPr>
          <p:cNvPr id="2" name="Slide Number Placeholder 1">
            <a:extLst>
              <a:ext uri="{FF2B5EF4-FFF2-40B4-BE49-F238E27FC236}">
                <a16:creationId xmlns:a16="http://schemas.microsoft.com/office/drawing/2014/main" id="{79474F65-DD68-43B8-B6E7-C2FDB9AB6AD2}"/>
              </a:ext>
            </a:extLst>
          </p:cNvPr>
          <p:cNvSpPr>
            <a:spLocks noGrp="1"/>
          </p:cNvSpPr>
          <p:nvPr>
            <p:ph type="sldNum" sz="quarter" idx="10"/>
          </p:nvPr>
        </p:nvSpPr>
        <p:spPr/>
        <p:txBody>
          <a:bodyPr/>
          <a:lstStyle/>
          <a:p>
            <a:fld id="{B84CCEFC-A9FF-8249-A3D3-21FB7B7CCB8D}" type="slidenum">
              <a:rPr lang="en-US" smtClean="0"/>
              <a:pPr/>
              <a:t>8</a:t>
            </a:fld>
            <a:endParaRPr lang="en-US"/>
          </a:p>
        </p:txBody>
      </p:sp>
    </p:spTree>
    <p:extLst>
      <p:ext uri="{BB962C8B-B14F-4D97-AF65-F5344CB8AC3E}">
        <p14:creationId xmlns:p14="http://schemas.microsoft.com/office/powerpoint/2010/main" val="139466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830E-5ABD-09A4-AFFD-8785DCD912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7DD5E5-C16D-FD88-E446-4D44057B22D4}"/>
              </a:ext>
            </a:extLst>
          </p:cNvPr>
          <p:cNvSpPr>
            <a:spLocks noGrp="1"/>
          </p:cNvSpPr>
          <p:nvPr>
            <p:ph type="title"/>
          </p:nvPr>
        </p:nvSpPr>
        <p:spPr>
          <a:xfrm>
            <a:off x="678871" y="-871885"/>
            <a:ext cx="10515600" cy="762635"/>
          </a:xfrm>
        </p:spPr>
        <p:txBody>
          <a:bodyPr>
            <a:normAutofit fontScale="90000"/>
          </a:bodyPr>
          <a:lstStyle/>
          <a:p>
            <a:r>
              <a:rPr lang="en-US" i="1" dirty="0"/>
              <a:t>Think Pair Share: from top pic to bottom pic: Pair</a:t>
            </a:r>
          </a:p>
        </p:txBody>
      </p:sp>
      <p:pic>
        <p:nvPicPr>
          <p:cNvPr id="6" name="Picture 5" descr="qr code for slido event https://app.sli.do/event/nnJX5ngMDthZGC7Bf782Tg&#10;join link in speaker notes">
            <a:extLst>
              <a:ext uri="{FF2B5EF4-FFF2-40B4-BE49-F238E27FC236}">
                <a16:creationId xmlns:a16="http://schemas.microsoft.com/office/drawing/2014/main" id="{CCDD2038-4FC0-471D-99F9-3016D1144AF7}"/>
              </a:ext>
            </a:extLst>
          </p:cNvPr>
          <p:cNvPicPr>
            <a:picLocks noChangeAspect="1"/>
          </p:cNvPicPr>
          <p:nvPr/>
        </p:nvPicPr>
        <p:blipFill>
          <a:blip r:embed="rId3"/>
          <a:stretch>
            <a:fillRect/>
          </a:stretch>
        </p:blipFill>
        <p:spPr>
          <a:xfrm>
            <a:off x="7349128" y="291075"/>
            <a:ext cx="777240" cy="777240"/>
          </a:xfrm>
          <a:prstGeom prst="rect">
            <a:avLst/>
          </a:prstGeom>
        </p:spPr>
      </p:pic>
      <p:sp>
        <p:nvSpPr>
          <p:cNvPr id="7" name="Title 3">
            <a:extLst>
              <a:ext uri="{FF2B5EF4-FFF2-40B4-BE49-F238E27FC236}">
                <a16:creationId xmlns:a16="http://schemas.microsoft.com/office/drawing/2014/main" id="{C3059D9B-B668-4D67-824F-5823511A6CFA}"/>
              </a:ext>
            </a:extLst>
          </p:cNvPr>
          <p:cNvSpPr txBox="1">
            <a:spLocks/>
          </p:cNvSpPr>
          <p:nvPr/>
        </p:nvSpPr>
        <p:spPr>
          <a:xfrm>
            <a:off x="838199" y="1456646"/>
            <a:ext cx="10515600" cy="7626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sz="3200" i="1" dirty="0"/>
              <a:t>Which code will turn the top picture into the bottom picture?</a:t>
            </a:r>
          </a:p>
        </p:txBody>
      </p:sp>
      <p:pic>
        <p:nvPicPr>
          <p:cNvPr id="1026" name="Picture 2" descr="top picture showing a list variable pointing to a chain of linked nodes containing 1, 2, 3&#10;bottom picture showing a list variable pointing to a chain of linked nodes containing 1, 2 and another list2 variable pointing to a single node containing 3&#10;more detail in speaker notes">
            <a:extLst>
              <a:ext uri="{FF2B5EF4-FFF2-40B4-BE49-F238E27FC236}">
                <a16:creationId xmlns:a16="http://schemas.microsoft.com/office/drawing/2014/main" id="{27223691-BCAD-9BBC-410A-95E0103BA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 y="2849880"/>
            <a:ext cx="5323863" cy="2521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3F4B55-D768-695F-4143-A3A93F654C4E}"/>
              </a:ext>
            </a:extLst>
          </p:cNvPr>
          <p:cNvSpPr txBox="1"/>
          <p:nvPr/>
        </p:nvSpPr>
        <p:spPr>
          <a:xfrm>
            <a:off x="6393180" y="2607612"/>
            <a:ext cx="5323863" cy="2862322"/>
          </a:xfrm>
          <a:prstGeom prst="rect">
            <a:avLst/>
          </a:prstGeom>
          <a:noFill/>
        </p:spPr>
        <p:txBody>
          <a:bodyPr wrap="square" rtlCol="0">
            <a:spAutoFit/>
          </a:bodyPr>
          <a:lstStyle/>
          <a:p>
            <a:r>
              <a:rPr lang="en-US" dirty="0"/>
              <a:t>A.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B.  </a:t>
            </a:r>
            <a:r>
              <a:rPr lang="en-US" dirty="0" err="1">
                <a:latin typeface="Consolas" panose="020B0609020204030204" pitchFamily="49" charset="0"/>
              </a:rPr>
              <a:t>list.next.next</a:t>
            </a:r>
            <a:r>
              <a:rPr lang="en-US" dirty="0">
                <a:latin typeface="Consolas" panose="020B0609020204030204" pitchFamily="49" charset="0"/>
              </a:rPr>
              <a:t> = null;</a:t>
            </a:r>
          </a:p>
          <a:p>
            <a:r>
              <a:rPr lang="en-US" dirty="0">
                <a:latin typeface="Consolas" panose="020B0609020204030204" pitchFamily="49" charset="0"/>
              </a:rPr>
              <a:t>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C.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list.next.next</a:t>
            </a:r>
            <a:r>
              <a:rPr lang="en-US" dirty="0">
                <a:latin typeface="Consolas" panose="020B0609020204030204" pitchFamily="49" charset="0"/>
              </a:rPr>
              <a:t> = null;</a:t>
            </a:r>
          </a:p>
          <a:p>
            <a:endParaRPr lang="en-US" dirty="0"/>
          </a:p>
          <a:p>
            <a:r>
              <a:rPr lang="en-US" dirty="0"/>
              <a:t>D.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a:t>
            </a:r>
            <a:r>
              <a:rPr lang="en-US" dirty="0">
                <a:latin typeface="Consolas" panose="020B0609020204030204" pitchFamily="49" charset="0"/>
              </a:rPr>
              <a:t> = null;</a:t>
            </a:r>
          </a:p>
        </p:txBody>
      </p:sp>
      <p:sp>
        <p:nvSpPr>
          <p:cNvPr id="3" name="Slide Number Placeholder 2">
            <a:extLst>
              <a:ext uri="{FF2B5EF4-FFF2-40B4-BE49-F238E27FC236}">
                <a16:creationId xmlns:a16="http://schemas.microsoft.com/office/drawing/2014/main" id="{F851187D-2E23-42FE-926D-9D172385BF56}"/>
              </a:ext>
            </a:extLst>
          </p:cNvPr>
          <p:cNvSpPr>
            <a:spLocks noGrp="1"/>
          </p:cNvSpPr>
          <p:nvPr>
            <p:ph type="sldNum" sz="quarter" idx="10"/>
          </p:nvPr>
        </p:nvSpPr>
        <p:spPr/>
        <p:txBody>
          <a:bodyPr/>
          <a:lstStyle/>
          <a:p>
            <a:fld id="{B84CCEFC-A9FF-8249-A3D3-21FB7B7CCB8D}" type="slidenum">
              <a:rPr lang="en-US" smtClean="0"/>
              <a:pPr/>
              <a:t>9</a:t>
            </a:fld>
            <a:endParaRPr lang="en-US"/>
          </a:p>
        </p:txBody>
      </p:sp>
    </p:spTree>
    <p:extLst>
      <p:ext uri="{BB962C8B-B14F-4D97-AF65-F5344CB8AC3E}">
        <p14:creationId xmlns:p14="http://schemas.microsoft.com/office/powerpoint/2010/main" val="1480788005"/>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34616</TotalTime>
  <Words>965</Words>
  <Application>Microsoft Office PowerPoint</Application>
  <PresentationFormat>Widescreen</PresentationFormat>
  <Paragraphs>195</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Consolas</vt:lpstr>
      <vt:lpstr>Montserrat</vt:lpstr>
      <vt:lpstr>Montserrat ExtraBold</vt:lpstr>
      <vt:lpstr>Montserrat SemiBold</vt:lpstr>
      <vt:lpstr>System Font Regular</vt:lpstr>
      <vt:lpstr>CSE 373 Summer 2020</vt:lpstr>
      <vt:lpstr>Linked Nodes w/Loops</vt:lpstr>
      <vt:lpstr>Lecture Outline: Announcements</vt:lpstr>
      <vt:lpstr>Announcements</vt:lpstr>
      <vt:lpstr>Lecture Outline: ListNode practice</vt:lpstr>
      <vt:lpstr>Think Pair Share: run code on example lists: Think</vt:lpstr>
      <vt:lpstr>Think Pair Share: run code on example lists: Pair</vt:lpstr>
      <vt:lpstr>TPS: run code on example lists</vt:lpstr>
      <vt:lpstr>Think Pair Share: from top pic to bottom pic: Think</vt:lpstr>
      <vt:lpstr>Think Pair Share: from top pic to bottom pic: Pair</vt:lpstr>
      <vt:lpstr>TPS: from top pic to bottom pic</vt:lpstr>
      <vt:lpstr>Lecture Outline: Iterating over ListNodes</vt:lpstr>
      <vt:lpstr>ListNode chains</vt:lpstr>
      <vt:lpstr>Longer ListNode chains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493</cp:revision>
  <cp:lastPrinted>2022-09-27T21:33:44Z</cp:lastPrinted>
  <dcterms:created xsi:type="dcterms:W3CDTF">2020-06-13T06:27:42Z</dcterms:created>
  <dcterms:modified xsi:type="dcterms:W3CDTF">2026-04-17T18:12:02Z</dcterms:modified>
</cp:coreProperties>
</file>