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99" r:id="rId2"/>
    <p:sldId id="362" r:id="rId3"/>
    <p:sldId id="348" r:id="rId4"/>
    <p:sldId id="897" r:id="rId5"/>
    <p:sldId id="881" r:id="rId6"/>
    <p:sldId id="883" r:id="rId7"/>
    <p:sldId id="885" r:id="rId8"/>
    <p:sldId id="884" r:id="rId9"/>
    <p:sldId id="886" r:id="rId10"/>
    <p:sldId id="887" r:id="rId11"/>
    <p:sldId id="898" r:id="rId12"/>
    <p:sldId id="872" r:id="rId13"/>
    <p:sldId id="869" r:id="rId14"/>
    <p:sldId id="903" r:id="rId15"/>
    <p:sldId id="882" r:id="rId16"/>
    <p:sldId id="877" r:id="rId17"/>
    <p:sldId id="874" r:id="rId18"/>
    <p:sldId id="896" r:id="rId19"/>
    <p:sldId id="879" r:id="rId20"/>
    <p:sldId id="899" r:id="rId21"/>
    <p:sldId id="880" r:id="rId22"/>
    <p:sldId id="90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nats" initials="m" lastIdx="1" clrIdx="0">
    <p:extLst>
      <p:ext uri="{19B8F6BF-5375-455C-9EA6-DF929625EA0E}">
        <p15:presenceInfo xmlns:p15="http://schemas.microsoft.com/office/powerpoint/2012/main" userId="S-1-5-21-2454115528-2111753937-1836222636-10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C7EA"/>
    <a:srgbClr val="FFF2CC"/>
    <a:srgbClr val="C0FCF0"/>
    <a:srgbClr val="FA8231"/>
    <a:srgbClr val="0FB9B1"/>
    <a:srgbClr val="54A0FF"/>
    <a:srgbClr val="FAFAFA"/>
    <a:srgbClr val="F5F5F5"/>
    <a:srgbClr val="EF5777"/>
    <a:srgbClr val="F7B7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1361"/>
  </p:normalViewPr>
  <p:slideViewPr>
    <p:cSldViewPr snapToGrid="0" snapToObjects="1">
      <p:cViewPr varScale="1">
        <p:scale>
          <a:sx n="90" d="100"/>
          <a:sy n="90" d="100"/>
        </p:scale>
        <p:origin x="138" y="57"/>
      </p:cViewPr>
      <p:guideLst/>
    </p:cSldViewPr>
  </p:slideViewPr>
  <p:outlineViewPr>
    <p:cViewPr>
      <p:scale>
        <a:sx n="33" d="100"/>
        <a:sy n="33" d="100"/>
      </p:scale>
      <p:origin x="0" y="-18096"/>
    </p:cViewPr>
  </p:outlineViewPr>
  <p:notesTextViewPr>
    <p:cViewPr>
      <p:scale>
        <a:sx n="1" d="1"/>
        <a:sy n="1" d="1"/>
      </p:scale>
      <p:origin x="0" y="0"/>
    </p:cViewPr>
  </p:notesTextViewPr>
  <p:sorterViewPr>
    <p:cViewPr>
      <p:scale>
        <a:sx n="80" d="100"/>
        <a:sy n="80" d="100"/>
      </p:scale>
      <p:origin x="0" y="-108"/>
    </p:cViewPr>
  </p:sorterViewPr>
  <p:notesViewPr>
    <p:cSldViewPr snapToGrid="0" snapToObjects="1">
      <p:cViewPr varScale="1">
        <p:scale>
          <a:sx n="75" d="100"/>
          <a:sy n="75" d="100"/>
        </p:scale>
        <p:origin x="1764" y="2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B3A00-37AE-DF4F-846D-B0E493D1DDE8}" type="datetimeFigureOut">
              <a:rPr lang="en-US" smtClean="0"/>
              <a:t>4/15/2026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0FC8D-3FAB-384B-A523-F958535FCC05}" type="slidenum">
              <a:rPr lang="en-US" smtClean="0"/>
              <a:t>‹#›</a:t>
            </a:fld>
            <a:endParaRPr lang="en-US"/>
          </a:p>
        </p:txBody>
      </p:sp>
    </p:spTree>
    <p:extLst>
      <p:ext uri="{BB962C8B-B14F-4D97-AF65-F5344CB8AC3E}">
        <p14:creationId xmlns:p14="http://schemas.microsoft.com/office/powerpoint/2010/main" val="329403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Slido</a:t>
            </a:r>
            <a:r>
              <a:rPr lang="en-US" dirty="0"/>
              <a:t> event: https://app.sli.do/event/3pTmo4LU5xNpRY1Jh3rVhq </a:t>
            </a:r>
          </a:p>
          <a:p>
            <a:pPr marL="0" lvl="0" indent="0" algn="l" rtl="0">
              <a:spcBef>
                <a:spcPts val="0"/>
              </a:spcBef>
              <a:spcAft>
                <a:spcPts val="0"/>
              </a:spcAft>
              <a:buNone/>
            </a:pPr>
            <a:r>
              <a:rPr lang="en-US" dirty="0"/>
              <a:t>Or</a:t>
            </a:r>
          </a:p>
          <a:p>
            <a:pPr marL="0" lvl="0" indent="0" algn="l" rtl="0">
              <a:spcBef>
                <a:spcPts val="0"/>
              </a:spcBef>
              <a:spcAft>
                <a:spcPts val="0"/>
              </a:spcAft>
              <a:buNone/>
            </a:pPr>
            <a:r>
              <a:rPr lang="en-US" dirty="0"/>
              <a:t>Go to slido.com and use event code cse123</a:t>
            </a:r>
            <a:endParaRPr dirty="0"/>
          </a:p>
        </p:txBody>
      </p:sp>
      <p:sp>
        <p:nvSpPr>
          <p:cNvPr id="89" name="Google Shape;8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5B6226-E642-10B0-730C-CA63F126DC08}"/>
              </a:ext>
            </a:extLst>
          </p:cNvPr>
          <p:cNvPicPr>
            <a:picLocks noChangeAspect="1"/>
          </p:cNvPicPr>
          <p:nvPr userDrawn="1"/>
        </p:nvPicPr>
        <p:blipFill>
          <a:blip r:embed="rId2"/>
          <a:srcRect/>
          <a:stretch/>
        </p:blipFill>
        <p:spPr>
          <a:xfrm>
            <a:off x="-82520" y="236757"/>
            <a:ext cx="12540363" cy="7181466"/>
          </a:xfrm>
          <a:prstGeom prst="rect">
            <a:avLst/>
          </a:prstGeom>
        </p:spPr>
      </p:pic>
      <p:sp>
        <p:nvSpPr>
          <p:cNvPr id="9" name="Title 8">
            <a:extLst>
              <a:ext uri="{FF2B5EF4-FFF2-40B4-BE49-F238E27FC236}">
                <a16:creationId xmlns:a16="http://schemas.microsoft.com/office/drawing/2014/main" id="{39E575A9-56CD-5A42-B9C7-1068F92289D5}"/>
              </a:ext>
            </a:extLst>
          </p:cNvPr>
          <p:cNvSpPr>
            <a:spLocks noGrp="1"/>
          </p:cNvSpPr>
          <p:nvPr>
            <p:ph type="title"/>
          </p:nvPr>
        </p:nvSpPr>
        <p:spPr>
          <a:xfrm>
            <a:off x="292977" y="4013370"/>
            <a:ext cx="6212925" cy="1954786"/>
          </a:xfrm>
        </p:spPr>
        <p:txBody>
          <a:bodyPr anchor="t">
            <a:noAutofit/>
          </a:bodyPr>
          <a:lstStyle>
            <a:lvl1pPr>
              <a:defRPr sz="6000" b="0" i="0">
                <a:solidFill>
                  <a:srgbClr val="F0F0F0"/>
                </a:solidFill>
                <a:latin typeface="Montserrat SemiBold" pitchFamily="2" charset="77"/>
              </a:defRPr>
            </a:lvl1pPr>
          </a:lstStyle>
          <a:p>
            <a:r>
              <a:rPr lang="en-US" dirty="0"/>
              <a:t>Click to edit</a:t>
            </a:r>
          </a:p>
        </p:txBody>
      </p:sp>
      <p:sp>
        <p:nvSpPr>
          <p:cNvPr id="11" name="TextBox 10">
            <a:extLst>
              <a:ext uri="{FF2B5EF4-FFF2-40B4-BE49-F238E27FC236}">
                <a16:creationId xmlns:a16="http://schemas.microsoft.com/office/drawing/2014/main" id="{4AB47C65-C622-BE47-AE97-E148F4F3EA4E}"/>
              </a:ext>
            </a:extLst>
          </p:cNvPr>
          <p:cNvSpPr txBox="1"/>
          <p:nvPr userDrawn="1"/>
        </p:nvSpPr>
        <p:spPr>
          <a:xfrm>
            <a:off x="292977" y="3182200"/>
            <a:ext cx="3154416" cy="646331"/>
          </a:xfrm>
          <a:prstGeom prst="rect">
            <a:avLst/>
          </a:prstGeom>
          <a:noFill/>
        </p:spPr>
        <p:txBody>
          <a:bodyPr wrap="square" rtlCol="0">
            <a:spAutoFit/>
          </a:bodyPr>
          <a:lstStyle/>
          <a:p>
            <a:r>
              <a:rPr lang="en-US" sz="3600" b="1" i="0" spc="100" baseline="0" dirty="0">
                <a:solidFill>
                  <a:srgbClr val="F0F0F0"/>
                </a:solidFill>
                <a:latin typeface="Montserrat ExtraBold" pitchFamily="2" charset="77"/>
              </a:rPr>
              <a:t>CSE 123</a:t>
            </a:r>
          </a:p>
        </p:txBody>
      </p:sp>
      <p:sp>
        <p:nvSpPr>
          <p:cNvPr id="4" name="Rounded Rectangle 3">
            <a:extLst>
              <a:ext uri="{FF2B5EF4-FFF2-40B4-BE49-F238E27FC236}">
                <a16:creationId xmlns:a16="http://schemas.microsoft.com/office/drawing/2014/main" id="{F7A9EB4D-77DA-A446-AC45-F12975CF7B81}"/>
              </a:ext>
            </a:extLst>
          </p:cNvPr>
          <p:cNvSpPr/>
          <p:nvPr userDrawn="1"/>
        </p:nvSpPr>
        <p:spPr>
          <a:xfrm>
            <a:off x="420128" y="2753848"/>
            <a:ext cx="1269523" cy="420130"/>
          </a:xfrm>
          <a:prstGeom prst="roundRect">
            <a:avLst/>
          </a:prstGeom>
          <a:solidFill>
            <a:srgbClr val="FA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pc="300" dirty="0">
                <a:latin typeface="Montserrat" pitchFamily="2" charset="77"/>
              </a:rPr>
              <a:t>LEC 04</a:t>
            </a:r>
          </a:p>
        </p:txBody>
      </p:sp>
      <p:sp>
        <p:nvSpPr>
          <p:cNvPr id="2" name="Rounded Rectangle 1">
            <a:extLst>
              <a:ext uri="{FF2B5EF4-FFF2-40B4-BE49-F238E27FC236}">
                <a16:creationId xmlns:a16="http://schemas.microsoft.com/office/drawing/2014/main" id="{06C7426B-729E-F7D5-0736-3AD7D1926A0A}"/>
              </a:ext>
            </a:extLst>
          </p:cNvPr>
          <p:cNvSpPr/>
          <p:nvPr userDrawn="1"/>
        </p:nvSpPr>
        <p:spPr>
          <a:xfrm>
            <a:off x="-369625" y="5494620"/>
            <a:ext cx="4632957" cy="1688781"/>
          </a:xfrm>
          <a:prstGeom prst="roundRect">
            <a:avLst>
              <a:gd name="adj" fmla="val 9433"/>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4808DAC-636A-06AC-ADA9-6F6514C7FCE0}"/>
              </a:ext>
            </a:extLst>
          </p:cNvPr>
          <p:cNvSpPr/>
          <p:nvPr userDrawn="1"/>
        </p:nvSpPr>
        <p:spPr>
          <a:xfrm>
            <a:off x="71163" y="5574803"/>
            <a:ext cx="2250674" cy="276999"/>
          </a:xfrm>
          <a:prstGeom prst="rect">
            <a:avLst/>
          </a:prstGeom>
        </p:spPr>
        <p:txBody>
          <a:bodyPr wrap="square">
            <a:spAutoFit/>
          </a:bodyPr>
          <a:lstStyle/>
          <a:p>
            <a:pPr algn="l"/>
            <a:r>
              <a:rPr lang="en-US" sz="1200" b="1" i="0" dirty="0">
                <a:solidFill>
                  <a:schemeClr val="bg1">
                    <a:lumMod val="65000"/>
                  </a:schemeClr>
                </a:solidFill>
                <a:latin typeface="Montserrat" pitchFamily="2" charset="77"/>
              </a:rPr>
              <a:t>Questions during Class?</a:t>
            </a:r>
          </a:p>
        </p:txBody>
      </p:sp>
      <p:sp>
        <p:nvSpPr>
          <p:cNvPr id="6" name="Rectangle 5">
            <a:extLst>
              <a:ext uri="{FF2B5EF4-FFF2-40B4-BE49-F238E27FC236}">
                <a16:creationId xmlns:a16="http://schemas.microsoft.com/office/drawing/2014/main" id="{99DE38F8-AD40-1DC7-1944-4682FDD989B1}"/>
              </a:ext>
            </a:extLst>
          </p:cNvPr>
          <p:cNvSpPr/>
          <p:nvPr userDrawn="1"/>
        </p:nvSpPr>
        <p:spPr>
          <a:xfrm>
            <a:off x="72629" y="5851802"/>
            <a:ext cx="2432111" cy="769441"/>
          </a:xfrm>
          <a:prstGeom prst="rect">
            <a:avLst/>
          </a:prstGeom>
        </p:spPr>
        <p:txBody>
          <a:bodyPr wrap="square">
            <a:spAutoFit/>
          </a:bodyPr>
          <a:lstStyle/>
          <a:p>
            <a:r>
              <a:rPr lang="en-US" sz="1200" b="1" i="0" dirty="0">
                <a:solidFill>
                  <a:schemeClr val="tx1">
                    <a:lumMod val="65000"/>
                    <a:lumOff val="35000"/>
                  </a:schemeClr>
                </a:solidFill>
                <a:latin typeface="Montserrat SemiBold" pitchFamily="2" charset="77"/>
              </a:rPr>
              <a:t>Raise hand or send here</a:t>
            </a:r>
          </a:p>
          <a:p>
            <a:endParaRPr lang="en-US" sz="1200" b="1" i="0" dirty="0">
              <a:solidFill>
                <a:schemeClr val="tx1">
                  <a:lumMod val="65000"/>
                  <a:lumOff val="35000"/>
                </a:schemeClr>
              </a:solidFill>
              <a:latin typeface="Montserrat SemiBold" pitchFamily="2" charset="77"/>
            </a:endParaRPr>
          </a:p>
          <a:p>
            <a:r>
              <a:rPr lang="en-US" sz="2000" b="0" i="0" dirty="0">
                <a:solidFill>
                  <a:schemeClr val="tx1">
                    <a:lumMod val="65000"/>
                    <a:lumOff val="35000"/>
                  </a:schemeClr>
                </a:solidFill>
                <a:latin typeface="Montserrat SemiBold" pitchFamily="2" charset="77"/>
              </a:rPr>
              <a:t>sli.do    #cse123 </a:t>
            </a:r>
          </a:p>
        </p:txBody>
      </p:sp>
      <p:sp>
        <p:nvSpPr>
          <p:cNvPr id="5" name="Google Shape;24;p29">
            <a:extLst>
              <a:ext uri="{FF2B5EF4-FFF2-40B4-BE49-F238E27FC236}">
                <a16:creationId xmlns:a16="http://schemas.microsoft.com/office/drawing/2014/main" id="{7B7F7DA2-3DD5-B93F-BD20-381119EC32DF}"/>
              </a:ext>
            </a:extLst>
          </p:cNvPr>
          <p:cNvSpPr/>
          <p:nvPr userDrawn="1"/>
        </p:nvSpPr>
        <p:spPr>
          <a:xfrm>
            <a:off x="7275442" y="1530627"/>
            <a:ext cx="4673729" cy="4641574"/>
          </a:xfrm>
          <a:prstGeom prst="roundRect">
            <a:avLst>
              <a:gd name="adj" fmla="val 1114"/>
            </a:avLst>
          </a:prstGeom>
          <a:solidFill>
            <a:srgbClr val="FAFAFA"/>
          </a:solidFill>
          <a:ln w="12700" cap="flat" cmpd="sng">
            <a:solidFill>
              <a:srgbClr val="221A44"/>
            </a:solidFill>
            <a:prstDash val="solid"/>
            <a:miter lim="8000"/>
            <a:headEnd type="none" w="sm" len="sm"/>
            <a:tailEnd type="none" w="sm" len="sm"/>
          </a:ln>
          <a:effectLst>
            <a:outerShdw blurRad="50800" dist="38100" dir="81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82836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2788E2-53AC-E040-9733-D210E8554D6E}"/>
              </a:ext>
            </a:extLst>
          </p:cNvPr>
          <p:cNvSpPr>
            <a:spLocks noGrp="1"/>
          </p:cNvSpPr>
          <p:nvPr>
            <p:ph type="sldNum" sz="quarter" idx="12"/>
          </p:nvPr>
        </p:nvSpPr>
        <p:spPr/>
        <p:txBody>
          <a:bodyPr/>
          <a:lstStyle/>
          <a:p>
            <a:fld id="{B84CCEFC-A9FF-8249-A3D3-21FB7B7CCB8D}" type="slidenum">
              <a:rPr lang="en-US" smtClean="0"/>
              <a:t>‹#›</a:t>
            </a:fld>
            <a:endParaRPr lang="en-US"/>
          </a:p>
        </p:txBody>
      </p:sp>
      <p:sp>
        <p:nvSpPr>
          <p:cNvPr id="5" name="TextBox 4">
            <a:extLst>
              <a:ext uri="{FF2B5EF4-FFF2-40B4-BE49-F238E27FC236}">
                <a16:creationId xmlns:a16="http://schemas.microsoft.com/office/drawing/2014/main" id="{6F10CAD9-D825-5C41-812F-1D2BA3804933}"/>
              </a:ext>
            </a:extLst>
          </p:cNvPr>
          <p:cNvSpPr txBox="1"/>
          <p:nvPr userDrawn="1"/>
        </p:nvSpPr>
        <p:spPr>
          <a:xfrm>
            <a:off x="568410" y="469557"/>
            <a:ext cx="2014152" cy="769441"/>
          </a:xfrm>
          <a:prstGeom prst="rect">
            <a:avLst/>
          </a:prstGeom>
          <a:noFill/>
        </p:spPr>
        <p:txBody>
          <a:bodyPr wrap="square" rtlCol="0">
            <a:spAutoFit/>
          </a:bodyPr>
          <a:lstStyle/>
          <a:p>
            <a:r>
              <a:rPr lang="en-US" sz="4400" b="1" i="0" dirty="0">
                <a:latin typeface="Calibri" panose="020F0502020204030204" pitchFamily="34" charset="0"/>
                <a:cs typeface="Calibri" panose="020F0502020204030204" pitchFamily="34" charset="0"/>
              </a:rPr>
              <a:t>Agenda</a:t>
            </a:r>
          </a:p>
        </p:txBody>
      </p:sp>
    </p:spTree>
    <p:extLst>
      <p:ext uri="{BB962C8B-B14F-4D97-AF65-F5344CB8AC3E}">
        <p14:creationId xmlns:p14="http://schemas.microsoft.com/office/powerpoint/2010/main" val="251727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B8B3-3837-584A-94CD-BA26A8EFFBB5}"/>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9AA6CF4A-8D26-7E47-BE24-56CAFA2BFD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2DA4DA-0832-AD49-906C-ED72A76C79FD}"/>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2058810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actice: Th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B3AA407-1DA0-3243-8E37-6DD02AC469B7}"/>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11" name="TextBox 10">
            <a:extLst>
              <a:ext uri="{FF2B5EF4-FFF2-40B4-BE49-F238E27FC236}">
                <a16:creationId xmlns:a16="http://schemas.microsoft.com/office/drawing/2014/main" id="{28B2FB86-FF62-31DF-F83C-54AC220C7122}"/>
              </a:ext>
            </a:extLst>
          </p:cNvPr>
          <p:cNvSpPr txBox="1"/>
          <p:nvPr userDrawn="1"/>
        </p:nvSpPr>
        <p:spPr>
          <a:xfrm>
            <a:off x="1106916" y="300371"/>
            <a:ext cx="3741730" cy="769441"/>
          </a:xfrm>
          <a:prstGeom prst="rect">
            <a:avLst/>
          </a:prstGeom>
          <a:noFill/>
        </p:spPr>
        <p:txBody>
          <a:bodyPr wrap="none" rtlCol="0">
            <a:spAutoFit/>
          </a:bodyPr>
          <a:lstStyle/>
          <a:p>
            <a:r>
              <a:rPr lang="en-US" sz="4400" b="1" dirty="0">
                <a:solidFill>
                  <a:schemeClr val="bg1"/>
                </a:solidFill>
              </a:rPr>
              <a:t>Practice : Think</a:t>
            </a:r>
          </a:p>
        </p:txBody>
      </p:sp>
      <p:pic>
        <p:nvPicPr>
          <p:cNvPr id="13" name="Graphic 12">
            <a:extLst>
              <a:ext uri="{FF2B5EF4-FFF2-40B4-BE49-F238E27FC236}">
                <a16:creationId xmlns:a16="http://schemas.microsoft.com/office/drawing/2014/main" id="{C7D0B743-6487-A3F6-EBE7-3E0368CD2E7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flipH="1">
            <a:off x="154039" y="300371"/>
            <a:ext cx="684160" cy="781897"/>
          </a:xfrm>
          <a:prstGeom prst="rect">
            <a:avLst/>
          </a:prstGeom>
        </p:spPr>
      </p:pic>
      <p:sp>
        <p:nvSpPr>
          <p:cNvPr id="14" name="Rounded Rectangle 13">
            <a:extLst>
              <a:ext uri="{FF2B5EF4-FFF2-40B4-BE49-F238E27FC236}">
                <a16:creationId xmlns:a16="http://schemas.microsoft.com/office/drawing/2014/main" id="{1F486DBF-0D75-55DB-9928-3E596B345D51}"/>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1D5B7D14-FA34-B2D9-C621-221E813EEED7}"/>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305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acitce: Pai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5A96D726-B7B5-E5FD-95E9-944FA8727D3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039" y="300371"/>
            <a:ext cx="961802" cy="769442"/>
          </a:xfrm>
          <a:prstGeom prst="rect">
            <a:avLst/>
          </a:prstGeom>
        </p:spPr>
      </p:pic>
      <p:sp>
        <p:nvSpPr>
          <p:cNvPr id="5" name="Rounded Rectangle 4">
            <a:extLst>
              <a:ext uri="{FF2B5EF4-FFF2-40B4-BE49-F238E27FC236}">
                <a16:creationId xmlns:a16="http://schemas.microsoft.com/office/drawing/2014/main" id="{80FA711B-19AB-5E1A-7C37-14ED2D5431ED}"/>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7" name="Rounded Rectangle 6">
            <a:extLst>
              <a:ext uri="{FF2B5EF4-FFF2-40B4-BE49-F238E27FC236}">
                <a16:creationId xmlns:a16="http://schemas.microsoft.com/office/drawing/2014/main" id="{592366A2-C9D8-2580-7B79-3B1F6DDAB802}"/>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7261646E-9F5C-9C61-C30B-3DF312AA0AE9}"/>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4522D9B-890F-87AE-E16B-BD76B76C8428}"/>
              </a:ext>
            </a:extLst>
          </p:cNvPr>
          <p:cNvSpPr txBox="1"/>
          <p:nvPr userDrawn="1"/>
        </p:nvSpPr>
        <p:spPr>
          <a:xfrm>
            <a:off x="1106916" y="300371"/>
            <a:ext cx="3357650" cy="769441"/>
          </a:xfrm>
          <a:prstGeom prst="rect">
            <a:avLst/>
          </a:prstGeom>
          <a:noFill/>
        </p:spPr>
        <p:txBody>
          <a:bodyPr wrap="none" rtlCol="0">
            <a:spAutoFit/>
          </a:bodyPr>
          <a:lstStyle/>
          <a:p>
            <a:r>
              <a:rPr lang="en-US" sz="4400" b="1" dirty="0">
                <a:solidFill>
                  <a:schemeClr val="bg1"/>
                </a:solidFill>
              </a:rPr>
              <a:t>Practice : Pair</a:t>
            </a:r>
          </a:p>
        </p:txBody>
      </p:sp>
    </p:spTree>
    <p:extLst>
      <p:ext uri="{BB962C8B-B14F-4D97-AF65-F5344CB8AC3E}">
        <p14:creationId xmlns:p14="http://schemas.microsoft.com/office/powerpoint/2010/main" val="4039598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231-F19F-A840-B5BC-F29C9E5212F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00AC8BA-BD64-6945-A342-22D2048343E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0902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2D3693-0064-BB4F-9EC2-569D40495AA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41486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Slide" userDrawn="1">
  <p:cSld name="1_Title Slide">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9" name="Google Shape;19;p29"/>
          <p:cNvSpPr txBox="1">
            <a:spLocks noGrp="1"/>
          </p:cNvSpPr>
          <p:nvPr>
            <p:ph type="title"/>
          </p:nvPr>
        </p:nvSpPr>
        <p:spPr>
          <a:xfrm>
            <a:off x="292977" y="4013370"/>
            <a:ext cx="6212926" cy="1954787"/>
          </a:xfrm>
          <a:prstGeom prst="rect">
            <a:avLst/>
          </a:prstGeom>
          <a:noFill/>
          <a:ln>
            <a:noFill/>
          </a:ln>
        </p:spPr>
        <p:txBody>
          <a:bodyPr spcFirstLastPara="1" wrap="square" lIns="45700" tIns="45700" rIns="45700" bIns="45700" anchor="t" anchorCtr="0">
            <a:normAutofit/>
          </a:bodyPr>
          <a:lstStyle>
            <a:lvl1pPr lvl="0" algn="l">
              <a:lnSpc>
                <a:spcPct val="90000"/>
              </a:lnSpc>
              <a:spcBef>
                <a:spcPts val="0"/>
              </a:spcBef>
              <a:spcAft>
                <a:spcPts val="0"/>
              </a:spcAft>
              <a:buClr>
                <a:srgbClr val="F0F0F0"/>
              </a:buClr>
              <a:buSzPts val="6000"/>
              <a:buFont typeface="Montserrat SemiBold"/>
              <a:buNone/>
              <a:defRPr sz="6000" b="0">
                <a:solidFill>
                  <a:srgbClr val="F0F0F0"/>
                </a:solidFill>
                <a:latin typeface="Montserrat SemiBold"/>
                <a:ea typeface="Montserrat SemiBold"/>
                <a:cs typeface="Montserrat SemiBold"/>
                <a:sym typeface="Montserrat SemiBold"/>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0" name="Google Shape;20;p29"/>
          <p:cNvSpPr txBox="1"/>
          <p:nvPr/>
        </p:nvSpPr>
        <p:spPr>
          <a:xfrm>
            <a:off x="338697" y="3182199"/>
            <a:ext cx="3062976" cy="64629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0F0F0"/>
              </a:buClr>
              <a:buSzPts val="3600"/>
              <a:buFont typeface="Montserrat ExtraBold"/>
              <a:buNone/>
            </a:pPr>
            <a:r>
              <a:rPr lang="en-US" sz="3600" b="1" i="0" u="none" strike="noStrike" cap="none" dirty="0">
                <a:solidFill>
                  <a:srgbClr val="F0F0F0"/>
                </a:solidFill>
                <a:latin typeface="Montserrat ExtraBold"/>
                <a:ea typeface="Montserrat ExtraBold"/>
                <a:cs typeface="Montserrat ExtraBold"/>
                <a:sym typeface="Montserrat ExtraBold"/>
              </a:rPr>
              <a:t>CSE 123</a:t>
            </a:r>
            <a:endParaRPr dirty="0"/>
          </a:p>
        </p:txBody>
      </p:sp>
      <p:sp>
        <p:nvSpPr>
          <p:cNvPr id="22" name="Google Shape;22;p29"/>
          <p:cNvSpPr/>
          <p:nvPr/>
        </p:nvSpPr>
        <p:spPr>
          <a:xfrm>
            <a:off x="420127" y="2753847"/>
            <a:ext cx="1269525" cy="420132"/>
          </a:xfrm>
          <a:prstGeom prst="roundRect">
            <a:avLst>
              <a:gd name="adj" fmla="val 16667"/>
            </a:avLst>
          </a:prstGeom>
          <a:solidFill>
            <a:srgbClr val="FA823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 name="Google Shape;24;p29"/>
          <p:cNvSpPr/>
          <p:nvPr/>
        </p:nvSpPr>
        <p:spPr>
          <a:xfrm>
            <a:off x="6714463" y="1251642"/>
            <a:ext cx="5250244" cy="5486042"/>
          </a:xfrm>
          <a:prstGeom prst="roundRect">
            <a:avLst>
              <a:gd name="adj" fmla="val 1114"/>
            </a:avLst>
          </a:prstGeom>
          <a:solidFill>
            <a:srgbClr val="FAFAFA"/>
          </a:solidFill>
          <a:ln w="12700" cap="flat" cmpd="sng">
            <a:solidFill>
              <a:srgbClr val="221A44"/>
            </a:solidFill>
            <a:prstDash val="solid"/>
            <a:miter lim="8000"/>
            <a:headEnd type="none" w="sm" len="sm"/>
            <a:tailEnd type="none" w="sm" len="sm"/>
          </a:ln>
          <a:effectLst>
            <a:outerShdw blurRad="50800" dist="38100" dir="81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dirty="0">
              <a:solidFill>
                <a:srgbClr val="FFFFFF"/>
              </a:solidFill>
              <a:latin typeface="Calibri"/>
              <a:ea typeface="Calibri"/>
              <a:cs typeface="Calibri"/>
              <a:sym typeface="Calibri"/>
            </a:endParaRPr>
          </a:p>
        </p:txBody>
      </p:sp>
      <p:cxnSp>
        <p:nvCxnSpPr>
          <p:cNvPr id="25" name="Google Shape;25;p29"/>
          <p:cNvCxnSpPr/>
          <p:nvPr/>
        </p:nvCxnSpPr>
        <p:spPr>
          <a:xfrm>
            <a:off x="7105432" y="3799913"/>
            <a:ext cx="4468306" cy="1"/>
          </a:xfrm>
          <a:prstGeom prst="straightConnector1">
            <a:avLst/>
          </a:prstGeom>
          <a:noFill/>
          <a:ln w="9525" cap="flat" cmpd="sng">
            <a:solidFill>
              <a:srgbClr val="BFBFBF"/>
            </a:solidFill>
            <a:prstDash val="solid"/>
            <a:miter lim="8000"/>
            <a:headEnd type="none" w="sm" len="sm"/>
            <a:tailEnd type="none" w="sm" len="sm"/>
          </a:ln>
        </p:spPr>
      </p:cxnSp>
      <p:sp>
        <p:nvSpPr>
          <p:cNvPr id="26" name="Google Shape;26;p29"/>
          <p:cNvSpPr/>
          <p:nvPr/>
        </p:nvSpPr>
        <p:spPr>
          <a:xfrm>
            <a:off x="6931" y="5505568"/>
            <a:ext cx="4514270" cy="1340914"/>
          </a:xfrm>
          <a:prstGeom prst="roundRect">
            <a:avLst>
              <a:gd name="adj" fmla="val 9433"/>
            </a:avLst>
          </a:prstGeom>
          <a:solidFill>
            <a:srgbClr val="FAFAFA"/>
          </a:solidFill>
          <a:ln w="12700" cap="flat" cmpd="sng">
            <a:solidFill>
              <a:srgbClr val="221A44"/>
            </a:solidFill>
            <a:prstDash val="solid"/>
            <a:miter lim="8000"/>
            <a:headEnd type="none" w="sm" len="sm"/>
            <a:tailEnd type="none" w="sm" len="sm"/>
          </a:ln>
          <a:effectLst>
            <a:outerShdw blurRad="50800" dist="38100" dir="81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7" name="Google Shape;27;p29"/>
          <p:cNvSpPr txBox="1"/>
          <p:nvPr/>
        </p:nvSpPr>
        <p:spPr>
          <a:xfrm>
            <a:off x="242828" y="5666317"/>
            <a:ext cx="2159236" cy="461624"/>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A6A6A6"/>
              </a:buClr>
              <a:buSzPts val="1200"/>
              <a:buFont typeface="Montserrat"/>
              <a:buNone/>
            </a:pPr>
            <a:r>
              <a:rPr lang="en-US" sz="1200" b="1" i="0" u="none" strike="noStrike" cap="none" dirty="0">
                <a:solidFill>
                  <a:srgbClr val="A6A6A6"/>
                </a:solidFill>
                <a:latin typeface="Montserrat"/>
                <a:ea typeface="Montserrat"/>
                <a:cs typeface="Montserrat"/>
                <a:sym typeface="Montserrat"/>
              </a:rPr>
              <a:t>Questions during Class?</a:t>
            </a:r>
          </a:p>
          <a:p>
            <a:pPr marL="0" marR="0" lvl="0" indent="0" algn="l" defTabSz="914400" rtl="0" eaLnBrk="1" fontAlgn="auto" latinLnBrk="0" hangingPunct="1">
              <a:lnSpc>
                <a:spcPct val="100000"/>
              </a:lnSpc>
              <a:spcBef>
                <a:spcPts val="0"/>
              </a:spcBef>
              <a:spcAft>
                <a:spcPts val="0"/>
              </a:spcAft>
              <a:buClr>
                <a:srgbClr val="A6A6A6"/>
              </a:buClr>
              <a:buSzPts val="1200"/>
              <a:buFont typeface="Montserrat"/>
              <a:buNone/>
              <a:tabLst/>
              <a:defRPr/>
            </a:pPr>
            <a:r>
              <a:rPr lang="en-US" sz="1200" b="1" i="0" u="none" strike="noStrike" cap="none" dirty="0">
                <a:solidFill>
                  <a:srgbClr val="595959"/>
                </a:solidFill>
                <a:latin typeface="Montserrat SemiBold"/>
                <a:ea typeface="Montserrat SemiBold"/>
                <a:cs typeface="Montserrat SemiBold"/>
                <a:sym typeface="Montserrat SemiBold"/>
              </a:rPr>
              <a:t>Raise hand or send here</a:t>
            </a:r>
            <a:endParaRPr lang="en-US" sz="1200" dirty="0"/>
          </a:p>
        </p:txBody>
      </p:sp>
      <p:sp>
        <p:nvSpPr>
          <p:cNvPr id="28" name="Google Shape;28;p29"/>
          <p:cNvSpPr txBox="1"/>
          <p:nvPr/>
        </p:nvSpPr>
        <p:spPr>
          <a:xfrm>
            <a:off x="242828" y="6094422"/>
            <a:ext cx="2154864" cy="58473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595959"/>
              </a:buClr>
              <a:buSzPts val="1200"/>
              <a:buFont typeface="Montserrat SemiBold"/>
              <a:buNone/>
            </a:pPr>
            <a:endParaRPr sz="1200" b="1" i="0" u="none" strike="noStrike" cap="none" dirty="0">
              <a:solidFill>
                <a:srgbClr val="595959"/>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595959"/>
              </a:buClr>
              <a:buSzPts val="2000"/>
              <a:buFont typeface="Montserrat SemiBold"/>
              <a:buNone/>
            </a:pPr>
            <a:r>
              <a:rPr lang="en-US" sz="2000" b="0" i="0" u="none" strike="noStrike" cap="none" dirty="0">
                <a:solidFill>
                  <a:srgbClr val="595959"/>
                </a:solidFill>
                <a:latin typeface="Montserrat SemiBold"/>
                <a:ea typeface="Montserrat SemiBold"/>
                <a:cs typeface="Montserrat SemiBold"/>
                <a:sym typeface="Montserrat SemiBold"/>
              </a:rPr>
              <a:t>sli.do    #cse123 </a:t>
            </a:r>
            <a:endParaRPr dirty="0"/>
          </a:p>
        </p:txBody>
      </p:sp>
      <p:sp>
        <p:nvSpPr>
          <p:cNvPr id="4" name="Content Placeholder 3">
            <a:extLst>
              <a:ext uri="{FF2B5EF4-FFF2-40B4-BE49-F238E27FC236}">
                <a16:creationId xmlns:a16="http://schemas.microsoft.com/office/drawing/2014/main" id="{09B5095B-504B-A3F8-FCC4-C84802EB2033}"/>
              </a:ext>
            </a:extLst>
          </p:cNvPr>
          <p:cNvSpPr>
            <a:spLocks noGrp="1"/>
          </p:cNvSpPr>
          <p:nvPr>
            <p:ph sz="quarter" idx="13"/>
          </p:nvPr>
        </p:nvSpPr>
        <p:spPr>
          <a:xfrm>
            <a:off x="2397125" y="1766888"/>
            <a:ext cx="798513" cy="6619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Google Shape;6;p28">
            <a:extLst>
              <a:ext uri="{FF2B5EF4-FFF2-40B4-BE49-F238E27FC236}">
                <a16:creationId xmlns:a16="http://schemas.microsoft.com/office/drawing/2014/main" id="{90DE1CCA-3C44-4A8B-8512-85130B59739C}"/>
              </a:ext>
            </a:extLst>
          </p:cNvPr>
          <p:cNvSpPr/>
          <p:nvPr userDrawn="1"/>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2" name="Google Shape;7;p28" descr="Picture 6">
            <a:extLst>
              <a:ext uri="{FF2B5EF4-FFF2-40B4-BE49-F238E27FC236}">
                <a16:creationId xmlns:a16="http://schemas.microsoft.com/office/drawing/2014/main" id="{5CC3B2A6-B9E4-4692-B1C5-C4AFE479505E}"/>
              </a:ext>
            </a:extLst>
          </p:cNvPr>
          <p:cNvPicPr preferRelativeResize="0"/>
          <p:nvPr userDrawn="1"/>
        </p:nvPicPr>
        <p:blipFill rotWithShape="1">
          <a:blip r:embed="rId3">
            <a:alphaModFix/>
          </a:blip>
          <a:srcRect/>
          <a:stretch/>
        </p:blipFill>
        <p:spPr>
          <a:xfrm>
            <a:off x="29762" y="-5988"/>
            <a:ext cx="2150723" cy="169039"/>
          </a:xfrm>
          <a:prstGeom prst="rect">
            <a:avLst/>
          </a:prstGeom>
          <a:noFill/>
          <a:ln>
            <a:noFill/>
          </a:ln>
        </p:spPr>
      </p:pic>
      <p:sp>
        <p:nvSpPr>
          <p:cNvPr id="33" name="Google Shape;8;p28">
            <a:extLst>
              <a:ext uri="{FF2B5EF4-FFF2-40B4-BE49-F238E27FC236}">
                <a16:creationId xmlns:a16="http://schemas.microsoft.com/office/drawing/2014/main" id="{1897D9CE-58CC-4DB4-A4A6-DD3585087B5E}"/>
              </a:ext>
            </a:extLst>
          </p:cNvPr>
          <p:cNvSpPr txBox="1"/>
          <p:nvPr userDrawn="1"/>
        </p:nvSpPr>
        <p:spPr>
          <a:xfrm>
            <a:off x="10615294" y="-1"/>
            <a:ext cx="1530987" cy="230792"/>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123 Spring 2026</a:t>
            </a:r>
            <a:endParaRPr dirty="0"/>
          </a:p>
        </p:txBody>
      </p:sp>
      <p:sp>
        <p:nvSpPr>
          <p:cNvPr id="2" name="Google Shape;92;p1">
            <a:extLst>
              <a:ext uri="{FF2B5EF4-FFF2-40B4-BE49-F238E27FC236}">
                <a16:creationId xmlns:a16="http://schemas.microsoft.com/office/drawing/2014/main" id="{C96B5491-F7FA-23FC-FB30-12701599F978}"/>
              </a:ext>
            </a:extLst>
          </p:cNvPr>
          <p:cNvSpPr txBox="1"/>
          <p:nvPr userDrawn="1"/>
        </p:nvSpPr>
        <p:spPr>
          <a:xfrm>
            <a:off x="7148325" y="1757973"/>
            <a:ext cx="4385400" cy="1785064"/>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404040"/>
              </a:buClr>
              <a:buSzPts val="2200"/>
              <a:buFont typeface="Calibri"/>
              <a:buNone/>
            </a:pPr>
            <a:r>
              <a:rPr lang="en-US" sz="2200" b="1" i="1" u="none" strike="noStrike" cap="none" dirty="0">
                <a:solidFill>
                  <a:srgbClr val="404040"/>
                </a:solidFill>
                <a:latin typeface="Calibri"/>
                <a:ea typeface="Calibri"/>
                <a:cs typeface="Calibri"/>
                <a:sym typeface="Calibri"/>
              </a:rPr>
              <a:t>Talk to your neighbors:</a:t>
            </a:r>
          </a:p>
          <a:p>
            <a:pPr marL="0" marR="0" lvl="0" indent="0" algn="ctr" rtl="0">
              <a:lnSpc>
                <a:spcPct val="100000"/>
              </a:lnSpc>
              <a:spcBef>
                <a:spcPts val="0"/>
              </a:spcBef>
              <a:spcAft>
                <a:spcPts val="0"/>
              </a:spcAft>
              <a:buClr>
                <a:srgbClr val="404040"/>
              </a:buClr>
              <a:buSzPts val="2200"/>
              <a:buFont typeface="Calibri"/>
              <a:buNone/>
            </a:pPr>
            <a:endParaRPr lang="en-US" sz="2200" b="1" i="1" u="none" strike="noStrike" cap="none" dirty="0">
              <a:solidFill>
                <a:srgbClr val="404040"/>
              </a:solidFill>
              <a:latin typeface="Calibri"/>
              <a:ea typeface="Calibri"/>
              <a:cs typeface="Calibri"/>
              <a:sym typeface="Calibri"/>
            </a:endParaRPr>
          </a:p>
          <a:p>
            <a:pPr marL="0" marR="0" lvl="0" indent="0" algn="ctr" rtl="0">
              <a:lnSpc>
                <a:spcPct val="100000"/>
              </a:lnSpc>
              <a:spcBef>
                <a:spcPts val="0"/>
              </a:spcBef>
              <a:spcAft>
                <a:spcPts val="0"/>
              </a:spcAft>
              <a:buClr>
                <a:srgbClr val="404040"/>
              </a:buClr>
              <a:buSzPts val="2200"/>
              <a:buFont typeface="Calibri"/>
              <a:buNone/>
            </a:pPr>
            <a:endParaRPr lang="en-US" sz="2200" b="1" i="1" u="none" strike="noStrike" cap="none" dirty="0">
              <a:solidFill>
                <a:srgbClr val="404040"/>
              </a:solidFill>
              <a:latin typeface="Calibri"/>
              <a:ea typeface="Calibri"/>
              <a:cs typeface="Calibri"/>
              <a:sym typeface="Calibri"/>
            </a:endParaRPr>
          </a:p>
          <a:p>
            <a:pPr marL="0" marR="0" lvl="0" indent="0" algn="ctr" rtl="0">
              <a:lnSpc>
                <a:spcPct val="100000"/>
              </a:lnSpc>
              <a:spcBef>
                <a:spcPts val="0"/>
              </a:spcBef>
              <a:spcAft>
                <a:spcPts val="0"/>
              </a:spcAft>
              <a:buClr>
                <a:srgbClr val="404040"/>
              </a:buClr>
              <a:buSzPts val="2200"/>
              <a:buFont typeface="Calibri"/>
              <a:buNone/>
            </a:pPr>
            <a:endParaRPr lang="en-US" sz="2200" b="1" i="1" u="none" strike="noStrike" cap="none" dirty="0">
              <a:solidFill>
                <a:srgbClr val="404040"/>
              </a:solidFill>
              <a:latin typeface="Calibri"/>
              <a:ea typeface="Calibri"/>
              <a:cs typeface="Calibri"/>
              <a:sym typeface="Calibri"/>
            </a:endParaRPr>
          </a:p>
          <a:p>
            <a:pPr marL="0" marR="0" lvl="0" indent="0" algn="ctr" rtl="0">
              <a:lnSpc>
                <a:spcPct val="100000"/>
              </a:lnSpc>
              <a:spcBef>
                <a:spcPts val="0"/>
              </a:spcBef>
              <a:spcAft>
                <a:spcPts val="0"/>
              </a:spcAft>
              <a:buClr>
                <a:srgbClr val="404040"/>
              </a:buClr>
              <a:buSzPts val="2200"/>
              <a:buFont typeface="Calibri"/>
              <a:buNone/>
            </a:pPr>
            <a:endParaRPr lang="en-US" sz="2200" b="1" i="1" u="none" strike="noStrike" cap="none" dirty="0">
              <a:solidFill>
                <a:srgbClr val="404040"/>
              </a:solidFill>
              <a:latin typeface="Calibri"/>
              <a:ea typeface="Calibri"/>
              <a:cs typeface="Calibri"/>
              <a:sym typeface="Calibri"/>
            </a:endParaRPr>
          </a:p>
        </p:txBody>
      </p:sp>
      <p:sp>
        <p:nvSpPr>
          <p:cNvPr id="3" name="Google Shape;94;p1">
            <a:extLst>
              <a:ext uri="{FF2B5EF4-FFF2-40B4-BE49-F238E27FC236}">
                <a16:creationId xmlns:a16="http://schemas.microsoft.com/office/drawing/2014/main" id="{9ED2A101-430A-CE69-E5BC-7D6DD50BF4E3}"/>
              </a:ext>
            </a:extLst>
          </p:cNvPr>
          <p:cNvSpPr txBox="1"/>
          <p:nvPr userDrawn="1"/>
        </p:nvSpPr>
        <p:spPr>
          <a:xfrm>
            <a:off x="7071026" y="1419273"/>
            <a:ext cx="4539900" cy="3387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6A6A6"/>
              </a:buClr>
              <a:buSzPts val="1600"/>
              <a:buFont typeface="Montserrat SemiBold"/>
              <a:buNone/>
            </a:pPr>
            <a:r>
              <a:rPr lang="en-US" sz="1600" b="1" i="0" u="none" strike="noStrike" cap="none" dirty="0">
                <a:solidFill>
                  <a:srgbClr val="A6A6A6"/>
                </a:solidFill>
                <a:latin typeface="Montserrat SemiBold"/>
                <a:ea typeface="Montserrat SemiBold"/>
                <a:cs typeface="Montserrat SemiBold"/>
                <a:sym typeface="Montserrat SemiBold"/>
              </a:rPr>
              <a:t>BEFORE WE START</a:t>
            </a:r>
            <a:endParaRPr dirty="0"/>
          </a:p>
        </p:txBody>
      </p:sp>
      <p:sp>
        <p:nvSpPr>
          <p:cNvPr id="11" name="TextBox 10">
            <a:extLst>
              <a:ext uri="{FF2B5EF4-FFF2-40B4-BE49-F238E27FC236}">
                <a16:creationId xmlns:a16="http://schemas.microsoft.com/office/drawing/2014/main" id="{5C8C360F-4256-FEE1-7C14-17182C543AFA}"/>
              </a:ext>
            </a:extLst>
          </p:cNvPr>
          <p:cNvSpPr txBox="1"/>
          <p:nvPr userDrawn="1"/>
        </p:nvSpPr>
        <p:spPr>
          <a:xfrm>
            <a:off x="3000376" y="-2819"/>
            <a:ext cx="6191248" cy="230832"/>
          </a:xfrm>
          <a:prstGeom prst="rect">
            <a:avLst/>
          </a:prstGeom>
          <a:noFill/>
        </p:spPr>
        <p:txBody>
          <a:bodyPr wrap="square" rtlCol="0">
            <a:spAutoFit/>
          </a:bodyPr>
          <a:lstStyle/>
          <a:p>
            <a:pPr algn="ctr"/>
            <a:r>
              <a:rPr lang="en-US" sz="900" b="1" i="0" dirty="0">
                <a:solidFill>
                  <a:schemeClr val="bg1"/>
                </a:solidFill>
                <a:latin typeface="Montserrat SemiBold" pitchFamily="2" charset="77"/>
              </a:rPr>
              <a:t>LEC 04: Linked Nodes</a:t>
            </a:r>
          </a:p>
        </p:txBody>
      </p:sp>
      <p:sp>
        <p:nvSpPr>
          <p:cNvPr id="12" name="Google Shape;23;p29">
            <a:extLst>
              <a:ext uri="{FF2B5EF4-FFF2-40B4-BE49-F238E27FC236}">
                <a16:creationId xmlns:a16="http://schemas.microsoft.com/office/drawing/2014/main" id="{8AB0C156-E646-655A-EAEF-6213F4E43055}"/>
              </a:ext>
            </a:extLst>
          </p:cNvPr>
          <p:cNvSpPr txBox="1"/>
          <p:nvPr userDrawn="1"/>
        </p:nvSpPr>
        <p:spPr>
          <a:xfrm>
            <a:off x="486355" y="2794656"/>
            <a:ext cx="1137069" cy="338514"/>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1600"/>
              <a:buFont typeface="Montserrat"/>
              <a:buNone/>
            </a:pPr>
            <a:r>
              <a:rPr lang="en-US" sz="1600" b="0" i="0" u="none" strike="noStrike" cap="none" dirty="0">
                <a:solidFill>
                  <a:srgbClr val="FFFFFF"/>
                </a:solidFill>
                <a:latin typeface="Montserrat"/>
                <a:ea typeface="Montserrat"/>
                <a:cs typeface="Montserrat"/>
                <a:sym typeface="Montserrat"/>
              </a:rPr>
              <a:t>LEC 04</a:t>
            </a:r>
            <a:endParaRPr dirty="0"/>
          </a:p>
        </p:txBody>
      </p:sp>
    </p:spTree>
    <p:extLst>
      <p:ext uri="{BB962C8B-B14F-4D97-AF65-F5344CB8AC3E}">
        <p14:creationId xmlns:p14="http://schemas.microsoft.com/office/powerpoint/2010/main" val="4042548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460B4-70F4-B145-8648-892BD7385F5F}"/>
              </a:ext>
            </a:extLst>
          </p:cNvPr>
          <p:cNvSpPr>
            <a:spLocks noGrp="1"/>
          </p:cNvSpPr>
          <p:nvPr>
            <p:ph type="title"/>
          </p:nvPr>
        </p:nvSpPr>
        <p:spPr>
          <a:xfrm>
            <a:off x="838200" y="456565"/>
            <a:ext cx="10515600" cy="76263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6173FE4-2A2D-D54E-9CA7-3BE743A500E7}"/>
              </a:ext>
            </a:extLst>
          </p:cNvPr>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20E522-6C81-E146-9573-8B2A26576090}"/>
              </a:ext>
            </a:extLst>
          </p:cNvPr>
          <p:cNvSpPr>
            <a:spLocks noGrp="1"/>
          </p:cNvSpPr>
          <p:nvPr>
            <p:ph type="sldNum" sz="quarter" idx="4"/>
          </p:nvPr>
        </p:nvSpPr>
        <p:spPr>
          <a:xfrm>
            <a:off x="11487150" y="6329363"/>
            <a:ext cx="552450" cy="365125"/>
          </a:xfrm>
          <a:prstGeom prst="rect">
            <a:avLst/>
          </a:prstGeom>
        </p:spPr>
        <p:txBody>
          <a:bodyPr vert="horz" lIns="91440" tIns="45720" rIns="91440" bIns="45720" rtlCol="0" anchor="ctr"/>
          <a:lstStyle>
            <a:lvl1pPr algn="r">
              <a:defRPr sz="1100" b="1">
                <a:solidFill>
                  <a:srgbClr val="2E235D"/>
                </a:solidFill>
              </a:defRPr>
            </a:lvl1pPr>
          </a:lstStyle>
          <a:p>
            <a:fld id="{B84CCEFC-A9FF-8249-A3D3-21FB7B7CCB8D}" type="slidenum">
              <a:rPr lang="en-US" smtClean="0"/>
              <a:pPr/>
              <a:t>‹#›</a:t>
            </a:fld>
            <a:endParaRPr lang="en-US"/>
          </a:p>
        </p:txBody>
      </p:sp>
      <p:sp>
        <p:nvSpPr>
          <p:cNvPr id="8" name="Rectangle 7">
            <a:extLst>
              <a:ext uri="{FF2B5EF4-FFF2-40B4-BE49-F238E27FC236}">
                <a16:creationId xmlns:a16="http://schemas.microsoft.com/office/drawing/2014/main" id="{27829BDB-00F0-1A4D-85ED-E7EECB1665B0}"/>
              </a:ext>
            </a:extLst>
          </p:cNvPr>
          <p:cNvSpPr/>
          <p:nvPr userDrawn="1"/>
        </p:nvSpPr>
        <p:spPr>
          <a:xfrm>
            <a:off x="-89452" y="-2819"/>
            <a:ext cx="12503426" cy="23955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2F99840-7979-4642-ADBB-375B21C7BD9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9763" y="29972"/>
            <a:ext cx="2150721" cy="169037"/>
          </a:xfrm>
          <a:prstGeom prst="rect">
            <a:avLst/>
          </a:prstGeom>
        </p:spPr>
      </p:pic>
      <p:sp>
        <p:nvSpPr>
          <p:cNvPr id="9" name="TextBox 8">
            <a:extLst>
              <a:ext uri="{FF2B5EF4-FFF2-40B4-BE49-F238E27FC236}">
                <a16:creationId xmlns:a16="http://schemas.microsoft.com/office/drawing/2014/main" id="{C16FF7FA-8B99-C643-9479-91C32ACC4F6F}"/>
              </a:ext>
            </a:extLst>
          </p:cNvPr>
          <p:cNvSpPr txBox="1"/>
          <p:nvPr userDrawn="1"/>
        </p:nvSpPr>
        <p:spPr>
          <a:xfrm>
            <a:off x="10569575" y="0"/>
            <a:ext cx="1622425" cy="230832"/>
          </a:xfrm>
          <a:prstGeom prst="rect">
            <a:avLst/>
          </a:prstGeom>
          <a:noFill/>
        </p:spPr>
        <p:txBody>
          <a:bodyPr wrap="square" rtlCol="0">
            <a:spAutoFit/>
          </a:bodyPr>
          <a:lstStyle/>
          <a:p>
            <a:pPr algn="r"/>
            <a:r>
              <a:rPr lang="en-US" sz="900" b="1" i="0" dirty="0">
                <a:solidFill>
                  <a:schemeClr val="bg1"/>
                </a:solidFill>
                <a:latin typeface="Montserrat SemiBold" pitchFamily="2" charset="77"/>
              </a:rPr>
              <a:t>CSE 123 Spring 2026</a:t>
            </a:r>
          </a:p>
        </p:txBody>
      </p:sp>
      <p:sp>
        <p:nvSpPr>
          <p:cNvPr id="10" name="TextBox 9">
            <a:extLst>
              <a:ext uri="{FF2B5EF4-FFF2-40B4-BE49-F238E27FC236}">
                <a16:creationId xmlns:a16="http://schemas.microsoft.com/office/drawing/2014/main" id="{2982E279-6D9E-BC4A-A9B9-46E4512D586D}"/>
              </a:ext>
            </a:extLst>
          </p:cNvPr>
          <p:cNvSpPr txBox="1"/>
          <p:nvPr userDrawn="1"/>
        </p:nvSpPr>
        <p:spPr>
          <a:xfrm>
            <a:off x="3000376" y="-2819"/>
            <a:ext cx="6191248" cy="230832"/>
          </a:xfrm>
          <a:prstGeom prst="rect">
            <a:avLst/>
          </a:prstGeom>
          <a:noFill/>
        </p:spPr>
        <p:txBody>
          <a:bodyPr wrap="square" rtlCol="0">
            <a:spAutoFit/>
          </a:bodyPr>
          <a:lstStyle/>
          <a:p>
            <a:pPr algn="ctr"/>
            <a:r>
              <a:rPr lang="en-US" sz="900" b="1" i="0" dirty="0">
                <a:solidFill>
                  <a:schemeClr val="bg1"/>
                </a:solidFill>
                <a:latin typeface="Montserrat SemiBold" pitchFamily="2" charset="77"/>
              </a:rPr>
              <a:t>LEC 04: Linked Nodes</a:t>
            </a:r>
          </a:p>
        </p:txBody>
      </p:sp>
    </p:spTree>
    <p:extLst>
      <p:ext uri="{BB962C8B-B14F-4D97-AF65-F5344CB8AC3E}">
        <p14:creationId xmlns:p14="http://schemas.microsoft.com/office/powerpoint/2010/main" val="846827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6" r:id="rId4"/>
    <p:sldLayoutId id="2147483657" r:id="rId5"/>
    <p:sldLayoutId id="2147483654" r:id="rId6"/>
    <p:sldLayoutId id="2147483655" r:id="rId7"/>
    <p:sldLayoutId id="2147483658" r:id="rId8"/>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en.spotify.com/playlist/3fZiDBuo8bMbuQCWwhcluE?si=LZUfkfdGRJiBio82B6PowA"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cs.uw.edu/123/rubrics/#programming-assignment-rubric" TargetMode="External"/><Relationship Id="rId2" Type="http://schemas.openxmlformats.org/officeDocument/2006/relationships/hyperlink" Target="https://courses.cs.washington.edu/courses/cse123/26sp/syllabus/#course-grades" TargetMode="External"/><Relationship Id="rId1" Type="http://schemas.openxmlformats.org/officeDocument/2006/relationships/slideLayout" Target="../slideLayouts/slideLayout3.xml"/><Relationship Id="rId5" Type="http://schemas.openxmlformats.org/officeDocument/2006/relationships/hyperlink" Target="https://edstem.org/us/courses/97144/resources" TargetMode="External"/><Relationship Id="rId4" Type="http://schemas.openxmlformats.org/officeDocument/2006/relationships/hyperlink" Target="https://edstem.org/us/courses/97144/discussion/793799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
          <p:cNvSpPr txBox="1">
            <a:spLocks noGrp="1"/>
          </p:cNvSpPr>
          <p:nvPr>
            <p:ph type="title"/>
          </p:nvPr>
        </p:nvSpPr>
        <p:spPr>
          <a:xfrm>
            <a:off x="131885" y="4013370"/>
            <a:ext cx="6471138" cy="1954787"/>
          </a:xfrm>
          <a:prstGeom prst="rect">
            <a:avLst/>
          </a:prstGeom>
          <a:noFill/>
          <a:ln>
            <a:noFill/>
          </a:ln>
        </p:spPr>
        <p:txBody>
          <a:bodyPr spcFirstLastPara="1" wrap="square" lIns="45700" tIns="45700" rIns="45700" bIns="45700" anchor="t" anchorCtr="0">
            <a:noAutofit/>
          </a:bodyPr>
          <a:lstStyle/>
          <a:p>
            <a:pPr lvl="0"/>
            <a:r>
              <a:rPr lang="en-US" sz="3600" dirty="0"/>
              <a:t>Linked Nodes</a:t>
            </a:r>
            <a:endParaRPr sz="4400" dirty="0">
              <a:latin typeface="Montserrat SemiBold" panose="00000700000000000000" pitchFamily="2" charset="0"/>
            </a:endParaRPr>
          </a:p>
        </p:txBody>
      </p:sp>
      <p:sp>
        <p:nvSpPr>
          <p:cNvPr id="94" name="Google Shape;94;p1"/>
          <p:cNvSpPr txBox="1"/>
          <p:nvPr/>
        </p:nvSpPr>
        <p:spPr>
          <a:xfrm>
            <a:off x="7071026" y="1419273"/>
            <a:ext cx="4539900" cy="3387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6A6A6"/>
              </a:buClr>
              <a:buSzPts val="1600"/>
              <a:buFont typeface="Montserrat SemiBold"/>
              <a:buNone/>
            </a:pPr>
            <a:r>
              <a:rPr lang="en-US" sz="1600" b="1" i="0" u="none" strike="noStrike" cap="none">
                <a:solidFill>
                  <a:srgbClr val="A6A6A6"/>
                </a:solidFill>
                <a:latin typeface="Montserrat SemiBold"/>
                <a:ea typeface="Montserrat SemiBold"/>
                <a:cs typeface="Montserrat SemiBold"/>
                <a:sym typeface="Montserrat SemiBold"/>
              </a:rPr>
              <a:t>BEFORE WE START</a:t>
            </a:r>
            <a:endParaRPr/>
          </a:p>
        </p:txBody>
      </p:sp>
      <p:sp>
        <p:nvSpPr>
          <p:cNvPr id="7" name="TextBox 6">
            <a:extLst>
              <a:ext uri="{FF2B5EF4-FFF2-40B4-BE49-F238E27FC236}">
                <a16:creationId xmlns:a16="http://schemas.microsoft.com/office/drawing/2014/main" id="{D68D04F4-55AB-5CE1-FC37-42BEC912BC09}"/>
              </a:ext>
            </a:extLst>
          </p:cNvPr>
          <p:cNvSpPr txBox="1"/>
          <p:nvPr/>
        </p:nvSpPr>
        <p:spPr>
          <a:xfrm>
            <a:off x="7071026" y="2237509"/>
            <a:ext cx="4539900" cy="1508105"/>
          </a:xfrm>
          <a:prstGeom prst="rect">
            <a:avLst/>
          </a:prstGeom>
          <a:noFill/>
        </p:spPr>
        <p:txBody>
          <a:bodyPr wrap="square" rtlCol="0">
            <a:spAutoFit/>
          </a:bodyPr>
          <a:lstStyle/>
          <a:p>
            <a:pPr algn="ctr"/>
            <a:endParaRPr lang="en-US" i="1" dirty="0"/>
          </a:p>
          <a:p>
            <a:pPr algn="ctr"/>
            <a:r>
              <a:rPr lang="en-US" sz="2000" i="1" dirty="0"/>
              <a:t>How do you relax after a stressful day?</a:t>
            </a:r>
          </a:p>
          <a:p>
            <a:pPr algn="ctr"/>
            <a:endParaRPr lang="en-US" i="1" dirty="0"/>
          </a:p>
          <a:p>
            <a:pPr algn="ctr"/>
            <a:endParaRPr lang="en-US" b="1" dirty="0">
              <a:solidFill>
                <a:schemeClr val="accent6"/>
              </a:solidFill>
              <a:cs typeface="Calibri"/>
              <a:sym typeface="Calibri"/>
            </a:endParaRPr>
          </a:p>
          <a:p>
            <a:pPr algn="ctr"/>
            <a:r>
              <a:rPr lang="en-US" b="1" dirty="0">
                <a:solidFill>
                  <a:schemeClr val="accent6"/>
                </a:solidFill>
                <a:cs typeface="Calibri"/>
                <a:sym typeface="Calibri"/>
              </a:rPr>
              <a:t>Respond on sli.do!</a:t>
            </a:r>
            <a:endParaRPr lang="en-US" b="1" dirty="0">
              <a:solidFill>
                <a:schemeClr val="accent6"/>
              </a:solidFill>
              <a:latin typeface="Calibri" panose="020F0502020204030204" pitchFamily="34" charset="0"/>
              <a:cs typeface="Calibri" panose="020F0502020204030204" pitchFamily="34" charset="0"/>
            </a:endParaRPr>
          </a:p>
        </p:txBody>
      </p:sp>
      <p:sp>
        <p:nvSpPr>
          <p:cNvPr id="6" name="Google Shape;96;p1">
            <a:extLst>
              <a:ext uri="{FF2B5EF4-FFF2-40B4-BE49-F238E27FC236}">
                <a16:creationId xmlns:a16="http://schemas.microsoft.com/office/drawing/2014/main" id="{AC987BEB-8C0E-49F0-A847-924DFA52B7BB}"/>
              </a:ext>
            </a:extLst>
          </p:cNvPr>
          <p:cNvSpPr txBox="1"/>
          <p:nvPr/>
        </p:nvSpPr>
        <p:spPr>
          <a:xfrm>
            <a:off x="6519481" y="3741864"/>
            <a:ext cx="2138245" cy="49241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dirty="0">
                <a:solidFill>
                  <a:schemeClr val="tx1">
                    <a:lumMod val="75000"/>
                    <a:lumOff val="25000"/>
                  </a:schemeClr>
                </a:solidFill>
                <a:latin typeface="Montserrat ExtraBold"/>
                <a:ea typeface="Montserrat ExtraBold"/>
                <a:cs typeface="Montserrat ExtraBold"/>
                <a:sym typeface="Montserrat ExtraBold"/>
              </a:rPr>
              <a:t>Instructor:</a:t>
            </a:r>
            <a:endParaRPr sz="2000" dirty="0">
              <a:solidFill>
                <a:schemeClr val="tx1">
                  <a:lumMod val="75000"/>
                  <a:lumOff val="25000"/>
                </a:schemeClr>
              </a:solidFill>
              <a:latin typeface="Montserrat ExtraBold"/>
              <a:ea typeface="Montserrat ExtraBold"/>
              <a:cs typeface="Montserrat ExtraBold"/>
              <a:sym typeface="Montserrat ExtraBold"/>
            </a:endParaRPr>
          </a:p>
        </p:txBody>
      </p:sp>
      <p:sp>
        <p:nvSpPr>
          <p:cNvPr id="8" name="Google Shape;98;p1">
            <a:extLst>
              <a:ext uri="{FF2B5EF4-FFF2-40B4-BE49-F238E27FC236}">
                <a16:creationId xmlns:a16="http://schemas.microsoft.com/office/drawing/2014/main" id="{13464ECB-4D31-4C12-9CE3-63AD2C5CF9E1}"/>
              </a:ext>
            </a:extLst>
          </p:cNvPr>
          <p:cNvSpPr txBox="1"/>
          <p:nvPr/>
        </p:nvSpPr>
        <p:spPr>
          <a:xfrm>
            <a:off x="8657726" y="3736492"/>
            <a:ext cx="305370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dirty="0">
                <a:solidFill>
                  <a:schemeClr val="tx1">
                    <a:lumMod val="75000"/>
                    <a:lumOff val="25000"/>
                  </a:schemeClr>
                </a:solidFill>
                <a:latin typeface="Montserrat SemiBold"/>
                <a:ea typeface="Montserrat SemiBold"/>
                <a:cs typeface="Montserrat SemiBold"/>
                <a:sym typeface="Montserrat SemiBold"/>
              </a:rPr>
              <a:t>Miya </a:t>
            </a:r>
            <a:r>
              <a:rPr lang="en-US" sz="2000" dirty="0" err="1">
                <a:solidFill>
                  <a:schemeClr val="tx1">
                    <a:lumMod val="75000"/>
                    <a:lumOff val="25000"/>
                  </a:schemeClr>
                </a:solidFill>
                <a:latin typeface="Montserrat SemiBold"/>
                <a:ea typeface="Montserrat SemiBold"/>
                <a:cs typeface="Montserrat SemiBold"/>
                <a:sym typeface="Montserrat SemiBold"/>
              </a:rPr>
              <a:t>Natsuhara</a:t>
            </a:r>
            <a:endParaRPr lang="en-US" sz="2000" dirty="0">
              <a:solidFill>
                <a:schemeClr val="tx1">
                  <a:lumMod val="75000"/>
                  <a:lumOff val="25000"/>
                </a:schemeClr>
              </a:solidFill>
              <a:latin typeface="Montserrat SemiBold"/>
              <a:ea typeface="Montserrat SemiBold"/>
              <a:cs typeface="Montserrat SemiBold"/>
              <a:sym typeface="Montserrat SemiBold"/>
            </a:endParaRPr>
          </a:p>
        </p:txBody>
      </p:sp>
      <p:sp>
        <p:nvSpPr>
          <p:cNvPr id="9" name="Google Shape;96;p1">
            <a:extLst>
              <a:ext uri="{FF2B5EF4-FFF2-40B4-BE49-F238E27FC236}">
                <a16:creationId xmlns:a16="http://schemas.microsoft.com/office/drawing/2014/main" id="{0D22D31A-18A0-4D9B-9CBA-6D2FA94636C9}"/>
              </a:ext>
            </a:extLst>
          </p:cNvPr>
          <p:cNvSpPr txBox="1"/>
          <p:nvPr/>
        </p:nvSpPr>
        <p:spPr>
          <a:xfrm>
            <a:off x="5500614" y="4433103"/>
            <a:ext cx="2138245" cy="49241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dirty="0">
                <a:solidFill>
                  <a:schemeClr val="tx1">
                    <a:lumMod val="75000"/>
                    <a:lumOff val="25000"/>
                  </a:schemeClr>
                </a:solidFill>
                <a:latin typeface="Montserrat ExtraBold"/>
                <a:ea typeface="Montserrat ExtraBold"/>
                <a:cs typeface="Montserrat ExtraBold"/>
                <a:sym typeface="Montserrat ExtraBold"/>
              </a:rPr>
              <a:t>TAs:</a:t>
            </a:r>
            <a:endParaRPr sz="2000" dirty="0">
              <a:solidFill>
                <a:schemeClr val="tx1">
                  <a:lumMod val="75000"/>
                  <a:lumOff val="25000"/>
                </a:schemeClr>
              </a:solidFill>
              <a:latin typeface="Montserrat ExtraBold"/>
              <a:ea typeface="Montserrat ExtraBold"/>
              <a:cs typeface="Montserrat ExtraBold"/>
              <a:sym typeface="Montserrat ExtraBold"/>
            </a:endParaRPr>
          </a:p>
        </p:txBody>
      </p:sp>
      <p:sp>
        <p:nvSpPr>
          <p:cNvPr id="10" name="TextBox 9">
            <a:extLst>
              <a:ext uri="{FF2B5EF4-FFF2-40B4-BE49-F238E27FC236}">
                <a16:creationId xmlns:a16="http://schemas.microsoft.com/office/drawing/2014/main" id="{52C70449-BAC7-4775-9C35-E8D5B22E7EB9}"/>
              </a:ext>
            </a:extLst>
          </p:cNvPr>
          <p:cNvSpPr txBox="1"/>
          <p:nvPr/>
        </p:nvSpPr>
        <p:spPr>
          <a:xfrm>
            <a:off x="7643103" y="4255881"/>
            <a:ext cx="4011913" cy="2154436"/>
          </a:xfrm>
          <a:prstGeom prst="rect">
            <a:avLst/>
          </a:prstGeom>
          <a:noFill/>
        </p:spPr>
        <p:txBody>
          <a:bodyPr wrap="square" numCol="4" rtlCol="0">
            <a:spAutoFit/>
          </a:bodyPr>
          <a:lstStyle/>
          <a:p>
            <a:r>
              <a:rPr lang="en-US" sz="1200" dirty="0" err="1">
                <a:latin typeface="Montserrat" panose="00000500000000000000" pitchFamily="2" charset="0"/>
              </a:rPr>
              <a:t>Arohan</a:t>
            </a:r>
            <a:endParaRPr lang="en-US" sz="1200" dirty="0">
              <a:latin typeface="Montserrat" panose="00000500000000000000" pitchFamily="2" charset="0"/>
            </a:endParaRPr>
          </a:p>
          <a:p>
            <a:r>
              <a:rPr lang="en-US" sz="1200" dirty="0" err="1">
                <a:latin typeface="Montserrat" panose="00000500000000000000" pitchFamily="2" charset="0"/>
              </a:rPr>
              <a:t>Sreshta</a:t>
            </a:r>
            <a:endParaRPr lang="en-US" sz="1200" dirty="0">
              <a:latin typeface="Montserrat" panose="00000500000000000000" pitchFamily="2" charset="0"/>
            </a:endParaRPr>
          </a:p>
          <a:p>
            <a:r>
              <a:rPr lang="en-US" sz="1200" dirty="0" err="1">
                <a:latin typeface="Montserrat" panose="00000500000000000000" pitchFamily="2" charset="0"/>
              </a:rPr>
              <a:t>Rushil</a:t>
            </a:r>
            <a:endParaRPr lang="en-US" sz="1200" dirty="0">
              <a:latin typeface="Montserrat" panose="00000500000000000000" pitchFamily="2" charset="0"/>
            </a:endParaRPr>
          </a:p>
          <a:p>
            <a:r>
              <a:rPr lang="en-US" sz="1200" dirty="0">
                <a:latin typeface="Montserrat" panose="00000500000000000000" pitchFamily="2" charset="0"/>
              </a:rPr>
              <a:t>Sean B</a:t>
            </a:r>
          </a:p>
          <a:p>
            <a:r>
              <a:rPr lang="en-US" sz="1200" dirty="0">
                <a:latin typeface="Montserrat" panose="00000500000000000000" pitchFamily="2" charset="0"/>
              </a:rPr>
              <a:t>Chloe</a:t>
            </a:r>
          </a:p>
          <a:p>
            <a:r>
              <a:rPr lang="en-US" sz="1200" dirty="0">
                <a:latin typeface="Montserrat" panose="00000500000000000000" pitchFamily="2" charset="0"/>
              </a:rPr>
              <a:t>Jenny</a:t>
            </a:r>
          </a:p>
          <a:p>
            <a:r>
              <a:rPr lang="en-US" sz="1200" dirty="0">
                <a:latin typeface="Montserrat" panose="00000500000000000000" pitchFamily="2" charset="0"/>
              </a:rPr>
              <a:t>Nate</a:t>
            </a:r>
          </a:p>
          <a:p>
            <a:r>
              <a:rPr lang="en-US" sz="1200" dirty="0" err="1">
                <a:latin typeface="Montserrat" panose="00000500000000000000" pitchFamily="2" charset="0"/>
              </a:rPr>
              <a:t>Saachi</a:t>
            </a:r>
            <a:endParaRPr lang="en-US" sz="1200" dirty="0">
              <a:latin typeface="Montserrat" panose="00000500000000000000" pitchFamily="2" charset="0"/>
            </a:endParaRPr>
          </a:p>
          <a:p>
            <a:r>
              <a:rPr lang="en-US" sz="1200" dirty="0" err="1">
                <a:latin typeface="Montserrat" panose="00000500000000000000" pitchFamily="2" charset="0"/>
              </a:rPr>
              <a:t>Hawa</a:t>
            </a:r>
            <a:endParaRPr lang="en-US" sz="1200" dirty="0">
              <a:latin typeface="Montserrat" panose="00000500000000000000" pitchFamily="2" charset="0"/>
            </a:endParaRPr>
          </a:p>
          <a:p>
            <a:r>
              <a:rPr lang="en-US" sz="1200" dirty="0">
                <a:latin typeface="Montserrat" panose="00000500000000000000" pitchFamily="2" charset="0"/>
              </a:rPr>
              <a:t>Maggie</a:t>
            </a:r>
          </a:p>
          <a:p>
            <a:r>
              <a:rPr lang="en-US" sz="1200" dirty="0">
                <a:latin typeface="Montserrat" panose="00000500000000000000" pitchFamily="2" charset="0"/>
              </a:rPr>
              <a:t>Sean E</a:t>
            </a:r>
          </a:p>
          <a:p>
            <a:r>
              <a:rPr lang="en-US" sz="1200" dirty="0" err="1">
                <a:latin typeface="Montserrat" panose="00000500000000000000" pitchFamily="2" charset="0"/>
              </a:rPr>
              <a:t>Shiven</a:t>
            </a:r>
            <a:endParaRPr lang="en-US" sz="1200" dirty="0">
              <a:latin typeface="Montserrat" panose="00000500000000000000" pitchFamily="2" charset="0"/>
            </a:endParaRPr>
          </a:p>
          <a:p>
            <a:r>
              <a:rPr lang="en-US" sz="1200" dirty="0" err="1">
                <a:latin typeface="Montserrat" panose="00000500000000000000" pitchFamily="2" charset="0"/>
              </a:rPr>
              <a:t>Vrinda</a:t>
            </a:r>
            <a:endParaRPr lang="en-US" sz="1200" dirty="0">
              <a:latin typeface="Montserrat" panose="00000500000000000000" pitchFamily="2" charset="0"/>
            </a:endParaRPr>
          </a:p>
          <a:p>
            <a:r>
              <a:rPr lang="en-US" sz="1200" dirty="0">
                <a:latin typeface="Montserrat" panose="00000500000000000000" pitchFamily="2" charset="0"/>
              </a:rPr>
              <a:t>Gavin</a:t>
            </a:r>
          </a:p>
          <a:p>
            <a:r>
              <a:rPr lang="en-US" sz="1200" dirty="0">
                <a:latin typeface="Montserrat" panose="00000500000000000000" pitchFamily="2" charset="0"/>
              </a:rPr>
              <a:t>Shreya</a:t>
            </a:r>
          </a:p>
          <a:p>
            <a:r>
              <a:rPr lang="en-US" sz="1200" dirty="0">
                <a:latin typeface="Montserrat" panose="00000500000000000000" pitchFamily="2" charset="0"/>
              </a:rPr>
              <a:t>Jonah</a:t>
            </a:r>
          </a:p>
          <a:p>
            <a:r>
              <a:rPr lang="en-US" sz="1200" dirty="0">
                <a:latin typeface="Montserrat" panose="00000500000000000000" pitchFamily="2" charset="0"/>
              </a:rPr>
              <a:t>Renee</a:t>
            </a:r>
          </a:p>
          <a:p>
            <a:r>
              <a:rPr lang="en-US" sz="1200" dirty="0">
                <a:latin typeface="Montserrat" panose="00000500000000000000" pitchFamily="2" charset="0"/>
              </a:rPr>
              <a:t>Chris</a:t>
            </a:r>
          </a:p>
          <a:p>
            <a:r>
              <a:rPr lang="en-US" sz="1200" dirty="0">
                <a:latin typeface="Montserrat" panose="00000500000000000000" pitchFamily="2" charset="0"/>
              </a:rPr>
              <a:t>Ishita</a:t>
            </a:r>
          </a:p>
          <a:p>
            <a:r>
              <a:rPr lang="en-US" sz="1200" dirty="0" err="1">
                <a:latin typeface="Montserrat" panose="00000500000000000000" pitchFamily="2" charset="0"/>
              </a:rPr>
              <a:t>Kuhu</a:t>
            </a:r>
            <a:endParaRPr lang="en-US" sz="1200" dirty="0">
              <a:latin typeface="Montserrat" panose="00000500000000000000" pitchFamily="2" charset="0"/>
            </a:endParaRPr>
          </a:p>
          <a:p>
            <a:r>
              <a:rPr lang="en-US" sz="1200" dirty="0">
                <a:latin typeface="Montserrat" panose="00000500000000000000" pitchFamily="2" charset="0"/>
              </a:rPr>
              <a:t>Kavya</a:t>
            </a:r>
          </a:p>
          <a:p>
            <a:r>
              <a:rPr lang="en-US" sz="1200" dirty="0">
                <a:latin typeface="Montserrat" panose="00000500000000000000" pitchFamily="2" charset="0"/>
              </a:rPr>
              <a:t>Misha</a:t>
            </a:r>
          </a:p>
          <a:p>
            <a:r>
              <a:rPr lang="en-US" sz="1200" dirty="0" err="1">
                <a:latin typeface="Montserrat" panose="00000500000000000000" pitchFamily="2" charset="0"/>
              </a:rPr>
              <a:t>Yuntong</a:t>
            </a:r>
            <a:endParaRPr lang="en-US" sz="1200" dirty="0">
              <a:latin typeface="Montserrat" panose="00000500000000000000" pitchFamily="2" charset="0"/>
            </a:endParaRPr>
          </a:p>
          <a:p>
            <a:r>
              <a:rPr lang="en-US" sz="1200" dirty="0">
                <a:latin typeface="Montserrat" panose="00000500000000000000" pitchFamily="2" charset="0"/>
              </a:rPr>
              <a:t>Amiya</a:t>
            </a:r>
          </a:p>
          <a:p>
            <a:r>
              <a:rPr lang="en-US" sz="1200" dirty="0">
                <a:latin typeface="Montserrat" panose="00000500000000000000" pitchFamily="2" charset="0"/>
              </a:rPr>
              <a:t>Sahana</a:t>
            </a:r>
          </a:p>
          <a:p>
            <a:r>
              <a:rPr lang="en-US" sz="1200" dirty="0">
                <a:latin typeface="Montserrat" panose="00000500000000000000" pitchFamily="2" charset="0"/>
              </a:rPr>
              <a:t>Anirudh</a:t>
            </a:r>
          </a:p>
          <a:p>
            <a:r>
              <a:rPr lang="en-US" sz="1200" dirty="0">
                <a:latin typeface="Montserrat" panose="00000500000000000000" pitchFamily="2" charset="0"/>
              </a:rPr>
              <a:t>Rohan</a:t>
            </a:r>
          </a:p>
          <a:p>
            <a:r>
              <a:rPr lang="en-US" sz="1200" dirty="0">
                <a:latin typeface="Montserrat" panose="00000500000000000000" pitchFamily="2" charset="0"/>
              </a:rPr>
              <a:t>Crystal</a:t>
            </a:r>
          </a:p>
          <a:p>
            <a:r>
              <a:rPr lang="en-US" sz="1200" dirty="0" err="1">
                <a:latin typeface="Montserrat" panose="00000500000000000000" pitchFamily="2" charset="0"/>
              </a:rPr>
              <a:t>Eeshani</a:t>
            </a:r>
            <a:endParaRPr lang="en-US" sz="1200" dirty="0">
              <a:latin typeface="Montserrat" panose="00000500000000000000" pitchFamily="2" charset="0"/>
            </a:endParaRPr>
          </a:p>
          <a:p>
            <a:r>
              <a:rPr lang="en-US" sz="1200" dirty="0" err="1">
                <a:latin typeface="Montserrat" panose="00000500000000000000" pitchFamily="2" charset="0"/>
              </a:rPr>
              <a:t>Prakshi</a:t>
            </a:r>
            <a:endParaRPr lang="en-US" sz="1200" dirty="0">
              <a:latin typeface="Montserrat" panose="00000500000000000000" pitchFamily="2" charset="0"/>
            </a:endParaRPr>
          </a:p>
          <a:p>
            <a:r>
              <a:rPr lang="en-US" sz="1200" dirty="0">
                <a:latin typeface="Montserrat" panose="00000500000000000000" pitchFamily="2" charset="0"/>
              </a:rPr>
              <a:t>Aidan</a:t>
            </a:r>
          </a:p>
          <a:p>
            <a:r>
              <a:rPr lang="en-US" sz="1200" dirty="0">
                <a:latin typeface="Montserrat" panose="00000500000000000000" pitchFamily="2" charset="0"/>
              </a:rPr>
              <a:t>Cora</a:t>
            </a:r>
          </a:p>
          <a:p>
            <a:r>
              <a:rPr lang="en-US" sz="1200" dirty="0" err="1">
                <a:latin typeface="Montserrat" panose="00000500000000000000" pitchFamily="2" charset="0"/>
              </a:rPr>
              <a:t>Nhan</a:t>
            </a:r>
            <a:endParaRPr lang="en-US" sz="1200" dirty="0">
              <a:latin typeface="Montserrat" panose="00000500000000000000" pitchFamily="2" charset="0"/>
            </a:endParaRPr>
          </a:p>
          <a:p>
            <a:r>
              <a:rPr lang="en-US" sz="1200" dirty="0">
                <a:latin typeface="Montserrat" panose="00000500000000000000" pitchFamily="2" charset="0"/>
              </a:rPr>
              <a:t>Anya</a:t>
            </a:r>
          </a:p>
          <a:p>
            <a:r>
              <a:rPr lang="en-US" sz="1200" dirty="0">
                <a:latin typeface="Montserrat" panose="00000500000000000000" pitchFamily="2" charset="0"/>
              </a:rPr>
              <a:t>Anisha</a:t>
            </a:r>
          </a:p>
          <a:p>
            <a:r>
              <a:rPr lang="en-US" sz="1200" dirty="0">
                <a:latin typeface="Montserrat" panose="00000500000000000000" pitchFamily="2" charset="0"/>
              </a:rPr>
              <a:t>Trien</a:t>
            </a:r>
          </a:p>
          <a:p>
            <a:r>
              <a:rPr lang="en-US" sz="1200" dirty="0">
                <a:latin typeface="Montserrat" panose="00000500000000000000" pitchFamily="2" charset="0"/>
              </a:rPr>
              <a:t>Neal</a:t>
            </a:r>
          </a:p>
          <a:p>
            <a:r>
              <a:rPr lang="en-US" sz="1200" dirty="0">
                <a:latin typeface="Montserrat" panose="00000500000000000000" pitchFamily="2" charset="0"/>
              </a:rPr>
              <a:t>Evan</a:t>
            </a:r>
          </a:p>
          <a:p>
            <a:r>
              <a:rPr lang="en-US" sz="1200" dirty="0">
                <a:latin typeface="Montserrat" panose="00000500000000000000" pitchFamily="2" charset="0"/>
              </a:rPr>
              <a:t>Rena</a:t>
            </a:r>
          </a:p>
        </p:txBody>
      </p:sp>
      <p:sp>
        <p:nvSpPr>
          <p:cNvPr id="11" name="TextBox 10">
            <a:extLst>
              <a:ext uri="{FF2B5EF4-FFF2-40B4-BE49-F238E27FC236}">
                <a16:creationId xmlns:a16="http://schemas.microsoft.com/office/drawing/2014/main" id="{26C2C39F-A784-4804-B7D2-2546D7F47B00}"/>
              </a:ext>
            </a:extLst>
          </p:cNvPr>
          <p:cNvSpPr txBox="1"/>
          <p:nvPr/>
        </p:nvSpPr>
        <p:spPr>
          <a:xfrm>
            <a:off x="6815404" y="6360778"/>
            <a:ext cx="5208274" cy="369332"/>
          </a:xfrm>
          <a:prstGeom prst="rect">
            <a:avLst/>
          </a:prstGeom>
          <a:noFill/>
        </p:spPr>
        <p:txBody>
          <a:bodyPr wrap="square" rtlCol="0">
            <a:spAutoFit/>
          </a:bodyPr>
          <a:lstStyle/>
          <a:p>
            <a:r>
              <a:rPr lang="en-US" i="1" dirty="0">
                <a:solidFill>
                  <a:srgbClr val="535353"/>
                </a:solidFill>
                <a:latin typeface="Montserrat SemiBold" panose="00000700000000000000" pitchFamily="2" charset="0"/>
              </a:rPr>
              <a:t>Music </a:t>
            </a:r>
            <a:r>
              <a:rPr lang="en-US" dirty="0">
                <a:solidFill>
                  <a:srgbClr val="535353"/>
                </a:solidFill>
                <a:latin typeface="Montserrat SemiBold" panose="00000700000000000000" pitchFamily="2" charset="0"/>
              </a:rPr>
              <a:t>: 🌻 </a:t>
            </a:r>
            <a:r>
              <a:rPr lang="en-US" dirty="0">
                <a:solidFill>
                  <a:srgbClr val="535353"/>
                </a:solidFill>
                <a:latin typeface="Montserrat SemiBold" panose="00000700000000000000" pitchFamily="2" charset="0"/>
                <a:hlinkClick r:id="rId3"/>
              </a:rPr>
              <a:t>CSE 123 26sp Lecture Tunes</a:t>
            </a:r>
            <a:r>
              <a:rPr lang="en-US" dirty="0">
                <a:solidFill>
                  <a:srgbClr val="535353"/>
                </a:solidFill>
                <a:latin typeface="Montserrat SemiBold" panose="00000700000000000000" pitchFamily="2" charset="0"/>
              </a:rPr>
              <a:t> 🌻</a:t>
            </a:r>
          </a:p>
        </p:txBody>
      </p:sp>
      <p:pic>
        <p:nvPicPr>
          <p:cNvPr id="3" name="Picture 2" descr="qr code for https://app.sli.do/event/3pTmo4LU5xNpRY1Jh3rVhq&#10;link and instructions in speaker notes">
            <a:extLst>
              <a:ext uri="{FF2B5EF4-FFF2-40B4-BE49-F238E27FC236}">
                <a16:creationId xmlns:a16="http://schemas.microsoft.com/office/drawing/2014/main" id="{09B7D1A7-6C90-4FA0-A078-ABEB6D5EF0C8}"/>
              </a:ext>
            </a:extLst>
          </p:cNvPr>
          <p:cNvPicPr>
            <a:picLocks noChangeAspect="1"/>
          </p:cNvPicPr>
          <p:nvPr/>
        </p:nvPicPr>
        <p:blipFill>
          <a:blip r:embed="rId4"/>
          <a:stretch>
            <a:fillRect/>
          </a:stretch>
        </p:blipFill>
        <p:spPr>
          <a:xfrm>
            <a:off x="2864534" y="5664777"/>
            <a:ext cx="1005840" cy="10058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Reference Semantics (6)</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4367893"/>
          </a:xfrm>
        </p:spPr>
        <p:txBody>
          <a:bodyPr>
            <a:normAutofit/>
          </a:bodyPr>
          <a:lstStyle/>
          <a:p>
            <a:r>
              <a:rPr lang="en-US" sz="2800" dirty="0">
                <a:latin typeface="Calibri" panose="020F0502020204030204" pitchFamily="34" charset="0"/>
              </a:rPr>
              <a:t>In Java, variables are treated two different ways:</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p:txBody>
      </p:sp>
      <p:graphicFrame>
        <p:nvGraphicFramePr>
          <p:cNvPr id="16" name="Table 4">
            <a:extLst>
              <a:ext uri="{FF2B5EF4-FFF2-40B4-BE49-F238E27FC236}">
                <a16:creationId xmlns:a16="http://schemas.microsoft.com/office/drawing/2014/main" id="{BA519C11-7735-422A-A1A0-BB085641F2CF}"/>
              </a:ext>
            </a:extLst>
          </p:cNvPr>
          <p:cNvGraphicFramePr>
            <a:graphicFrameLocks noGrp="1"/>
          </p:cNvGraphicFramePr>
          <p:nvPr>
            <p:extLst>
              <p:ext uri="{D42A27DB-BD31-4B8C-83A1-F6EECF244321}">
                <p14:modId xmlns:p14="http://schemas.microsoft.com/office/powerpoint/2010/main" val="400142617"/>
              </p:ext>
            </p:extLst>
          </p:nvPr>
        </p:nvGraphicFramePr>
        <p:xfrm>
          <a:off x="838200" y="1874520"/>
          <a:ext cx="10515600" cy="3108960"/>
        </p:xfrm>
        <a:graphic>
          <a:graphicData uri="http://schemas.openxmlformats.org/drawingml/2006/table">
            <a:tbl>
              <a:tblPr firstRow="1" bandRow="1">
                <a:tableStyleId>{5C22544A-7EE6-4342-B048-85BDC9FD1C3A}</a:tableStyleId>
              </a:tblPr>
              <a:tblGrid>
                <a:gridCol w="5595257">
                  <a:extLst>
                    <a:ext uri="{9D8B030D-6E8A-4147-A177-3AD203B41FA5}">
                      <a16:colId xmlns:a16="http://schemas.microsoft.com/office/drawing/2014/main" val="2272639258"/>
                    </a:ext>
                  </a:extLst>
                </a:gridCol>
                <a:gridCol w="4920343">
                  <a:extLst>
                    <a:ext uri="{9D8B030D-6E8A-4147-A177-3AD203B41FA5}">
                      <a16:colId xmlns:a16="http://schemas.microsoft.com/office/drawing/2014/main" val="763701457"/>
                    </a:ext>
                  </a:extLst>
                </a:gridCol>
              </a:tblGrid>
              <a:tr h="300870">
                <a:tc>
                  <a:txBody>
                    <a:bodyPr/>
                    <a:lstStyle/>
                    <a:p>
                      <a:pPr algn="ctr"/>
                      <a:r>
                        <a:rPr lang="en-US" sz="2400" dirty="0"/>
                        <a:t>Value Semantics</a:t>
                      </a:r>
                    </a:p>
                  </a:txBody>
                  <a:tcPr/>
                </a:tc>
                <a:tc>
                  <a:txBody>
                    <a:bodyPr/>
                    <a:lstStyle/>
                    <a:p>
                      <a:pPr algn="ctr"/>
                      <a:r>
                        <a:rPr lang="en-US" sz="2400" dirty="0"/>
                        <a:t>Reference Semantics</a:t>
                      </a:r>
                    </a:p>
                  </a:txBody>
                  <a:tcPr/>
                </a:tc>
                <a:extLst>
                  <a:ext uri="{0D108BD9-81ED-4DB2-BD59-A6C34878D82A}">
                    <a16:rowId xmlns:a16="http://schemas.microsoft.com/office/drawing/2014/main" val="1702044077"/>
                  </a:ext>
                </a:extLst>
              </a:tr>
              <a:tr h="300870">
                <a:tc>
                  <a:txBody>
                    <a:bodyPr/>
                    <a:lstStyle/>
                    <a:p>
                      <a:pPr algn="ctr"/>
                      <a:r>
                        <a:rPr lang="en-US" sz="1800" dirty="0"/>
                        <a:t>Primitive types (</a:t>
                      </a:r>
                      <a:r>
                        <a:rPr lang="en-US" sz="1800" dirty="0">
                          <a:latin typeface="Consolas" panose="020B0609020204030204" pitchFamily="49" charset="0"/>
                        </a:rPr>
                        <a:t>int, double, </a:t>
                      </a:r>
                      <a:r>
                        <a:rPr lang="en-US" sz="1800" dirty="0" err="1">
                          <a:latin typeface="Consolas" panose="020B0609020204030204" pitchFamily="49" charset="0"/>
                        </a:rPr>
                        <a:t>boolean</a:t>
                      </a:r>
                      <a:r>
                        <a:rPr lang="en-US" sz="1800" dirty="0"/>
                        <a:t>) + </a:t>
                      </a:r>
                      <a:r>
                        <a:rPr lang="en-US" sz="1800" dirty="0">
                          <a:latin typeface="Consolas" panose="020B0609020204030204" pitchFamily="49" charset="0"/>
                        </a:rPr>
                        <a:t>Strings*</a:t>
                      </a:r>
                    </a:p>
                  </a:txBody>
                  <a:tcPr/>
                </a:tc>
                <a:tc>
                  <a:txBody>
                    <a:bodyPr/>
                    <a:lstStyle/>
                    <a:p>
                      <a:pPr algn="ctr"/>
                      <a:r>
                        <a:rPr lang="en-US" sz="1800" dirty="0"/>
                        <a:t>Object types (</a:t>
                      </a:r>
                      <a:r>
                        <a:rPr lang="en-US" sz="1800" dirty="0">
                          <a:latin typeface="Consolas" panose="020B0609020204030204" pitchFamily="49" charset="0"/>
                        </a:rPr>
                        <a:t>int[], Scanner, </a:t>
                      </a:r>
                      <a:r>
                        <a:rPr lang="en-US" sz="1800" dirty="0" err="1">
                          <a:latin typeface="Consolas" panose="020B0609020204030204" pitchFamily="49" charset="0"/>
                        </a:rPr>
                        <a:t>ArrayList</a:t>
                      </a:r>
                      <a:r>
                        <a:rPr lang="en-US" sz="1800" dirty="0"/>
                        <a:t>)</a:t>
                      </a:r>
                    </a:p>
                  </a:txBody>
                  <a:tcPr/>
                </a:tc>
                <a:extLst>
                  <a:ext uri="{0D108BD9-81ED-4DB2-BD59-A6C34878D82A}">
                    <a16:rowId xmlns:a16="http://schemas.microsoft.com/office/drawing/2014/main" val="164975300"/>
                  </a:ext>
                </a:extLst>
              </a:tr>
              <a:tr h="300870">
                <a:tc>
                  <a:txBody>
                    <a:bodyPr/>
                    <a:lstStyle/>
                    <a:p>
                      <a:pPr algn="ctr"/>
                      <a:r>
                        <a:rPr lang="en-US" sz="1800" dirty="0">
                          <a:latin typeface="+mn-lt"/>
                        </a:rPr>
                        <a:t>Values stored locally</a:t>
                      </a:r>
                    </a:p>
                  </a:txBody>
                  <a:tcPr/>
                </a:tc>
                <a:tc>
                  <a:txBody>
                    <a:bodyPr/>
                    <a:lstStyle/>
                    <a:p>
                      <a:pPr algn="ctr"/>
                      <a:r>
                        <a:rPr lang="en-US" sz="1800" dirty="0"/>
                        <a:t>Values stored in memory, reference stored locally</a:t>
                      </a:r>
                    </a:p>
                  </a:txBody>
                  <a:tcPr/>
                </a:tc>
                <a:extLst>
                  <a:ext uri="{0D108BD9-81ED-4DB2-BD59-A6C34878D82A}">
                    <a16:rowId xmlns:a16="http://schemas.microsoft.com/office/drawing/2014/main" val="503890144"/>
                  </a:ext>
                </a:extLst>
              </a:tr>
              <a:tr h="300870">
                <a:tc>
                  <a:txBody>
                    <a:bodyPr/>
                    <a:lstStyle/>
                    <a:p>
                      <a:pPr algn="ctr"/>
                      <a:r>
                        <a:rPr lang="en-US" sz="1800" dirty="0">
                          <a:latin typeface="+mn-lt"/>
                        </a:rPr>
                        <a:t>Initialization copies value (many copies of value)</a:t>
                      </a:r>
                    </a:p>
                  </a:txBody>
                  <a:tcPr/>
                </a:tc>
                <a:tc>
                  <a:txBody>
                    <a:bodyPr/>
                    <a:lstStyle/>
                    <a:p>
                      <a:pPr algn="ctr"/>
                      <a:r>
                        <a:rPr lang="en-US" sz="1800" dirty="0">
                          <a:latin typeface="+mn-lt"/>
                        </a:rPr>
                        <a:t>Initialization copies reference (only one value)</a:t>
                      </a:r>
                    </a:p>
                  </a:txBody>
                  <a:tcPr/>
                </a:tc>
                <a:extLst>
                  <a:ext uri="{0D108BD9-81ED-4DB2-BD59-A6C34878D82A}">
                    <a16:rowId xmlns:a16="http://schemas.microsoft.com/office/drawing/2014/main" val="507148395"/>
                  </a:ext>
                </a:extLst>
              </a:tr>
              <a:tr h="300870">
                <a:tc>
                  <a:txBody>
                    <a:bodyPr/>
                    <a:lstStyle/>
                    <a:p>
                      <a:pPr algn="l"/>
                      <a:endParaRPr lang="en-US" sz="1800" dirty="0">
                        <a:latin typeface="Consolas" panose="020B0609020204030204" pitchFamily="49" charset="0"/>
                      </a:endParaRPr>
                    </a:p>
                  </a:txBody>
                  <a:tcPr>
                    <a:solidFill>
                      <a:schemeClr val="bg1"/>
                    </a:solidFill>
                  </a:tcPr>
                </a:tc>
                <a:tc>
                  <a:txBody>
                    <a:bodyPr/>
                    <a:lstStyle/>
                    <a:p>
                      <a:pPr algn="l"/>
                      <a:endParaRPr lang="en-US" sz="1800" dirty="0">
                        <a:latin typeface="Consolas" panose="020B0609020204030204" pitchFamily="49" charset="0"/>
                      </a:endParaRPr>
                    </a:p>
                  </a:txBody>
                  <a:tcPr>
                    <a:solidFill>
                      <a:schemeClr val="bg1"/>
                    </a:solidFill>
                  </a:tcPr>
                </a:tc>
                <a:extLst>
                  <a:ext uri="{0D108BD9-81ED-4DB2-BD59-A6C34878D82A}">
                    <a16:rowId xmlns:a16="http://schemas.microsoft.com/office/drawing/2014/main" val="3355497724"/>
                  </a:ext>
                </a:extLst>
              </a:tr>
              <a:tr h="300870">
                <a:tc>
                  <a:txBody>
                    <a:bodyPr/>
                    <a:lstStyle/>
                    <a:p>
                      <a:pPr algn="l"/>
                      <a:r>
                        <a:rPr lang="en-US" sz="1800" dirty="0">
                          <a:latin typeface="Consolas" panose="020B0609020204030204" pitchFamily="49" charset="0"/>
                        </a:rPr>
                        <a:t>int x = 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     // x remains unchanged</a:t>
                      </a:r>
                    </a:p>
                  </a:txBody>
                  <a:tcPr/>
                </a:tc>
                <a:tc>
                  <a:txBody>
                    <a:bodyPr/>
                    <a:lstStyle/>
                    <a:p>
                      <a:pPr algn="l"/>
                      <a:r>
                        <a:rPr lang="en-US" sz="1800" dirty="0">
                          <a:latin typeface="Consolas" panose="020B0609020204030204" pitchFamily="49" charset="0"/>
                        </a:rPr>
                        <a:t>int[] x = new int[5];</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y[0]++;    // x[0] changed</a:t>
                      </a:r>
                    </a:p>
                  </a:txBody>
                  <a:tcPr/>
                </a:tc>
                <a:extLst>
                  <a:ext uri="{0D108BD9-81ED-4DB2-BD59-A6C34878D82A}">
                    <a16:rowId xmlns:a16="http://schemas.microsoft.com/office/drawing/2014/main" val="769609941"/>
                  </a:ext>
                </a:extLst>
              </a:tr>
            </a:tbl>
          </a:graphicData>
        </a:graphic>
      </p:graphicFrame>
      <p:sp>
        <p:nvSpPr>
          <p:cNvPr id="18" name="TextBox 17">
            <a:extLst>
              <a:ext uri="{FF2B5EF4-FFF2-40B4-BE49-F238E27FC236}">
                <a16:creationId xmlns:a16="http://schemas.microsoft.com/office/drawing/2014/main" id="{D5A007FC-0D68-4779-B67B-F630C56A4E7B}"/>
              </a:ext>
            </a:extLst>
          </p:cNvPr>
          <p:cNvSpPr txBox="1"/>
          <p:nvPr/>
        </p:nvSpPr>
        <p:spPr>
          <a:xfrm>
            <a:off x="274321" y="5960031"/>
            <a:ext cx="1952897" cy="369332"/>
          </a:xfrm>
          <a:prstGeom prst="rect">
            <a:avLst/>
          </a:prstGeom>
          <a:noFill/>
        </p:spPr>
        <p:txBody>
          <a:bodyPr wrap="square" rtlCol="0">
            <a:spAutoFit/>
          </a:bodyPr>
          <a:lstStyle/>
          <a:p>
            <a:r>
              <a:rPr lang="en-US" dirty="0"/>
              <a:t>*Kind of</a:t>
            </a:r>
          </a:p>
        </p:txBody>
      </p:sp>
      <p:sp>
        <p:nvSpPr>
          <p:cNvPr id="19" name="TextBox 18">
            <a:extLst>
              <a:ext uri="{FF2B5EF4-FFF2-40B4-BE49-F238E27FC236}">
                <a16:creationId xmlns:a16="http://schemas.microsoft.com/office/drawing/2014/main" id="{C710495A-3C14-45CD-8887-EB5E532AF9B5}"/>
              </a:ext>
            </a:extLst>
          </p:cNvPr>
          <p:cNvSpPr txBox="1"/>
          <p:nvPr/>
        </p:nvSpPr>
        <p:spPr>
          <a:xfrm>
            <a:off x="838200" y="5101046"/>
            <a:ext cx="10515600" cy="523220"/>
          </a:xfrm>
          <a:prstGeom prst="rect">
            <a:avLst/>
          </a:prstGeom>
          <a:noFill/>
        </p:spPr>
        <p:txBody>
          <a:bodyPr wrap="square" rtlCol="0">
            <a:spAutoFit/>
          </a:bodyPr>
          <a:lstStyle/>
          <a:p>
            <a:r>
              <a:rPr lang="en-US" sz="2800" dirty="0">
                <a:latin typeface="Calibri" panose="020F0502020204030204" pitchFamily="34" charset="0"/>
              </a:rPr>
              <a:t>We often draw “</a:t>
            </a:r>
            <a:r>
              <a:rPr lang="en-US" sz="2800" b="1" dirty="0">
                <a:latin typeface="Calibri" panose="020F0502020204030204" pitchFamily="34" charset="0"/>
              </a:rPr>
              <a:t>reference diagrams</a:t>
            </a:r>
            <a:r>
              <a:rPr lang="en-US" sz="2800" dirty="0">
                <a:latin typeface="Calibri" panose="020F0502020204030204" pitchFamily="34" charset="0"/>
              </a:rPr>
              <a:t>” to keep track of everything</a:t>
            </a:r>
          </a:p>
        </p:txBody>
      </p:sp>
      <p:grpSp>
        <p:nvGrpSpPr>
          <p:cNvPr id="11" name="Group 10" descr="x variable holding a reference to an array holding 1, 0, 0, 0, 0 ; y variable holding a reference to the same array">
            <a:extLst>
              <a:ext uri="{FF2B5EF4-FFF2-40B4-BE49-F238E27FC236}">
                <a16:creationId xmlns:a16="http://schemas.microsoft.com/office/drawing/2014/main" id="{4DD1F6F7-23BF-4C1C-BC4F-76DEDAD67218}"/>
              </a:ext>
            </a:extLst>
          </p:cNvPr>
          <p:cNvGrpSpPr/>
          <p:nvPr/>
        </p:nvGrpSpPr>
        <p:grpSpPr>
          <a:xfrm>
            <a:off x="1671724" y="5863633"/>
            <a:ext cx="5287663" cy="757560"/>
            <a:chOff x="1671724" y="5863633"/>
            <a:chExt cx="5287663" cy="757560"/>
          </a:xfrm>
        </p:grpSpPr>
        <p:sp>
          <p:nvSpPr>
            <p:cNvPr id="5" name="TextBox 4">
              <a:extLst>
                <a:ext uri="{FF2B5EF4-FFF2-40B4-BE49-F238E27FC236}">
                  <a16:creationId xmlns:a16="http://schemas.microsoft.com/office/drawing/2014/main" id="{A4753431-CA65-4088-963C-66CAF7DBA8B1}"/>
                </a:ext>
              </a:extLst>
            </p:cNvPr>
            <p:cNvSpPr txBox="1"/>
            <p:nvPr/>
          </p:nvSpPr>
          <p:spPr>
            <a:xfrm>
              <a:off x="1671724" y="5980803"/>
              <a:ext cx="381835" cy="523220"/>
            </a:xfrm>
            <a:prstGeom prst="rect">
              <a:avLst/>
            </a:prstGeom>
            <a:noFill/>
          </p:spPr>
          <p:txBody>
            <a:bodyPr wrap="square" rtlCol="0">
              <a:spAutoFit/>
            </a:bodyPr>
            <a:lstStyle/>
            <a:p>
              <a:pPr algn="ctr"/>
              <a:r>
                <a:rPr lang="en-US" sz="2800" dirty="0">
                  <a:latin typeface="Consolas" panose="020B0609020204030204" pitchFamily="49" charset="0"/>
                </a:rPr>
                <a:t>x</a:t>
              </a:r>
            </a:p>
          </p:txBody>
        </p:sp>
        <p:sp>
          <p:nvSpPr>
            <p:cNvPr id="6" name="Rectangle: Rounded Corners 5">
              <a:extLst>
                <a:ext uri="{FF2B5EF4-FFF2-40B4-BE49-F238E27FC236}">
                  <a16:creationId xmlns:a16="http://schemas.microsoft.com/office/drawing/2014/main" id="{9EE78B97-1CEB-48C4-A11C-BB1291978F12}"/>
                </a:ext>
              </a:extLst>
            </p:cNvPr>
            <p:cNvSpPr/>
            <p:nvPr/>
          </p:nvSpPr>
          <p:spPr>
            <a:xfrm>
              <a:off x="2128264" y="586363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sp>
          <p:nvSpPr>
            <p:cNvPr id="7" name="TextBox 6">
              <a:extLst>
                <a:ext uri="{FF2B5EF4-FFF2-40B4-BE49-F238E27FC236}">
                  <a16:creationId xmlns:a16="http://schemas.microsoft.com/office/drawing/2014/main" id="{46913084-E8D2-4EA3-A8DF-2BC5444EA0F2}"/>
                </a:ext>
              </a:extLst>
            </p:cNvPr>
            <p:cNvSpPr txBox="1"/>
            <p:nvPr/>
          </p:nvSpPr>
          <p:spPr>
            <a:xfrm>
              <a:off x="3842752" y="5980803"/>
              <a:ext cx="381836" cy="523220"/>
            </a:xfrm>
            <a:prstGeom prst="rect">
              <a:avLst/>
            </a:prstGeom>
            <a:noFill/>
          </p:spPr>
          <p:txBody>
            <a:bodyPr wrap="square" rtlCol="0">
              <a:spAutoFit/>
            </a:bodyPr>
            <a:lstStyle/>
            <a:p>
              <a:pPr algn="ctr"/>
              <a:r>
                <a:rPr lang="en-US" sz="2800" dirty="0">
                  <a:latin typeface="Consolas" panose="020B0609020204030204" pitchFamily="49" charset="0"/>
                </a:rPr>
                <a:t>y</a:t>
              </a:r>
            </a:p>
          </p:txBody>
        </p:sp>
        <p:sp>
          <p:nvSpPr>
            <p:cNvPr id="8" name="Rectangle: Rounded Corners 7">
              <a:extLst>
                <a:ext uri="{FF2B5EF4-FFF2-40B4-BE49-F238E27FC236}">
                  <a16:creationId xmlns:a16="http://schemas.microsoft.com/office/drawing/2014/main" id="{5D385CF8-AFD3-4F49-A45E-65D1C50C37D3}"/>
                </a:ext>
              </a:extLst>
            </p:cNvPr>
            <p:cNvSpPr/>
            <p:nvPr/>
          </p:nvSpPr>
          <p:spPr>
            <a:xfrm>
              <a:off x="4312923" y="586363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sp>
          <p:nvSpPr>
            <p:cNvPr id="12" name="Arrow: Bent 11">
              <a:extLst>
                <a:ext uri="{FF2B5EF4-FFF2-40B4-BE49-F238E27FC236}">
                  <a16:creationId xmlns:a16="http://schemas.microsoft.com/office/drawing/2014/main" id="{4603EB8E-7A97-47F9-9DCD-E8D1C7032F78}"/>
                </a:ext>
              </a:extLst>
            </p:cNvPr>
            <p:cNvSpPr/>
            <p:nvPr/>
          </p:nvSpPr>
          <p:spPr>
            <a:xfrm>
              <a:off x="2488177" y="5890209"/>
              <a:ext cx="4471210" cy="235580"/>
            </a:xfrm>
            <a:prstGeom prst="bentArrow">
              <a:avLst>
                <a:gd name="adj1" fmla="val 25000"/>
                <a:gd name="adj2" fmla="val 30184"/>
                <a:gd name="adj3" fmla="val 50000"/>
                <a:gd name="adj4" fmla="val 437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Rounded Corners 12">
              <a:extLst>
                <a:ext uri="{FF2B5EF4-FFF2-40B4-BE49-F238E27FC236}">
                  <a16:creationId xmlns:a16="http://schemas.microsoft.com/office/drawing/2014/main" id="{31E6FC56-5998-416C-90CE-D889F3D1528E}"/>
                </a:ext>
              </a:extLst>
            </p:cNvPr>
            <p:cNvSpPr/>
            <p:nvPr/>
          </p:nvSpPr>
          <p:spPr>
            <a:xfrm>
              <a:off x="2375252" y="6070069"/>
              <a:ext cx="284309" cy="2926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Bent 13">
              <a:extLst>
                <a:ext uri="{FF2B5EF4-FFF2-40B4-BE49-F238E27FC236}">
                  <a16:creationId xmlns:a16="http://schemas.microsoft.com/office/drawing/2014/main" id="{53715B42-3691-4255-8135-F933FB2A7D40}"/>
                </a:ext>
              </a:extLst>
            </p:cNvPr>
            <p:cNvSpPr/>
            <p:nvPr/>
          </p:nvSpPr>
          <p:spPr>
            <a:xfrm flipV="1">
              <a:off x="4674212" y="6131873"/>
              <a:ext cx="2285175" cy="469371"/>
            </a:xfrm>
            <a:prstGeom prst="bentArrow">
              <a:avLst>
                <a:gd name="adj1" fmla="val 13132"/>
                <a:gd name="adj2" fmla="val 17328"/>
                <a:gd name="adj3" fmla="val 27256"/>
                <a:gd name="adj4" fmla="val 437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ectangle: Rounded Corners 14">
              <a:extLst>
                <a:ext uri="{FF2B5EF4-FFF2-40B4-BE49-F238E27FC236}">
                  <a16:creationId xmlns:a16="http://schemas.microsoft.com/office/drawing/2014/main" id="{56ADEBE6-BE8C-42FA-95A6-921748F50250}"/>
                </a:ext>
              </a:extLst>
            </p:cNvPr>
            <p:cNvSpPr/>
            <p:nvPr/>
          </p:nvSpPr>
          <p:spPr>
            <a:xfrm>
              <a:off x="4561287" y="6076155"/>
              <a:ext cx="284309" cy="2926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9" name="Table 9">
            <a:extLst>
              <a:ext uri="{FF2B5EF4-FFF2-40B4-BE49-F238E27FC236}">
                <a16:creationId xmlns:a16="http://schemas.microsoft.com/office/drawing/2014/main" id="{FBF70F6F-6B49-4B7E-8AAF-05185F9546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36044797"/>
              </p:ext>
            </p:extLst>
          </p:nvPr>
        </p:nvGraphicFramePr>
        <p:xfrm>
          <a:off x="7031632" y="5871946"/>
          <a:ext cx="4030975" cy="729300"/>
        </p:xfrm>
        <a:graphic>
          <a:graphicData uri="http://schemas.openxmlformats.org/drawingml/2006/table">
            <a:tbl>
              <a:tblPr firstRow="1" bandRow="1">
                <a:tableStyleId>{5C22544A-7EE6-4342-B048-85BDC9FD1C3A}</a:tableStyleId>
              </a:tblPr>
              <a:tblGrid>
                <a:gridCol w="806195">
                  <a:extLst>
                    <a:ext uri="{9D8B030D-6E8A-4147-A177-3AD203B41FA5}">
                      <a16:colId xmlns:a16="http://schemas.microsoft.com/office/drawing/2014/main" val="2438943443"/>
                    </a:ext>
                  </a:extLst>
                </a:gridCol>
                <a:gridCol w="806195">
                  <a:extLst>
                    <a:ext uri="{9D8B030D-6E8A-4147-A177-3AD203B41FA5}">
                      <a16:colId xmlns:a16="http://schemas.microsoft.com/office/drawing/2014/main" val="174886457"/>
                    </a:ext>
                  </a:extLst>
                </a:gridCol>
                <a:gridCol w="806195">
                  <a:extLst>
                    <a:ext uri="{9D8B030D-6E8A-4147-A177-3AD203B41FA5}">
                      <a16:colId xmlns:a16="http://schemas.microsoft.com/office/drawing/2014/main" val="3690963145"/>
                    </a:ext>
                  </a:extLst>
                </a:gridCol>
                <a:gridCol w="806195">
                  <a:extLst>
                    <a:ext uri="{9D8B030D-6E8A-4147-A177-3AD203B41FA5}">
                      <a16:colId xmlns:a16="http://schemas.microsoft.com/office/drawing/2014/main" val="3378963478"/>
                    </a:ext>
                  </a:extLst>
                </a:gridCol>
                <a:gridCol w="806195">
                  <a:extLst>
                    <a:ext uri="{9D8B030D-6E8A-4147-A177-3AD203B41FA5}">
                      <a16:colId xmlns:a16="http://schemas.microsoft.com/office/drawing/2014/main" val="2448665587"/>
                    </a:ext>
                  </a:extLst>
                </a:gridCol>
              </a:tblGrid>
              <a:tr h="729300">
                <a:tc>
                  <a:txBody>
                    <a:bodyPr/>
                    <a:lstStyle/>
                    <a:p>
                      <a:pPr algn="ctr"/>
                      <a:r>
                        <a:rPr lang="en-US" sz="2800" dirty="0">
                          <a:solidFill>
                            <a:schemeClr val="tx1"/>
                          </a:solidFill>
                          <a:latin typeface="Consolas" panose="020B0609020204030204" pitchFamily="49" charset="0"/>
                        </a:rPr>
                        <a:t>1</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7366547"/>
                  </a:ext>
                </a:extLst>
              </a:tr>
            </a:tbl>
          </a:graphicData>
        </a:graphic>
      </p:graphicFrame>
      <p:sp>
        <p:nvSpPr>
          <p:cNvPr id="10" name="Slide Number Placeholder 9">
            <a:extLst>
              <a:ext uri="{FF2B5EF4-FFF2-40B4-BE49-F238E27FC236}">
                <a16:creationId xmlns:a16="http://schemas.microsoft.com/office/drawing/2014/main" id="{9895DE1F-3845-460F-AA20-A5282B1720F1}"/>
              </a:ext>
            </a:extLst>
          </p:cNvPr>
          <p:cNvSpPr>
            <a:spLocks noGrp="1"/>
          </p:cNvSpPr>
          <p:nvPr>
            <p:ph type="sldNum" sz="quarter" idx="12"/>
          </p:nvPr>
        </p:nvSpPr>
        <p:spPr/>
        <p:txBody>
          <a:bodyPr/>
          <a:lstStyle/>
          <a:p>
            <a:fld id="{B84CCEFC-A9FF-8249-A3D3-21FB7B7CCB8D}" type="slidenum">
              <a:rPr lang="en-US" smtClean="0"/>
              <a:t>10</a:t>
            </a:fld>
            <a:endParaRPr lang="en-US"/>
          </a:p>
        </p:txBody>
      </p:sp>
    </p:spTree>
    <p:extLst>
      <p:ext uri="{BB962C8B-B14F-4D97-AF65-F5344CB8AC3E}">
        <p14:creationId xmlns:p14="http://schemas.microsoft.com/office/powerpoint/2010/main" val="45811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noAutofit/>
          </a:bodyPr>
          <a:lstStyle/>
          <a:p>
            <a:r>
              <a:rPr lang="en-US" sz="2800" dirty="0"/>
              <a:t>Lecture Outline: Contiguous / Non-Contiguous Memory Review</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dirty="0">
                <a:solidFill>
                  <a:schemeClr val="tx1">
                    <a:lumMod val="85000"/>
                    <a:lumOff val="15000"/>
                  </a:schemeClr>
                </a:solidFill>
              </a:rPr>
              <a:t>Reference Semantics Review</a:t>
            </a:r>
          </a:p>
          <a:p>
            <a:pPr>
              <a:spcAft>
                <a:spcPts val="1200"/>
              </a:spcAft>
            </a:pPr>
            <a:r>
              <a:rPr lang="en-US" b="1" dirty="0">
                <a:solidFill>
                  <a:schemeClr val="accent5"/>
                </a:solidFill>
              </a:rPr>
              <a:t>Contiguous / Non-Contiguous Memory Review</a:t>
            </a:r>
          </a:p>
          <a:p>
            <a:pPr>
              <a:spcAft>
                <a:spcPts val="1200"/>
              </a:spcAft>
            </a:pPr>
            <a:r>
              <a:rPr lang="en-US" dirty="0" err="1">
                <a:solidFill>
                  <a:schemeClr val="tx1">
                    <a:lumMod val="85000"/>
                    <a:lumOff val="15000"/>
                  </a:schemeClr>
                </a:solidFill>
                <a:latin typeface="Consolas" panose="020B0609020204030204" pitchFamily="49" charset="0"/>
              </a:rPr>
              <a:t>ListNode</a:t>
            </a:r>
            <a:r>
              <a:rPr lang="en-US" dirty="0">
                <a:solidFill>
                  <a:schemeClr val="tx1">
                    <a:lumMod val="85000"/>
                    <a:lumOff val="15000"/>
                  </a:schemeClr>
                </a:solidFill>
              </a:rPr>
              <a:t> Practice</a:t>
            </a:r>
          </a:p>
        </p:txBody>
      </p:sp>
      <p:sp>
        <p:nvSpPr>
          <p:cNvPr id="4" name="Pentagon 3" descr="pointing to Contiguous / Non-Contiguous Memory Review">
            <a:extLst>
              <a:ext uri="{FF2B5EF4-FFF2-40B4-BE49-F238E27FC236}">
                <a16:creationId xmlns:a16="http://schemas.microsoft.com/office/drawing/2014/main" id="{A474EB40-D05B-4D47-ACB8-073DBA3E897B}"/>
              </a:ext>
            </a:extLst>
          </p:cNvPr>
          <p:cNvSpPr/>
          <p:nvPr/>
        </p:nvSpPr>
        <p:spPr>
          <a:xfrm rot="10800000">
            <a:off x="8120814" y="2766543"/>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A91A4489-087B-4DF7-B471-F5570F8AB05E}"/>
              </a:ext>
            </a:extLst>
          </p:cNvPr>
          <p:cNvSpPr>
            <a:spLocks noGrp="1"/>
          </p:cNvSpPr>
          <p:nvPr>
            <p:ph type="sldNum" sz="quarter" idx="12"/>
          </p:nvPr>
        </p:nvSpPr>
        <p:spPr/>
        <p:txBody>
          <a:bodyPr/>
          <a:lstStyle/>
          <a:p>
            <a:fld id="{B84CCEFC-A9FF-8249-A3D3-21FB7B7CCB8D}" type="slidenum">
              <a:rPr lang="en-US" smtClean="0"/>
              <a:t>11</a:t>
            </a:fld>
            <a:endParaRPr lang="en-US"/>
          </a:p>
        </p:txBody>
      </p:sp>
    </p:spTree>
    <p:extLst>
      <p:ext uri="{BB962C8B-B14F-4D97-AF65-F5344CB8AC3E}">
        <p14:creationId xmlns:p14="http://schemas.microsoft.com/office/powerpoint/2010/main" val="2918508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 Memory</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graphicFrame>
        <p:nvGraphicFramePr>
          <p:cNvPr id="4" name="Table 4" descr="A 10x7 grid of seemingly random integers, representing memory on a computer">
            <a:extLst>
              <a:ext uri="{FF2B5EF4-FFF2-40B4-BE49-F238E27FC236}">
                <a16:creationId xmlns:a16="http://schemas.microsoft.com/office/drawing/2014/main" id="{7B8B12F9-5A59-4A04-8231-41ACA25759F7}"/>
              </a:ext>
            </a:extLst>
          </p:cNvPr>
          <p:cNvGraphicFramePr>
            <a:graphicFrameLocks noGrp="1"/>
          </p:cNvGraphicFramePr>
          <p:nvPr>
            <p:extLst>
              <p:ext uri="{D42A27DB-BD31-4B8C-83A1-F6EECF244321}">
                <p14:modId xmlns:p14="http://schemas.microsoft.com/office/powerpoint/2010/main" val="1303411321"/>
              </p:ext>
            </p:extLst>
          </p:nvPr>
        </p:nvGraphicFramePr>
        <p:xfrm>
          <a:off x="3050434" y="3016784"/>
          <a:ext cx="8128000" cy="2595880"/>
        </p:xfrm>
        <a:graphic>
          <a:graphicData uri="http://schemas.openxmlformats.org/drawingml/2006/table">
            <a:tbl>
              <a:tblPr firstRow="1" bandRow="1">
                <a:tableStyleId>{2D5ABB26-0587-4C30-8999-92F81FD0307C}</a:tableStyleId>
              </a:tblPr>
              <a:tblGrid>
                <a:gridCol w="812800">
                  <a:extLst>
                    <a:ext uri="{9D8B030D-6E8A-4147-A177-3AD203B41FA5}">
                      <a16:colId xmlns:a16="http://schemas.microsoft.com/office/drawing/2014/main" val="4108463447"/>
                    </a:ext>
                  </a:extLst>
                </a:gridCol>
                <a:gridCol w="812800">
                  <a:extLst>
                    <a:ext uri="{9D8B030D-6E8A-4147-A177-3AD203B41FA5}">
                      <a16:colId xmlns:a16="http://schemas.microsoft.com/office/drawing/2014/main" val="970217337"/>
                    </a:ext>
                  </a:extLst>
                </a:gridCol>
                <a:gridCol w="812800">
                  <a:extLst>
                    <a:ext uri="{9D8B030D-6E8A-4147-A177-3AD203B41FA5}">
                      <a16:colId xmlns:a16="http://schemas.microsoft.com/office/drawing/2014/main" val="1583631127"/>
                    </a:ext>
                  </a:extLst>
                </a:gridCol>
                <a:gridCol w="812800">
                  <a:extLst>
                    <a:ext uri="{9D8B030D-6E8A-4147-A177-3AD203B41FA5}">
                      <a16:colId xmlns:a16="http://schemas.microsoft.com/office/drawing/2014/main" val="732866057"/>
                    </a:ext>
                  </a:extLst>
                </a:gridCol>
                <a:gridCol w="812800">
                  <a:extLst>
                    <a:ext uri="{9D8B030D-6E8A-4147-A177-3AD203B41FA5}">
                      <a16:colId xmlns:a16="http://schemas.microsoft.com/office/drawing/2014/main" val="698010077"/>
                    </a:ext>
                  </a:extLst>
                </a:gridCol>
                <a:gridCol w="812800">
                  <a:extLst>
                    <a:ext uri="{9D8B030D-6E8A-4147-A177-3AD203B41FA5}">
                      <a16:colId xmlns:a16="http://schemas.microsoft.com/office/drawing/2014/main" val="2213141739"/>
                    </a:ext>
                  </a:extLst>
                </a:gridCol>
                <a:gridCol w="812800">
                  <a:extLst>
                    <a:ext uri="{9D8B030D-6E8A-4147-A177-3AD203B41FA5}">
                      <a16:colId xmlns:a16="http://schemas.microsoft.com/office/drawing/2014/main" val="935971130"/>
                    </a:ext>
                  </a:extLst>
                </a:gridCol>
                <a:gridCol w="812800">
                  <a:extLst>
                    <a:ext uri="{9D8B030D-6E8A-4147-A177-3AD203B41FA5}">
                      <a16:colId xmlns:a16="http://schemas.microsoft.com/office/drawing/2014/main" val="1670699838"/>
                    </a:ext>
                  </a:extLst>
                </a:gridCol>
                <a:gridCol w="812800">
                  <a:extLst>
                    <a:ext uri="{9D8B030D-6E8A-4147-A177-3AD203B41FA5}">
                      <a16:colId xmlns:a16="http://schemas.microsoft.com/office/drawing/2014/main" val="583128012"/>
                    </a:ext>
                  </a:extLst>
                </a:gridCol>
                <a:gridCol w="812800">
                  <a:extLst>
                    <a:ext uri="{9D8B030D-6E8A-4147-A177-3AD203B41FA5}">
                      <a16:colId xmlns:a16="http://schemas.microsoft.com/office/drawing/2014/main" val="2201102198"/>
                    </a:ext>
                  </a:extLst>
                </a:gridCol>
              </a:tblGrid>
              <a:tr h="370840">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9488831"/>
                  </a:ext>
                </a:extLst>
              </a:tr>
              <a:tr h="370840">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596919"/>
                  </a:ext>
                </a:extLst>
              </a:tr>
              <a:tr h="370840">
                <a:tc>
                  <a:txBody>
                    <a:bodyPr/>
                    <a:lstStyle/>
                    <a:p>
                      <a:pPr algn="ctr"/>
                      <a:r>
                        <a:rPr lang="en-US" sz="1200" dirty="0">
                          <a:latin typeface="Consolas" panose="020B0609020204030204" pitchFamily="49"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8768523"/>
                  </a:ext>
                </a:extLst>
              </a:tr>
              <a:tr h="370840">
                <a:tc>
                  <a:txBody>
                    <a:bodyPr/>
                    <a:lstStyle/>
                    <a:p>
                      <a:pPr algn="ctr"/>
                      <a:r>
                        <a:rPr lang="en-US" sz="1200" dirty="0">
                          <a:latin typeface="Consolas" panose="020B0609020204030204" pitchFamily="49"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7630922"/>
                  </a:ext>
                </a:extLst>
              </a:tr>
              <a:tr h="370840">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6651325"/>
                  </a:ext>
                </a:extLst>
              </a:tr>
              <a:tr h="370840">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4080067"/>
                  </a:ext>
                </a:extLst>
              </a:tr>
              <a:tr h="370840">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010858"/>
                  </a:ext>
                </a:extLst>
              </a:tr>
            </a:tbl>
          </a:graphicData>
        </a:graphic>
      </p:graphicFrame>
      <p:sp>
        <p:nvSpPr>
          <p:cNvPr id="5" name="Slide Number Placeholder 4">
            <a:extLst>
              <a:ext uri="{FF2B5EF4-FFF2-40B4-BE49-F238E27FC236}">
                <a16:creationId xmlns:a16="http://schemas.microsoft.com/office/drawing/2014/main" id="{4F037C1A-8954-4AED-B334-05719C3016FE}"/>
              </a:ext>
            </a:extLst>
          </p:cNvPr>
          <p:cNvSpPr>
            <a:spLocks noGrp="1"/>
          </p:cNvSpPr>
          <p:nvPr>
            <p:ph type="sldNum" sz="quarter" idx="12"/>
          </p:nvPr>
        </p:nvSpPr>
        <p:spPr/>
        <p:txBody>
          <a:bodyPr/>
          <a:lstStyle/>
          <a:p>
            <a:fld id="{B84CCEFC-A9FF-8249-A3D3-21FB7B7CCB8D}" type="slidenum">
              <a:rPr lang="en-US" smtClean="0"/>
              <a:t>12</a:t>
            </a:fld>
            <a:endParaRPr lang="en-US"/>
          </a:p>
        </p:txBody>
      </p:sp>
    </p:spTree>
    <p:extLst>
      <p:ext uri="{BB962C8B-B14F-4D97-AF65-F5344CB8AC3E}">
        <p14:creationId xmlns:p14="http://schemas.microsoft.com/office/powerpoint/2010/main" val="345847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 array (1)</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pPr lvl="1"/>
            <a:r>
              <a:rPr lang="en-US" dirty="0">
                <a:latin typeface="Consolas" panose="020B0609020204030204" pitchFamily="49" charset="0"/>
              </a:rPr>
              <a:t>int[] </a:t>
            </a:r>
            <a:r>
              <a:rPr lang="en-US" dirty="0" err="1">
                <a:latin typeface="Consolas" panose="020B0609020204030204" pitchFamily="49" charset="0"/>
              </a:rPr>
              <a:t>arr</a:t>
            </a:r>
            <a:r>
              <a:rPr lang="en-US" dirty="0">
                <a:latin typeface="Consolas" panose="020B0609020204030204" pitchFamily="49" charset="0"/>
              </a:rPr>
              <a:t> = new int[7];</a:t>
            </a:r>
          </a:p>
          <a:p>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graphicFrame>
        <p:nvGraphicFramePr>
          <p:cNvPr id="9" name="Table 4" descr="A 10x7 grid of seemingly random integers, representing memory on a computer">
            <a:extLst>
              <a:ext uri="{FF2B5EF4-FFF2-40B4-BE49-F238E27FC236}">
                <a16:creationId xmlns:a16="http://schemas.microsoft.com/office/drawing/2014/main" id="{7D8EFA41-01D5-41BF-952F-6D2F357B1C45}"/>
              </a:ext>
            </a:extLst>
          </p:cNvPr>
          <p:cNvGraphicFramePr>
            <a:graphicFrameLocks noGrp="1"/>
          </p:cNvGraphicFramePr>
          <p:nvPr>
            <p:extLst>
              <p:ext uri="{D42A27DB-BD31-4B8C-83A1-F6EECF244321}">
                <p14:modId xmlns:p14="http://schemas.microsoft.com/office/powerpoint/2010/main" val="693337762"/>
              </p:ext>
            </p:extLst>
          </p:nvPr>
        </p:nvGraphicFramePr>
        <p:xfrm>
          <a:off x="3050434" y="3016784"/>
          <a:ext cx="8128000" cy="2595880"/>
        </p:xfrm>
        <a:graphic>
          <a:graphicData uri="http://schemas.openxmlformats.org/drawingml/2006/table">
            <a:tbl>
              <a:tblPr firstRow="1" bandRow="1">
                <a:tableStyleId>{2D5ABB26-0587-4C30-8999-92F81FD0307C}</a:tableStyleId>
              </a:tblPr>
              <a:tblGrid>
                <a:gridCol w="812800">
                  <a:extLst>
                    <a:ext uri="{9D8B030D-6E8A-4147-A177-3AD203B41FA5}">
                      <a16:colId xmlns:a16="http://schemas.microsoft.com/office/drawing/2014/main" val="4108463447"/>
                    </a:ext>
                  </a:extLst>
                </a:gridCol>
                <a:gridCol w="812800">
                  <a:extLst>
                    <a:ext uri="{9D8B030D-6E8A-4147-A177-3AD203B41FA5}">
                      <a16:colId xmlns:a16="http://schemas.microsoft.com/office/drawing/2014/main" val="970217337"/>
                    </a:ext>
                  </a:extLst>
                </a:gridCol>
                <a:gridCol w="812800">
                  <a:extLst>
                    <a:ext uri="{9D8B030D-6E8A-4147-A177-3AD203B41FA5}">
                      <a16:colId xmlns:a16="http://schemas.microsoft.com/office/drawing/2014/main" val="1583631127"/>
                    </a:ext>
                  </a:extLst>
                </a:gridCol>
                <a:gridCol w="812800">
                  <a:extLst>
                    <a:ext uri="{9D8B030D-6E8A-4147-A177-3AD203B41FA5}">
                      <a16:colId xmlns:a16="http://schemas.microsoft.com/office/drawing/2014/main" val="732866057"/>
                    </a:ext>
                  </a:extLst>
                </a:gridCol>
                <a:gridCol w="812800">
                  <a:extLst>
                    <a:ext uri="{9D8B030D-6E8A-4147-A177-3AD203B41FA5}">
                      <a16:colId xmlns:a16="http://schemas.microsoft.com/office/drawing/2014/main" val="698010077"/>
                    </a:ext>
                  </a:extLst>
                </a:gridCol>
                <a:gridCol w="812800">
                  <a:extLst>
                    <a:ext uri="{9D8B030D-6E8A-4147-A177-3AD203B41FA5}">
                      <a16:colId xmlns:a16="http://schemas.microsoft.com/office/drawing/2014/main" val="2213141739"/>
                    </a:ext>
                  </a:extLst>
                </a:gridCol>
                <a:gridCol w="812800">
                  <a:extLst>
                    <a:ext uri="{9D8B030D-6E8A-4147-A177-3AD203B41FA5}">
                      <a16:colId xmlns:a16="http://schemas.microsoft.com/office/drawing/2014/main" val="935971130"/>
                    </a:ext>
                  </a:extLst>
                </a:gridCol>
                <a:gridCol w="812800">
                  <a:extLst>
                    <a:ext uri="{9D8B030D-6E8A-4147-A177-3AD203B41FA5}">
                      <a16:colId xmlns:a16="http://schemas.microsoft.com/office/drawing/2014/main" val="1670699838"/>
                    </a:ext>
                  </a:extLst>
                </a:gridCol>
                <a:gridCol w="812800">
                  <a:extLst>
                    <a:ext uri="{9D8B030D-6E8A-4147-A177-3AD203B41FA5}">
                      <a16:colId xmlns:a16="http://schemas.microsoft.com/office/drawing/2014/main" val="583128012"/>
                    </a:ext>
                  </a:extLst>
                </a:gridCol>
                <a:gridCol w="812800">
                  <a:extLst>
                    <a:ext uri="{9D8B030D-6E8A-4147-A177-3AD203B41FA5}">
                      <a16:colId xmlns:a16="http://schemas.microsoft.com/office/drawing/2014/main" val="2201102198"/>
                    </a:ext>
                  </a:extLst>
                </a:gridCol>
              </a:tblGrid>
              <a:tr h="370840">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9488831"/>
                  </a:ext>
                </a:extLst>
              </a:tr>
              <a:tr h="370840">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596919"/>
                  </a:ext>
                </a:extLst>
              </a:tr>
              <a:tr h="370840">
                <a:tc>
                  <a:txBody>
                    <a:bodyPr/>
                    <a:lstStyle/>
                    <a:p>
                      <a:pPr algn="ctr"/>
                      <a:r>
                        <a:rPr lang="en-US" sz="1200" dirty="0">
                          <a:latin typeface="Consolas" panose="020B0609020204030204" pitchFamily="49"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8768523"/>
                  </a:ext>
                </a:extLst>
              </a:tr>
              <a:tr h="370840">
                <a:tc>
                  <a:txBody>
                    <a:bodyPr/>
                    <a:lstStyle/>
                    <a:p>
                      <a:pPr algn="ctr"/>
                      <a:r>
                        <a:rPr lang="en-US" sz="1200" dirty="0">
                          <a:latin typeface="Consolas" panose="020B0609020204030204" pitchFamily="49"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7630922"/>
                  </a:ext>
                </a:extLst>
              </a:tr>
              <a:tr h="370840">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6651325"/>
                  </a:ext>
                </a:extLst>
              </a:tr>
              <a:tr h="370840">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4080067"/>
                  </a:ext>
                </a:extLst>
              </a:tr>
              <a:tr h="370840">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010858"/>
                  </a:ext>
                </a:extLst>
              </a:tr>
            </a:tbl>
          </a:graphicData>
        </a:graphic>
      </p:graphicFrame>
      <p:grpSp>
        <p:nvGrpSpPr>
          <p:cNvPr id="5" name="Group 4" descr="arr variable holding nothing">
            <a:extLst>
              <a:ext uri="{FF2B5EF4-FFF2-40B4-BE49-F238E27FC236}">
                <a16:creationId xmlns:a16="http://schemas.microsoft.com/office/drawing/2014/main" id="{69DE3433-E5A2-43AC-9D5D-446F51421CF6}"/>
              </a:ext>
            </a:extLst>
          </p:cNvPr>
          <p:cNvGrpSpPr/>
          <p:nvPr/>
        </p:nvGrpSpPr>
        <p:grpSpPr>
          <a:xfrm>
            <a:off x="1277835" y="3091508"/>
            <a:ext cx="781038" cy="1280780"/>
            <a:chOff x="1277835" y="3091508"/>
            <a:chExt cx="781038" cy="1280780"/>
          </a:xfrm>
        </p:grpSpPr>
        <p:sp>
          <p:nvSpPr>
            <p:cNvPr id="11" name="TextBox 10">
              <a:extLst>
                <a:ext uri="{FF2B5EF4-FFF2-40B4-BE49-F238E27FC236}">
                  <a16:creationId xmlns:a16="http://schemas.microsoft.com/office/drawing/2014/main" id="{E9F6C2B2-BC32-4814-8544-9BA270E21A62}"/>
                </a:ext>
              </a:extLst>
            </p:cNvPr>
            <p:cNvSpPr txBox="1"/>
            <p:nvPr/>
          </p:nvSpPr>
          <p:spPr>
            <a:xfrm>
              <a:off x="1282699" y="3091508"/>
              <a:ext cx="776174" cy="523220"/>
            </a:xfrm>
            <a:prstGeom prst="rect">
              <a:avLst/>
            </a:prstGeom>
            <a:noFill/>
          </p:spPr>
          <p:txBody>
            <a:bodyPr wrap="none" rtlCol="0">
              <a:spAutoFit/>
            </a:bodyPr>
            <a:lstStyle/>
            <a:p>
              <a:pPr algn="ctr"/>
              <a:r>
                <a:rPr lang="en-US" sz="2800" dirty="0" err="1">
                  <a:latin typeface="Consolas" panose="020B0609020204030204" pitchFamily="49" charset="0"/>
                </a:rPr>
                <a:t>arr</a:t>
              </a:r>
              <a:endParaRPr lang="en-US" sz="2800" dirty="0">
                <a:latin typeface="Consolas" panose="020B0609020204030204" pitchFamily="49" charset="0"/>
              </a:endParaRPr>
            </a:p>
          </p:txBody>
        </p:sp>
        <p:sp>
          <p:nvSpPr>
            <p:cNvPr id="13" name="Rectangle: Rounded Corners 12">
              <a:extLst>
                <a:ext uri="{FF2B5EF4-FFF2-40B4-BE49-F238E27FC236}">
                  <a16:creationId xmlns:a16="http://schemas.microsoft.com/office/drawing/2014/main" id="{E1AF44BF-36F8-4F74-8879-F0C1F6870CBE}"/>
                </a:ext>
              </a:extLst>
            </p:cNvPr>
            <p:cNvSpPr/>
            <p:nvPr/>
          </p:nvSpPr>
          <p:spPr>
            <a:xfrm>
              <a:off x="1277835" y="3614728"/>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F9DEC5A5-71C3-4A74-A2CD-152EA3A51698}"/>
              </a:ext>
            </a:extLst>
          </p:cNvPr>
          <p:cNvSpPr>
            <a:spLocks noGrp="1"/>
          </p:cNvSpPr>
          <p:nvPr>
            <p:ph type="sldNum" sz="quarter" idx="12"/>
          </p:nvPr>
        </p:nvSpPr>
        <p:spPr/>
        <p:txBody>
          <a:bodyPr/>
          <a:lstStyle/>
          <a:p>
            <a:fld id="{B84CCEFC-A9FF-8249-A3D3-21FB7B7CCB8D}" type="slidenum">
              <a:rPr lang="en-US" smtClean="0"/>
              <a:t>13</a:t>
            </a:fld>
            <a:endParaRPr lang="en-US"/>
          </a:p>
        </p:txBody>
      </p:sp>
    </p:spTree>
    <p:extLst>
      <p:ext uri="{BB962C8B-B14F-4D97-AF65-F5344CB8AC3E}">
        <p14:creationId xmlns:p14="http://schemas.microsoft.com/office/powerpoint/2010/main" val="3643592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FBF7E-351F-A90E-9B0D-26A69D453E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34D84C-21E2-9765-3EAF-6ED93524B023}"/>
              </a:ext>
            </a:extLst>
          </p:cNvPr>
          <p:cNvSpPr>
            <a:spLocks noGrp="1"/>
          </p:cNvSpPr>
          <p:nvPr>
            <p:ph type="title"/>
          </p:nvPr>
        </p:nvSpPr>
        <p:spPr/>
        <p:txBody>
          <a:bodyPr/>
          <a:lstStyle/>
          <a:p>
            <a:r>
              <a:rPr lang="en-US" dirty="0"/>
              <a:t>Contiguous vs. Non-contiguous: array (2)</a:t>
            </a:r>
          </a:p>
        </p:txBody>
      </p:sp>
      <p:sp>
        <p:nvSpPr>
          <p:cNvPr id="3" name="Content Placeholder 2">
            <a:extLst>
              <a:ext uri="{FF2B5EF4-FFF2-40B4-BE49-F238E27FC236}">
                <a16:creationId xmlns:a16="http://schemas.microsoft.com/office/drawing/2014/main" id="{573391DB-6E59-502D-5DAD-1823770A47C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pPr lvl="1"/>
            <a:r>
              <a:rPr lang="en-US" dirty="0">
                <a:latin typeface="Consolas" panose="020B0609020204030204" pitchFamily="49" charset="0"/>
              </a:rPr>
              <a:t>int[] </a:t>
            </a:r>
            <a:r>
              <a:rPr lang="en-US" dirty="0" err="1">
                <a:latin typeface="Consolas" panose="020B0609020204030204" pitchFamily="49" charset="0"/>
              </a:rPr>
              <a:t>arr</a:t>
            </a:r>
            <a:r>
              <a:rPr lang="en-US" dirty="0">
                <a:latin typeface="Consolas" panose="020B0609020204030204" pitchFamily="49" charset="0"/>
              </a:rPr>
              <a:t> = </a:t>
            </a:r>
            <a:r>
              <a:rPr lang="en-US" dirty="0">
                <a:highlight>
                  <a:srgbClr val="FFF2CC"/>
                </a:highlight>
                <a:latin typeface="Consolas" panose="020B0609020204030204" pitchFamily="49" charset="0"/>
              </a:rPr>
              <a:t>new int[7]</a:t>
            </a:r>
            <a:r>
              <a:rPr lang="en-US" dirty="0">
                <a:latin typeface="Consolas" panose="020B0609020204030204" pitchFamily="49" charset="0"/>
              </a:rPr>
              <a:t>;</a:t>
            </a:r>
          </a:p>
          <a:p>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6D9A8FA4-ED02-7423-107A-45AE8E668614}"/>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grpSp>
        <p:nvGrpSpPr>
          <p:cNvPr id="5" name="Group 4" descr="arr variable holding a reference to a chunk of contiguous memory 7 spaces wide, holding all 0s">
            <a:extLst>
              <a:ext uri="{FF2B5EF4-FFF2-40B4-BE49-F238E27FC236}">
                <a16:creationId xmlns:a16="http://schemas.microsoft.com/office/drawing/2014/main" id="{212312E1-90FB-4E2C-B053-93398DFB92E9}"/>
              </a:ext>
            </a:extLst>
          </p:cNvPr>
          <p:cNvGrpSpPr/>
          <p:nvPr/>
        </p:nvGrpSpPr>
        <p:grpSpPr>
          <a:xfrm>
            <a:off x="1277835" y="3091508"/>
            <a:ext cx="2402313" cy="2069335"/>
            <a:chOff x="1277835" y="3091508"/>
            <a:chExt cx="2402313" cy="2069335"/>
          </a:xfrm>
        </p:grpSpPr>
        <p:sp>
          <p:nvSpPr>
            <p:cNvPr id="12" name="TextBox 11">
              <a:extLst>
                <a:ext uri="{FF2B5EF4-FFF2-40B4-BE49-F238E27FC236}">
                  <a16:creationId xmlns:a16="http://schemas.microsoft.com/office/drawing/2014/main" id="{94277A95-4218-3233-7281-757D0B589E2D}"/>
                </a:ext>
              </a:extLst>
            </p:cNvPr>
            <p:cNvSpPr txBox="1"/>
            <p:nvPr/>
          </p:nvSpPr>
          <p:spPr>
            <a:xfrm>
              <a:off x="1282699" y="3091508"/>
              <a:ext cx="776174" cy="523220"/>
            </a:xfrm>
            <a:prstGeom prst="rect">
              <a:avLst/>
            </a:prstGeom>
            <a:noFill/>
          </p:spPr>
          <p:txBody>
            <a:bodyPr wrap="none" rtlCol="0">
              <a:spAutoFit/>
            </a:bodyPr>
            <a:lstStyle/>
            <a:p>
              <a:pPr algn="ctr"/>
              <a:r>
                <a:rPr lang="en-US" sz="2800" dirty="0" err="1">
                  <a:latin typeface="Consolas" panose="020B0609020204030204" pitchFamily="49" charset="0"/>
                </a:rPr>
                <a:t>arr</a:t>
              </a:r>
              <a:endParaRPr lang="en-US" sz="2800" dirty="0">
                <a:latin typeface="Consolas" panose="020B0609020204030204" pitchFamily="49" charset="0"/>
              </a:endParaRPr>
            </a:p>
          </p:txBody>
        </p:sp>
        <p:sp>
          <p:nvSpPr>
            <p:cNvPr id="13" name="Arrow: Bent 12">
              <a:extLst>
                <a:ext uri="{FF2B5EF4-FFF2-40B4-BE49-F238E27FC236}">
                  <a16:creationId xmlns:a16="http://schemas.microsoft.com/office/drawing/2014/main" id="{9D875375-22A4-314C-ABF2-68F51B70F347}"/>
                </a:ext>
              </a:extLst>
            </p:cNvPr>
            <p:cNvSpPr/>
            <p:nvPr/>
          </p:nvSpPr>
          <p:spPr>
            <a:xfrm rot="10800000" flipH="1">
              <a:off x="1571949" y="3981022"/>
              <a:ext cx="2108199" cy="1179821"/>
            </a:xfrm>
            <a:prstGeom prst="bentArrow">
              <a:avLst>
                <a:gd name="adj1" fmla="val 13955"/>
                <a:gd name="adj2" fmla="val 19303"/>
                <a:gd name="adj3" fmla="val 33917"/>
                <a:gd name="adj4" fmla="val 4247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Rounded Corners 18">
              <a:extLst>
                <a:ext uri="{FF2B5EF4-FFF2-40B4-BE49-F238E27FC236}">
                  <a16:creationId xmlns:a16="http://schemas.microsoft.com/office/drawing/2014/main" id="{653CE882-BB3B-B7B6-E5AE-36CD8DCD587C}"/>
                </a:ext>
              </a:extLst>
            </p:cNvPr>
            <p:cNvSpPr/>
            <p:nvPr/>
          </p:nvSpPr>
          <p:spPr>
            <a:xfrm>
              <a:off x="1277835" y="3614728"/>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14C2F6E0-8123-D5E0-82C5-E9DD0FF26C00}"/>
                </a:ext>
              </a:extLst>
            </p:cNvPr>
            <p:cNvSpPr/>
            <p:nvPr/>
          </p:nvSpPr>
          <p:spPr>
            <a:xfrm>
              <a:off x="1453477" y="3802361"/>
              <a:ext cx="423636" cy="40567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C2E7857A-D545-69C3-B695-ED1DF97A58FE}"/>
              </a:ext>
            </a:extLst>
          </p:cNvPr>
          <p:cNvSpPr txBox="1"/>
          <p:nvPr/>
        </p:nvSpPr>
        <p:spPr>
          <a:xfrm>
            <a:off x="3495911" y="5972743"/>
            <a:ext cx="5866927" cy="584775"/>
          </a:xfrm>
          <a:prstGeom prst="rect">
            <a:avLst/>
          </a:prstGeom>
          <a:noFill/>
        </p:spPr>
        <p:txBody>
          <a:bodyPr wrap="none" rtlCol="0">
            <a:spAutoFit/>
          </a:bodyPr>
          <a:lstStyle/>
          <a:p>
            <a:r>
              <a:rPr lang="en-US" sz="3200" i="1" dirty="0"/>
              <a:t>We call this “</a:t>
            </a:r>
            <a:r>
              <a:rPr lang="en-US" sz="3200" b="1" i="1" dirty="0"/>
              <a:t>contiguous</a:t>
            </a:r>
            <a:r>
              <a:rPr lang="en-US" sz="3200" i="1" dirty="0"/>
              <a:t>” memory</a:t>
            </a:r>
          </a:p>
        </p:txBody>
      </p:sp>
      <p:graphicFrame>
        <p:nvGraphicFramePr>
          <p:cNvPr id="18" name="Table 4" descr="A 10x7 grid of seemingly random integers, representing memory on a computer; a 7-wide chunk of contiguous memory is highlighted yellow and filled with 0s">
            <a:extLst>
              <a:ext uri="{FF2B5EF4-FFF2-40B4-BE49-F238E27FC236}">
                <a16:creationId xmlns:a16="http://schemas.microsoft.com/office/drawing/2014/main" id="{6AD6DE18-9A1E-07EE-9434-BE8696347835}"/>
              </a:ext>
            </a:extLst>
          </p:cNvPr>
          <p:cNvGraphicFramePr>
            <a:graphicFrameLocks noGrp="1"/>
          </p:cNvGraphicFramePr>
          <p:nvPr>
            <p:extLst>
              <p:ext uri="{D42A27DB-BD31-4B8C-83A1-F6EECF244321}">
                <p14:modId xmlns:p14="http://schemas.microsoft.com/office/powerpoint/2010/main" val="2223944051"/>
              </p:ext>
            </p:extLst>
          </p:nvPr>
        </p:nvGraphicFramePr>
        <p:xfrm>
          <a:off x="3050434" y="3016784"/>
          <a:ext cx="8128000" cy="2595880"/>
        </p:xfrm>
        <a:graphic>
          <a:graphicData uri="http://schemas.openxmlformats.org/drawingml/2006/table">
            <a:tbl>
              <a:tblPr firstRow="1" bandRow="1">
                <a:tableStyleId>{2D5ABB26-0587-4C30-8999-92F81FD0307C}</a:tableStyleId>
              </a:tblPr>
              <a:tblGrid>
                <a:gridCol w="812800">
                  <a:extLst>
                    <a:ext uri="{9D8B030D-6E8A-4147-A177-3AD203B41FA5}">
                      <a16:colId xmlns:a16="http://schemas.microsoft.com/office/drawing/2014/main" val="4108463447"/>
                    </a:ext>
                  </a:extLst>
                </a:gridCol>
                <a:gridCol w="812800">
                  <a:extLst>
                    <a:ext uri="{9D8B030D-6E8A-4147-A177-3AD203B41FA5}">
                      <a16:colId xmlns:a16="http://schemas.microsoft.com/office/drawing/2014/main" val="970217337"/>
                    </a:ext>
                  </a:extLst>
                </a:gridCol>
                <a:gridCol w="812800">
                  <a:extLst>
                    <a:ext uri="{9D8B030D-6E8A-4147-A177-3AD203B41FA5}">
                      <a16:colId xmlns:a16="http://schemas.microsoft.com/office/drawing/2014/main" val="1583631127"/>
                    </a:ext>
                  </a:extLst>
                </a:gridCol>
                <a:gridCol w="812800">
                  <a:extLst>
                    <a:ext uri="{9D8B030D-6E8A-4147-A177-3AD203B41FA5}">
                      <a16:colId xmlns:a16="http://schemas.microsoft.com/office/drawing/2014/main" val="732866057"/>
                    </a:ext>
                  </a:extLst>
                </a:gridCol>
                <a:gridCol w="812800">
                  <a:extLst>
                    <a:ext uri="{9D8B030D-6E8A-4147-A177-3AD203B41FA5}">
                      <a16:colId xmlns:a16="http://schemas.microsoft.com/office/drawing/2014/main" val="698010077"/>
                    </a:ext>
                  </a:extLst>
                </a:gridCol>
                <a:gridCol w="812800">
                  <a:extLst>
                    <a:ext uri="{9D8B030D-6E8A-4147-A177-3AD203B41FA5}">
                      <a16:colId xmlns:a16="http://schemas.microsoft.com/office/drawing/2014/main" val="2213141739"/>
                    </a:ext>
                  </a:extLst>
                </a:gridCol>
                <a:gridCol w="812800">
                  <a:extLst>
                    <a:ext uri="{9D8B030D-6E8A-4147-A177-3AD203B41FA5}">
                      <a16:colId xmlns:a16="http://schemas.microsoft.com/office/drawing/2014/main" val="935971130"/>
                    </a:ext>
                  </a:extLst>
                </a:gridCol>
                <a:gridCol w="812800">
                  <a:extLst>
                    <a:ext uri="{9D8B030D-6E8A-4147-A177-3AD203B41FA5}">
                      <a16:colId xmlns:a16="http://schemas.microsoft.com/office/drawing/2014/main" val="1670699838"/>
                    </a:ext>
                  </a:extLst>
                </a:gridCol>
                <a:gridCol w="812800">
                  <a:extLst>
                    <a:ext uri="{9D8B030D-6E8A-4147-A177-3AD203B41FA5}">
                      <a16:colId xmlns:a16="http://schemas.microsoft.com/office/drawing/2014/main" val="583128012"/>
                    </a:ext>
                  </a:extLst>
                </a:gridCol>
                <a:gridCol w="812800">
                  <a:extLst>
                    <a:ext uri="{9D8B030D-6E8A-4147-A177-3AD203B41FA5}">
                      <a16:colId xmlns:a16="http://schemas.microsoft.com/office/drawing/2014/main" val="2201102198"/>
                    </a:ext>
                  </a:extLst>
                </a:gridCol>
              </a:tblGrid>
              <a:tr h="370840">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9488831"/>
                  </a:ext>
                </a:extLst>
              </a:tr>
              <a:tr h="370840">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596919"/>
                  </a:ext>
                </a:extLst>
              </a:tr>
              <a:tr h="370840">
                <a:tc>
                  <a:txBody>
                    <a:bodyPr/>
                    <a:lstStyle/>
                    <a:p>
                      <a:pPr algn="ctr"/>
                      <a:r>
                        <a:rPr lang="en-US" sz="1200" dirty="0">
                          <a:latin typeface="Consolas" panose="020B0609020204030204" pitchFamily="49"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8768523"/>
                  </a:ext>
                </a:extLst>
              </a:tr>
              <a:tr h="370840">
                <a:tc>
                  <a:txBody>
                    <a:bodyPr/>
                    <a:lstStyle/>
                    <a:p>
                      <a:pPr algn="ctr"/>
                      <a:r>
                        <a:rPr lang="en-US" sz="1200" dirty="0">
                          <a:latin typeface="Consolas" panose="020B0609020204030204" pitchFamily="49"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7630922"/>
                  </a:ext>
                </a:extLst>
              </a:tr>
              <a:tr h="370840">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6651325"/>
                  </a:ext>
                </a:extLst>
              </a:tr>
              <a:tr h="370840">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4080067"/>
                  </a:ext>
                </a:extLst>
              </a:tr>
              <a:tr h="370840">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010858"/>
                  </a:ext>
                </a:extLst>
              </a:tr>
            </a:tbl>
          </a:graphicData>
        </a:graphic>
      </p:graphicFrame>
      <p:sp>
        <p:nvSpPr>
          <p:cNvPr id="4" name="Slide Number Placeholder 3">
            <a:extLst>
              <a:ext uri="{FF2B5EF4-FFF2-40B4-BE49-F238E27FC236}">
                <a16:creationId xmlns:a16="http://schemas.microsoft.com/office/drawing/2014/main" id="{D822EF39-FC5C-4B5E-B285-E05C8E7D0D75}"/>
              </a:ext>
            </a:extLst>
          </p:cNvPr>
          <p:cNvSpPr>
            <a:spLocks noGrp="1"/>
          </p:cNvSpPr>
          <p:nvPr>
            <p:ph type="sldNum" sz="quarter" idx="12"/>
          </p:nvPr>
        </p:nvSpPr>
        <p:spPr/>
        <p:txBody>
          <a:bodyPr/>
          <a:lstStyle/>
          <a:p>
            <a:fld id="{B84CCEFC-A9FF-8249-A3D3-21FB7B7CCB8D}" type="slidenum">
              <a:rPr lang="en-US" smtClean="0"/>
              <a:t>14</a:t>
            </a:fld>
            <a:endParaRPr lang="en-US"/>
          </a:p>
        </p:txBody>
      </p:sp>
    </p:spTree>
    <p:extLst>
      <p:ext uri="{BB962C8B-B14F-4D97-AF65-F5344CB8AC3E}">
        <p14:creationId xmlns:p14="http://schemas.microsoft.com/office/powerpoint/2010/main" val="349511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err="1">
                <a:latin typeface="Consolas" panose="020B0609020204030204" pitchFamily="49" charset="0"/>
              </a:rPr>
              <a:t>ListNode</a:t>
            </a:r>
            <a:endParaRPr lang="en-US" dirty="0">
              <a:latin typeface="Consolas" panose="020B0609020204030204" pitchFamily="49" charset="0"/>
            </a:endParaRP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199" y="1371600"/>
            <a:ext cx="10515601" cy="5486400"/>
          </a:xfrm>
        </p:spPr>
        <p:txBody>
          <a:bodyPr>
            <a:normAutofit/>
          </a:bodyPr>
          <a:lstStyle/>
          <a:p>
            <a:r>
              <a:rPr lang="en-US" dirty="0">
                <a:latin typeface="Calibri" panose="020F0502020204030204" pitchFamily="34" charset="0"/>
              </a:rPr>
              <a:t>Java class representing a “</a:t>
            </a:r>
            <a:r>
              <a:rPr lang="en-US" b="1" dirty="0">
                <a:latin typeface="Calibri" panose="020F0502020204030204" pitchFamily="34" charset="0"/>
              </a:rPr>
              <a:t>node</a:t>
            </a:r>
            <a:r>
              <a:rPr lang="en-US" dirty="0">
                <a:latin typeface="Calibri" panose="020F0502020204030204" pitchFamily="34" charset="0"/>
              </a:rPr>
              <a:t>”</a:t>
            </a:r>
          </a:p>
          <a:p>
            <a:r>
              <a:rPr lang="en-US" dirty="0">
                <a:latin typeface="Calibri" panose="020F0502020204030204" pitchFamily="34" charset="0"/>
              </a:rPr>
              <a:t>Two fields to store discussed state:</a:t>
            </a:r>
          </a:p>
          <a:p>
            <a:pPr lvl="1"/>
            <a:r>
              <a:rPr lang="en-US" dirty="0"/>
              <a:t>Fields are public?! We’ll come back to this</a:t>
            </a:r>
          </a:p>
          <a:p>
            <a:pPr lvl="1"/>
            <a:endParaRPr lang="en-US" dirty="0">
              <a:latin typeface="Consolas" panose="020B0609020204030204" pitchFamily="49" charset="0"/>
            </a:endParaRPr>
          </a:p>
          <a:p>
            <a:r>
              <a:rPr lang="en-US" dirty="0"/>
              <a:t>Why can </a:t>
            </a:r>
            <a:r>
              <a:rPr lang="en-US" dirty="0" err="1">
                <a:latin typeface="Consolas" panose="020B0609020204030204" pitchFamily="49" charset="0"/>
              </a:rPr>
              <a:t>ListNode</a:t>
            </a:r>
            <a:r>
              <a:rPr lang="en-US" dirty="0"/>
              <a:t> be a field in the </a:t>
            </a:r>
            <a:r>
              <a:rPr lang="en-US" dirty="0" err="1">
                <a:latin typeface="Consolas" panose="020B0609020204030204" pitchFamily="49" charset="0"/>
              </a:rPr>
              <a:t>ListNode</a:t>
            </a:r>
            <a:r>
              <a:rPr lang="en-US" dirty="0"/>
              <a:t> class?</a:t>
            </a:r>
          </a:p>
          <a:p>
            <a:endParaRPr lang="en-US" dirty="0"/>
          </a:p>
        </p:txBody>
      </p:sp>
      <p:sp>
        <p:nvSpPr>
          <p:cNvPr id="4" name="TextBox 3">
            <a:extLst>
              <a:ext uri="{FF2B5EF4-FFF2-40B4-BE49-F238E27FC236}">
                <a16:creationId xmlns:a16="http://schemas.microsoft.com/office/drawing/2014/main" id="{A58A17DA-DE4C-427A-B524-BE3547514971}"/>
              </a:ext>
            </a:extLst>
          </p:cNvPr>
          <p:cNvSpPr txBox="1"/>
          <p:nvPr/>
        </p:nvSpPr>
        <p:spPr>
          <a:xfrm>
            <a:off x="3178374" y="4196443"/>
            <a:ext cx="5835252" cy="2339102"/>
          </a:xfrm>
          <a:prstGeom prst="rect">
            <a:avLst/>
          </a:prstGeom>
          <a:noFill/>
        </p:spPr>
        <p:txBody>
          <a:bodyPr wrap="none" rtlCol="0">
            <a:spAutoFit/>
          </a:bodyPr>
          <a:lstStyle/>
          <a:p>
            <a:pPr marL="0" indent="0">
              <a:buNone/>
            </a:pPr>
            <a:r>
              <a:rPr lang="en-US" sz="3200" dirty="0">
                <a:latin typeface="Consolas" panose="020B0609020204030204" pitchFamily="49" charset="0"/>
              </a:rPr>
              <a:t>public class </a:t>
            </a:r>
            <a:r>
              <a:rPr lang="en-US" sz="3200" dirty="0" err="1">
                <a:latin typeface="Consolas" panose="020B0609020204030204" pitchFamily="49" charset="0"/>
              </a:rPr>
              <a:t>ListNode</a:t>
            </a:r>
            <a:r>
              <a:rPr lang="en-US" sz="3200" dirty="0">
                <a:latin typeface="Consolas" panose="020B0609020204030204" pitchFamily="49" charset="0"/>
              </a:rPr>
              <a:t> {</a:t>
            </a:r>
          </a:p>
          <a:p>
            <a:pPr marL="0" indent="0">
              <a:buNone/>
            </a:pPr>
            <a:r>
              <a:rPr lang="en-US" sz="3200" dirty="0">
                <a:latin typeface="Consolas" panose="020B0609020204030204" pitchFamily="49" charset="0"/>
              </a:rPr>
              <a:t>    public int data;</a:t>
            </a:r>
          </a:p>
          <a:p>
            <a:pPr marL="0" indent="0">
              <a:buNone/>
            </a:pPr>
            <a:r>
              <a:rPr lang="en-US" sz="3200" dirty="0">
                <a:latin typeface="Consolas" panose="020B0609020204030204" pitchFamily="49" charset="0"/>
              </a:rPr>
              <a:t>    public </a:t>
            </a:r>
            <a:r>
              <a:rPr lang="en-US" sz="3200" dirty="0" err="1">
                <a:latin typeface="Consolas" panose="020B0609020204030204" pitchFamily="49" charset="0"/>
              </a:rPr>
              <a:t>ListNode</a:t>
            </a:r>
            <a:r>
              <a:rPr lang="en-US" sz="3200" dirty="0">
                <a:latin typeface="Consolas" panose="020B0609020204030204" pitchFamily="49" charset="0"/>
              </a:rPr>
              <a:t> next;</a:t>
            </a:r>
          </a:p>
          <a:p>
            <a:pPr marL="0" indent="0">
              <a:buNone/>
            </a:pPr>
            <a:r>
              <a:rPr lang="en-US" sz="3200" dirty="0">
                <a:latin typeface="Consolas" panose="020B0609020204030204" pitchFamily="49" charset="0"/>
              </a:rPr>
              <a:t>}</a:t>
            </a:r>
          </a:p>
          <a:p>
            <a:endParaRPr lang="en-US" dirty="0"/>
          </a:p>
        </p:txBody>
      </p:sp>
      <p:sp>
        <p:nvSpPr>
          <p:cNvPr id="5" name="Slide Number Placeholder 4">
            <a:extLst>
              <a:ext uri="{FF2B5EF4-FFF2-40B4-BE49-F238E27FC236}">
                <a16:creationId xmlns:a16="http://schemas.microsoft.com/office/drawing/2014/main" id="{B4569EED-12B2-4907-922E-7C677C638567}"/>
              </a:ext>
            </a:extLst>
          </p:cNvPr>
          <p:cNvSpPr>
            <a:spLocks noGrp="1"/>
          </p:cNvSpPr>
          <p:nvPr>
            <p:ph type="sldNum" sz="quarter" idx="12"/>
          </p:nvPr>
        </p:nvSpPr>
        <p:spPr/>
        <p:txBody>
          <a:bodyPr/>
          <a:lstStyle/>
          <a:p>
            <a:fld id="{B84CCEFC-A9FF-8249-A3D3-21FB7B7CCB8D}" type="slidenum">
              <a:rPr lang="en-US" smtClean="0"/>
              <a:t>15</a:t>
            </a:fld>
            <a:endParaRPr lang="en-US"/>
          </a:p>
        </p:txBody>
      </p:sp>
    </p:spTree>
    <p:extLst>
      <p:ext uri="{BB962C8B-B14F-4D97-AF65-F5344CB8AC3E}">
        <p14:creationId xmlns:p14="http://schemas.microsoft.com/office/powerpoint/2010/main" val="360164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 </a:t>
            </a:r>
            <a:r>
              <a:rPr lang="en-US" dirty="0" err="1"/>
              <a:t>ListNode</a:t>
            </a:r>
            <a:r>
              <a:rPr lang="en-US" dirty="0"/>
              <a:t> (1)</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pPr marL="0" indent="0">
              <a:buNone/>
            </a:pPr>
            <a:r>
              <a:rPr lang="en-US" dirty="0" err="1">
                <a:latin typeface="Consolas" panose="020B0609020204030204" pitchFamily="49" charset="0"/>
              </a:rPr>
              <a:t>ListNode</a:t>
            </a:r>
            <a:r>
              <a:rPr lang="en-US" dirty="0">
                <a:latin typeface="Consolas" panose="020B0609020204030204" pitchFamily="49" charset="0"/>
              </a:rPr>
              <a:t> list = new </a:t>
            </a:r>
            <a:r>
              <a:rPr lang="en-US" dirty="0" err="1">
                <a:latin typeface="Consolas" panose="020B0609020204030204" pitchFamily="49" charset="0"/>
              </a:rPr>
              <a:t>ListNode</a:t>
            </a:r>
            <a:r>
              <a:rPr lang="en-US" dirty="0">
                <a:latin typeface="Consolas" panose="020B0609020204030204" pitchFamily="49" charset="0"/>
              </a:rPr>
              <a:t>(1);</a:t>
            </a:r>
          </a:p>
          <a:p>
            <a:pPr marL="0" indent="0">
              <a:buNone/>
            </a:pPr>
            <a:r>
              <a:rPr lang="en-US" dirty="0" err="1">
                <a:latin typeface="Consolas" panose="020B0609020204030204" pitchFamily="49" charset="0"/>
              </a:rPr>
              <a:t>list.next</a:t>
            </a:r>
            <a:r>
              <a:rPr lang="en-US" dirty="0">
                <a:latin typeface="Consolas" panose="020B0609020204030204" pitchFamily="49" charset="0"/>
              </a:rPr>
              <a:t> = new </a:t>
            </a:r>
            <a:r>
              <a:rPr lang="en-US" dirty="0" err="1">
                <a:latin typeface="Consolas" panose="020B0609020204030204" pitchFamily="49" charset="0"/>
              </a:rPr>
              <a:t>ListNode</a:t>
            </a:r>
            <a:r>
              <a:rPr lang="en-US" dirty="0">
                <a:latin typeface="Consolas" panose="020B0609020204030204" pitchFamily="49" charset="0"/>
              </a:rPr>
              <a:t>(2);</a:t>
            </a:r>
          </a:p>
          <a:p>
            <a:pPr marL="0" indent="0">
              <a:buNone/>
            </a:pPr>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grpSp>
        <p:nvGrpSpPr>
          <p:cNvPr id="5" name="Group 4" descr="list variable holding nothing">
            <a:extLst>
              <a:ext uri="{FF2B5EF4-FFF2-40B4-BE49-F238E27FC236}">
                <a16:creationId xmlns:a16="http://schemas.microsoft.com/office/drawing/2014/main" id="{9007B506-F896-4264-A4F5-A5ACB5190E00}"/>
              </a:ext>
            </a:extLst>
          </p:cNvPr>
          <p:cNvGrpSpPr/>
          <p:nvPr/>
        </p:nvGrpSpPr>
        <p:grpSpPr>
          <a:xfrm>
            <a:off x="894867" y="3277673"/>
            <a:ext cx="973344" cy="1280780"/>
            <a:chOff x="894867" y="3277673"/>
            <a:chExt cx="973344" cy="1280780"/>
          </a:xfrm>
        </p:grpSpPr>
        <p:sp>
          <p:nvSpPr>
            <p:cNvPr id="12" name="TextBox 11">
              <a:extLst>
                <a:ext uri="{FF2B5EF4-FFF2-40B4-BE49-F238E27FC236}">
                  <a16:creationId xmlns:a16="http://schemas.microsoft.com/office/drawing/2014/main" id="{398AE56A-0F55-49E5-BCBD-FB15847B6021}"/>
                </a:ext>
              </a:extLst>
            </p:cNvPr>
            <p:cNvSpPr txBox="1"/>
            <p:nvPr/>
          </p:nvSpPr>
          <p:spPr>
            <a:xfrm>
              <a:off x="894867" y="3277673"/>
              <a:ext cx="973344" cy="523220"/>
            </a:xfrm>
            <a:prstGeom prst="rect">
              <a:avLst/>
            </a:prstGeom>
            <a:noFill/>
          </p:spPr>
          <p:txBody>
            <a:bodyPr wrap="none" rtlCol="0">
              <a:spAutoFit/>
            </a:bodyPr>
            <a:lstStyle/>
            <a:p>
              <a:pPr algn="ctr"/>
              <a:r>
                <a:rPr lang="en-US" sz="2800" dirty="0">
                  <a:latin typeface="Consolas" panose="020B0609020204030204" pitchFamily="49" charset="0"/>
                </a:rPr>
                <a:t>list</a:t>
              </a:r>
            </a:p>
          </p:txBody>
        </p:sp>
        <p:sp>
          <p:nvSpPr>
            <p:cNvPr id="19" name="Rectangle: Rounded Corners 18">
              <a:extLst>
                <a:ext uri="{FF2B5EF4-FFF2-40B4-BE49-F238E27FC236}">
                  <a16:creationId xmlns:a16="http://schemas.microsoft.com/office/drawing/2014/main" id="{848EA76A-B828-42AF-AE92-03EDBF354497}"/>
                </a:ext>
              </a:extLst>
            </p:cNvPr>
            <p:cNvSpPr/>
            <p:nvPr/>
          </p:nvSpPr>
          <p:spPr>
            <a:xfrm>
              <a:off x="988586" y="380089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9" name="Table 4" descr="A 10x7 grid of seemingly random integers, representing memory on a computer">
            <a:extLst>
              <a:ext uri="{FF2B5EF4-FFF2-40B4-BE49-F238E27FC236}">
                <a16:creationId xmlns:a16="http://schemas.microsoft.com/office/drawing/2014/main" id="{70653A71-ACB0-47DC-A3B9-A0DD34F455EF}"/>
              </a:ext>
            </a:extLst>
          </p:cNvPr>
          <p:cNvGraphicFramePr>
            <a:graphicFrameLocks noGrp="1"/>
          </p:cNvGraphicFramePr>
          <p:nvPr>
            <p:extLst>
              <p:ext uri="{D42A27DB-BD31-4B8C-83A1-F6EECF244321}">
                <p14:modId xmlns:p14="http://schemas.microsoft.com/office/powerpoint/2010/main" val="2801572699"/>
              </p:ext>
            </p:extLst>
          </p:nvPr>
        </p:nvGraphicFramePr>
        <p:xfrm>
          <a:off x="3050434" y="3016784"/>
          <a:ext cx="8128000" cy="2595880"/>
        </p:xfrm>
        <a:graphic>
          <a:graphicData uri="http://schemas.openxmlformats.org/drawingml/2006/table">
            <a:tbl>
              <a:tblPr firstRow="1" bandRow="1">
                <a:tableStyleId>{2D5ABB26-0587-4C30-8999-92F81FD0307C}</a:tableStyleId>
              </a:tblPr>
              <a:tblGrid>
                <a:gridCol w="812800">
                  <a:extLst>
                    <a:ext uri="{9D8B030D-6E8A-4147-A177-3AD203B41FA5}">
                      <a16:colId xmlns:a16="http://schemas.microsoft.com/office/drawing/2014/main" val="4108463447"/>
                    </a:ext>
                  </a:extLst>
                </a:gridCol>
                <a:gridCol w="812800">
                  <a:extLst>
                    <a:ext uri="{9D8B030D-6E8A-4147-A177-3AD203B41FA5}">
                      <a16:colId xmlns:a16="http://schemas.microsoft.com/office/drawing/2014/main" val="970217337"/>
                    </a:ext>
                  </a:extLst>
                </a:gridCol>
                <a:gridCol w="812800">
                  <a:extLst>
                    <a:ext uri="{9D8B030D-6E8A-4147-A177-3AD203B41FA5}">
                      <a16:colId xmlns:a16="http://schemas.microsoft.com/office/drawing/2014/main" val="1583631127"/>
                    </a:ext>
                  </a:extLst>
                </a:gridCol>
                <a:gridCol w="812800">
                  <a:extLst>
                    <a:ext uri="{9D8B030D-6E8A-4147-A177-3AD203B41FA5}">
                      <a16:colId xmlns:a16="http://schemas.microsoft.com/office/drawing/2014/main" val="732866057"/>
                    </a:ext>
                  </a:extLst>
                </a:gridCol>
                <a:gridCol w="812800">
                  <a:extLst>
                    <a:ext uri="{9D8B030D-6E8A-4147-A177-3AD203B41FA5}">
                      <a16:colId xmlns:a16="http://schemas.microsoft.com/office/drawing/2014/main" val="698010077"/>
                    </a:ext>
                  </a:extLst>
                </a:gridCol>
                <a:gridCol w="812800">
                  <a:extLst>
                    <a:ext uri="{9D8B030D-6E8A-4147-A177-3AD203B41FA5}">
                      <a16:colId xmlns:a16="http://schemas.microsoft.com/office/drawing/2014/main" val="2213141739"/>
                    </a:ext>
                  </a:extLst>
                </a:gridCol>
                <a:gridCol w="812800">
                  <a:extLst>
                    <a:ext uri="{9D8B030D-6E8A-4147-A177-3AD203B41FA5}">
                      <a16:colId xmlns:a16="http://schemas.microsoft.com/office/drawing/2014/main" val="935971130"/>
                    </a:ext>
                  </a:extLst>
                </a:gridCol>
                <a:gridCol w="812800">
                  <a:extLst>
                    <a:ext uri="{9D8B030D-6E8A-4147-A177-3AD203B41FA5}">
                      <a16:colId xmlns:a16="http://schemas.microsoft.com/office/drawing/2014/main" val="1670699838"/>
                    </a:ext>
                  </a:extLst>
                </a:gridCol>
                <a:gridCol w="812800">
                  <a:extLst>
                    <a:ext uri="{9D8B030D-6E8A-4147-A177-3AD203B41FA5}">
                      <a16:colId xmlns:a16="http://schemas.microsoft.com/office/drawing/2014/main" val="583128012"/>
                    </a:ext>
                  </a:extLst>
                </a:gridCol>
                <a:gridCol w="812800">
                  <a:extLst>
                    <a:ext uri="{9D8B030D-6E8A-4147-A177-3AD203B41FA5}">
                      <a16:colId xmlns:a16="http://schemas.microsoft.com/office/drawing/2014/main" val="2201102198"/>
                    </a:ext>
                  </a:extLst>
                </a:gridCol>
              </a:tblGrid>
              <a:tr h="370840">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9488831"/>
                  </a:ext>
                </a:extLst>
              </a:tr>
              <a:tr h="370840">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596919"/>
                  </a:ext>
                </a:extLst>
              </a:tr>
              <a:tr h="370840">
                <a:tc>
                  <a:txBody>
                    <a:bodyPr/>
                    <a:lstStyle/>
                    <a:p>
                      <a:pPr algn="ctr"/>
                      <a:r>
                        <a:rPr lang="en-US" sz="1200" dirty="0">
                          <a:latin typeface="Consolas" panose="020B0609020204030204" pitchFamily="49"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8768523"/>
                  </a:ext>
                </a:extLst>
              </a:tr>
              <a:tr h="370840">
                <a:tc>
                  <a:txBody>
                    <a:bodyPr/>
                    <a:lstStyle/>
                    <a:p>
                      <a:pPr algn="ctr"/>
                      <a:r>
                        <a:rPr lang="en-US" sz="1200" dirty="0">
                          <a:latin typeface="Consolas" panose="020B0609020204030204" pitchFamily="49"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7630922"/>
                  </a:ext>
                </a:extLst>
              </a:tr>
              <a:tr h="370840">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6651325"/>
                  </a:ext>
                </a:extLst>
              </a:tr>
              <a:tr h="370840">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4080067"/>
                  </a:ext>
                </a:extLst>
              </a:tr>
              <a:tr h="370840">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010858"/>
                  </a:ext>
                </a:extLst>
              </a:tr>
            </a:tbl>
          </a:graphicData>
        </a:graphic>
      </p:graphicFrame>
      <p:sp>
        <p:nvSpPr>
          <p:cNvPr id="4" name="Slide Number Placeholder 3">
            <a:extLst>
              <a:ext uri="{FF2B5EF4-FFF2-40B4-BE49-F238E27FC236}">
                <a16:creationId xmlns:a16="http://schemas.microsoft.com/office/drawing/2014/main" id="{56A73B84-FE28-48CF-B0D4-27FE22772933}"/>
              </a:ext>
            </a:extLst>
          </p:cNvPr>
          <p:cNvSpPr>
            <a:spLocks noGrp="1"/>
          </p:cNvSpPr>
          <p:nvPr>
            <p:ph type="sldNum" sz="quarter" idx="12"/>
          </p:nvPr>
        </p:nvSpPr>
        <p:spPr/>
        <p:txBody>
          <a:bodyPr/>
          <a:lstStyle/>
          <a:p>
            <a:fld id="{B84CCEFC-A9FF-8249-A3D3-21FB7B7CCB8D}" type="slidenum">
              <a:rPr lang="en-US" smtClean="0"/>
              <a:t>16</a:t>
            </a:fld>
            <a:endParaRPr lang="en-US"/>
          </a:p>
        </p:txBody>
      </p:sp>
    </p:spTree>
    <p:extLst>
      <p:ext uri="{BB962C8B-B14F-4D97-AF65-F5344CB8AC3E}">
        <p14:creationId xmlns:p14="http://schemas.microsoft.com/office/powerpoint/2010/main" val="1820684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normAutofit/>
          </a:bodyPr>
          <a:lstStyle/>
          <a:p>
            <a:r>
              <a:rPr lang="en-US" dirty="0"/>
              <a:t>Contiguous vs. Non-contiguous: </a:t>
            </a:r>
            <a:r>
              <a:rPr lang="en-US" dirty="0" err="1"/>
              <a:t>ListNode</a:t>
            </a:r>
            <a:r>
              <a:rPr lang="en-US" dirty="0"/>
              <a:t> (2)</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pPr marL="0" indent="0">
              <a:buNone/>
            </a:pPr>
            <a:r>
              <a:rPr lang="en-US" dirty="0" err="1">
                <a:latin typeface="Consolas" panose="020B0609020204030204" pitchFamily="49" charset="0"/>
              </a:rPr>
              <a:t>ListNode</a:t>
            </a:r>
            <a:r>
              <a:rPr lang="en-US" dirty="0">
                <a:latin typeface="Consolas" panose="020B0609020204030204" pitchFamily="49" charset="0"/>
              </a:rPr>
              <a:t> list = </a:t>
            </a:r>
            <a:r>
              <a:rPr lang="en-US" dirty="0">
                <a:highlight>
                  <a:srgbClr val="FFF2CC"/>
                </a:highlight>
                <a:latin typeface="Consolas" panose="020B0609020204030204" pitchFamily="49" charset="0"/>
              </a:rPr>
              <a:t>new </a:t>
            </a:r>
            <a:r>
              <a:rPr lang="en-US" dirty="0" err="1">
                <a:highlight>
                  <a:srgbClr val="FFF2CC"/>
                </a:highlight>
                <a:latin typeface="Consolas" panose="020B0609020204030204" pitchFamily="49" charset="0"/>
              </a:rPr>
              <a:t>ListNode</a:t>
            </a:r>
            <a:r>
              <a:rPr lang="en-US" dirty="0">
                <a:highlight>
                  <a:srgbClr val="FFF2CC"/>
                </a:highlight>
                <a:latin typeface="Consolas" panose="020B0609020204030204" pitchFamily="49" charset="0"/>
              </a:rPr>
              <a:t>(1);</a:t>
            </a:r>
          </a:p>
          <a:p>
            <a:pPr marL="0" indent="0">
              <a:buNone/>
            </a:pPr>
            <a:r>
              <a:rPr lang="en-US" dirty="0" err="1">
                <a:latin typeface="Consolas" panose="020B0609020204030204" pitchFamily="49" charset="0"/>
              </a:rPr>
              <a:t>list.next</a:t>
            </a:r>
            <a:r>
              <a:rPr lang="en-US" dirty="0">
                <a:latin typeface="Consolas" panose="020B0609020204030204" pitchFamily="49" charset="0"/>
              </a:rPr>
              <a:t> = new </a:t>
            </a:r>
            <a:r>
              <a:rPr lang="en-US" dirty="0" err="1">
                <a:latin typeface="Consolas" panose="020B0609020204030204" pitchFamily="49" charset="0"/>
              </a:rPr>
              <a:t>ListNode</a:t>
            </a:r>
            <a:r>
              <a:rPr lang="en-US" dirty="0">
                <a:latin typeface="Consolas" panose="020B0609020204030204" pitchFamily="49" charset="0"/>
              </a:rPr>
              <a:t>(2);</a:t>
            </a:r>
          </a:p>
          <a:p>
            <a:pPr marL="0" indent="0">
              <a:buNone/>
            </a:pPr>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graphicFrame>
        <p:nvGraphicFramePr>
          <p:cNvPr id="15" name="Table 4" descr="A 10x7 grid of seemingly random integers, representing memory on a computer; there is a two-cell chunk of memory highlighted yellow and containing 1 and null">
            <a:extLst>
              <a:ext uri="{FF2B5EF4-FFF2-40B4-BE49-F238E27FC236}">
                <a16:creationId xmlns:a16="http://schemas.microsoft.com/office/drawing/2014/main" id="{F2C165B6-D9B5-4D76-B6F0-608909D1BACB}"/>
              </a:ext>
            </a:extLst>
          </p:cNvPr>
          <p:cNvGraphicFramePr>
            <a:graphicFrameLocks noGrp="1"/>
          </p:cNvGraphicFramePr>
          <p:nvPr>
            <p:extLst>
              <p:ext uri="{D42A27DB-BD31-4B8C-83A1-F6EECF244321}">
                <p14:modId xmlns:p14="http://schemas.microsoft.com/office/powerpoint/2010/main" val="178727912"/>
              </p:ext>
            </p:extLst>
          </p:nvPr>
        </p:nvGraphicFramePr>
        <p:xfrm>
          <a:off x="3050434" y="3016784"/>
          <a:ext cx="8128000" cy="2595880"/>
        </p:xfrm>
        <a:graphic>
          <a:graphicData uri="http://schemas.openxmlformats.org/drawingml/2006/table">
            <a:tbl>
              <a:tblPr firstRow="1" bandRow="1">
                <a:tableStyleId>{2D5ABB26-0587-4C30-8999-92F81FD0307C}</a:tableStyleId>
              </a:tblPr>
              <a:tblGrid>
                <a:gridCol w="812800">
                  <a:extLst>
                    <a:ext uri="{9D8B030D-6E8A-4147-A177-3AD203B41FA5}">
                      <a16:colId xmlns:a16="http://schemas.microsoft.com/office/drawing/2014/main" val="4108463447"/>
                    </a:ext>
                  </a:extLst>
                </a:gridCol>
                <a:gridCol w="812800">
                  <a:extLst>
                    <a:ext uri="{9D8B030D-6E8A-4147-A177-3AD203B41FA5}">
                      <a16:colId xmlns:a16="http://schemas.microsoft.com/office/drawing/2014/main" val="970217337"/>
                    </a:ext>
                  </a:extLst>
                </a:gridCol>
                <a:gridCol w="812800">
                  <a:extLst>
                    <a:ext uri="{9D8B030D-6E8A-4147-A177-3AD203B41FA5}">
                      <a16:colId xmlns:a16="http://schemas.microsoft.com/office/drawing/2014/main" val="1583631127"/>
                    </a:ext>
                  </a:extLst>
                </a:gridCol>
                <a:gridCol w="812800">
                  <a:extLst>
                    <a:ext uri="{9D8B030D-6E8A-4147-A177-3AD203B41FA5}">
                      <a16:colId xmlns:a16="http://schemas.microsoft.com/office/drawing/2014/main" val="732866057"/>
                    </a:ext>
                  </a:extLst>
                </a:gridCol>
                <a:gridCol w="812800">
                  <a:extLst>
                    <a:ext uri="{9D8B030D-6E8A-4147-A177-3AD203B41FA5}">
                      <a16:colId xmlns:a16="http://schemas.microsoft.com/office/drawing/2014/main" val="698010077"/>
                    </a:ext>
                  </a:extLst>
                </a:gridCol>
                <a:gridCol w="812800">
                  <a:extLst>
                    <a:ext uri="{9D8B030D-6E8A-4147-A177-3AD203B41FA5}">
                      <a16:colId xmlns:a16="http://schemas.microsoft.com/office/drawing/2014/main" val="2213141739"/>
                    </a:ext>
                  </a:extLst>
                </a:gridCol>
                <a:gridCol w="812800">
                  <a:extLst>
                    <a:ext uri="{9D8B030D-6E8A-4147-A177-3AD203B41FA5}">
                      <a16:colId xmlns:a16="http://schemas.microsoft.com/office/drawing/2014/main" val="935971130"/>
                    </a:ext>
                  </a:extLst>
                </a:gridCol>
                <a:gridCol w="812800">
                  <a:extLst>
                    <a:ext uri="{9D8B030D-6E8A-4147-A177-3AD203B41FA5}">
                      <a16:colId xmlns:a16="http://schemas.microsoft.com/office/drawing/2014/main" val="1670699838"/>
                    </a:ext>
                  </a:extLst>
                </a:gridCol>
                <a:gridCol w="812800">
                  <a:extLst>
                    <a:ext uri="{9D8B030D-6E8A-4147-A177-3AD203B41FA5}">
                      <a16:colId xmlns:a16="http://schemas.microsoft.com/office/drawing/2014/main" val="583128012"/>
                    </a:ext>
                  </a:extLst>
                </a:gridCol>
                <a:gridCol w="812800">
                  <a:extLst>
                    <a:ext uri="{9D8B030D-6E8A-4147-A177-3AD203B41FA5}">
                      <a16:colId xmlns:a16="http://schemas.microsoft.com/office/drawing/2014/main" val="2201102198"/>
                    </a:ext>
                  </a:extLst>
                </a:gridCol>
              </a:tblGrid>
              <a:tr h="370840">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9488831"/>
                  </a:ext>
                </a:extLst>
              </a:tr>
              <a:tr h="370840">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highlight>
                            <a:srgbClr val="FFF2CC"/>
                          </a:highlight>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highlight>
                            <a:srgbClr val="FFF2CC"/>
                          </a:highlight>
                          <a:latin typeface="Consolas" panose="020B0609020204030204" pitchFamily="49" charset="0"/>
                        </a:rPr>
                        <a:t>null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596919"/>
                  </a:ext>
                </a:extLst>
              </a:tr>
              <a:tr h="370840">
                <a:tc>
                  <a:txBody>
                    <a:bodyPr/>
                    <a:lstStyle/>
                    <a:p>
                      <a:pPr algn="ctr"/>
                      <a:r>
                        <a:rPr lang="en-US" sz="1200" dirty="0">
                          <a:latin typeface="Consolas" panose="020B0609020204030204" pitchFamily="49"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8768523"/>
                  </a:ext>
                </a:extLst>
              </a:tr>
              <a:tr h="370840">
                <a:tc>
                  <a:txBody>
                    <a:bodyPr/>
                    <a:lstStyle/>
                    <a:p>
                      <a:pPr algn="ctr"/>
                      <a:r>
                        <a:rPr lang="en-US" sz="1200" dirty="0">
                          <a:latin typeface="Consolas" panose="020B0609020204030204" pitchFamily="49"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7630922"/>
                  </a:ext>
                </a:extLst>
              </a:tr>
              <a:tr h="370840">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6651325"/>
                  </a:ext>
                </a:extLst>
              </a:tr>
              <a:tr h="370840">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4080067"/>
                  </a:ext>
                </a:extLst>
              </a:tr>
              <a:tr h="370840">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010858"/>
                  </a:ext>
                </a:extLst>
              </a:tr>
            </a:tbl>
          </a:graphicData>
        </a:graphic>
      </p:graphicFrame>
      <p:grpSp>
        <p:nvGrpSpPr>
          <p:cNvPr id="5" name="Group 4" descr="list variable holding a reference to a chunk of memory 2 spaces wide, holding 1 and null">
            <a:extLst>
              <a:ext uri="{FF2B5EF4-FFF2-40B4-BE49-F238E27FC236}">
                <a16:creationId xmlns:a16="http://schemas.microsoft.com/office/drawing/2014/main" id="{D3B49609-DA6E-4099-939A-77E0F79CEFEB}"/>
              </a:ext>
            </a:extLst>
          </p:cNvPr>
          <p:cNvGrpSpPr/>
          <p:nvPr/>
        </p:nvGrpSpPr>
        <p:grpSpPr>
          <a:xfrm>
            <a:off x="894867" y="3277673"/>
            <a:ext cx="3523820" cy="1280780"/>
            <a:chOff x="894867" y="3277673"/>
            <a:chExt cx="3523820" cy="1280780"/>
          </a:xfrm>
        </p:grpSpPr>
        <p:sp>
          <p:nvSpPr>
            <p:cNvPr id="12" name="TextBox 11">
              <a:extLst>
                <a:ext uri="{FF2B5EF4-FFF2-40B4-BE49-F238E27FC236}">
                  <a16:creationId xmlns:a16="http://schemas.microsoft.com/office/drawing/2014/main" id="{398AE56A-0F55-49E5-BCBD-FB15847B6021}"/>
                </a:ext>
              </a:extLst>
            </p:cNvPr>
            <p:cNvSpPr txBox="1"/>
            <p:nvPr/>
          </p:nvSpPr>
          <p:spPr>
            <a:xfrm>
              <a:off x="894867" y="3277673"/>
              <a:ext cx="973344" cy="523220"/>
            </a:xfrm>
            <a:prstGeom prst="rect">
              <a:avLst/>
            </a:prstGeom>
            <a:noFill/>
          </p:spPr>
          <p:txBody>
            <a:bodyPr wrap="none" rtlCol="0">
              <a:spAutoFit/>
            </a:bodyPr>
            <a:lstStyle/>
            <a:p>
              <a:pPr algn="ctr"/>
              <a:r>
                <a:rPr lang="en-US" sz="2800" dirty="0">
                  <a:latin typeface="Consolas" panose="020B0609020204030204" pitchFamily="49" charset="0"/>
                </a:rPr>
                <a:t>list</a:t>
              </a:r>
            </a:p>
          </p:txBody>
        </p:sp>
        <p:sp>
          <p:nvSpPr>
            <p:cNvPr id="19" name="Rectangle: Rounded Corners 18">
              <a:extLst>
                <a:ext uri="{FF2B5EF4-FFF2-40B4-BE49-F238E27FC236}">
                  <a16:creationId xmlns:a16="http://schemas.microsoft.com/office/drawing/2014/main" id="{848EA76A-B828-42AF-AE92-03EDBF354497}"/>
                </a:ext>
              </a:extLst>
            </p:cNvPr>
            <p:cNvSpPr/>
            <p:nvPr/>
          </p:nvSpPr>
          <p:spPr>
            <a:xfrm>
              <a:off x="988586" y="380089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Bent 15">
              <a:extLst>
                <a:ext uri="{FF2B5EF4-FFF2-40B4-BE49-F238E27FC236}">
                  <a16:creationId xmlns:a16="http://schemas.microsoft.com/office/drawing/2014/main" id="{F28BE632-733E-42BC-9B21-B0EC1396DEC3}"/>
                </a:ext>
              </a:extLst>
            </p:cNvPr>
            <p:cNvSpPr/>
            <p:nvPr/>
          </p:nvSpPr>
          <p:spPr>
            <a:xfrm rot="5400000" flipH="1">
              <a:off x="2604027" y="2436010"/>
              <a:ext cx="553845" cy="3075474"/>
            </a:xfrm>
            <a:prstGeom prst="bentArrow">
              <a:avLst>
                <a:gd name="adj1" fmla="val 18272"/>
                <a:gd name="adj2" fmla="val 29449"/>
                <a:gd name="adj3" fmla="val 49486"/>
                <a:gd name="adj4" fmla="val 4247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Rounded Corners 16">
              <a:extLst>
                <a:ext uri="{FF2B5EF4-FFF2-40B4-BE49-F238E27FC236}">
                  <a16:creationId xmlns:a16="http://schemas.microsoft.com/office/drawing/2014/main" id="{6522A92F-5E55-465F-9565-263FF4F8C51B}"/>
                </a:ext>
              </a:extLst>
            </p:cNvPr>
            <p:cNvSpPr/>
            <p:nvPr/>
          </p:nvSpPr>
          <p:spPr>
            <a:xfrm>
              <a:off x="1164228" y="3988526"/>
              <a:ext cx="348267" cy="40567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E0E8539E-59E2-4EB0-883D-591AB5CCF68E}"/>
              </a:ext>
            </a:extLst>
          </p:cNvPr>
          <p:cNvSpPr>
            <a:spLocks noGrp="1"/>
          </p:cNvSpPr>
          <p:nvPr>
            <p:ph type="sldNum" sz="quarter" idx="12"/>
          </p:nvPr>
        </p:nvSpPr>
        <p:spPr/>
        <p:txBody>
          <a:bodyPr/>
          <a:lstStyle/>
          <a:p>
            <a:fld id="{B84CCEFC-A9FF-8249-A3D3-21FB7B7CCB8D}" type="slidenum">
              <a:rPr lang="en-US" smtClean="0"/>
              <a:t>17</a:t>
            </a:fld>
            <a:endParaRPr lang="en-US"/>
          </a:p>
        </p:txBody>
      </p:sp>
    </p:spTree>
    <p:extLst>
      <p:ext uri="{BB962C8B-B14F-4D97-AF65-F5344CB8AC3E}">
        <p14:creationId xmlns:p14="http://schemas.microsoft.com/office/powerpoint/2010/main" val="86334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 </a:t>
            </a:r>
            <a:r>
              <a:rPr lang="en-US" dirty="0" err="1"/>
              <a:t>ListNode</a:t>
            </a:r>
            <a:r>
              <a:rPr lang="en-US" dirty="0"/>
              <a:t> (3)</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pPr marL="0" indent="0">
              <a:buNone/>
            </a:pPr>
            <a:r>
              <a:rPr lang="en-US" dirty="0" err="1">
                <a:latin typeface="Consolas" panose="020B0609020204030204" pitchFamily="49" charset="0"/>
              </a:rPr>
              <a:t>ListNode</a:t>
            </a:r>
            <a:r>
              <a:rPr lang="en-US" dirty="0">
                <a:latin typeface="Consolas" panose="020B0609020204030204" pitchFamily="49" charset="0"/>
              </a:rPr>
              <a:t> list = </a:t>
            </a:r>
            <a:r>
              <a:rPr lang="en-US" dirty="0">
                <a:highlight>
                  <a:srgbClr val="FFF2CC"/>
                </a:highlight>
                <a:latin typeface="Consolas" panose="020B0609020204030204" pitchFamily="49" charset="0"/>
              </a:rPr>
              <a:t>new </a:t>
            </a:r>
            <a:r>
              <a:rPr lang="en-US" dirty="0" err="1">
                <a:highlight>
                  <a:srgbClr val="FFF2CC"/>
                </a:highlight>
                <a:latin typeface="Consolas" panose="020B0609020204030204" pitchFamily="49" charset="0"/>
              </a:rPr>
              <a:t>ListNode</a:t>
            </a:r>
            <a:r>
              <a:rPr lang="en-US" dirty="0">
                <a:highlight>
                  <a:srgbClr val="FFF2CC"/>
                </a:highlight>
                <a:latin typeface="Consolas" panose="020B0609020204030204" pitchFamily="49" charset="0"/>
              </a:rPr>
              <a:t>(1);</a:t>
            </a:r>
            <a:r>
              <a:rPr lang="en-US" dirty="0">
                <a:latin typeface="Consolas" panose="020B0609020204030204" pitchFamily="49" charset="0"/>
              </a:rPr>
              <a:t> </a:t>
            </a:r>
          </a:p>
          <a:p>
            <a:pPr marL="0" indent="0">
              <a:buNone/>
            </a:pPr>
            <a:r>
              <a:rPr lang="en-US" dirty="0" err="1">
                <a:latin typeface="Consolas" panose="020B0609020204030204" pitchFamily="49" charset="0"/>
              </a:rPr>
              <a:t>list.next</a:t>
            </a:r>
            <a:r>
              <a:rPr lang="en-US" dirty="0">
                <a:latin typeface="Consolas" panose="020B0609020204030204" pitchFamily="49" charset="0"/>
              </a:rPr>
              <a:t> = </a:t>
            </a:r>
            <a:r>
              <a:rPr lang="en-US" dirty="0">
                <a:highlight>
                  <a:srgbClr val="CEC7EA"/>
                </a:highlight>
                <a:latin typeface="Consolas" panose="020B0609020204030204" pitchFamily="49" charset="0"/>
              </a:rPr>
              <a:t>new </a:t>
            </a:r>
            <a:r>
              <a:rPr lang="en-US" dirty="0" err="1">
                <a:highlight>
                  <a:srgbClr val="CEC7EA"/>
                </a:highlight>
                <a:latin typeface="Consolas" panose="020B0609020204030204" pitchFamily="49" charset="0"/>
              </a:rPr>
              <a:t>ListNode</a:t>
            </a:r>
            <a:r>
              <a:rPr lang="en-US" dirty="0">
                <a:highlight>
                  <a:srgbClr val="CEC7EA"/>
                </a:highlight>
                <a:latin typeface="Consolas" panose="020B0609020204030204" pitchFamily="49" charset="0"/>
              </a:rPr>
              <a:t>(2)</a:t>
            </a:r>
            <a:r>
              <a:rPr lang="en-US" dirty="0">
                <a:latin typeface="Consolas" panose="020B0609020204030204" pitchFamily="49" charset="0"/>
              </a:rPr>
              <a:t>;</a:t>
            </a:r>
          </a:p>
          <a:p>
            <a:pPr marL="0" indent="0">
              <a:buNone/>
            </a:pPr>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graphicFrame>
        <p:nvGraphicFramePr>
          <p:cNvPr id="15" name="Table 4" descr="A 10x7 grid of seemingly random integers, representing memory on a computer; there is a two-cell chunk of memory highlighted yellow and containing 1 and a reference to another separate two-cell chunk of memory containing 2 and null">
            <a:extLst>
              <a:ext uri="{FF2B5EF4-FFF2-40B4-BE49-F238E27FC236}">
                <a16:creationId xmlns:a16="http://schemas.microsoft.com/office/drawing/2014/main" id="{F2C165B6-D9B5-4D76-B6F0-608909D1BACB}"/>
              </a:ext>
            </a:extLst>
          </p:cNvPr>
          <p:cNvGraphicFramePr>
            <a:graphicFrameLocks noGrp="1"/>
          </p:cNvGraphicFramePr>
          <p:nvPr>
            <p:extLst>
              <p:ext uri="{D42A27DB-BD31-4B8C-83A1-F6EECF244321}">
                <p14:modId xmlns:p14="http://schemas.microsoft.com/office/powerpoint/2010/main" val="475665751"/>
              </p:ext>
            </p:extLst>
          </p:nvPr>
        </p:nvGraphicFramePr>
        <p:xfrm>
          <a:off x="3050434" y="3016784"/>
          <a:ext cx="8128000" cy="2595880"/>
        </p:xfrm>
        <a:graphic>
          <a:graphicData uri="http://schemas.openxmlformats.org/drawingml/2006/table">
            <a:tbl>
              <a:tblPr firstRow="1" bandRow="1">
                <a:tableStyleId>{2D5ABB26-0587-4C30-8999-92F81FD0307C}</a:tableStyleId>
              </a:tblPr>
              <a:tblGrid>
                <a:gridCol w="812800">
                  <a:extLst>
                    <a:ext uri="{9D8B030D-6E8A-4147-A177-3AD203B41FA5}">
                      <a16:colId xmlns:a16="http://schemas.microsoft.com/office/drawing/2014/main" val="4108463447"/>
                    </a:ext>
                  </a:extLst>
                </a:gridCol>
                <a:gridCol w="812800">
                  <a:extLst>
                    <a:ext uri="{9D8B030D-6E8A-4147-A177-3AD203B41FA5}">
                      <a16:colId xmlns:a16="http://schemas.microsoft.com/office/drawing/2014/main" val="970217337"/>
                    </a:ext>
                  </a:extLst>
                </a:gridCol>
                <a:gridCol w="812800">
                  <a:extLst>
                    <a:ext uri="{9D8B030D-6E8A-4147-A177-3AD203B41FA5}">
                      <a16:colId xmlns:a16="http://schemas.microsoft.com/office/drawing/2014/main" val="1583631127"/>
                    </a:ext>
                  </a:extLst>
                </a:gridCol>
                <a:gridCol w="812800">
                  <a:extLst>
                    <a:ext uri="{9D8B030D-6E8A-4147-A177-3AD203B41FA5}">
                      <a16:colId xmlns:a16="http://schemas.microsoft.com/office/drawing/2014/main" val="732866057"/>
                    </a:ext>
                  </a:extLst>
                </a:gridCol>
                <a:gridCol w="812800">
                  <a:extLst>
                    <a:ext uri="{9D8B030D-6E8A-4147-A177-3AD203B41FA5}">
                      <a16:colId xmlns:a16="http://schemas.microsoft.com/office/drawing/2014/main" val="698010077"/>
                    </a:ext>
                  </a:extLst>
                </a:gridCol>
                <a:gridCol w="812800">
                  <a:extLst>
                    <a:ext uri="{9D8B030D-6E8A-4147-A177-3AD203B41FA5}">
                      <a16:colId xmlns:a16="http://schemas.microsoft.com/office/drawing/2014/main" val="2213141739"/>
                    </a:ext>
                  </a:extLst>
                </a:gridCol>
                <a:gridCol w="812800">
                  <a:extLst>
                    <a:ext uri="{9D8B030D-6E8A-4147-A177-3AD203B41FA5}">
                      <a16:colId xmlns:a16="http://schemas.microsoft.com/office/drawing/2014/main" val="935971130"/>
                    </a:ext>
                  </a:extLst>
                </a:gridCol>
                <a:gridCol w="812800">
                  <a:extLst>
                    <a:ext uri="{9D8B030D-6E8A-4147-A177-3AD203B41FA5}">
                      <a16:colId xmlns:a16="http://schemas.microsoft.com/office/drawing/2014/main" val="1670699838"/>
                    </a:ext>
                  </a:extLst>
                </a:gridCol>
                <a:gridCol w="812800">
                  <a:extLst>
                    <a:ext uri="{9D8B030D-6E8A-4147-A177-3AD203B41FA5}">
                      <a16:colId xmlns:a16="http://schemas.microsoft.com/office/drawing/2014/main" val="583128012"/>
                    </a:ext>
                  </a:extLst>
                </a:gridCol>
                <a:gridCol w="812800">
                  <a:extLst>
                    <a:ext uri="{9D8B030D-6E8A-4147-A177-3AD203B41FA5}">
                      <a16:colId xmlns:a16="http://schemas.microsoft.com/office/drawing/2014/main" val="2201102198"/>
                    </a:ext>
                  </a:extLst>
                </a:gridCol>
              </a:tblGrid>
              <a:tr h="370840">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9488831"/>
                  </a:ext>
                </a:extLst>
              </a:tr>
              <a:tr h="370840">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highlight>
                            <a:srgbClr val="FFF2CC"/>
                          </a:highlight>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highlight>
                            <a:srgbClr val="FFF2CC"/>
                          </a:highlight>
                          <a:latin typeface="Consolas" panose="020B0609020204030204" pitchFamily="49" charset="0"/>
                        </a:rPr>
                        <a:t>null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596919"/>
                  </a:ext>
                </a:extLst>
              </a:tr>
              <a:tr h="370840">
                <a:tc>
                  <a:txBody>
                    <a:bodyPr/>
                    <a:lstStyle/>
                    <a:p>
                      <a:pPr algn="ctr"/>
                      <a:r>
                        <a:rPr lang="en-US" sz="1200" dirty="0">
                          <a:latin typeface="Consolas" panose="020B0609020204030204" pitchFamily="49"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8768523"/>
                  </a:ext>
                </a:extLst>
              </a:tr>
              <a:tr h="370840">
                <a:tc>
                  <a:txBody>
                    <a:bodyPr/>
                    <a:lstStyle/>
                    <a:p>
                      <a:pPr algn="ctr"/>
                      <a:r>
                        <a:rPr lang="en-US" sz="1200" dirty="0">
                          <a:latin typeface="Consolas" panose="020B0609020204030204" pitchFamily="49"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7630922"/>
                  </a:ext>
                </a:extLst>
              </a:tr>
              <a:tr h="370840">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200" dirty="0">
                          <a:latin typeface="Consolas" panose="020B0609020204030204" pitchFamily="49" charset="0"/>
                        </a:rPr>
                        <a:t>null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6651325"/>
                  </a:ext>
                </a:extLst>
              </a:tr>
              <a:tr h="370840">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4080067"/>
                  </a:ext>
                </a:extLst>
              </a:tr>
              <a:tr h="370840">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010858"/>
                  </a:ext>
                </a:extLst>
              </a:tr>
            </a:tbl>
          </a:graphicData>
        </a:graphic>
      </p:graphicFrame>
      <p:grpSp>
        <p:nvGrpSpPr>
          <p:cNvPr id="5" name="Group 4" descr="list variable holding a reference to a chunk of memory 2 spaces wide, holding 1 and a reference to another chunk of memory 2 spaces wide, holding 2 and null">
            <a:extLst>
              <a:ext uri="{FF2B5EF4-FFF2-40B4-BE49-F238E27FC236}">
                <a16:creationId xmlns:a16="http://schemas.microsoft.com/office/drawing/2014/main" id="{EDA45E46-7ED5-447F-A351-C839BEA6FB9A}"/>
              </a:ext>
            </a:extLst>
          </p:cNvPr>
          <p:cNvGrpSpPr/>
          <p:nvPr/>
        </p:nvGrpSpPr>
        <p:grpSpPr>
          <a:xfrm>
            <a:off x="894867" y="3277673"/>
            <a:ext cx="7126666" cy="1518819"/>
            <a:chOff x="894867" y="3277673"/>
            <a:chExt cx="7126666" cy="1518819"/>
          </a:xfrm>
        </p:grpSpPr>
        <p:sp>
          <p:nvSpPr>
            <p:cNvPr id="12" name="TextBox 11">
              <a:extLst>
                <a:ext uri="{FF2B5EF4-FFF2-40B4-BE49-F238E27FC236}">
                  <a16:creationId xmlns:a16="http://schemas.microsoft.com/office/drawing/2014/main" id="{398AE56A-0F55-49E5-BCBD-FB15847B6021}"/>
                </a:ext>
              </a:extLst>
            </p:cNvPr>
            <p:cNvSpPr txBox="1"/>
            <p:nvPr/>
          </p:nvSpPr>
          <p:spPr>
            <a:xfrm>
              <a:off x="894867" y="3277673"/>
              <a:ext cx="973344" cy="523220"/>
            </a:xfrm>
            <a:prstGeom prst="rect">
              <a:avLst/>
            </a:prstGeom>
            <a:noFill/>
          </p:spPr>
          <p:txBody>
            <a:bodyPr wrap="none" rtlCol="0">
              <a:spAutoFit/>
            </a:bodyPr>
            <a:lstStyle/>
            <a:p>
              <a:pPr algn="ctr"/>
              <a:r>
                <a:rPr lang="en-US" sz="2800" dirty="0">
                  <a:latin typeface="Consolas" panose="020B0609020204030204" pitchFamily="49" charset="0"/>
                </a:rPr>
                <a:t>list</a:t>
              </a:r>
            </a:p>
          </p:txBody>
        </p:sp>
        <p:sp>
          <p:nvSpPr>
            <p:cNvPr id="19" name="Rectangle: Rounded Corners 18">
              <a:extLst>
                <a:ext uri="{FF2B5EF4-FFF2-40B4-BE49-F238E27FC236}">
                  <a16:creationId xmlns:a16="http://schemas.microsoft.com/office/drawing/2014/main" id="{848EA76A-B828-42AF-AE92-03EDBF354497}"/>
                </a:ext>
              </a:extLst>
            </p:cNvPr>
            <p:cNvSpPr/>
            <p:nvPr/>
          </p:nvSpPr>
          <p:spPr>
            <a:xfrm>
              <a:off x="988586" y="380089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Bent 15">
              <a:extLst>
                <a:ext uri="{FF2B5EF4-FFF2-40B4-BE49-F238E27FC236}">
                  <a16:creationId xmlns:a16="http://schemas.microsoft.com/office/drawing/2014/main" id="{F28BE632-733E-42BC-9B21-B0EC1396DEC3}"/>
                </a:ext>
              </a:extLst>
            </p:cNvPr>
            <p:cNvSpPr/>
            <p:nvPr/>
          </p:nvSpPr>
          <p:spPr>
            <a:xfrm rot="5400000" flipH="1">
              <a:off x="2604027" y="2436010"/>
              <a:ext cx="553845" cy="3075474"/>
            </a:xfrm>
            <a:prstGeom prst="bentArrow">
              <a:avLst>
                <a:gd name="adj1" fmla="val 18272"/>
                <a:gd name="adj2" fmla="val 29449"/>
                <a:gd name="adj3" fmla="val 49486"/>
                <a:gd name="adj4" fmla="val 4247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Rounded Corners 16">
              <a:extLst>
                <a:ext uri="{FF2B5EF4-FFF2-40B4-BE49-F238E27FC236}">
                  <a16:creationId xmlns:a16="http://schemas.microsoft.com/office/drawing/2014/main" id="{6522A92F-5E55-465F-9565-263FF4F8C51B}"/>
                </a:ext>
              </a:extLst>
            </p:cNvPr>
            <p:cNvSpPr/>
            <p:nvPr/>
          </p:nvSpPr>
          <p:spPr>
            <a:xfrm>
              <a:off x="1164228" y="3988526"/>
              <a:ext cx="348267" cy="40567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Bent 10">
              <a:extLst>
                <a:ext uri="{FF2B5EF4-FFF2-40B4-BE49-F238E27FC236}">
                  <a16:creationId xmlns:a16="http://schemas.microsoft.com/office/drawing/2014/main" id="{C5D66292-8530-4E62-BF0B-9E1E355E107B}"/>
                </a:ext>
              </a:extLst>
            </p:cNvPr>
            <p:cNvSpPr/>
            <p:nvPr/>
          </p:nvSpPr>
          <p:spPr>
            <a:xfrm rot="10800000" flipH="1">
              <a:off x="4996403" y="3603887"/>
              <a:ext cx="3025130" cy="1192605"/>
            </a:xfrm>
            <a:prstGeom prst="bentArrow">
              <a:avLst>
                <a:gd name="adj1" fmla="val 7627"/>
                <a:gd name="adj2" fmla="val 9136"/>
                <a:gd name="adj3" fmla="val 19232"/>
                <a:gd name="adj4" fmla="val 4247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Rounded Corners 12">
              <a:extLst>
                <a:ext uri="{FF2B5EF4-FFF2-40B4-BE49-F238E27FC236}">
                  <a16:creationId xmlns:a16="http://schemas.microsoft.com/office/drawing/2014/main" id="{FD615615-092E-443D-8AE8-B7C1C92F2913}"/>
                </a:ext>
              </a:extLst>
            </p:cNvPr>
            <p:cNvSpPr/>
            <p:nvPr/>
          </p:nvSpPr>
          <p:spPr>
            <a:xfrm>
              <a:off x="4867032" y="3484811"/>
              <a:ext cx="367809" cy="17586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07823453-9BBE-4A30-B9C5-4E0BDCAE24E7}"/>
              </a:ext>
            </a:extLst>
          </p:cNvPr>
          <p:cNvSpPr>
            <a:spLocks noGrp="1"/>
          </p:cNvSpPr>
          <p:nvPr>
            <p:ph type="sldNum" sz="quarter" idx="12"/>
          </p:nvPr>
        </p:nvSpPr>
        <p:spPr/>
        <p:txBody>
          <a:bodyPr/>
          <a:lstStyle/>
          <a:p>
            <a:fld id="{B84CCEFC-A9FF-8249-A3D3-21FB7B7CCB8D}" type="slidenum">
              <a:rPr lang="en-US" smtClean="0"/>
              <a:t>18</a:t>
            </a:fld>
            <a:endParaRPr lang="en-US"/>
          </a:p>
        </p:txBody>
      </p:sp>
    </p:spTree>
    <p:extLst>
      <p:ext uri="{BB962C8B-B14F-4D97-AF65-F5344CB8AC3E}">
        <p14:creationId xmlns:p14="http://schemas.microsoft.com/office/powerpoint/2010/main" val="2047247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 Summary</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endParaRPr lang="en-US" dirty="0">
              <a:latin typeface="Calibri" panose="020F0502020204030204" pitchFamily="34" charset="0"/>
            </a:endParaRPr>
          </a:p>
          <a:p>
            <a:r>
              <a:rPr lang="en-US" dirty="0">
                <a:latin typeface="Calibri" panose="020F0502020204030204" pitchFamily="34" charset="0"/>
              </a:rPr>
              <a:t>Contiguous memory = impossible to resize directly</a:t>
            </a:r>
          </a:p>
          <a:p>
            <a:pPr lvl="1"/>
            <a:r>
              <a:rPr lang="en-US" dirty="0">
                <a:latin typeface="Calibri" panose="020F0502020204030204" pitchFamily="34" charset="0"/>
              </a:rPr>
              <a:t>Surrounding stuff in memory (we can’t just overwrite)</a:t>
            </a:r>
          </a:p>
          <a:p>
            <a:pPr lvl="1"/>
            <a:r>
              <a:rPr lang="en-US" dirty="0">
                <a:latin typeface="Calibri" panose="020F0502020204030204" pitchFamily="34" charset="0"/>
              </a:rPr>
              <a:t>Best we can manage is get more space and copy</a:t>
            </a:r>
          </a:p>
          <a:p>
            <a:r>
              <a:rPr lang="en-US" dirty="0">
                <a:latin typeface="Calibri" panose="020F0502020204030204" pitchFamily="34" charset="0"/>
              </a:rPr>
              <a:t>Non-contiguous memory = easy to resize</a:t>
            </a:r>
          </a:p>
          <a:p>
            <a:pPr lvl="1"/>
            <a:r>
              <a:rPr lang="en-US" dirty="0">
                <a:latin typeface="Calibri" panose="020F0502020204030204" pitchFamily="34" charset="0"/>
              </a:rPr>
              <a:t>Just get some more memory and link it to the rest</a:t>
            </a:r>
          </a:p>
        </p:txBody>
      </p:sp>
      <p:sp>
        <p:nvSpPr>
          <p:cNvPr id="4" name="Slide Number Placeholder 3">
            <a:extLst>
              <a:ext uri="{FF2B5EF4-FFF2-40B4-BE49-F238E27FC236}">
                <a16:creationId xmlns:a16="http://schemas.microsoft.com/office/drawing/2014/main" id="{1108172B-99B3-4C05-BEFA-45BD65F43D46}"/>
              </a:ext>
            </a:extLst>
          </p:cNvPr>
          <p:cNvSpPr>
            <a:spLocks noGrp="1"/>
          </p:cNvSpPr>
          <p:nvPr>
            <p:ph type="sldNum" sz="quarter" idx="12"/>
          </p:nvPr>
        </p:nvSpPr>
        <p:spPr/>
        <p:txBody>
          <a:bodyPr/>
          <a:lstStyle/>
          <a:p>
            <a:fld id="{B84CCEFC-A9FF-8249-A3D3-21FB7B7CCB8D}" type="slidenum">
              <a:rPr lang="en-US" smtClean="0"/>
              <a:t>19</a:t>
            </a:fld>
            <a:endParaRPr lang="en-US"/>
          </a:p>
        </p:txBody>
      </p:sp>
    </p:spTree>
    <p:extLst>
      <p:ext uri="{BB962C8B-B14F-4D97-AF65-F5344CB8AC3E}">
        <p14:creationId xmlns:p14="http://schemas.microsoft.com/office/powerpoint/2010/main" val="1968889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 Announcements</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b="1" dirty="0">
                <a:solidFill>
                  <a:schemeClr val="accent5"/>
                </a:solidFill>
              </a:rPr>
              <a:t>Announcements</a:t>
            </a:r>
          </a:p>
          <a:p>
            <a:pPr>
              <a:spcAft>
                <a:spcPts val="1200"/>
              </a:spcAft>
            </a:pPr>
            <a:r>
              <a:rPr lang="en-US" dirty="0">
                <a:solidFill>
                  <a:schemeClr val="tx1">
                    <a:lumMod val="85000"/>
                    <a:lumOff val="15000"/>
                  </a:schemeClr>
                </a:solidFill>
              </a:rPr>
              <a:t>Reference Semantics Review</a:t>
            </a:r>
          </a:p>
          <a:p>
            <a:pPr>
              <a:spcAft>
                <a:spcPts val="1200"/>
              </a:spcAft>
            </a:pPr>
            <a:r>
              <a:rPr lang="en-US" dirty="0">
                <a:solidFill>
                  <a:schemeClr val="tx1">
                    <a:lumMod val="85000"/>
                    <a:lumOff val="15000"/>
                  </a:schemeClr>
                </a:solidFill>
              </a:rPr>
              <a:t>Contiguous / Non-Contiguous Memory Review</a:t>
            </a:r>
          </a:p>
          <a:p>
            <a:pPr>
              <a:spcAft>
                <a:spcPts val="1200"/>
              </a:spcAft>
            </a:pPr>
            <a:r>
              <a:rPr lang="en-US" dirty="0" err="1">
                <a:solidFill>
                  <a:schemeClr val="tx1">
                    <a:lumMod val="85000"/>
                    <a:lumOff val="15000"/>
                  </a:schemeClr>
                </a:solidFill>
                <a:latin typeface="Consolas" panose="020B0609020204030204" pitchFamily="49" charset="0"/>
              </a:rPr>
              <a:t>ListNode</a:t>
            </a:r>
            <a:r>
              <a:rPr lang="en-US" dirty="0">
                <a:solidFill>
                  <a:schemeClr val="tx1">
                    <a:lumMod val="85000"/>
                    <a:lumOff val="15000"/>
                  </a:schemeClr>
                </a:solidFill>
              </a:rPr>
              <a:t> Practice</a:t>
            </a:r>
          </a:p>
        </p:txBody>
      </p:sp>
      <p:sp>
        <p:nvSpPr>
          <p:cNvPr id="4" name="Pentagon 3" descr="pointing to Announcements">
            <a:extLst>
              <a:ext uri="{FF2B5EF4-FFF2-40B4-BE49-F238E27FC236}">
                <a16:creationId xmlns:a16="http://schemas.microsoft.com/office/drawing/2014/main" id="{A474EB40-D05B-4D47-ACB8-073DBA3E897B}"/>
              </a:ext>
            </a:extLst>
          </p:cNvPr>
          <p:cNvSpPr/>
          <p:nvPr/>
        </p:nvSpPr>
        <p:spPr>
          <a:xfrm rot="10800000">
            <a:off x="3669274" y="1441485"/>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37FD2F9-4797-4763-A45E-261293E81F37}"/>
              </a:ext>
            </a:extLst>
          </p:cNvPr>
          <p:cNvSpPr>
            <a:spLocks noGrp="1"/>
          </p:cNvSpPr>
          <p:nvPr>
            <p:ph type="sldNum" sz="quarter" idx="12"/>
          </p:nvPr>
        </p:nvSpPr>
        <p:spPr/>
        <p:txBody>
          <a:bodyPr/>
          <a:lstStyle/>
          <a:p>
            <a:fld id="{B84CCEFC-A9FF-8249-A3D3-21FB7B7CCB8D}" type="slidenum">
              <a:rPr lang="en-US" smtClean="0"/>
              <a:t>2</a:t>
            </a:fld>
            <a:endParaRPr lang="en-US"/>
          </a:p>
        </p:txBody>
      </p:sp>
    </p:spTree>
    <p:extLst>
      <p:ext uri="{BB962C8B-B14F-4D97-AF65-F5344CB8AC3E}">
        <p14:creationId xmlns:p14="http://schemas.microsoft.com/office/powerpoint/2010/main" val="2657454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 </a:t>
            </a:r>
            <a:r>
              <a:rPr lang="en-US" dirty="0" err="1"/>
              <a:t>ListNode</a:t>
            </a:r>
            <a:r>
              <a:rPr lang="en-US" dirty="0"/>
              <a:t> Practice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dirty="0">
                <a:solidFill>
                  <a:schemeClr val="tx1">
                    <a:lumMod val="85000"/>
                    <a:lumOff val="15000"/>
                  </a:schemeClr>
                </a:solidFill>
              </a:rPr>
              <a:t>Reference Semantics Review</a:t>
            </a:r>
          </a:p>
          <a:p>
            <a:pPr>
              <a:spcAft>
                <a:spcPts val="1200"/>
              </a:spcAft>
            </a:pPr>
            <a:r>
              <a:rPr lang="en-US" dirty="0">
                <a:solidFill>
                  <a:schemeClr val="tx1">
                    <a:lumMod val="85000"/>
                    <a:lumOff val="15000"/>
                  </a:schemeClr>
                </a:solidFill>
              </a:rPr>
              <a:t>Contiguous / Non-Contiguous Memory Review</a:t>
            </a:r>
          </a:p>
          <a:p>
            <a:pPr>
              <a:spcAft>
                <a:spcPts val="1200"/>
              </a:spcAft>
            </a:pPr>
            <a:r>
              <a:rPr lang="en-US" b="1" dirty="0" err="1">
                <a:solidFill>
                  <a:schemeClr val="accent5"/>
                </a:solidFill>
                <a:latin typeface="Consolas" panose="020B0609020204030204" pitchFamily="49" charset="0"/>
              </a:rPr>
              <a:t>ListNode</a:t>
            </a:r>
            <a:r>
              <a:rPr lang="en-US" b="1" dirty="0">
                <a:solidFill>
                  <a:schemeClr val="accent5"/>
                </a:solidFill>
              </a:rPr>
              <a:t> Practice</a:t>
            </a:r>
          </a:p>
        </p:txBody>
      </p:sp>
      <p:sp>
        <p:nvSpPr>
          <p:cNvPr id="4" name="Pentagon 3" descr="pointing to ListNode Practice">
            <a:extLst>
              <a:ext uri="{FF2B5EF4-FFF2-40B4-BE49-F238E27FC236}">
                <a16:creationId xmlns:a16="http://schemas.microsoft.com/office/drawing/2014/main" id="{A474EB40-D05B-4D47-ACB8-073DBA3E897B}"/>
              </a:ext>
            </a:extLst>
          </p:cNvPr>
          <p:cNvSpPr/>
          <p:nvPr/>
        </p:nvSpPr>
        <p:spPr>
          <a:xfrm rot="10800000">
            <a:off x="3970424" y="3429000"/>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A09D6AEA-4B7A-46A9-B33A-0AD9ABDAADA1}"/>
              </a:ext>
            </a:extLst>
          </p:cNvPr>
          <p:cNvSpPr>
            <a:spLocks noGrp="1"/>
          </p:cNvSpPr>
          <p:nvPr>
            <p:ph type="sldNum" sz="quarter" idx="12"/>
          </p:nvPr>
        </p:nvSpPr>
        <p:spPr/>
        <p:txBody>
          <a:bodyPr/>
          <a:lstStyle/>
          <a:p>
            <a:fld id="{B84CCEFC-A9FF-8249-A3D3-21FB7B7CCB8D}" type="slidenum">
              <a:rPr lang="en-US" smtClean="0"/>
              <a:t>20</a:t>
            </a:fld>
            <a:endParaRPr lang="en-US"/>
          </a:p>
        </p:txBody>
      </p:sp>
    </p:spTree>
    <p:extLst>
      <p:ext uri="{BB962C8B-B14F-4D97-AF65-F5344CB8AC3E}">
        <p14:creationId xmlns:p14="http://schemas.microsoft.com/office/powerpoint/2010/main" val="4071065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Linked Nodes Idea</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We want to create a list of </a:t>
            </a:r>
            <a:r>
              <a:rPr lang="en-US" dirty="0" err="1">
                <a:latin typeface="Consolas" panose="020B0609020204030204" pitchFamily="49" charset="0"/>
              </a:rPr>
              <a:t>ints</a:t>
            </a:r>
            <a:r>
              <a:rPr lang="en-US" dirty="0">
                <a:latin typeface="Calibri" panose="020F0502020204030204" pitchFamily="34" charset="0"/>
              </a:rPr>
              <a:t> “</a:t>
            </a:r>
            <a:r>
              <a:rPr lang="en-US" b="1" dirty="0">
                <a:latin typeface="Calibri" panose="020F0502020204030204" pitchFamily="34" charset="0"/>
              </a:rPr>
              <a:t>non-contiguously</a:t>
            </a:r>
            <a:r>
              <a:rPr lang="en-US" dirty="0">
                <a:latin typeface="Calibri" panose="020F0502020204030204" pitchFamily="34" charset="0"/>
              </a:rPr>
              <a:t>”</a:t>
            </a:r>
          </a:p>
          <a:p>
            <a:pPr marL="0" indent="0">
              <a:buNone/>
            </a:pPr>
            <a:endParaRPr lang="en-US" dirty="0">
              <a:latin typeface="Calibri" panose="020F0502020204030204" pitchFamily="34" charset="0"/>
            </a:endParaRPr>
          </a:p>
          <a:p>
            <a:r>
              <a:rPr lang="en-US" dirty="0">
                <a:latin typeface="Calibri" panose="020F0502020204030204" pitchFamily="34" charset="0"/>
              </a:rPr>
              <a:t>Accomplish this with nodes we link together</a:t>
            </a:r>
          </a:p>
          <a:p>
            <a:pPr lvl="1"/>
            <a:r>
              <a:rPr lang="en-US" dirty="0">
                <a:latin typeface="Calibri" panose="020F0502020204030204" pitchFamily="34" charset="0"/>
              </a:rPr>
              <a:t>Each node stores an </a:t>
            </a:r>
            <a:r>
              <a:rPr lang="en-US" dirty="0">
                <a:latin typeface="Consolas" panose="020B0609020204030204" pitchFamily="49" charset="0"/>
              </a:rPr>
              <a:t>int</a:t>
            </a:r>
            <a:r>
              <a:rPr lang="en-US" dirty="0">
                <a:latin typeface="Calibri" panose="020F0502020204030204" pitchFamily="34" charset="0"/>
              </a:rPr>
              <a:t> (</a:t>
            </a:r>
            <a:r>
              <a:rPr lang="en-US" i="1" dirty="0">
                <a:latin typeface="Calibri" panose="020F0502020204030204" pitchFamily="34" charset="0"/>
              </a:rPr>
              <a:t>data</a:t>
            </a:r>
            <a:r>
              <a:rPr lang="en-US" dirty="0">
                <a:latin typeface="Calibri" panose="020F0502020204030204" pitchFamily="34" charset="0"/>
              </a:rPr>
              <a:t>) and a reference to the next node (</a:t>
            </a:r>
            <a:r>
              <a:rPr lang="en-US" i="1" dirty="0">
                <a:latin typeface="Calibri" panose="020F0502020204030204" pitchFamily="34" charset="0"/>
              </a:rPr>
              <a:t>next</a:t>
            </a:r>
            <a:r>
              <a:rPr lang="en-US" dirty="0">
                <a:latin typeface="Calibri" panose="020F0502020204030204" pitchFamily="34" charset="0"/>
              </a:rPr>
              <a:t>)</a:t>
            </a:r>
          </a:p>
          <a:p>
            <a:endParaRPr lang="en-US" dirty="0">
              <a:latin typeface="Calibri" panose="020F0502020204030204" pitchFamily="34" charset="0"/>
            </a:endParaRPr>
          </a:p>
        </p:txBody>
      </p:sp>
      <p:pic>
        <p:nvPicPr>
          <p:cNvPr id="2050" name="Picture 2" descr="5 boxes in a row that have arrows from one box to the next from left to right. Each arrow starts in the left box and connects to the left edge of the right box. The arrows represent &quot;links&quot; between each element of the list (made by all the boxes together). Each box contains a number, specifically in the order 10, 23, 42, -4, 12.">
            <a:extLst>
              <a:ext uri="{FF2B5EF4-FFF2-40B4-BE49-F238E27FC236}">
                <a16:creationId xmlns:a16="http://schemas.microsoft.com/office/drawing/2014/main" id="{15DAE3D7-9D28-4619-8CFE-32E2751E57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465" y="4689022"/>
            <a:ext cx="10773070" cy="1368878"/>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descr="Each box represents a ListNode. The data field is shown in the left half of each box, the next field is shown in the right half of each box. ">
            <a:extLst>
              <a:ext uri="{FF2B5EF4-FFF2-40B4-BE49-F238E27FC236}">
                <a16:creationId xmlns:a16="http://schemas.microsoft.com/office/drawing/2014/main" id="{E060D836-5D73-4E66-9415-8C15CF7E5D60}"/>
              </a:ext>
            </a:extLst>
          </p:cNvPr>
          <p:cNvGrpSpPr/>
          <p:nvPr/>
        </p:nvGrpSpPr>
        <p:grpSpPr>
          <a:xfrm>
            <a:off x="753670" y="4125874"/>
            <a:ext cx="1811734" cy="2506393"/>
            <a:chOff x="753670" y="4125874"/>
            <a:chExt cx="1811734" cy="2506393"/>
          </a:xfrm>
        </p:grpSpPr>
        <p:sp>
          <p:nvSpPr>
            <p:cNvPr id="5" name="TextBox 4">
              <a:extLst>
                <a:ext uri="{FF2B5EF4-FFF2-40B4-BE49-F238E27FC236}">
                  <a16:creationId xmlns:a16="http://schemas.microsoft.com/office/drawing/2014/main" id="{270F16D6-91E7-4A26-A6A2-C8F11AA207D9}"/>
                </a:ext>
              </a:extLst>
            </p:cNvPr>
            <p:cNvSpPr txBox="1"/>
            <p:nvPr/>
          </p:nvSpPr>
          <p:spPr>
            <a:xfrm>
              <a:off x="956455" y="4125874"/>
              <a:ext cx="759119" cy="461665"/>
            </a:xfrm>
            <a:prstGeom prst="rect">
              <a:avLst/>
            </a:prstGeom>
            <a:noFill/>
          </p:spPr>
          <p:txBody>
            <a:bodyPr wrap="none" rtlCol="0">
              <a:spAutoFit/>
            </a:bodyPr>
            <a:lstStyle/>
            <a:p>
              <a:r>
                <a:rPr lang="en-US" sz="2400" i="1" dirty="0"/>
                <a:t>data</a:t>
              </a:r>
            </a:p>
          </p:txBody>
        </p:sp>
        <p:sp>
          <p:nvSpPr>
            <p:cNvPr id="8" name="TextBox 7">
              <a:extLst>
                <a:ext uri="{FF2B5EF4-FFF2-40B4-BE49-F238E27FC236}">
                  <a16:creationId xmlns:a16="http://schemas.microsoft.com/office/drawing/2014/main" id="{9AD82A0C-2B71-42C1-8C0F-535491B9677B}"/>
                </a:ext>
              </a:extLst>
            </p:cNvPr>
            <p:cNvSpPr txBox="1"/>
            <p:nvPr/>
          </p:nvSpPr>
          <p:spPr>
            <a:xfrm>
              <a:off x="1844309" y="4128595"/>
              <a:ext cx="721095" cy="461665"/>
            </a:xfrm>
            <a:prstGeom prst="rect">
              <a:avLst/>
            </a:prstGeom>
            <a:noFill/>
          </p:spPr>
          <p:txBody>
            <a:bodyPr wrap="none" rtlCol="0">
              <a:spAutoFit/>
            </a:bodyPr>
            <a:lstStyle/>
            <a:p>
              <a:r>
                <a:rPr lang="en-US" sz="2400" i="1" dirty="0"/>
                <a:t>next</a:t>
              </a:r>
            </a:p>
          </p:txBody>
        </p:sp>
        <p:sp>
          <p:nvSpPr>
            <p:cNvPr id="6" name="Left Brace 5">
              <a:extLst>
                <a:ext uri="{FF2B5EF4-FFF2-40B4-BE49-F238E27FC236}">
                  <a16:creationId xmlns:a16="http://schemas.microsoft.com/office/drawing/2014/main" id="{94A1E9FB-B5C3-483E-B6D5-E40CFB6FAC69}"/>
                </a:ext>
              </a:extLst>
            </p:cNvPr>
            <p:cNvSpPr/>
            <p:nvPr/>
          </p:nvSpPr>
          <p:spPr>
            <a:xfrm rot="16200000">
              <a:off x="1510392" y="5078185"/>
              <a:ext cx="236765" cy="1722663"/>
            </a:xfrm>
            <a:prstGeom prst="leftBrace">
              <a:avLst>
                <a:gd name="adj1" fmla="val 132471"/>
                <a:gd name="adj2" fmla="val 4862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9DB61FC8-E588-499A-8D37-3A318F93CB6A}"/>
                </a:ext>
              </a:extLst>
            </p:cNvPr>
            <p:cNvSpPr txBox="1"/>
            <p:nvPr/>
          </p:nvSpPr>
          <p:spPr>
            <a:xfrm>
              <a:off x="1195400" y="6170602"/>
              <a:ext cx="808235" cy="461665"/>
            </a:xfrm>
            <a:prstGeom prst="rect">
              <a:avLst/>
            </a:prstGeom>
            <a:noFill/>
          </p:spPr>
          <p:txBody>
            <a:bodyPr wrap="none" rtlCol="0">
              <a:spAutoFit/>
            </a:bodyPr>
            <a:lstStyle/>
            <a:p>
              <a:r>
                <a:rPr lang="en-US" sz="2400" i="1" dirty="0"/>
                <a:t>node</a:t>
              </a:r>
            </a:p>
          </p:txBody>
        </p:sp>
        <p:sp>
          <p:nvSpPr>
            <p:cNvPr id="11" name="Left Brace 10">
              <a:extLst>
                <a:ext uri="{FF2B5EF4-FFF2-40B4-BE49-F238E27FC236}">
                  <a16:creationId xmlns:a16="http://schemas.microsoft.com/office/drawing/2014/main" id="{D5EEA914-11FD-402D-AAFB-3933C6CB75F1}"/>
                </a:ext>
              </a:extLst>
            </p:cNvPr>
            <p:cNvSpPr/>
            <p:nvPr/>
          </p:nvSpPr>
          <p:spPr>
            <a:xfrm rot="5400000">
              <a:off x="1201427" y="4241265"/>
              <a:ext cx="236765" cy="1132279"/>
            </a:xfrm>
            <a:prstGeom prst="leftBrace">
              <a:avLst>
                <a:gd name="adj1" fmla="val 132471"/>
                <a:gd name="adj2" fmla="val 4862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a:extLst>
                <a:ext uri="{FF2B5EF4-FFF2-40B4-BE49-F238E27FC236}">
                  <a16:creationId xmlns:a16="http://schemas.microsoft.com/office/drawing/2014/main" id="{2F156BFC-45F0-44BE-B86B-5219DED7F307}"/>
                </a:ext>
              </a:extLst>
            </p:cNvPr>
            <p:cNvSpPr/>
            <p:nvPr/>
          </p:nvSpPr>
          <p:spPr>
            <a:xfrm rot="5400000">
              <a:off x="2063612" y="4499294"/>
              <a:ext cx="248829" cy="604158"/>
            </a:xfrm>
            <a:prstGeom prst="leftBrace">
              <a:avLst>
                <a:gd name="adj1" fmla="val 132471"/>
                <a:gd name="adj2" fmla="val 4862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53347B7A-8640-4115-8709-B914DB591F5E}"/>
              </a:ext>
            </a:extLst>
          </p:cNvPr>
          <p:cNvSpPr>
            <a:spLocks noGrp="1"/>
          </p:cNvSpPr>
          <p:nvPr>
            <p:ph type="sldNum" sz="quarter" idx="12"/>
          </p:nvPr>
        </p:nvSpPr>
        <p:spPr/>
        <p:txBody>
          <a:bodyPr/>
          <a:lstStyle/>
          <a:p>
            <a:fld id="{B84CCEFC-A9FF-8249-A3D3-21FB7B7CCB8D}" type="slidenum">
              <a:rPr lang="en-US" smtClean="0"/>
              <a:t>21</a:t>
            </a:fld>
            <a:endParaRPr lang="en-US"/>
          </a:p>
        </p:txBody>
      </p:sp>
      <p:cxnSp>
        <p:nvCxnSpPr>
          <p:cNvPr id="9" name="Straight Connector 8">
            <a:extLst>
              <a:ext uri="{FF2B5EF4-FFF2-40B4-BE49-F238E27FC236}">
                <a16:creationId xmlns:a16="http://schemas.microsoft.com/office/drawing/2014/main" id="{0DFD49E0-B23B-4722-B312-750FA1B808C5}"/>
              </a:ext>
              <a:ext uri="{C183D7F6-B498-43B3-948B-1728B52AA6E4}">
                <adec:decorative xmlns:adec="http://schemas.microsoft.com/office/drawing/2017/decorative" val="1"/>
              </a:ext>
            </a:extLst>
          </p:cNvPr>
          <p:cNvCxnSpPr>
            <a:cxnSpLocks/>
          </p:cNvCxnSpPr>
          <p:nvPr/>
        </p:nvCxnSpPr>
        <p:spPr>
          <a:xfrm flipH="1">
            <a:off x="10796451" y="5102407"/>
            <a:ext cx="608656" cy="529046"/>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5112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BBC60-8BD3-4300-8036-6FD0426B8FB3}"/>
              </a:ext>
            </a:extLst>
          </p:cNvPr>
          <p:cNvSpPr>
            <a:spLocks noGrp="1"/>
          </p:cNvSpPr>
          <p:nvPr>
            <p:ph type="title"/>
          </p:nvPr>
        </p:nvSpPr>
        <p:spPr/>
        <p:txBody>
          <a:bodyPr/>
          <a:lstStyle/>
          <a:p>
            <a:r>
              <a:rPr lang="en-US" dirty="0"/>
              <a:t>doodling</a:t>
            </a:r>
          </a:p>
        </p:txBody>
      </p:sp>
      <p:sp>
        <p:nvSpPr>
          <p:cNvPr id="3" name="Slide Number Placeholder 2">
            <a:extLst>
              <a:ext uri="{FF2B5EF4-FFF2-40B4-BE49-F238E27FC236}">
                <a16:creationId xmlns:a16="http://schemas.microsoft.com/office/drawing/2014/main" id="{AA5872F5-D93E-40D1-8918-2B7D6B4D6AC9}"/>
              </a:ext>
            </a:extLst>
          </p:cNvPr>
          <p:cNvSpPr>
            <a:spLocks noGrp="1"/>
          </p:cNvSpPr>
          <p:nvPr>
            <p:ph type="sldNum" sz="quarter" idx="12"/>
          </p:nvPr>
        </p:nvSpPr>
        <p:spPr/>
        <p:txBody>
          <a:bodyPr/>
          <a:lstStyle/>
          <a:p>
            <a:fld id="{B84CCEFC-A9FF-8249-A3D3-21FB7B7CCB8D}" type="slidenum">
              <a:rPr lang="en-US" smtClean="0"/>
              <a:t>22</a:t>
            </a:fld>
            <a:endParaRPr lang="en-US"/>
          </a:p>
        </p:txBody>
      </p:sp>
    </p:spTree>
    <p:extLst>
      <p:ext uri="{BB962C8B-B14F-4D97-AF65-F5344CB8AC3E}">
        <p14:creationId xmlns:p14="http://schemas.microsoft.com/office/powerpoint/2010/main" val="51116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B4D22-2D4C-4789-9B03-8A7FDCAC1D9E}"/>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7FF1C577-68D8-4BC7-B753-009897A9FD5B}"/>
              </a:ext>
            </a:extLst>
          </p:cNvPr>
          <p:cNvSpPr>
            <a:spLocks noGrp="1"/>
          </p:cNvSpPr>
          <p:nvPr>
            <p:ph idx="1"/>
          </p:nvPr>
        </p:nvSpPr>
        <p:spPr/>
        <p:txBody>
          <a:bodyPr>
            <a:normAutofit fontScale="92500" lnSpcReduction="10000"/>
          </a:bodyPr>
          <a:lstStyle/>
          <a:p>
            <a:r>
              <a:rPr lang="en-US" dirty="0"/>
              <a:t>Creative Project 0 feedback will </a:t>
            </a:r>
            <a:r>
              <a:rPr lang="en-US"/>
              <a:t>be released later today!</a:t>
            </a:r>
            <a:endParaRPr lang="en-US" dirty="0"/>
          </a:p>
          <a:p>
            <a:pPr lvl="1"/>
            <a:r>
              <a:rPr lang="en-US" dirty="0"/>
              <a:t>Check out the Minimum Grade Guarantee Calculator in the </a:t>
            </a:r>
            <a:r>
              <a:rPr lang="en-US" dirty="0">
                <a:hlinkClick r:id="rId2"/>
              </a:rPr>
              <a:t>syllabus</a:t>
            </a:r>
            <a:r>
              <a:rPr lang="en-US" dirty="0"/>
              <a:t> for tracking your grades</a:t>
            </a:r>
          </a:p>
          <a:p>
            <a:r>
              <a:rPr lang="en-US" dirty="0"/>
              <a:t>Resubmission Cycle 0 opens today, closes this Friday, April 17</a:t>
            </a:r>
          </a:p>
          <a:p>
            <a:pPr lvl="1"/>
            <a:r>
              <a:rPr lang="en-US" dirty="0"/>
              <a:t>Normally resubmissions will be open Mon – Fri each week</a:t>
            </a:r>
          </a:p>
          <a:p>
            <a:r>
              <a:rPr lang="en-US" dirty="0"/>
              <a:t>Programming Assignment 0 due tonight, April 15 at 11:59pm!</a:t>
            </a:r>
          </a:p>
          <a:p>
            <a:pPr lvl="1"/>
            <a:r>
              <a:rPr lang="en-US" dirty="0"/>
              <a:t>See generic </a:t>
            </a:r>
            <a:r>
              <a:rPr lang="en-US" dirty="0">
                <a:hlinkClick r:id="rId3"/>
              </a:rPr>
              <a:t>Programming Assignment rubric</a:t>
            </a:r>
            <a:r>
              <a:rPr lang="en-US" dirty="0"/>
              <a:t> posted on website </a:t>
            </a:r>
          </a:p>
          <a:p>
            <a:r>
              <a:rPr lang="en-US" dirty="0"/>
              <a:t>Creative Project 1 will be released tomorrow, April 16</a:t>
            </a:r>
          </a:p>
          <a:p>
            <a:pPr lvl="1"/>
            <a:r>
              <a:rPr lang="en-US" dirty="0"/>
              <a:t>Focused on design and implementation of data structures</a:t>
            </a:r>
          </a:p>
          <a:p>
            <a:r>
              <a:rPr lang="en-US" dirty="0"/>
              <a:t>Quiz 0 next week (Tuesday, April 21)</a:t>
            </a:r>
          </a:p>
          <a:p>
            <a:pPr lvl="1"/>
            <a:r>
              <a:rPr lang="en-US" dirty="0"/>
              <a:t>See </a:t>
            </a:r>
            <a:r>
              <a:rPr lang="en-US" dirty="0">
                <a:hlinkClick r:id="rId4"/>
              </a:rPr>
              <a:t>Quiz Logistics announcement</a:t>
            </a:r>
            <a:r>
              <a:rPr lang="en-US" dirty="0"/>
              <a:t> on Ed</a:t>
            </a:r>
          </a:p>
          <a:p>
            <a:pPr lvl="1"/>
            <a:r>
              <a:rPr lang="en-US" dirty="0"/>
              <a:t>Quiz 0 resources provided in </a:t>
            </a:r>
            <a:r>
              <a:rPr lang="en-US" dirty="0">
                <a:hlinkClick r:id="rId5"/>
              </a:rPr>
              <a:t>Resources tab on Ed</a:t>
            </a:r>
            <a:r>
              <a:rPr lang="en-US" dirty="0"/>
              <a:t> (reference sheet, practice quizzes)</a:t>
            </a:r>
          </a:p>
        </p:txBody>
      </p:sp>
      <p:sp>
        <p:nvSpPr>
          <p:cNvPr id="4" name="Slide Number Placeholder 3">
            <a:extLst>
              <a:ext uri="{FF2B5EF4-FFF2-40B4-BE49-F238E27FC236}">
                <a16:creationId xmlns:a16="http://schemas.microsoft.com/office/drawing/2014/main" id="{D2D9B1DA-9D55-4B16-8999-102888BB682D}"/>
              </a:ext>
            </a:extLst>
          </p:cNvPr>
          <p:cNvSpPr>
            <a:spLocks noGrp="1"/>
          </p:cNvSpPr>
          <p:nvPr>
            <p:ph type="sldNum" sz="quarter" idx="12"/>
          </p:nvPr>
        </p:nvSpPr>
        <p:spPr/>
        <p:txBody>
          <a:bodyPr/>
          <a:lstStyle/>
          <a:p>
            <a:fld id="{B84CCEFC-A9FF-8249-A3D3-21FB7B7CCB8D}" type="slidenum">
              <a:rPr lang="en-US" smtClean="0"/>
              <a:t>3</a:t>
            </a:fld>
            <a:endParaRPr lang="en-US"/>
          </a:p>
        </p:txBody>
      </p:sp>
    </p:spTree>
    <p:extLst>
      <p:ext uri="{BB962C8B-B14F-4D97-AF65-F5344CB8AC3E}">
        <p14:creationId xmlns:p14="http://schemas.microsoft.com/office/powerpoint/2010/main" val="4289735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normAutofit fontScale="90000"/>
          </a:bodyPr>
          <a:lstStyle/>
          <a:p>
            <a:r>
              <a:rPr lang="en-US" dirty="0"/>
              <a:t>Lecture Outline: Reference Semantics Review</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b="1" dirty="0">
                <a:solidFill>
                  <a:schemeClr val="accent5"/>
                </a:solidFill>
              </a:rPr>
              <a:t>Reference Semantics Review</a:t>
            </a:r>
          </a:p>
          <a:p>
            <a:pPr>
              <a:spcAft>
                <a:spcPts val="1200"/>
              </a:spcAft>
            </a:pPr>
            <a:r>
              <a:rPr lang="en-US" dirty="0">
                <a:solidFill>
                  <a:schemeClr val="tx1">
                    <a:lumMod val="85000"/>
                    <a:lumOff val="15000"/>
                  </a:schemeClr>
                </a:solidFill>
              </a:rPr>
              <a:t>Contiguous / Non-Contiguous Memory Review</a:t>
            </a:r>
          </a:p>
          <a:p>
            <a:pPr>
              <a:spcAft>
                <a:spcPts val="1200"/>
              </a:spcAft>
            </a:pPr>
            <a:r>
              <a:rPr lang="en-US" dirty="0" err="1">
                <a:solidFill>
                  <a:schemeClr val="tx1">
                    <a:lumMod val="85000"/>
                    <a:lumOff val="15000"/>
                  </a:schemeClr>
                </a:solidFill>
                <a:latin typeface="Consolas" panose="020B0609020204030204" pitchFamily="49" charset="0"/>
              </a:rPr>
              <a:t>ListNode</a:t>
            </a:r>
            <a:r>
              <a:rPr lang="en-US" dirty="0">
                <a:solidFill>
                  <a:schemeClr val="tx1">
                    <a:lumMod val="85000"/>
                    <a:lumOff val="15000"/>
                  </a:schemeClr>
                </a:solidFill>
              </a:rPr>
              <a:t> Practice</a:t>
            </a:r>
          </a:p>
        </p:txBody>
      </p:sp>
      <p:sp>
        <p:nvSpPr>
          <p:cNvPr id="4" name="Pentagon 3" descr="pointing to Reference Semantics Review">
            <a:extLst>
              <a:ext uri="{FF2B5EF4-FFF2-40B4-BE49-F238E27FC236}">
                <a16:creationId xmlns:a16="http://schemas.microsoft.com/office/drawing/2014/main" id="{A474EB40-D05B-4D47-ACB8-073DBA3E897B}"/>
              </a:ext>
            </a:extLst>
          </p:cNvPr>
          <p:cNvSpPr/>
          <p:nvPr/>
        </p:nvSpPr>
        <p:spPr>
          <a:xfrm rot="10800000">
            <a:off x="5519976" y="2114965"/>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32FB8E96-44C0-4590-8C27-605F162913D3}"/>
              </a:ext>
            </a:extLst>
          </p:cNvPr>
          <p:cNvSpPr>
            <a:spLocks noGrp="1"/>
          </p:cNvSpPr>
          <p:nvPr>
            <p:ph type="sldNum" sz="quarter" idx="12"/>
          </p:nvPr>
        </p:nvSpPr>
        <p:spPr/>
        <p:txBody>
          <a:bodyPr/>
          <a:lstStyle/>
          <a:p>
            <a:fld id="{B84CCEFC-A9FF-8249-A3D3-21FB7B7CCB8D}" type="slidenum">
              <a:rPr lang="en-US" smtClean="0"/>
              <a:t>4</a:t>
            </a:fld>
            <a:endParaRPr lang="en-US"/>
          </a:p>
        </p:txBody>
      </p:sp>
    </p:spTree>
    <p:extLst>
      <p:ext uri="{BB962C8B-B14F-4D97-AF65-F5344CB8AC3E}">
        <p14:creationId xmlns:p14="http://schemas.microsoft.com/office/powerpoint/2010/main" val="4293566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Reference Semantics (1)</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824151"/>
          </a:xfrm>
        </p:spPr>
        <p:txBody>
          <a:bodyPr>
            <a:normAutofit/>
          </a:bodyPr>
          <a:lstStyle/>
          <a:p>
            <a:r>
              <a:rPr lang="en-US" sz="2800" dirty="0">
                <a:latin typeface="Calibri" panose="020F0502020204030204" pitchFamily="34" charset="0"/>
              </a:rPr>
              <a:t>In Java, variables are treated two different ways:</a:t>
            </a:r>
          </a:p>
        </p:txBody>
      </p:sp>
      <p:graphicFrame>
        <p:nvGraphicFramePr>
          <p:cNvPr id="4" name="Table 4">
            <a:extLst>
              <a:ext uri="{FF2B5EF4-FFF2-40B4-BE49-F238E27FC236}">
                <a16:creationId xmlns:a16="http://schemas.microsoft.com/office/drawing/2014/main" id="{D959B2A0-E853-40DC-A891-AB222BED755C}"/>
              </a:ext>
            </a:extLst>
          </p:cNvPr>
          <p:cNvGraphicFramePr>
            <a:graphicFrameLocks noGrp="1"/>
          </p:cNvGraphicFramePr>
          <p:nvPr>
            <p:extLst>
              <p:ext uri="{D42A27DB-BD31-4B8C-83A1-F6EECF244321}">
                <p14:modId xmlns:p14="http://schemas.microsoft.com/office/powerpoint/2010/main" val="4234162836"/>
              </p:ext>
            </p:extLst>
          </p:nvPr>
        </p:nvGraphicFramePr>
        <p:xfrm>
          <a:off x="838200" y="1874520"/>
          <a:ext cx="10515600" cy="3108960"/>
        </p:xfrm>
        <a:graphic>
          <a:graphicData uri="http://schemas.openxmlformats.org/drawingml/2006/table">
            <a:tbl>
              <a:tblPr firstRow="1" bandRow="1">
                <a:tableStyleId>{5C22544A-7EE6-4342-B048-85BDC9FD1C3A}</a:tableStyleId>
              </a:tblPr>
              <a:tblGrid>
                <a:gridCol w="5595257">
                  <a:extLst>
                    <a:ext uri="{9D8B030D-6E8A-4147-A177-3AD203B41FA5}">
                      <a16:colId xmlns:a16="http://schemas.microsoft.com/office/drawing/2014/main" val="2272639258"/>
                    </a:ext>
                  </a:extLst>
                </a:gridCol>
                <a:gridCol w="4920343">
                  <a:extLst>
                    <a:ext uri="{9D8B030D-6E8A-4147-A177-3AD203B41FA5}">
                      <a16:colId xmlns:a16="http://schemas.microsoft.com/office/drawing/2014/main" val="763701457"/>
                    </a:ext>
                  </a:extLst>
                </a:gridCol>
              </a:tblGrid>
              <a:tr h="300870">
                <a:tc>
                  <a:txBody>
                    <a:bodyPr/>
                    <a:lstStyle/>
                    <a:p>
                      <a:pPr algn="ctr"/>
                      <a:r>
                        <a:rPr lang="en-US" sz="2400" dirty="0"/>
                        <a:t>Value Semantics</a:t>
                      </a:r>
                    </a:p>
                  </a:txBody>
                  <a:tcPr/>
                </a:tc>
                <a:tc>
                  <a:txBody>
                    <a:bodyPr/>
                    <a:lstStyle/>
                    <a:p>
                      <a:pPr algn="ctr"/>
                      <a:r>
                        <a:rPr lang="en-US" sz="2400" dirty="0"/>
                        <a:t>Reference Semantics</a:t>
                      </a:r>
                    </a:p>
                  </a:txBody>
                  <a:tcPr/>
                </a:tc>
                <a:extLst>
                  <a:ext uri="{0D108BD9-81ED-4DB2-BD59-A6C34878D82A}">
                    <a16:rowId xmlns:a16="http://schemas.microsoft.com/office/drawing/2014/main" val="1702044077"/>
                  </a:ext>
                </a:extLst>
              </a:tr>
              <a:tr h="300870">
                <a:tc>
                  <a:txBody>
                    <a:bodyPr/>
                    <a:lstStyle/>
                    <a:p>
                      <a:pPr algn="ctr"/>
                      <a:r>
                        <a:rPr lang="en-US" sz="1800" dirty="0"/>
                        <a:t>Primitive types (</a:t>
                      </a:r>
                      <a:r>
                        <a:rPr lang="en-US" sz="1800" dirty="0">
                          <a:latin typeface="Consolas" panose="020B0609020204030204" pitchFamily="49" charset="0"/>
                        </a:rPr>
                        <a:t>int, double, </a:t>
                      </a:r>
                      <a:r>
                        <a:rPr lang="en-US" sz="1800" dirty="0" err="1">
                          <a:latin typeface="Consolas" panose="020B0609020204030204" pitchFamily="49" charset="0"/>
                        </a:rPr>
                        <a:t>boolean</a:t>
                      </a:r>
                      <a:r>
                        <a:rPr lang="en-US" sz="1800" dirty="0"/>
                        <a:t>) + </a:t>
                      </a:r>
                      <a:r>
                        <a:rPr lang="en-US" sz="1800" dirty="0">
                          <a:latin typeface="Consolas" panose="020B0609020204030204" pitchFamily="49" charset="0"/>
                        </a:rPr>
                        <a:t>Strings*</a:t>
                      </a:r>
                    </a:p>
                  </a:txBody>
                  <a:tcPr/>
                </a:tc>
                <a:tc>
                  <a:txBody>
                    <a:bodyPr/>
                    <a:lstStyle/>
                    <a:p>
                      <a:pPr algn="ctr"/>
                      <a:r>
                        <a:rPr lang="en-US" sz="1800" dirty="0"/>
                        <a:t>Object types (</a:t>
                      </a:r>
                      <a:r>
                        <a:rPr lang="en-US" sz="1800" dirty="0">
                          <a:latin typeface="Consolas" panose="020B0609020204030204" pitchFamily="49" charset="0"/>
                        </a:rPr>
                        <a:t>int[], Scanner, </a:t>
                      </a:r>
                      <a:r>
                        <a:rPr lang="en-US" sz="1800" dirty="0" err="1">
                          <a:latin typeface="Consolas" panose="020B0609020204030204" pitchFamily="49" charset="0"/>
                        </a:rPr>
                        <a:t>ArrayList</a:t>
                      </a:r>
                      <a:r>
                        <a:rPr lang="en-US" sz="1800" dirty="0"/>
                        <a:t>)</a:t>
                      </a:r>
                    </a:p>
                  </a:txBody>
                  <a:tcPr/>
                </a:tc>
                <a:extLst>
                  <a:ext uri="{0D108BD9-81ED-4DB2-BD59-A6C34878D82A}">
                    <a16:rowId xmlns:a16="http://schemas.microsoft.com/office/drawing/2014/main" val="164975300"/>
                  </a:ext>
                </a:extLst>
              </a:tr>
              <a:tr h="300870">
                <a:tc>
                  <a:txBody>
                    <a:bodyPr/>
                    <a:lstStyle/>
                    <a:p>
                      <a:pPr algn="ctr"/>
                      <a:r>
                        <a:rPr lang="en-US" sz="1800" dirty="0">
                          <a:latin typeface="+mn-lt"/>
                        </a:rPr>
                        <a:t>Values stored locally</a:t>
                      </a:r>
                    </a:p>
                  </a:txBody>
                  <a:tcPr/>
                </a:tc>
                <a:tc>
                  <a:txBody>
                    <a:bodyPr/>
                    <a:lstStyle/>
                    <a:p>
                      <a:pPr algn="ctr"/>
                      <a:r>
                        <a:rPr lang="en-US" sz="1800" dirty="0"/>
                        <a:t>Values stored in memory, reference stored locally</a:t>
                      </a:r>
                    </a:p>
                  </a:txBody>
                  <a:tcPr/>
                </a:tc>
                <a:extLst>
                  <a:ext uri="{0D108BD9-81ED-4DB2-BD59-A6C34878D82A}">
                    <a16:rowId xmlns:a16="http://schemas.microsoft.com/office/drawing/2014/main" val="503890144"/>
                  </a:ext>
                </a:extLst>
              </a:tr>
              <a:tr h="300870">
                <a:tc>
                  <a:txBody>
                    <a:bodyPr/>
                    <a:lstStyle/>
                    <a:p>
                      <a:pPr algn="ctr"/>
                      <a:r>
                        <a:rPr lang="en-US" sz="1800" dirty="0">
                          <a:latin typeface="+mn-lt"/>
                        </a:rPr>
                        <a:t>Initialization copies value (many copies of value)</a:t>
                      </a:r>
                    </a:p>
                  </a:txBody>
                  <a:tcPr/>
                </a:tc>
                <a:tc>
                  <a:txBody>
                    <a:bodyPr/>
                    <a:lstStyle/>
                    <a:p>
                      <a:pPr algn="ctr"/>
                      <a:r>
                        <a:rPr lang="en-US" sz="1800" dirty="0">
                          <a:latin typeface="+mn-lt"/>
                        </a:rPr>
                        <a:t>Initialization copies reference (only one value)</a:t>
                      </a:r>
                    </a:p>
                  </a:txBody>
                  <a:tcPr/>
                </a:tc>
                <a:extLst>
                  <a:ext uri="{0D108BD9-81ED-4DB2-BD59-A6C34878D82A}">
                    <a16:rowId xmlns:a16="http://schemas.microsoft.com/office/drawing/2014/main" val="507148395"/>
                  </a:ext>
                </a:extLst>
              </a:tr>
              <a:tr h="300870">
                <a:tc>
                  <a:txBody>
                    <a:bodyPr/>
                    <a:lstStyle/>
                    <a:p>
                      <a:pPr algn="l"/>
                      <a:endParaRPr lang="en-US" sz="1800" dirty="0">
                        <a:latin typeface="Consolas" panose="020B0609020204030204" pitchFamily="49" charset="0"/>
                      </a:endParaRPr>
                    </a:p>
                  </a:txBody>
                  <a:tcPr>
                    <a:solidFill>
                      <a:schemeClr val="bg1"/>
                    </a:solidFill>
                  </a:tcPr>
                </a:tc>
                <a:tc>
                  <a:txBody>
                    <a:bodyPr/>
                    <a:lstStyle/>
                    <a:p>
                      <a:pPr algn="l"/>
                      <a:endParaRPr lang="en-US" sz="1800" dirty="0">
                        <a:latin typeface="Consolas" panose="020B0609020204030204" pitchFamily="49" charset="0"/>
                      </a:endParaRPr>
                    </a:p>
                  </a:txBody>
                  <a:tcPr>
                    <a:solidFill>
                      <a:schemeClr val="bg1"/>
                    </a:solidFill>
                  </a:tcPr>
                </a:tc>
                <a:extLst>
                  <a:ext uri="{0D108BD9-81ED-4DB2-BD59-A6C34878D82A}">
                    <a16:rowId xmlns:a16="http://schemas.microsoft.com/office/drawing/2014/main" val="3355497724"/>
                  </a:ext>
                </a:extLst>
              </a:tr>
              <a:tr h="300870">
                <a:tc>
                  <a:txBody>
                    <a:bodyPr/>
                    <a:lstStyle/>
                    <a:p>
                      <a:pPr algn="l"/>
                      <a:r>
                        <a:rPr lang="en-US" sz="1800" dirty="0">
                          <a:latin typeface="Consolas" panose="020B0609020204030204" pitchFamily="49" charset="0"/>
                        </a:rPr>
                        <a:t>int x = 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     // x remains unchanged</a:t>
                      </a:r>
                    </a:p>
                  </a:txBody>
                  <a:tcPr/>
                </a:tc>
                <a:tc>
                  <a:txBody>
                    <a:bodyPr/>
                    <a:lstStyle/>
                    <a:p>
                      <a:pPr algn="l"/>
                      <a:r>
                        <a:rPr lang="en-US" sz="1800" dirty="0">
                          <a:latin typeface="Consolas" panose="020B0609020204030204" pitchFamily="49" charset="0"/>
                        </a:rPr>
                        <a:t>int[] x = new int[5];</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y[0]++;    // x[0] changed</a:t>
                      </a:r>
                    </a:p>
                  </a:txBody>
                  <a:tcPr/>
                </a:tc>
                <a:extLst>
                  <a:ext uri="{0D108BD9-81ED-4DB2-BD59-A6C34878D82A}">
                    <a16:rowId xmlns:a16="http://schemas.microsoft.com/office/drawing/2014/main" val="769609941"/>
                  </a:ext>
                </a:extLst>
              </a:tr>
            </a:tbl>
          </a:graphicData>
        </a:graphic>
      </p:graphicFrame>
      <p:sp>
        <p:nvSpPr>
          <p:cNvPr id="9" name="TextBox 8">
            <a:extLst>
              <a:ext uri="{FF2B5EF4-FFF2-40B4-BE49-F238E27FC236}">
                <a16:creationId xmlns:a16="http://schemas.microsoft.com/office/drawing/2014/main" id="{853DCEAC-FBAC-4D69-AFD6-8F748D720ADD}"/>
              </a:ext>
            </a:extLst>
          </p:cNvPr>
          <p:cNvSpPr txBox="1"/>
          <p:nvPr/>
        </p:nvSpPr>
        <p:spPr>
          <a:xfrm>
            <a:off x="274321" y="5960031"/>
            <a:ext cx="1952897" cy="369332"/>
          </a:xfrm>
          <a:prstGeom prst="rect">
            <a:avLst/>
          </a:prstGeom>
          <a:noFill/>
        </p:spPr>
        <p:txBody>
          <a:bodyPr wrap="square" rtlCol="0">
            <a:spAutoFit/>
          </a:bodyPr>
          <a:lstStyle/>
          <a:p>
            <a:r>
              <a:rPr lang="en-US" dirty="0"/>
              <a:t>*Kind of</a:t>
            </a:r>
          </a:p>
        </p:txBody>
      </p:sp>
      <p:sp>
        <p:nvSpPr>
          <p:cNvPr id="12" name="TextBox 11">
            <a:extLst>
              <a:ext uri="{FF2B5EF4-FFF2-40B4-BE49-F238E27FC236}">
                <a16:creationId xmlns:a16="http://schemas.microsoft.com/office/drawing/2014/main" id="{C60B83F6-3351-43D1-82FE-11A8D599A03A}"/>
              </a:ext>
            </a:extLst>
          </p:cNvPr>
          <p:cNvSpPr txBox="1"/>
          <p:nvPr/>
        </p:nvSpPr>
        <p:spPr>
          <a:xfrm>
            <a:off x="838200" y="5101046"/>
            <a:ext cx="10515600" cy="523220"/>
          </a:xfrm>
          <a:prstGeom prst="rect">
            <a:avLst/>
          </a:prstGeom>
          <a:noFill/>
        </p:spPr>
        <p:txBody>
          <a:bodyPr wrap="square" rtlCol="0">
            <a:spAutoFit/>
          </a:bodyPr>
          <a:lstStyle/>
          <a:p>
            <a:r>
              <a:rPr lang="en-US" sz="2800" dirty="0">
                <a:latin typeface="Calibri" panose="020F0502020204030204" pitchFamily="34" charset="0"/>
              </a:rPr>
              <a:t>We often draw “</a:t>
            </a:r>
            <a:r>
              <a:rPr lang="en-US" sz="2800" b="1" dirty="0">
                <a:latin typeface="Calibri" panose="020F0502020204030204" pitchFamily="34" charset="0"/>
              </a:rPr>
              <a:t>reference diagrams</a:t>
            </a:r>
            <a:r>
              <a:rPr lang="en-US" sz="2800" dirty="0">
                <a:latin typeface="Calibri" panose="020F0502020204030204" pitchFamily="34" charset="0"/>
              </a:rPr>
              <a:t>” to keep track of everything</a:t>
            </a:r>
          </a:p>
        </p:txBody>
      </p:sp>
      <p:grpSp>
        <p:nvGrpSpPr>
          <p:cNvPr id="11" name="Group 10" descr="x variable holding 10, y variable holding nothing">
            <a:extLst>
              <a:ext uri="{FF2B5EF4-FFF2-40B4-BE49-F238E27FC236}">
                <a16:creationId xmlns:a16="http://schemas.microsoft.com/office/drawing/2014/main" id="{D1454D45-75D9-47F3-9F11-AA8B0B59E5F4}"/>
              </a:ext>
            </a:extLst>
          </p:cNvPr>
          <p:cNvGrpSpPr/>
          <p:nvPr/>
        </p:nvGrpSpPr>
        <p:grpSpPr>
          <a:xfrm>
            <a:off x="3944718" y="5818177"/>
            <a:ext cx="3408606" cy="757560"/>
            <a:chOff x="3944718" y="5818177"/>
            <a:chExt cx="3408606" cy="757560"/>
          </a:xfrm>
        </p:grpSpPr>
        <p:sp>
          <p:nvSpPr>
            <p:cNvPr id="5" name="TextBox 4" descr="diagram showing x variable holding 10, y variable holding nothing">
              <a:extLst>
                <a:ext uri="{FF2B5EF4-FFF2-40B4-BE49-F238E27FC236}">
                  <a16:creationId xmlns:a16="http://schemas.microsoft.com/office/drawing/2014/main" id="{A4753431-CA65-4088-963C-66CAF7DBA8B1}"/>
                </a:ext>
              </a:extLst>
            </p:cNvPr>
            <p:cNvSpPr txBox="1"/>
            <p:nvPr/>
          </p:nvSpPr>
          <p:spPr>
            <a:xfrm>
              <a:off x="3944718" y="5935347"/>
              <a:ext cx="381835" cy="523220"/>
            </a:xfrm>
            <a:prstGeom prst="rect">
              <a:avLst/>
            </a:prstGeom>
            <a:noFill/>
          </p:spPr>
          <p:txBody>
            <a:bodyPr wrap="none" rtlCol="0">
              <a:spAutoFit/>
            </a:bodyPr>
            <a:lstStyle/>
            <a:p>
              <a:pPr algn="ctr"/>
              <a:r>
                <a:rPr lang="en-US" sz="2800" dirty="0">
                  <a:latin typeface="Consolas" panose="020B0609020204030204" pitchFamily="49" charset="0"/>
                </a:rPr>
                <a:t>x</a:t>
              </a:r>
            </a:p>
          </p:txBody>
        </p:sp>
        <p:sp>
          <p:nvSpPr>
            <p:cNvPr id="6" name="Rectangle: Rounded Corners 5" descr="diagram showing x variable holding 10, y variable holding nothing">
              <a:extLst>
                <a:ext uri="{FF2B5EF4-FFF2-40B4-BE49-F238E27FC236}">
                  <a16:creationId xmlns:a16="http://schemas.microsoft.com/office/drawing/2014/main" id="{9EE78B97-1CEB-48C4-A11C-BB1291978F12}"/>
                </a:ext>
              </a:extLst>
            </p:cNvPr>
            <p:cNvSpPr/>
            <p:nvPr/>
          </p:nvSpPr>
          <p:spPr>
            <a:xfrm>
              <a:off x="4401258" y="5818177"/>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10</a:t>
              </a:r>
            </a:p>
          </p:txBody>
        </p:sp>
        <p:sp>
          <p:nvSpPr>
            <p:cNvPr id="7" name="TextBox 6" descr="diagram showing x variable holding 10, y variable holding nothing">
              <a:extLst>
                <a:ext uri="{FF2B5EF4-FFF2-40B4-BE49-F238E27FC236}">
                  <a16:creationId xmlns:a16="http://schemas.microsoft.com/office/drawing/2014/main" id="{46913084-E8D2-4EA3-A8DF-2BC5444EA0F2}"/>
                </a:ext>
              </a:extLst>
            </p:cNvPr>
            <p:cNvSpPr txBox="1"/>
            <p:nvPr/>
          </p:nvSpPr>
          <p:spPr>
            <a:xfrm>
              <a:off x="6115746" y="5935347"/>
              <a:ext cx="381836" cy="523220"/>
            </a:xfrm>
            <a:prstGeom prst="rect">
              <a:avLst/>
            </a:prstGeom>
            <a:noFill/>
          </p:spPr>
          <p:txBody>
            <a:bodyPr wrap="none" rtlCol="0">
              <a:spAutoFit/>
            </a:bodyPr>
            <a:lstStyle/>
            <a:p>
              <a:pPr algn="ctr"/>
              <a:r>
                <a:rPr lang="en-US" sz="2800" dirty="0">
                  <a:latin typeface="Consolas" panose="020B0609020204030204" pitchFamily="49" charset="0"/>
                </a:rPr>
                <a:t>y</a:t>
              </a:r>
            </a:p>
          </p:txBody>
        </p:sp>
        <p:sp>
          <p:nvSpPr>
            <p:cNvPr id="8" name="Rectangle: Rounded Corners 7" descr="diagram showing x variable holding 10, y variable holding nothing">
              <a:extLst>
                <a:ext uri="{FF2B5EF4-FFF2-40B4-BE49-F238E27FC236}">
                  <a16:creationId xmlns:a16="http://schemas.microsoft.com/office/drawing/2014/main" id="{5D385CF8-AFD3-4F49-A45E-65D1C50C37D3}"/>
                </a:ext>
              </a:extLst>
            </p:cNvPr>
            <p:cNvSpPr/>
            <p:nvPr/>
          </p:nvSpPr>
          <p:spPr>
            <a:xfrm>
              <a:off x="6572286" y="5818177"/>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grpSp>
      <p:sp>
        <p:nvSpPr>
          <p:cNvPr id="10" name="Slide Number Placeholder 9">
            <a:extLst>
              <a:ext uri="{FF2B5EF4-FFF2-40B4-BE49-F238E27FC236}">
                <a16:creationId xmlns:a16="http://schemas.microsoft.com/office/drawing/2014/main" id="{CE36AB36-E3D0-46A0-B2EC-3922D3548F44}"/>
              </a:ext>
            </a:extLst>
          </p:cNvPr>
          <p:cNvSpPr>
            <a:spLocks noGrp="1"/>
          </p:cNvSpPr>
          <p:nvPr>
            <p:ph type="sldNum" sz="quarter" idx="12"/>
          </p:nvPr>
        </p:nvSpPr>
        <p:spPr/>
        <p:txBody>
          <a:bodyPr/>
          <a:lstStyle/>
          <a:p>
            <a:fld id="{B84CCEFC-A9FF-8249-A3D3-21FB7B7CCB8D}" type="slidenum">
              <a:rPr lang="en-US" smtClean="0"/>
              <a:t>5</a:t>
            </a:fld>
            <a:endParaRPr lang="en-US"/>
          </a:p>
        </p:txBody>
      </p:sp>
    </p:spTree>
    <p:extLst>
      <p:ext uri="{BB962C8B-B14F-4D97-AF65-F5344CB8AC3E}">
        <p14:creationId xmlns:p14="http://schemas.microsoft.com/office/powerpoint/2010/main" val="1901681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Reference Semantics (2)</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4367893"/>
          </a:xfrm>
        </p:spPr>
        <p:txBody>
          <a:bodyPr>
            <a:normAutofit/>
          </a:bodyPr>
          <a:lstStyle/>
          <a:p>
            <a:r>
              <a:rPr lang="en-US" sz="2800" dirty="0">
                <a:latin typeface="Calibri" panose="020F0502020204030204" pitchFamily="34" charset="0"/>
              </a:rPr>
              <a:t>In Java, variables are treated two different ways:</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sz="1200" dirty="0">
              <a:latin typeface="Calibri" panose="020F0502020204030204" pitchFamily="34" charset="0"/>
            </a:endParaRPr>
          </a:p>
          <a:p>
            <a:pPr marL="0" indent="0">
              <a:buNone/>
            </a:pPr>
            <a:endParaRPr lang="en-US" dirty="0">
              <a:latin typeface="Calibri" panose="020F0502020204030204" pitchFamily="34" charset="0"/>
            </a:endParaRPr>
          </a:p>
        </p:txBody>
      </p:sp>
      <p:graphicFrame>
        <p:nvGraphicFramePr>
          <p:cNvPr id="10" name="Table 4">
            <a:extLst>
              <a:ext uri="{FF2B5EF4-FFF2-40B4-BE49-F238E27FC236}">
                <a16:creationId xmlns:a16="http://schemas.microsoft.com/office/drawing/2014/main" id="{61D145B3-1098-4258-A3C3-05BF9A61796A}"/>
              </a:ext>
            </a:extLst>
          </p:cNvPr>
          <p:cNvGraphicFramePr>
            <a:graphicFrameLocks noGrp="1"/>
          </p:cNvGraphicFramePr>
          <p:nvPr>
            <p:extLst>
              <p:ext uri="{D42A27DB-BD31-4B8C-83A1-F6EECF244321}">
                <p14:modId xmlns:p14="http://schemas.microsoft.com/office/powerpoint/2010/main" val="400142617"/>
              </p:ext>
            </p:extLst>
          </p:nvPr>
        </p:nvGraphicFramePr>
        <p:xfrm>
          <a:off x="838200" y="1874520"/>
          <a:ext cx="10515600" cy="3108960"/>
        </p:xfrm>
        <a:graphic>
          <a:graphicData uri="http://schemas.openxmlformats.org/drawingml/2006/table">
            <a:tbl>
              <a:tblPr firstRow="1" bandRow="1">
                <a:tableStyleId>{5C22544A-7EE6-4342-B048-85BDC9FD1C3A}</a:tableStyleId>
              </a:tblPr>
              <a:tblGrid>
                <a:gridCol w="5595257">
                  <a:extLst>
                    <a:ext uri="{9D8B030D-6E8A-4147-A177-3AD203B41FA5}">
                      <a16:colId xmlns:a16="http://schemas.microsoft.com/office/drawing/2014/main" val="2272639258"/>
                    </a:ext>
                  </a:extLst>
                </a:gridCol>
                <a:gridCol w="4920343">
                  <a:extLst>
                    <a:ext uri="{9D8B030D-6E8A-4147-A177-3AD203B41FA5}">
                      <a16:colId xmlns:a16="http://schemas.microsoft.com/office/drawing/2014/main" val="763701457"/>
                    </a:ext>
                  </a:extLst>
                </a:gridCol>
              </a:tblGrid>
              <a:tr h="300870">
                <a:tc>
                  <a:txBody>
                    <a:bodyPr/>
                    <a:lstStyle/>
                    <a:p>
                      <a:pPr algn="ctr"/>
                      <a:r>
                        <a:rPr lang="en-US" sz="2400" dirty="0"/>
                        <a:t>Value Semantics</a:t>
                      </a:r>
                    </a:p>
                  </a:txBody>
                  <a:tcPr/>
                </a:tc>
                <a:tc>
                  <a:txBody>
                    <a:bodyPr/>
                    <a:lstStyle/>
                    <a:p>
                      <a:pPr algn="ctr"/>
                      <a:r>
                        <a:rPr lang="en-US" sz="2400" dirty="0"/>
                        <a:t>Reference Semantics</a:t>
                      </a:r>
                    </a:p>
                  </a:txBody>
                  <a:tcPr/>
                </a:tc>
                <a:extLst>
                  <a:ext uri="{0D108BD9-81ED-4DB2-BD59-A6C34878D82A}">
                    <a16:rowId xmlns:a16="http://schemas.microsoft.com/office/drawing/2014/main" val="1702044077"/>
                  </a:ext>
                </a:extLst>
              </a:tr>
              <a:tr h="300870">
                <a:tc>
                  <a:txBody>
                    <a:bodyPr/>
                    <a:lstStyle/>
                    <a:p>
                      <a:pPr algn="ctr"/>
                      <a:r>
                        <a:rPr lang="en-US" sz="1800" dirty="0"/>
                        <a:t>Primitive types (</a:t>
                      </a:r>
                      <a:r>
                        <a:rPr lang="en-US" sz="1800" dirty="0">
                          <a:latin typeface="Consolas" panose="020B0609020204030204" pitchFamily="49" charset="0"/>
                        </a:rPr>
                        <a:t>int, double, </a:t>
                      </a:r>
                      <a:r>
                        <a:rPr lang="en-US" sz="1800" dirty="0" err="1">
                          <a:latin typeface="Consolas" panose="020B0609020204030204" pitchFamily="49" charset="0"/>
                        </a:rPr>
                        <a:t>boolean</a:t>
                      </a:r>
                      <a:r>
                        <a:rPr lang="en-US" sz="1800" dirty="0"/>
                        <a:t>) + </a:t>
                      </a:r>
                      <a:r>
                        <a:rPr lang="en-US" sz="1800" dirty="0">
                          <a:latin typeface="Consolas" panose="020B0609020204030204" pitchFamily="49" charset="0"/>
                        </a:rPr>
                        <a:t>Strings*</a:t>
                      </a:r>
                    </a:p>
                  </a:txBody>
                  <a:tcPr/>
                </a:tc>
                <a:tc>
                  <a:txBody>
                    <a:bodyPr/>
                    <a:lstStyle/>
                    <a:p>
                      <a:pPr algn="ctr"/>
                      <a:r>
                        <a:rPr lang="en-US" sz="1800" dirty="0"/>
                        <a:t>Object types (</a:t>
                      </a:r>
                      <a:r>
                        <a:rPr lang="en-US" sz="1800" dirty="0">
                          <a:latin typeface="Consolas" panose="020B0609020204030204" pitchFamily="49" charset="0"/>
                        </a:rPr>
                        <a:t>int[], Scanner, </a:t>
                      </a:r>
                      <a:r>
                        <a:rPr lang="en-US" sz="1800" dirty="0" err="1">
                          <a:latin typeface="Consolas" panose="020B0609020204030204" pitchFamily="49" charset="0"/>
                        </a:rPr>
                        <a:t>ArrayList</a:t>
                      </a:r>
                      <a:r>
                        <a:rPr lang="en-US" sz="1800" dirty="0"/>
                        <a:t>)</a:t>
                      </a:r>
                    </a:p>
                  </a:txBody>
                  <a:tcPr/>
                </a:tc>
                <a:extLst>
                  <a:ext uri="{0D108BD9-81ED-4DB2-BD59-A6C34878D82A}">
                    <a16:rowId xmlns:a16="http://schemas.microsoft.com/office/drawing/2014/main" val="164975300"/>
                  </a:ext>
                </a:extLst>
              </a:tr>
              <a:tr h="300870">
                <a:tc>
                  <a:txBody>
                    <a:bodyPr/>
                    <a:lstStyle/>
                    <a:p>
                      <a:pPr algn="ctr"/>
                      <a:r>
                        <a:rPr lang="en-US" sz="1800" dirty="0">
                          <a:latin typeface="+mn-lt"/>
                        </a:rPr>
                        <a:t>Values stored locally</a:t>
                      </a:r>
                    </a:p>
                  </a:txBody>
                  <a:tcPr/>
                </a:tc>
                <a:tc>
                  <a:txBody>
                    <a:bodyPr/>
                    <a:lstStyle/>
                    <a:p>
                      <a:pPr algn="ctr"/>
                      <a:r>
                        <a:rPr lang="en-US" sz="1800" dirty="0"/>
                        <a:t>Values stored in memory, reference stored locally</a:t>
                      </a:r>
                    </a:p>
                  </a:txBody>
                  <a:tcPr/>
                </a:tc>
                <a:extLst>
                  <a:ext uri="{0D108BD9-81ED-4DB2-BD59-A6C34878D82A}">
                    <a16:rowId xmlns:a16="http://schemas.microsoft.com/office/drawing/2014/main" val="503890144"/>
                  </a:ext>
                </a:extLst>
              </a:tr>
              <a:tr h="300870">
                <a:tc>
                  <a:txBody>
                    <a:bodyPr/>
                    <a:lstStyle/>
                    <a:p>
                      <a:pPr algn="ctr"/>
                      <a:r>
                        <a:rPr lang="en-US" sz="1800" dirty="0">
                          <a:latin typeface="+mn-lt"/>
                        </a:rPr>
                        <a:t>Initialization copies value (many copies of value)</a:t>
                      </a:r>
                    </a:p>
                  </a:txBody>
                  <a:tcPr/>
                </a:tc>
                <a:tc>
                  <a:txBody>
                    <a:bodyPr/>
                    <a:lstStyle/>
                    <a:p>
                      <a:pPr algn="ctr"/>
                      <a:r>
                        <a:rPr lang="en-US" sz="1800" dirty="0">
                          <a:latin typeface="+mn-lt"/>
                        </a:rPr>
                        <a:t>Initialization copies reference (only one value)</a:t>
                      </a:r>
                    </a:p>
                  </a:txBody>
                  <a:tcPr/>
                </a:tc>
                <a:extLst>
                  <a:ext uri="{0D108BD9-81ED-4DB2-BD59-A6C34878D82A}">
                    <a16:rowId xmlns:a16="http://schemas.microsoft.com/office/drawing/2014/main" val="507148395"/>
                  </a:ext>
                </a:extLst>
              </a:tr>
              <a:tr h="300870">
                <a:tc>
                  <a:txBody>
                    <a:bodyPr/>
                    <a:lstStyle/>
                    <a:p>
                      <a:pPr algn="l"/>
                      <a:endParaRPr lang="en-US" sz="1800" dirty="0">
                        <a:latin typeface="Consolas" panose="020B0609020204030204" pitchFamily="49" charset="0"/>
                      </a:endParaRPr>
                    </a:p>
                  </a:txBody>
                  <a:tcPr>
                    <a:solidFill>
                      <a:schemeClr val="bg1"/>
                    </a:solidFill>
                  </a:tcPr>
                </a:tc>
                <a:tc>
                  <a:txBody>
                    <a:bodyPr/>
                    <a:lstStyle/>
                    <a:p>
                      <a:pPr algn="l"/>
                      <a:endParaRPr lang="en-US" sz="1800" dirty="0">
                        <a:latin typeface="Consolas" panose="020B0609020204030204" pitchFamily="49" charset="0"/>
                      </a:endParaRPr>
                    </a:p>
                  </a:txBody>
                  <a:tcPr>
                    <a:solidFill>
                      <a:schemeClr val="bg1"/>
                    </a:solidFill>
                  </a:tcPr>
                </a:tc>
                <a:extLst>
                  <a:ext uri="{0D108BD9-81ED-4DB2-BD59-A6C34878D82A}">
                    <a16:rowId xmlns:a16="http://schemas.microsoft.com/office/drawing/2014/main" val="3355497724"/>
                  </a:ext>
                </a:extLst>
              </a:tr>
              <a:tr h="300870">
                <a:tc>
                  <a:txBody>
                    <a:bodyPr/>
                    <a:lstStyle/>
                    <a:p>
                      <a:pPr algn="l"/>
                      <a:r>
                        <a:rPr lang="en-US" sz="1800" dirty="0">
                          <a:latin typeface="Consolas" panose="020B0609020204030204" pitchFamily="49" charset="0"/>
                        </a:rPr>
                        <a:t>int x = 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     // x remains unchanged</a:t>
                      </a:r>
                    </a:p>
                  </a:txBody>
                  <a:tcPr/>
                </a:tc>
                <a:tc>
                  <a:txBody>
                    <a:bodyPr/>
                    <a:lstStyle/>
                    <a:p>
                      <a:pPr algn="l"/>
                      <a:r>
                        <a:rPr lang="en-US" sz="1800" dirty="0">
                          <a:latin typeface="Consolas" panose="020B0609020204030204" pitchFamily="49" charset="0"/>
                        </a:rPr>
                        <a:t>int[] x = new int[5];</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y[0]++;    // x[0] changed</a:t>
                      </a:r>
                    </a:p>
                  </a:txBody>
                  <a:tcPr/>
                </a:tc>
                <a:extLst>
                  <a:ext uri="{0D108BD9-81ED-4DB2-BD59-A6C34878D82A}">
                    <a16:rowId xmlns:a16="http://schemas.microsoft.com/office/drawing/2014/main" val="769609941"/>
                  </a:ext>
                </a:extLst>
              </a:tr>
            </a:tbl>
          </a:graphicData>
        </a:graphic>
      </p:graphicFrame>
      <p:sp>
        <p:nvSpPr>
          <p:cNvPr id="12" name="TextBox 11">
            <a:extLst>
              <a:ext uri="{FF2B5EF4-FFF2-40B4-BE49-F238E27FC236}">
                <a16:creationId xmlns:a16="http://schemas.microsoft.com/office/drawing/2014/main" id="{FEEDBF35-2293-4C7D-8CC9-F728086FEF32}"/>
              </a:ext>
            </a:extLst>
          </p:cNvPr>
          <p:cNvSpPr txBox="1"/>
          <p:nvPr/>
        </p:nvSpPr>
        <p:spPr>
          <a:xfrm>
            <a:off x="274321" y="5960031"/>
            <a:ext cx="1952897" cy="369332"/>
          </a:xfrm>
          <a:prstGeom prst="rect">
            <a:avLst/>
          </a:prstGeom>
          <a:noFill/>
        </p:spPr>
        <p:txBody>
          <a:bodyPr wrap="square" rtlCol="0">
            <a:spAutoFit/>
          </a:bodyPr>
          <a:lstStyle/>
          <a:p>
            <a:r>
              <a:rPr lang="en-US" dirty="0"/>
              <a:t>*Kind of</a:t>
            </a:r>
          </a:p>
        </p:txBody>
      </p:sp>
      <p:sp>
        <p:nvSpPr>
          <p:cNvPr id="14" name="TextBox 13">
            <a:extLst>
              <a:ext uri="{FF2B5EF4-FFF2-40B4-BE49-F238E27FC236}">
                <a16:creationId xmlns:a16="http://schemas.microsoft.com/office/drawing/2014/main" id="{0EA179FE-36C1-476B-A4D9-353C48EEBF4E}"/>
              </a:ext>
            </a:extLst>
          </p:cNvPr>
          <p:cNvSpPr txBox="1"/>
          <p:nvPr/>
        </p:nvSpPr>
        <p:spPr>
          <a:xfrm>
            <a:off x="838200" y="5101046"/>
            <a:ext cx="10515600" cy="523220"/>
          </a:xfrm>
          <a:prstGeom prst="rect">
            <a:avLst/>
          </a:prstGeom>
          <a:noFill/>
        </p:spPr>
        <p:txBody>
          <a:bodyPr wrap="square" rtlCol="0">
            <a:spAutoFit/>
          </a:bodyPr>
          <a:lstStyle/>
          <a:p>
            <a:r>
              <a:rPr lang="en-US" sz="2800" dirty="0">
                <a:latin typeface="Calibri" panose="020F0502020204030204" pitchFamily="34" charset="0"/>
              </a:rPr>
              <a:t>We often draw “</a:t>
            </a:r>
            <a:r>
              <a:rPr lang="en-US" sz="2800" b="1" dirty="0">
                <a:latin typeface="Calibri" panose="020F0502020204030204" pitchFamily="34" charset="0"/>
              </a:rPr>
              <a:t>reference diagrams</a:t>
            </a:r>
            <a:r>
              <a:rPr lang="en-US" sz="2800" dirty="0">
                <a:latin typeface="Calibri" panose="020F0502020204030204" pitchFamily="34" charset="0"/>
              </a:rPr>
              <a:t>” to keep track of everything</a:t>
            </a:r>
          </a:p>
        </p:txBody>
      </p:sp>
      <p:grpSp>
        <p:nvGrpSpPr>
          <p:cNvPr id="13" name="Group 12" descr="x variable holding 10, y variable holding 10">
            <a:extLst>
              <a:ext uri="{FF2B5EF4-FFF2-40B4-BE49-F238E27FC236}">
                <a16:creationId xmlns:a16="http://schemas.microsoft.com/office/drawing/2014/main" id="{7ADFCF96-5349-4CD5-A8A1-DE90D33E37E2}"/>
              </a:ext>
            </a:extLst>
          </p:cNvPr>
          <p:cNvGrpSpPr/>
          <p:nvPr/>
        </p:nvGrpSpPr>
        <p:grpSpPr>
          <a:xfrm>
            <a:off x="3944718" y="5818177"/>
            <a:ext cx="3422237" cy="757560"/>
            <a:chOff x="3944718" y="5818177"/>
            <a:chExt cx="3422237" cy="757560"/>
          </a:xfrm>
        </p:grpSpPr>
        <p:sp>
          <p:nvSpPr>
            <p:cNvPr id="5" name="TextBox 4">
              <a:extLst>
                <a:ext uri="{FF2B5EF4-FFF2-40B4-BE49-F238E27FC236}">
                  <a16:creationId xmlns:a16="http://schemas.microsoft.com/office/drawing/2014/main" id="{A4753431-CA65-4088-963C-66CAF7DBA8B1}"/>
                </a:ext>
              </a:extLst>
            </p:cNvPr>
            <p:cNvSpPr txBox="1"/>
            <p:nvPr/>
          </p:nvSpPr>
          <p:spPr>
            <a:xfrm>
              <a:off x="3944718" y="5935347"/>
              <a:ext cx="381835" cy="523220"/>
            </a:xfrm>
            <a:prstGeom prst="rect">
              <a:avLst/>
            </a:prstGeom>
            <a:noFill/>
          </p:spPr>
          <p:txBody>
            <a:bodyPr wrap="none" rtlCol="0">
              <a:spAutoFit/>
            </a:bodyPr>
            <a:lstStyle/>
            <a:p>
              <a:pPr algn="ctr"/>
              <a:r>
                <a:rPr lang="en-US" sz="2800" dirty="0">
                  <a:latin typeface="Consolas" panose="020B0609020204030204" pitchFamily="49" charset="0"/>
                </a:rPr>
                <a:t>x</a:t>
              </a:r>
            </a:p>
          </p:txBody>
        </p:sp>
        <p:sp>
          <p:nvSpPr>
            <p:cNvPr id="6" name="Rectangle: Rounded Corners 5">
              <a:extLst>
                <a:ext uri="{FF2B5EF4-FFF2-40B4-BE49-F238E27FC236}">
                  <a16:creationId xmlns:a16="http://schemas.microsoft.com/office/drawing/2014/main" id="{9EE78B97-1CEB-48C4-A11C-BB1291978F12}"/>
                </a:ext>
              </a:extLst>
            </p:cNvPr>
            <p:cNvSpPr/>
            <p:nvPr/>
          </p:nvSpPr>
          <p:spPr>
            <a:xfrm>
              <a:off x="4401258" y="5818177"/>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10</a:t>
              </a:r>
            </a:p>
          </p:txBody>
        </p:sp>
        <p:sp>
          <p:nvSpPr>
            <p:cNvPr id="7" name="TextBox 6">
              <a:extLst>
                <a:ext uri="{FF2B5EF4-FFF2-40B4-BE49-F238E27FC236}">
                  <a16:creationId xmlns:a16="http://schemas.microsoft.com/office/drawing/2014/main" id="{46913084-E8D2-4EA3-A8DF-2BC5444EA0F2}"/>
                </a:ext>
              </a:extLst>
            </p:cNvPr>
            <p:cNvSpPr txBox="1"/>
            <p:nvPr/>
          </p:nvSpPr>
          <p:spPr>
            <a:xfrm>
              <a:off x="6115746" y="5935347"/>
              <a:ext cx="381836" cy="523220"/>
            </a:xfrm>
            <a:prstGeom prst="rect">
              <a:avLst/>
            </a:prstGeom>
            <a:noFill/>
          </p:spPr>
          <p:txBody>
            <a:bodyPr wrap="none" rtlCol="0">
              <a:spAutoFit/>
            </a:bodyPr>
            <a:lstStyle/>
            <a:p>
              <a:pPr algn="ctr"/>
              <a:r>
                <a:rPr lang="en-US" sz="2800" dirty="0">
                  <a:latin typeface="Consolas" panose="020B0609020204030204" pitchFamily="49" charset="0"/>
                </a:rPr>
                <a:t>y</a:t>
              </a:r>
            </a:p>
          </p:txBody>
        </p:sp>
        <p:sp>
          <p:nvSpPr>
            <p:cNvPr id="8" name="Rectangle: Rounded Corners 7">
              <a:extLst>
                <a:ext uri="{FF2B5EF4-FFF2-40B4-BE49-F238E27FC236}">
                  <a16:creationId xmlns:a16="http://schemas.microsoft.com/office/drawing/2014/main" id="{5D385CF8-AFD3-4F49-A45E-65D1C50C37D3}"/>
                </a:ext>
              </a:extLst>
            </p:cNvPr>
            <p:cNvSpPr/>
            <p:nvPr/>
          </p:nvSpPr>
          <p:spPr>
            <a:xfrm>
              <a:off x="6585917" y="5818177"/>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10</a:t>
              </a:r>
            </a:p>
          </p:txBody>
        </p:sp>
      </p:grpSp>
      <p:sp>
        <p:nvSpPr>
          <p:cNvPr id="9" name="Slide Number Placeholder 8">
            <a:extLst>
              <a:ext uri="{FF2B5EF4-FFF2-40B4-BE49-F238E27FC236}">
                <a16:creationId xmlns:a16="http://schemas.microsoft.com/office/drawing/2014/main" id="{AFDD37D5-7793-4C9C-8DEF-9FB18B2614FF}"/>
              </a:ext>
            </a:extLst>
          </p:cNvPr>
          <p:cNvSpPr>
            <a:spLocks noGrp="1"/>
          </p:cNvSpPr>
          <p:nvPr>
            <p:ph type="sldNum" sz="quarter" idx="12"/>
          </p:nvPr>
        </p:nvSpPr>
        <p:spPr/>
        <p:txBody>
          <a:bodyPr/>
          <a:lstStyle/>
          <a:p>
            <a:fld id="{B84CCEFC-A9FF-8249-A3D3-21FB7B7CCB8D}" type="slidenum">
              <a:rPr lang="en-US" smtClean="0"/>
              <a:t>6</a:t>
            </a:fld>
            <a:endParaRPr lang="en-US"/>
          </a:p>
        </p:txBody>
      </p:sp>
    </p:spTree>
    <p:extLst>
      <p:ext uri="{BB962C8B-B14F-4D97-AF65-F5344CB8AC3E}">
        <p14:creationId xmlns:p14="http://schemas.microsoft.com/office/powerpoint/2010/main" val="4138683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Reference Semantics (3)</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4367893"/>
          </a:xfrm>
        </p:spPr>
        <p:txBody>
          <a:bodyPr>
            <a:normAutofit/>
          </a:bodyPr>
          <a:lstStyle/>
          <a:p>
            <a:r>
              <a:rPr lang="en-US" sz="2800" dirty="0">
                <a:latin typeface="Calibri" panose="020F0502020204030204" pitchFamily="34" charset="0"/>
              </a:rPr>
              <a:t>In Java, variables are treated two different ways:</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sz="1200" dirty="0">
              <a:latin typeface="Calibri" panose="020F0502020204030204" pitchFamily="34" charset="0"/>
            </a:endParaRPr>
          </a:p>
          <a:p>
            <a:pPr marL="0" indent="0">
              <a:buNone/>
            </a:pPr>
            <a:endParaRPr lang="en-US" dirty="0">
              <a:latin typeface="Calibri" panose="020F0502020204030204" pitchFamily="34" charset="0"/>
            </a:endParaRPr>
          </a:p>
        </p:txBody>
      </p:sp>
      <p:graphicFrame>
        <p:nvGraphicFramePr>
          <p:cNvPr id="10" name="Table 4">
            <a:extLst>
              <a:ext uri="{FF2B5EF4-FFF2-40B4-BE49-F238E27FC236}">
                <a16:creationId xmlns:a16="http://schemas.microsoft.com/office/drawing/2014/main" id="{01FC506B-4551-428B-A52B-C1B205416E2A}"/>
              </a:ext>
            </a:extLst>
          </p:cNvPr>
          <p:cNvGraphicFramePr>
            <a:graphicFrameLocks noGrp="1"/>
          </p:cNvGraphicFramePr>
          <p:nvPr>
            <p:extLst>
              <p:ext uri="{D42A27DB-BD31-4B8C-83A1-F6EECF244321}">
                <p14:modId xmlns:p14="http://schemas.microsoft.com/office/powerpoint/2010/main" val="400142617"/>
              </p:ext>
            </p:extLst>
          </p:nvPr>
        </p:nvGraphicFramePr>
        <p:xfrm>
          <a:off x="838200" y="1874520"/>
          <a:ext cx="10515600" cy="3108960"/>
        </p:xfrm>
        <a:graphic>
          <a:graphicData uri="http://schemas.openxmlformats.org/drawingml/2006/table">
            <a:tbl>
              <a:tblPr firstRow="1" bandRow="1">
                <a:tableStyleId>{5C22544A-7EE6-4342-B048-85BDC9FD1C3A}</a:tableStyleId>
              </a:tblPr>
              <a:tblGrid>
                <a:gridCol w="5595257">
                  <a:extLst>
                    <a:ext uri="{9D8B030D-6E8A-4147-A177-3AD203B41FA5}">
                      <a16:colId xmlns:a16="http://schemas.microsoft.com/office/drawing/2014/main" val="2272639258"/>
                    </a:ext>
                  </a:extLst>
                </a:gridCol>
                <a:gridCol w="4920343">
                  <a:extLst>
                    <a:ext uri="{9D8B030D-6E8A-4147-A177-3AD203B41FA5}">
                      <a16:colId xmlns:a16="http://schemas.microsoft.com/office/drawing/2014/main" val="763701457"/>
                    </a:ext>
                  </a:extLst>
                </a:gridCol>
              </a:tblGrid>
              <a:tr h="300870">
                <a:tc>
                  <a:txBody>
                    <a:bodyPr/>
                    <a:lstStyle/>
                    <a:p>
                      <a:pPr algn="ctr"/>
                      <a:r>
                        <a:rPr lang="en-US" sz="2400" dirty="0"/>
                        <a:t>Value Semantics</a:t>
                      </a:r>
                    </a:p>
                  </a:txBody>
                  <a:tcPr/>
                </a:tc>
                <a:tc>
                  <a:txBody>
                    <a:bodyPr/>
                    <a:lstStyle/>
                    <a:p>
                      <a:pPr algn="ctr"/>
                      <a:r>
                        <a:rPr lang="en-US" sz="2400" dirty="0"/>
                        <a:t>Reference Semantics</a:t>
                      </a:r>
                    </a:p>
                  </a:txBody>
                  <a:tcPr/>
                </a:tc>
                <a:extLst>
                  <a:ext uri="{0D108BD9-81ED-4DB2-BD59-A6C34878D82A}">
                    <a16:rowId xmlns:a16="http://schemas.microsoft.com/office/drawing/2014/main" val="1702044077"/>
                  </a:ext>
                </a:extLst>
              </a:tr>
              <a:tr h="300870">
                <a:tc>
                  <a:txBody>
                    <a:bodyPr/>
                    <a:lstStyle/>
                    <a:p>
                      <a:pPr algn="ctr"/>
                      <a:r>
                        <a:rPr lang="en-US" sz="1800" dirty="0"/>
                        <a:t>Primitive types (</a:t>
                      </a:r>
                      <a:r>
                        <a:rPr lang="en-US" sz="1800" dirty="0">
                          <a:latin typeface="Consolas" panose="020B0609020204030204" pitchFamily="49" charset="0"/>
                        </a:rPr>
                        <a:t>int, double, </a:t>
                      </a:r>
                      <a:r>
                        <a:rPr lang="en-US" sz="1800" dirty="0" err="1">
                          <a:latin typeface="Consolas" panose="020B0609020204030204" pitchFamily="49" charset="0"/>
                        </a:rPr>
                        <a:t>boolean</a:t>
                      </a:r>
                      <a:r>
                        <a:rPr lang="en-US" sz="1800" dirty="0"/>
                        <a:t>) + </a:t>
                      </a:r>
                      <a:r>
                        <a:rPr lang="en-US" sz="1800" dirty="0">
                          <a:latin typeface="Consolas" panose="020B0609020204030204" pitchFamily="49" charset="0"/>
                        </a:rPr>
                        <a:t>Strings*</a:t>
                      </a:r>
                    </a:p>
                  </a:txBody>
                  <a:tcPr/>
                </a:tc>
                <a:tc>
                  <a:txBody>
                    <a:bodyPr/>
                    <a:lstStyle/>
                    <a:p>
                      <a:pPr algn="ctr"/>
                      <a:r>
                        <a:rPr lang="en-US" sz="1800" dirty="0"/>
                        <a:t>Object types (</a:t>
                      </a:r>
                      <a:r>
                        <a:rPr lang="en-US" sz="1800" dirty="0">
                          <a:latin typeface="Consolas" panose="020B0609020204030204" pitchFamily="49" charset="0"/>
                        </a:rPr>
                        <a:t>int[], Scanner, </a:t>
                      </a:r>
                      <a:r>
                        <a:rPr lang="en-US" sz="1800" dirty="0" err="1">
                          <a:latin typeface="Consolas" panose="020B0609020204030204" pitchFamily="49" charset="0"/>
                        </a:rPr>
                        <a:t>ArrayList</a:t>
                      </a:r>
                      <a:r>
                        <a:rPr lang="en-US" sz="1800" dirty="0"/>
                        <a:t>)</a:t>
                      </a:r>
                    </a:p>
                  </a:txBody>
                  <a:tcPr/>
                </a:tc>
                <a:extLst>
                  <a:ext uri="{0D108BD9-81ED-4DB2-BD59-A6C34878D82A}">
                    <a16:rowId xmlns:a16="http://schemas.microsoft.com/office/drawing/2014/main" val="164975300"/>
                  </a:ext>
                </a:extLst>
              </a:tr>
              <a:tr h="300870">
                <a:tc>
                  <a:txBody>
                    <a:bodyPr/>
                    <a:lstStyle/>
                    <a:p>
                      <a:pPr algn="ctr"/>
                      <a:r>
                        <a:rPr lang="en-US" sz="1800" dirty="0">
                          <a:latin typeface="+mn-lt"/>
                        </a:rPr>
                        <a:t>Values stored locally</a:t>
                      </a:r>
                    </a:p>
                  </a:txBody>
                  <a:tcPr/>
                </a:tc>
                <a:tc>
                  <a:txBody>
                    <a:bodyPr/>
                    <a:lstStyle/>
                    <a:p>
                      <a:pPr algn="ctr"/>
                      <a:r>
                        <a:rPr lang="en-US" sz="1800" dirty="0"/>
                        <a:t>Values stored in memory, reference stored locally</a:t>
                      </a:r>
                    </a:p>
                  </a:txBody>
                  <a:tcPr/>
                </a:tc>
                <a:extLst>
                  <a:ext uri="{0D108BD9-81ED-4DB2-BD59-A6C34878D82A}">
                    <a16:rowId xmlns:a16="http://schemas.microsoft.com/office/drawing/2014/main" val="503890144"/>
                  </a:ext>
                </a:extLst>
              </a:tr>
              <a:tr h="300870">
                <a:tc>
                  <a:txBody>
                    <a:bodyPr/>
                    <a:lstStyle/>
                    <a:p>
                      <a:pPr algn="ctr"/>
                      <a:r>
                        <a:rPr lang="en-US" sz="1800" dirty="0">
                          <a:latin typeface="+mn-lt"/>
                        </a:rPr>
                        <a:t>Initialization copies value (many copies of value)</a:t>
                      </a:r>
                    </a:p>
                  </a:txBody>
                  <a:tcPr/>
                </a:tc>
                <a:tc>
                  <a:txBody>
                    <a:bodyPr/>
                    <a:lstStyle/>
                    <a:p>
                      <a:pPr algn="ctr"/>
                      <a:r>
                        <a:rPr lang="en-US" sz="1800" dirty="0">
                          <a:latin typeface="+mn-lt"/>
                        </a:rPr>
                        <a:t>Initialization copies reference (only one value)</a:t>
                      </a:r>
                    </a:p>
                  </a:txBody>
                  <a:tcPr/>
                </a:tc>
                <a:extLst>
                  <a:ext uri="{0D108BD9-81ED-4DB2-BD59-A6C34878D82A}">
                    <a16:rowId xmlns:a16="http://schemas.microsoft.com/office/drawing/2014/main" val="507148395"/>
                  </a:ext>
                </a:extLst>
              </a:tr>
              <a:tr h="300870">
                <a:tc>
                  <a:txBody>
                    <a:bodyPr/>
                    <a:lstStyle/>
                    <a:p>
                      <a:pPr algn="l"/>
                      <a:endParaRPr lang="en-US" sz="1800" dirty="0">
                        <a:latin typeface="Consolas" panose="020B0609020204030204" pitchFamily="49" charset="0"/>
                      </a:endParaRPr>
                    </a:p>
                  </a:txBody>
                  <a:tcPr>
                    <a:solidFill>
                      <a:schemeClr val="bg1"/>
                    </a:solidFill>
                  </a:tcPr>
                </a:tc>
                <a:tc>
                  <a:txBody>
                    <a:bodyPr/>
                    <a:lstStyle/>
                    <a:p>
                      <a:pPr algn="l"/>
                      <a:endParaRPr lang="en-US" sz="1800" dirty="0">
                        <a:latin typeface="Consolas" panose="020B0609020204030204" pitchFamily="49" charset="0"/>
                      </a:endParaRPr>
                    </a:p>
                  </a:txBody>
                  <a:tcPr>
                    <a:solidFill>
                      <a:schemeClr val="bg1"/>
                    </a:solidFill>
                  </a:tcPr>
                </a:tc>
                <a:extLst>
                  <a:ext uri="{0D108BD9-81ED-4DB2-BD59-A6C34878D82A}">
                    <a16:rowId xmlns:a16="http://schemas.microsoft.com/office/drawing/2014/main" val="3355497724"/>
                  </a:ext>
                </a:extLst>
              </a:tr>
              <a:tr h="300870">
                <a:tc>
                  <a:txBody>
                    <a:bodyPr/>
                    <a:lstStyle/>
                    <a:p>
                      <a:pPr algn="l"/>
                      <a:r>
                        <a:rPr lang="en-US" sz="1800" dirty="0">
                          <a:latin typeface="Consolas" panose="020B0609020204030204" pitchFamily="49" charset="0"/>
                        </a:rPr>
                        <a:t>int x = 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     // x remains unchanged</a:t>
                      </a:r>
                    </a:p>
                  </a:txBody>
                  <a:tcPr/>
                </a:tc>
                <a:tc>
                  <a:txBody>
                    <a:bodyPr/>
                    <a:lstStyle/>
                    <a:p>
                      <a:pPr algn="l"/>
                      <a:r>
                        <a:rPr lang="en-US" sz="1800" dirty="0">
                          <a:latin typeface="Consolas" panose="020B0609020204030204" pitchFamily="49" charset="0"/>
                        </a:rPr>
                        <a:t>int[] x = new int[5];</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y[0]++;    // x[0] changed</a:t>
                      </a:r>
                    </a:p>
                  </a:txBody>
                  <a:tcPr/>
                </a:tc>
                <a:extLst>
                  <a:ext uri="{0D108BD9-81ED-4DB2-BD59-A6C34878D82A}">
                    <a16:rowId xmlns:a16="http://schemas.microsoft.com/office/drawing/2014/main" val="769609941"/>
                  </a:ext>
                </a:extLst>
              </a:tr>
            </a:tbl>
          </a:graphicData>
        </a:graphic>
      </p:graphicFrame>
      <p:sp>
        <p:nvSpPr>
          <p:cNvPr id="12" name="TextBox 11">
            <a:extLst>
              <a:ext uri="{FF2B5EF4-FFF2-40B4-BE49-F238E27FC236}">
                <a16:creationId xmlns:a16="http://schemas.microsoft.com/office/drawing/2014/main" id="{761AC426-5057-4CA0-AEB7-C64EF14FEFF9}"/>
              </a:ext>
            </a:extLst>
          </p:cNvPr>
          <p:cNvSpPr txBox="1"/>
          <p:nvPr/>
        </p:nvSpPr>
        <p:spPr>
          <a:xfrm>
            <a:off x="274321" y="5960031"/>
            <a:ext cx="1952897" cy="369332"/>
          </a:xfrm>
          <a:prstGeom prst="rect">
            <a:avLst/>
          </a:prstGeom>
          <a:noFill/>
        </p:spPr>
        <p:txBody>
          <a:bodyPr wrap="square" rtlCol="0">
            <a:spAutoFit/>
          </a:bodyPr>
          <a:lstStyle/>
          <a:p>
            <a:r>
              <a:rPr lang="en-US" dirty="0"/>
              <a:t>*Kind of</a:t>
            </a:r>
          </a:p>
        </p:txBody>
      </p:sp>
      <p:sp>
        <p:nvSpPr>
          <p:cNvPr id="14" name="TextBox 13">
            <a:extLst>
              <a:ext uri="{FF2B5EF4-FFF2-40B4-BE49-F238E27FC236}">
                <a16:creationId xmlns:a16="http://schemas.microsoft.com/office/drawing/2014/main" id="{9DCD929A-1CB2-427B-8343-FD15AC4AFACA}"/>
              </a:ext>
            </a:extLst>
          </p:cNvPr>
          <p:cNvSpPr txBox="1"/>
          <p:nvPr/>
        </p:nvSpPr>
        <p:spPr>
          <a:xfrm>
            <a:off x="838200" y="5101046"/>
            <a:ext cx="10515600" cy="523220"/>
          </a:xfrm>
          <a:prstGeom prst="rect">
            <a:avLst/>
          </a:prstGeom>
          <a:noFill/>
        </p:spPr>
        <p:txBody>
          <a:bodyPr wrap="square" rtlCol="0">
            <a:spAutoFit/>
          </a:bodyPr>
          <a:lstStyle/>
          <a:p>
            <a:r>
              <a:rPr lang="en-US" sz="2800" dirty="0">
                <a:latin typeface="Calibri" panose="020F0502020204030204" pitchFamily="34" charset="0"/>
              </a:rPr>
              <a:t>We often draw “</a:t>
            </a:r>
            <a:r>
              <a:rPr lang="en-US" sz="2800" b="1" dirty="0">
                <a:latin typeface="Calibri" panose="020F0502020204030204" pitchFamily="34" charset="0"/>
              </a:rPr>
              <a:t>reference diagrams</a:t>
            </a:r>
            <a:r>
              <a:rPr lang="en-US" sz="2800" dirty="0">
                <a:latin typeface="Calibri" panose="020F0502020204030204" pitchFamily="34" charset="0"/>
              </a:rPr>
              <a:t>” to keep track of everything</a:t>
            </a:r>
          </a:p>
        </p:txBody>
      </p:sp>
      <p:grpSp>
        <p:nvGrpSpPr>
          <p:cNvPr id="13" name="Group 12" descr="x variable holding 10, y variable holding 11">
            <a:extLst>
              <a:ext uri="{FF2B5EF4-FFF2-40B4-BE49-F238E27FC236}">
                <a16:creationId xmlns:a16="http://schemas.microsoft.com/office/drawing/2014/main" id="{9757781D-26A6-4B23-AE74-B7946C21FFAF}"/>
              </a:ext>
            </a:extLst>
          </p:cNvPr>
          <p:cNvGrpSpPr/>
          <p:nvPr/>
        </p:nvGrpSpPr>
        <p:grpSpPr>
          <a:xfrm>
            <a:off x="3944718" y="5818177"/>
            <a:ext cx="3422237" cy="757560"/>
            <a:chOff x="3944718" y="5818177"/>
            <a:chExt cx="3422237" cy="757560"/>
          </a:xfrm>
        </p:grpSpPr>
        <p:sp>
          <p:nvSpPr>
            <p:cNvPr id="5" name="TextBox 4">
              <a:extLst>
                <a:ext uri="{FF2B5EF4-FFF2-40B4-BE49-F238E27FC236}">
                  <a16:creationId xmlns:a16="http://schemas.microsoft.com/office/drawing/2014/main" id="{A4753431-CA65-4088-963C-66CAF7DBA8B1}"/>
                </a:ext>
              </a:extLst>
            </p:cNvPr>
            <p:cNvSpPr txBox="1"/>
            <p:nvPr/>
          </p:nvSpPr>
          <p:spPr>
            <a:xfrm>
              <a:off x="3944718" y="5935347"/>
              <a:ext cx="381835" cy="523220"/>
            </a:xfrm>
            <a:prstGeom prst="rect">
              <a:avLst/>
            </a:prstGeom>
            <a:noFill/>
          </p:spPr>
          <p:txBody>
            <a:bodyPr wrap="none" rtlCol="0">
              <a:spAutoFit/>
            </a:bodyPr>
            <a:lstStyle/>
            <a:p>
              <a:pPr algn="ctr"/>
              <a:r>
                <a:rPr lang="en-US" sz="2800" dirty="0">
                  <a:latin typeface="Consolas" panose="020B0609020204030204" pitchFamily="49" charset="0"/>
                </a:rPr>
                <a:t>x</a:t>
              </a:r>
            </a:p>
          </p:txBody>
        </p:sp>
        <p:sp>
          <p:nvSpPr>
            <p:cNvPr id="6" name="Rectangle: Rounded Corners 5">
              <a:extLst>
                <a:ext uri="{FF2B5EF4-FFF2-40B4-BE49-F238E27FC236}">
                  <a16:creationId xmlns:a16="http://schemas.microsoft.com/office/drawing/2014/main" id="{9EE78B97-1CEB-48C4-A11C-BB1291978F12}"/>
                </a:ext>
              </a:extLst>
            </p:cNvPr>
            <p:cNvSpPr/>
            <p:nvPr/>
          </p:nvSpPr>
          <p:spPr>
            <a:xfrm>
              <a:off x="4401258" y="5818177"/>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10</a:t>
              </a:r>
            </a:p>
          </p:txBody>
        </p:sp>
        <p:sp>
          <p:nvSpPr>
            <p:cNvPr id="7" name="TextBox 6">
              <a:extLst>
                <a:ext uri="{FF2B5EF4-FFF2-40B4-BE49-F238E27FC236}">
                  <a16:creationId xmlns:a16="http://schemas.microsoft.com/office/drawing/2014/main" id="{46913084-E8D2-4EA3-A8DF-2BC5444EA0F2}"/>
                </a:ext>
              </a:extLst>
            </p:cNvPr>
            <p:cNvSpPr txBox="1"/>
            <p:nvPr/>
          </p:nvSpPr>
          <p:spPr>
            <a:xfrm>
              <a:off x="6115746" y="5935347"/>
              <a:ext cx="381836" cy="523220"/>
            </a:xfrm>
            <a:prstGeom prst="rect">
              <a:avLst/>
            </a:prstGeom>
            <a:noFill/>
          </p:spPr>
          <p:txBody>
            <a:bodyPr wrap="none" rtlCol="0">
              <a:spAutoFit/>
            </a:bodyPr>
            <a:lstStyle/>
            <a:p>
              <a:pPr algn="ctr"/>
              <a:r>
                <a:rPr lang="en-US" sz="2800" dirty="0">
                  <a:latin typeface="Consolas" panose="020B0609020204030204" pitchFamily="49" charset="0"/>
                </a:rPr>
                <a:t>y</a:t>
              </a:r>
            </a:p>
          </p:txBody>
        </p:sp>
        <p:sp>
          <p:nvSpPr>
            <p:cNvPr id="8" name="Rectangle: Rounded Corners 7">
              <a:extLst>
                <a:ext uri="{FF2B5EF4-FFF2-40B4-BE49-F238E27FC236}">
                  <a16:creationId xmlns:a16="http://schemas.microsoft.com/office/drawing/2014/main" id="{5D385CF8-AFD3-4F49-A45E-65D1C50C37D3}"/>
                </a:ext>
              </a:extLst>
            </p:cNvPr>
            <p:cNvSpPr/>
            <p:nvPr/>
          </p:nvSpPr>
          <p:spPr>
            <a:xfrm>
              <a:off x="6585917" y="5818177"/>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11</a:t>
              </a:r>
            </a:p>
          </p:txBody>
        </p:sp>
      </p:grpSp>
      <p:sp>
        <p:nvSpPr>
          <p:cNvPr id="9" name="Slide Number Placeholder 8">
            <a:extLst>
              <a:ext uri="{FF2B5EF4-FFF2-40B4-BE49-F238E27FC236}">
                <a16:creationId xmlns:a16="http://schemas.microsoft.com/office/drawing/2014/main" id="{5C7DE0AF-0FEB-4704-B591-1AC7E1776D31}"/>
              </a:ext>
            </a:extLst>
          </p:cNvPr>
          <p:cNvSpPr>
            <a:spLocks noGrp="1"/>
          </p:cNvSpPr>
          <p:nvPr>
            <p:ph type="sldNum" sz="quarter" idx="12"/>
          </p:nvPr>
        </p:nvSpPr>
        <p:spPr/>
        <p:txBody>
          <a:bodyPr/>
          <a:lstStyle/>
          <a:p>
            <a:fld id="{B84CCEFC-A9FF-8249-A3D3-21FB7B7CCB8D}" type="slidenum">
              <a:rPr lang="en-US" smtClean="0"/>
              <a:t>7</a:t>
            </a:fld>
            <a:endParaRPr lang="en-US"/>
          </a:p>
        </p:txBody>
      </p:sp>
    </p:spTree>
    <p:extLst>
      <p:ext uri="{BB962C8B-B14F-4D97-AF65-F5344CB8AC3E}">
        <p14:creationId xmlns:p14="http://schemas.microsoft.com/office/powerpoint/2010/main" val="1474847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Reference Semantics (4)</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4367893"/>
          </a:xfrm>
        </p:spPr>
        <p:txBody>
          <a:bodyPr>
            <a:normAutofit/>
          </a:bodyPr>
          <a:lstStyle/>
          <a:p>
            <a:r>
              <a:rPr lang="en-US" sz="2800" dirty="0">
                <a:latin typeface="Calibri" panose="020F0502020204030204" pitchFamily="34" charset="0"/>
              </a:rPr>
              <a:t>In Java, variables are treated two different ways:</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sz="1200" dirty="0">
              <a:latin typeface="Calibri" panose="020F0502020204030204" pitchFamily="34" charset="0"/>
            </a:endParaRPr>
          </a:p>
          <a:p>
            <a:pPr marL="0" indent="0">
              <a:buNone/>
            </a:pPr>
            <a:endParaRPr lang="en-US" dirty="0">
              <a:latin typeface="Calibri" panose="020F0502020204030204" pitchFamily="34" charset="0"/>
            </a:endParaRPr>
          </a:p>
        </p:txBody>
      </p:sp>
      <p:graphicFrame>
        <p:nvGraphicFramePr>
          <p:cNvPr id="14" name="Table 4">
            <a:extLst>
              <a:ext uri="{FF2B5EF4-FFF2-40B4-BE49-F238E27FC236}">
                <a16:creationId xmlns:a16="http://schemas.microsoft.com/office/drawing/2014/main" id="{4795642A-D726-4B4A-AB10-EB4B27CCE3A8}"/>
              </a:ext>
            </a:extLst>
          </p:cNvPr>
          <p:cNvGraphicFramePr>
            <a:graphicFrameLocks noGrp="1"/>
          </p:cNvGraphicFramePr>
          <p:nvPr>
            <p:extLst>
              <p:ext uri="{D42A27DB-BD31-4B8C-83A1-F6EECF244321}">
                <p14:modId xmlns:p14="http://schemas.microsoft.com/office/powerpoint/2010/main" val="400142617"/>
              </p:ext>
            </p:extLst>
          </p:nvPr>
        </p:nvGraphicFramePr>
        <p:xfrm>
          <a:off x="838200" y="1874520"/>
          <a:ext cx="10515600" cy="3108960"/>
        </p:xfrm>
        <a:graphic>
          <a:graphicData uri="http://schemas.openxmlformats.org/drawingml/2006/table">
            <a:tbl>
              <a:tblPr firstRow="1" bandRow="1">
                <a:tableStyleId>{5C22544A-7EE6-4342-B048-85BDC9FD1C3A}</a:tableStyleId>
              </a:tblPr>
              <a:tblGrid>
                <a:gridCol w="5595257">
                  <a:extLst>
                    <a:ext uri="{9D8B030D-6E8A-4147-A177-3AD203B41FA5}">
                      <a16:colId xmlns:a16="http://schemas.microsoft.com/office/drawing/2014/main" val="2272639258"/>
                    </a:ext>
                  </a:extLst>
                </a:gridCol>
                <a:gridCol w="4920343">
                  <a:extLst>
                    <a:ext uri="{9D8B030D-6E8A-4147-A177-3AD203B41FA5}">
                      <a16:colId xmlns:a16="http://schemas.microsoft.com/office/drawing/2014/main" val="763701457"/>
                    </a:ext>
                  </a:extLst>
                </a:gridCol>
              </a:tblGrid>
              <a:tr h="300870">
                <a:tc>
                  <a:txBody>
                    <a:bodyPr/>
                    <a:lstStyle/>
                    <a:p>
                      <a:pPr algn="ctr"/>
                      <a:r>
                        <a:rPr lang="en-US" sz="2400" dirty="0"/>
                        <a:t>Value Semantics</a:t>
                      </a:r>
                    </a:p>
                  </a:txBody>
                  <a:tcPr/>
                </a:tc>
                <a:tc>
                  <a:txBody>
                    <a:bodyPr/>
                    <a:lstStyle/>
                    <a:p>
                      <a:pPr algn="ctr"/>
                      <a:r>
                        <a:rPr lang="en-US" sz="2400" dirty="0"/>
                        <a:t>Reference Semantics</a:t>
                      </a:r>
                    </a:p>
                  </a:txBody>
                  <a:tcPr/>
                </a:tc>
                <a:extLst>
                  <a:ext uri="{0D108BD9-81ED-4DB2-BD59-A6C34878D82A}">
                    <a16:rowId xmlns:a16="http://schemas.microsoft.com/office/drawing/2014/main" val="1702044077"/>
                  </a:ext>
                </a:extLst>
              </a:tr>
              <a:tr h="300870">
                <a:tc>
                  <a:txBody>
                    <a:bodyPr/>
                    <a:lstStyle/>
                    <a:p>
                      <a:pPr algn="ctr"/>
                      <a:r>
                        <a:rPr lang="en-US" sz="1800" dirty="0"/>
                        <a:t>Primitive types (</a:t>
                      </a:r>
                      <a:r>
                        <a:rPr lang="en-US" sz="1800" dirty="0">
                          <a:latin typeface="Consolas" panose="020B0609020204030204" pitchFamily="49" charset="0"/>
                        </a:rPr>
                        <a:t>int, double, </a:t>
                      </a:r>
                      <a:r>
                        <a:rPr lang="en-US" sz="1800" dirty="0" err="1">
                          <a:latin typeface="Consolas" panose="020B0609020204030204" pitchFamily="49" charset="0"/>
                        </a:rPr>
                        <a:t>boolean</a:t>
                      </a:r>
                      <a:r>
                        <a:rPr lang="en-US" sz="1800" dirty="0"/>
                        <a:t>) + </a:t>
                      </a:r>
                      <a:r>
                        <a:rPr lang="en-US" sz="1800" dirty="0">
                          <a:latin typeface="Consolas" panose="020B0609020204030204" pitchFamily="49" charset="0"/>
                        </a:rPr>
                        <a:t>Strings*</a:t>
                      </a:r>
                    </a:p>
                  </a:txBody>
                  <a:tcPr/>
                </a:tc>
                <a:tc>
                  <a:txBody>
                    <a:bodyPr/>
                    <a:lstStyle/>
                    <a:p>
                      <a:pPr algn="ctr"/>
                      <a:r>
                        <a:rPr lang="en-US" sz="1800" dirty="0"/>
                        <a:t>Object types (</a:t>
                      </a:r>
                      <a:r>
                        <a:rPr lang="en-US" sz="1800" dirty="0">
                          <a:latin typeface="Consolas" panose="020B0609020204030204" pitchFamily="49" charset="0"/>
                        </a:rPr>
                        <a:t>int[], Scanner, </a:t>
                      </a:r>
                      <a:r>
                        <a:rPr lang="en-US" sz="1800" dirty="0" err="1">
                          <a:latin typeface="Consolas" panose="020B0609020204030204" pitchFamily="49" charset="0"/>
                        </a:rPr>
                        <a:t>ArrayList</a:t>
                      </a:r>
                      <a:r>
                        <a:rPr lang="en-US" sz="1800" dirty="0"/>
                        <a:t>)</a:t>
                      </a:r>
                    </a:p>
                  </a:txBody>
                  <a:tcPr/>
                </a:tc>
                <a:extLst>
                  <a:ext uri="{0D108BD9-81ED-4DB2-BD59-A6C34878D82A}">
                    <a16:rowId xmlns:a16="http://schemas.microsoft.com/office/drawing/2014/main" val="164975300"/>
                  </a:ext>
                </a:extLst>
              </a:tr>
              <a:tr h="300870">
                <a:tc>
                  <a:txBody>
                    <a:bodyPr/>
                    <a:lstStyle/>
                    <a:p>
                      <a:pPr algn="ctr"/>
                      <a:r>
                        <a:rPr lang="en-US" sz="1800" dirty="0">
                          <a:latin typeface="+mn-lt"/>
                        </a:rPr>
                        <a:t>Values stored locally</a:t>
                      </a:r>
                    </a:p>
                  </a:txBody>
                  <a:tcPr/>
                </a:tc>
                <a:tc>
                  <a:txBody>
                    <a:bodyPr/>
                    <a:lstStyle/>
                    <a:p>
                      <a:pPr algn="ctr"/>
                      <a:r>
                        <a:rPr lang="en-US" sz="1800" dirty="0"/>
                        <a:t>Values stored in memory, reference stored locally</a:t>
                      </a:r>
                    </a:p>
                  </a:txBody>
                  <a:tcPr/>
                </a:tc>
                <a:extLst>
                  <a:ext uri="{0D108BD9-81ED-4DB2-BD59-A6C34878D82A}">
                    <a16:rowId xmlns:a16="http://schemas.microsoft.com/office/drawing/2014/main" val="503890144"/>
                  </a:ext>
                </a:extLst>
              </a:tr>
              <a:tr h="300870">
                <a:tc>
                  <a:txBody>
                    <a:bodyPr/>
                    <a:lstStyle/>
                    <a:p>
                      <a:pPr algn="ctr"/>
                      <a:r>
                        <a:rPr lang="en-US" sz="1800" dirty="0">
                          <a:latin typeface="+mn-lt"/>
                        </a:rPr>
                        <a:t>Initialization copies value (many copies of value)</a:t>
                      </a:r>
                    </a:p>
                  </a:txBody>
                  <a:tcPr/>
                </a:tc>
                <a:tc>
                  <a:txBody>
                    <a:bodyPr/>
                    <a:lstStyle/>
                    <a:p>
                      <a:pPr algn="ctr"/>
                      <a:r>
                        <a:rPr lang="en-US" sz="1800" dirty="0">
                          <a:latin typeface="+mn-lt"/>
                        </a:rPr>
                        <a:t>Initialization copies reference (only one value)</a:t>
                      </a:r>
                    </a:p>
                  </a:txBody>
                  <a:tcPr/>
                </a:tc>
                <a:extLst>
                  <a:ext uri="{0D108BD9-81ED-4DB2-BD59-A6C34878D82A}">
                    <a16:rowId xmlns:a16="http://schemas.microsoft.com/office/drawing/2014/main" val="507148395"/>
                  </a:ext>
                </a:extLst>
              </a:tr>
              <a:tr h="300870">
                <a:tc>
                  <a:txBody>
                    <a:bodyPr/>
                    <a:lstStyle/>
                    <a:p>
                      <a:pPr algn="l"/>
                      <a:endParaRPr lang="en-US" sz="1800" dirty="0">
                        <a:latin typeface="Consolas" panose="020B0609020204030204" pitchFamily="49" charset="0"/>
                      </a:endParaRPr>
                    </a:p>
                  </a:txBody>
                  <a:tcPr>
                    <a:solidFill>
                      <a:schemeClr val="bg1"/>
                    </a:solidFill>
                  </a:tcPr>
                </a:tc>
                <a:tc>
                  <a:txBody>
                    <a:bodyPr/>
                    <a:lstStyle/>
                    <a:p>
                      <a:pPr algn="l"/>
                      <a:endParaRPr lang="en-US" sz="1800" dirty="0">
                        <a:latin typeface="Consolas" panose="020B0609020204030204" pitchFamily="49" charset="0"/>
                      </a:endParaRPr>
                    </a:p>
                  </a:txBody>
                  <a:tcPr>
                    <a:solidFill>
                      <a:schemeClr val="bg1"/>
                    </a:solidFill>
                  </a:tcPr>
                </a:tc>
                <a:extLst>
                  <a:ext uri="{0D108BD9-81ED-4DB2-BD59-A6C34878D82A}">
                    <a16:rowId xmlns:a16="http://schemas.microsoft.com/office/drawing/2014/main" val="3355497724"/>
                  </a:ext>
                </a:extLst>
              </a:tr>
              <a:tr h="300870">
                <a:tc>
                  <a:txBody>
                    <a:bodyPr/>
                    <a:lstStyle/>
                    <a:p>
                      <a:pPr algn="l"/>
                      <a:r>
                        <a:rPr lang="en-US" sz="1800" dirty="0">
                          <a:latin typeface="Consolas" panose="020B0609020204030204" pitchFamily="49" charset="0"/>
                        </a:rPr>
                        <a:t>int x = 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     // x remains unchanged</a:t>
                      </a:r>
                    </a:p>
                  </a:txBody>
                  <a:tcPr/>
                </a:tc>
                <a:tc>
                  <a:txBody>
                    <a:bodyPr/>
                    <a:lstStyle/>
                    <a:p>
                      <a:pPr algn="l"/>
                      <a:r>
                        <a:rPr lang="en-US" sz="1800" dirty="0">
                          <a:latin typeface="Consolas" panose="020B0609020204030204" pitchFamily="49" charset="0"/>
                        </a:rPr>
                        <a:t>int[] x = new int[5];</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y[0]++;    // x[0] changed</a:t>
                      </a:r>
                    </a:p>
                  </a:txBody>
                  <a:tcPr/>
                </a:tc>
                <a:extLst>
                  <a:ext uri="{0D108BD9-81ED-4DB2-BD59-A6C34878D82A}">
                    <a16:rowId xmlns:a16="http://schemas.microsoft.com/office/drawing/2014/main" val="769609941"/>
                  </a:ext>
                </a:extLst>
              </a:tr>
            </a:tbl>
          </a:graphicData>
        </a:graphic>
      </p:graphicFrame>
      <p:sp>
        <p:nvSpPr>
          <p:cNvPr id="16" name="TextBox 15">
            <a:extLst>
              <a:ext uri="{FF2B5EF4-FFF2-40B4-BE49-F238E27FC236}">
                <a16:creationId xmlns:a16="http://schemas.microsoft.com/office/drawing/2014/main" id="{B31CF32E-0210-47E9-8A5E-99404A1EC3DF}"/>
              </a:ext>
            </a:extLst>
          </p:cNvPr>
          <p:cNvSpPr txBox="1"/>
          <p:nvPr/>
        </p:nvSpPr>
        <p:spPr>
          <a:xfrm>
            <a:off x="274321" y="5960031"/>
            <a:ext cx="1952897" cy="369332"/>
          </a:xfrm>
          <a:prstGeom prst="rect">
            <a:avLst/>
          </a:prstGeom>
          <a:noFill/>
        </p:spPr>
        <p:txBody>
          <a:bodyPr wrap="square" rtlCol="0">
            <a:spAutoFit/>
          </a:bodyPr>
          <a:lstStyle/>
          <a:p>
            <a:r>
              <a:rPr lang="en-US" dirty="0"/>
              <a:t>*Kind of</a:t>
            </a:r>
          </a:p>
        </p:txBody>
      </p:sp>
      <p:sp>
        <p:nvSpPr>
          <p:cNvPr id="18" name="TextBox 17">
            <a:extLst>
              <a:ext uri="{FF2B5EF4-FFF2-40B4-BE49-F238E27FC236}">
                <a16:creationId xmlns:a16="http://schemas.microsoft.com/office/drawing/2014/main" id="{D175058F-0944-403A-9052-6E5181EBC021}"/>
              </a:ext>
            </a:extLst>
          </p:cNvPr>
          <p:cNvSpPr txBox="1"/>
          <p:nvPr/>
        </p:nvSpPr>
        <p:spPr>
          <a:xfrm>
            <a:off x="838200" y="5101046"/>
            <a:ext cx="10515600" cy="523220"/>
          </a:xfrm>
          <a:prstGeom prst="rect">
            <a:avLst/>
          </a:prstGeom>
          <a:noFill/>
        </p:spPr>
        <p:txBody>
          <a:bodyPr wrap="square" rtlCol="0">
            <a:spAutoFit/>
          </a:bodyPr>
          <a:lstStyle/>
          <a:p>
            <a:r>
              <a:rPr lang="en-US" sz="2800" dirty="0">
                <a:latin typeface="Calibri" panose="020F0502020204030204" pitchFamily="34" charset="0"/>
              </a:rPr>
              <a:t>We often draw “</a:t>
            </a:r>
            <a:r>
              <a:rPr lang="en-US" sz="2800" b="1" dirty="0">
                <a:latin typeface="Calibri" panose="020F0502020204030204" pitchFamily="34" charset="0"/>
              </a:rPr>
              <a:t>reference diagrams</a:t>
            </a:r>
            <a:r>
              <a:rPr lang="en-US" sz="2800" dirty="0">
                <a:latin typeface="Calibri" panose="020F0502020204030204" pitchFamily="34" charset="0"/>
              </a:rPr>
              <a:t>” to keep track of everything</a:t>
            </a:r>
          </a:p>
        </p:txBody>
      </p:sp>
      <p:grpSp>
        <p:nvGrpSpPr>
          <p:cNvPr id="17" name="Group 16" descr="x variable holding a reference to an array holding 5 0's, y variable holding nothing">
            <a:extLst>
              <a:ext uri="{FF2B5EF4-FFF2-40B4-BE49-F238E27FC236}">
                <a16:creationId xmlns:a16="http://schemas.microsoft.com/office/drawing/2014/main" id="{42F8EDA1-D6D8-44A8-B3A6-350F6C452855}"/>
              </a:ext>
            </a:extLst>
          </p:cNvPr>
          <p:cNvGrpSpPr/>
          <p:nvPr/>
        </p:nvGrpSpPr>
        <p:grpSpPr>
          <a:xfrm>
            <a:off x="1671724" y="5863633"/>
            <a:ext cx="5287663" cy="757560"/>
            <a:chOff x="1671724" y="5863633"/>
            <a:chExt cx="5287663" cy="757560"/>
          </a:xfrm>
        </p:grpSpPr>
        <p:sp>
          <p:nvSpPr>
            <p:cNvPr id="5" name="TextBox 4">
              <a:extLst>
                <a:ext uri="{FF2B5EF4-FFF2-40B4-BE49-F238E27FC236}">
                  <a16:creationId xmlns:a16="http://schemas.microsoft.com/office/drawing/2014/main" id="{A4753431-CA65-4088-963C-66CAF7DBA8B1}"/>
                </a:ext>
              </a:extLst>
            </p:cNvPr>
            <p:cNvSpPr txBox="1"/>
            <p:nvPr/>
          </p:nvSpPr>
          <p:spPr>
            <a:xfrm>
              <a:off x="1671724" y="5980803"/>
              <a:ext cx="381835" cy="523220"/>
            </a:xfrm>
            <a:prstGeom prst="rect">
              <a:avLst/>
            </a:prstGeom>
            <a:noFill/>
          </p:spPr>
          <p:txBody>
            <a:bodyPr wrap="square" rtlCol="0">
              <a:spAutoFit/>
            </a:bodyPr>
            <a:lstStyle/>
            <a:p>
              <a:pPr algn="ctr"/>
              <a:r>
                <a:rPr lang="en-US" sz="2800" dirty="0">
                  <a:latin typeface="Consolas" panose="020B0609020204030204" pitchFamily="49" charset="0"/>
                </a:rPr>
                <a:t>x</a:t>
              </a:r>
            </a:p>
          </p:txBody>
        </p:sp>
        <p:sp>
          <p:nvSpPr>
            <p:cNvPr id="6" name="Rectangle: Rounded Corners 5">
              <a:extLst>
                <a:ext uri="{FF2B5EF4-FFF2-40B4-BE49-F238E27FC236}">
                  <a16:creationId xmlns:a16="http://schemas.microsoft.com/office/drawing/2014/main" id="{9EE78B97-1CEB-48C4-A11C-BB1291978F12}"/>
                </a:ext>
              </a:extLst>
            </p:cNvPr>
            <p:cNvSpPr/>
            <p:nvPr/>
          </p:nvSpPr>
          <p:spPr>
            <a:xfrm>
              <a:off x="2128264" y="586363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sp>
          <p:nvSpPr>
            <p:cNvPr id="7" name="TextBox 6">
              <a:extLst>
                <a:ext uri="{FF2B5EF4-FFF2-40B4-BE49-F238E27FC236}">
                  <a16:creationId xmlns:a16="http://schemas.microsoft.com/office/drawing/2014/main" id="{46913084-E8D2-4EA3-A8DF-2BC5444EA0F2}"/>
                </a:ext>
              </a:extLst>
            </p:cNvPr>
            <p:cNvSpPr txBox="1"/>
            <p:nvPr/>
          </p:nvSpPr>
          <p:spPr>
            <a:xfrm>
              <a:off x="3842752" y="5980803"/>
              <a:ext cx="381836" cy="523220"/>
            </a:xfrm>
            <a:prstGeom prst="rect">
              <a:avLst/>
            </a:prstGeom>
            <a:noFill/>
          </p:spPr>
          <p:txBody>
            <a:bodyPr wrap="square" rtlCol="0">
              <a:spAutoFit/>
            </a:bodyPr>
            <a:lstStyle/>
            <a:p>
              <a:pPr algn="ctr"/>
              <a:r>
                <a:rPr lang="en-US" sz="2800" dirty="0">
                  <a:latin typeface="Consolas" panose="020B0609020204030204" pitchFamily="49" charset="0"/>
                </a:rPr>
                <a:t>y</a:t>
              </a:r>
            </a:p>
          </p:txBody>
        </p:sp>
        <p:sp>
          <p:nvSpPr>
            <p:cNvPr id="8" name="Rectangle: Rounded Corners 7">
              <a:extLst>
                <a:ext uri="{FF2B5EF4-FFF2-40B4-BE49-F238E27FC236}">
                  <a16:creationId xmlns:a16="http://schemas.microsoft.com/office/drawing/2014/main" id="{5D385CF8-AFD3-4F49-A45E-65D1C50C37D3}"/>
                </a:ext>
              </a:extLst>
            </p:cNvPr>
            <p:cNvSpPr/>
            <p:nvPr/>
          </p:nvSpPr>
          <p:spPr>
            <a:xfrm>
              <a:off x="4312923" y="586363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sp>
          <p:nvSpPr>
            <p:cNvPr id="12" name="Arrow: Bent 11">
              <a:extLst>
                <a:ext uri="{FF2B5EF4-FFF2-40B4-BE49-F238E27FC236}">
                  <a16:creationId xmlns:a16="http://schemas.microsoft.com/office/drawing/2014/main" id="{4603EB8E-7A97-47F9-9DCD-E8D1C7032F78}"/>
                </a:ext>
              </a:extLst>
            </p:cNvPr>
            <p:cNvSpPr/>
            <p:nvPr/>
          </p:nvSpPr>
          <p:spPr>
            <a:xfrm>
              <a:off x="2488177" y="5890209"/>
              <a:ext cx="4471210" cy="235580"/>
            </a:xfrm>
            <a:prstGeom prst="bentArrow">
              <a:avLst>
                <a:gd name="adj1" fmla="val 25000"/>
                <a:gd name="adj2" fmla="val 30184"/>
                <a:gd name="adj3" fmla="val 50000"/>
                <a:gd name="adj4" fmla="val 437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Rounded Corners 12">
              <a:extLst>
                <a:ext uri="{FF2B5EF4-FFF2-40B4-BE49-F238E27FC236}">
                  <a16:creationId xmlns:a16="http://schemas.microsoft.com/office/drawing/2014/main" id="{31E6FC56-5998-416C-90CE-D889F3D1528E}"/>
                </a:ext>
              </a:extLst>
            </p:cNvPr>
            <p:cNvSpPr/>
            <p:nvPr/>
          </p:nvSpPr>
          <p:spPr>
            <a:xfrm>
              <a:off x="2375252" y="6070069"/>
              <a:ext cx="284309" cy="2926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9" name="Table 9">
            <a:extLst>
              <a:ext uri="{FF2B5EF4-FFF2-40B4-BE49-F238E27FC236}">
                <a16:creationId xmlns:a16="http://schemas.microsoft.com/office/drawing/2014/main" id="{FBF70F6F-6B49-4B7E-8AAF-05185F9546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2200277"/>
              </p:ext>
            </p:extLst>
          </p:nvPr>
        </p:nvGraphicFramePr>
        <p:xfrm>
          <a:off x="7031632" y="5871946"/>
          <a:ext cx="4030975" cy="729300"/>
        </p:xfrm>
        <a:graphic>
          <a:graphicData uri="http://schemas.openxmlformats.org/drawingml/2006/table">
            <a:tbl>
              <a:tblPr firstRow="1" bandRow="1">
                <a:tableStyleId>{5C22544A-7EE6-4342-B048-85BDC9FD1C3A}</a:tableStyleId>
              </a:tblPr>
              <a:tblGrid>
                <a:gridCol w="806195">
                  <a:extLst>
                    <a:ext uri="{9D8B030D-6E8A-4147-A177-3AD203B41FA5}">
                      <a16:colId xmlns:a16="http://schemas.microsoft.com/office/drawing/2014/main" val="2438943443"/>
                    </a:ext>
                  </a:extLst>
                </a:gridCol>
                <a:gridCol w="806195">
                  <a:extLst>
                    <a:ext uri="{9D8B030D-6E8A-4147-A177-3AD203B41FA5}">
                      <a16:colId xmlns:a16="http://schemas.microsoft.com/office/drawing/2014/main" val="174886457"/>
                    </a:ext>
                  </a:extLst>
                </a:gridCol>
                <a:gridCol w="806195">
                  <a:extLst>
                    <a:ext uri="{9D8B030D-6E8A-4147-A177-3AD203B41FA5}">
                      <a16:colId xmlns:a16="http://schemas.microsoft.com/office/drawing/2014/main" val="3690963145"/>
                    </a:ext>
                  </a:extLst>
                </a:gridCol>
                <a:gridCol w="806195">
                  <a:extLst>
                    <a:ext uri="{9D8B030D-6E8A-4147-A177-3AD203B41FA5}">
                      <a16:colId xmlns:a16="http://schemas.microsoft.com/office/drawing/2014/main" val="3378963478"/>
                    </a:ext>
                  </a:extLst>
                </a:gridCol>
                <a:gridCol w="806195">
                  <a:extLst>
                    <a:ext uri="{9D8B030D-6E8A-4147-A177-3AD203B41FA5}">
                      <a16:colId xmlns:a16="http://schemas.microsoft.com/office/drawing/2014/main" val="2448665587"/>
                    </a:ext>
                  </a:extLst>
                </a:gridCol>
              </a:tblGrid>
              <a:tr h="729300">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7366547"/>
                  </a:ext>
                </a:extLst>
              </a:tr>
            </a:tbl>
          </a:graphicData>
        </a:graphic>
      </p:graphicFrame>
      <p:sp>
        <p:nvSpPr>
          <p:cNvPr id="10" name="Slide Number Placeholder 9">
            <a:extLst>
              <a:ext uri="{FF2B5EF4-FFF2-40B4-BE49-F238E27FC236}">
                <a16:creationId xmlns:a16="http://schemas.microsoft.com/office/drawing/2014/main" id="{2EE690A5-FD1F-4CB4-BEBA-5F7BBCF9EA1A}"/>
              </a:ext>
            </a:extLst>
          </p:cNvPr>
          <p:cNvSpPr>
            <a:spLocks noGrp="1"/>
          </p:cNvSpPr>
          <p:nvPr>
            <p:ph type="sldNum" sz="quarter" idx="12"/>
          </p:nvPr>
        </p:nvSpPr>
        <p:spPr/>
        <p:txBody>
          <a:bodyPr/>
          <a:lstStyle/>
          <a:p>
            <a:fld id="{B84CCEFC-A9FF-8249-A3D3-21FB7B7CCB8D}" type="slidenum">
              <a:rPr lang="en-US" smtClean="0"/>
              <a:t>8</a:t>
            </a:fld>
            <a:endParaRPr lang="en-US"/>
          </a:p>
        </p:txBody>
      </p:sp>
    </p:spTree>
    <p:extLst>
      <p:ext uri="{BB962C8B-B14F-4D97-AF65-F5344CB8AC3E}">
        <p14:creationId xmlns:p14="http://schemas.microsoft.com/office/powerpoint/2010/main" val="53004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Reference Semantics (5)</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4367893"/>
          </a:xfrm>
        </p:spPr>
        <p:txBody>
          <a:bodyPr>
            <a:normAutofit/>
          </a:bodyPr>
          <a:lstStyle/>
          <a:p>
            <a:r>
              <a:rPr lang="en-US" sz="2800" dirty="0">
                <a:latin typeface="Calibri" panose="020F0502020204030204" pitchFamily="34" charset="0"/>
              </a:rPr>
              <a:t>In Java, variables are treated two different ways:</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sz="1200" dirty="0">
              <a:latin typeface="Calibri" panose="020F0502020204030204" pitchFamily="34" charset="0"/>
            </a:endParaRPr>
          </a:p>
          <a:p>
            <a:pPr marL="0" indent="0">
              <a:buNone/>
            </a:pPr>
            <a:endParaRPr lang="en-US" dirty="0">
              <a:latin typeface="Calibri" panose="020F0502020204030204" pitchFamily="34" charset="0"/>
            </a:endParaRPr>
          </a:p>
        </p:txBody>
      </p:sp>
      <p:graphicFrame>
        <p:nvGraphicFramePr>
          <p:cNvPr id="20" name="Table 4">
            <a:extLst>
              <a:ext uri="{FF2B5EF4-FFF2-40B4-BE49-F238E27FC236}">
                <a16:creationId xmlns:a16="http://schemas.microsoft.com/office/drawing/2014/main" id="{AB5FE5F2-C5AD-47AF-BD39-0289F49CC89B}"/>
              </a:ext>
            </a:extLst>
          </p:cNvPr>
          <p:cNvGraphicFramePr>
            <a:graphicFrameLocks noGrp="1"/>
          </p:cNvGraphicFramePr>
          <p:nvPr>
            <p:extLst>
              <p:ext uri="{D42A27DB-BD31-4B8C-83A1-F6EECF244321}">
                <p14:modId xmlns:p14="http://schemas.microsoft.com/office/powerpoint/2010/main" val="884280076"/>
              </p:ext>
            </p:extLst>
          </p:nvPr>
        </p:nvGraphicFramePr>
        <p:xfrm>
          <a:off x="838200" y="1874520"/>
          <a:ext cx="10515600" cy="3108960"/>
        </p:xfrm>
        <a:graphic>
          <a:graphicData uri="http://schemas.openxmlformats.org/drawingml/2006/table">
            <a:tbl>
              <a:tblPr firstRow="1" bandRow="1">
                <a:tableStyleId>{5C22544A-7EE6-4342-B048-85BDC9FD1C3A}</a:tableStyleId>
              </a:tblPr>
              <a:tblGrid>
                <a:gridCol w="5595257">
                  <a:extLst>
                    <a:ext uri="{9D8B030D-6E8A-4147-A177-3AD203B41FA5}">
                      <a16:colId xmlns:a16="http://schemas.microsoft.com/office/drawing/2014/main" val="2272639258"/>
                    </a:ext>
                  </a:extLst>
                </a:gridCol>
                <a:gridCol w="4920343">
                  <a:extLst>
                    <a:ext uri="{9D8B030D-6E8A-4147-A177-3AD203B41FA5}">
                      <a16:colId xmlns:a16="http://schemas.microsoft.com/office/drawing/2014/main" val="763701457"/>
                    </a:ext>
                  </a:extLst>
                </a:gridCol>
              </a:tblGrid>
              <a:tr h="300870">
                <a:tc>
                  <a:txBody>
                    <a:bodyPr/>
                    <a:lstStyle/>
                    <a:p>
                      <a:pPr algn="ctr"/>
                      <a:r>
                        <a:rPr lang="en-US" sz="2400" dirty="0"/>
                        <a:t>Value Semantics</a:t>
                      </a:r>
                    </a:p>
                  </a:txBody>
                  <a:tcPr/>
                </a:tc>
                <a:tc>
                  <a:txBody>
                    <a:bodyPr/>
                    <a:lstStyle/>
                    <a:p>
                      <a:pPr algn="ctr"/>
                      <a:r>
                        <a:rPr lang="en-US" sz="2400" dirty="0"/>
                        <a:t>Reference Semantics</a:t>
                      </a:r>
                    </a:p>
                  </a:txBody>
                  <a:tcPr/>
                </a:tc>
                <a:extLst>
                  <a:ext uri="{0D108BD9-81ED-4DB2-BD59-A6C34878D82A}">
                    <a16:rowId xmlns:a16="http://schemas.microsoft.com/office/drawing/2014/main" val="1702044077"/>
                  </a:ext>
                </a:extLst>
              </a:tr>
              <a:tr h="300870">
                <a:tc>
                  <a:txBody>
                    <a:bodyPr/>
                    <a:lstStyle/>
                    <a:p>
                      <a:pPr algn="ctr"/>
                      <a:r>
                        <a:rPr lang="en-US" sz="1800" dirty="0"/>
                        <a:t>Primitive types (</a:t>
                      </a:r>
                      <a:r>
                        <a:rPr lang="en-US" sz="1800" dirty="0">
                          <a:latin typeface="Consolas" panose="020B0609020204030204" pitchFamily="49" charset="0"/>
                        </a:rPr>
                        <a:t>int, double, </a:t>
                      </a:r>
                      <a:r>
                        <a:rPr lang="en-US" sz="1800" dirty="0" err="1">
                          <a:latin typeface="Consolas" panose="020B0609020204030204" pitchFamily="49" charset="0"/>
                        </a:rPr>
                        <a:t>boolean</a:t>
                      </a:r>
                      <a:r>
                        <a:rPr lang="en-US" sz="1800" dirty="0"/>
                        <a:t>) + </a:t>
                      </a:r>
                      <a:r>
                        <a:rPr lang="en-US" sz="1800" dirty="0">
                          <a:latin typeface="Consolas" panose="020B0609020204030204" pitchFamily="49" charset="0"/>
                        </a:rPr>
                        <a:t>Strings*</a:t>
                      </a:r>
                    </a:p>
                  </a:txBody>
                  <a:tcPr/>
                </a:tc>
                <a:tc>
                  <a:txBody>
                    <a:bodyPr/>
                    <a:lstStyle/>
                    <a:p>
                      <a:pPr algn="ctr"/>
                      <a:r>
                        <a:rPr lang="en-US" sz="1800" dirty="0"/>
                        <a:t>Object types (</a:t>
                      </a:r>
                      <a:r>
                        <a:rPr lang="en-US" sz="1800" dirty="0">
                          <a:latin typeface="Consolas" panose="020B0609020204030204" pitchFamily="49" charset="0"/>
                        </a:rPr>
                        <a:t>int[], Scanner, </a:t>
                      </a:r>
                      <a:r>
                        <a:rPr lang="en-US" sz="1800" dirty="0" err="1">
                          <a:latin typeface="Consolas" panose="020B0609020204030204" pitchFamily="49" charset="0"/>
                        </a:rPr>
                        <a:t>ArrayList</a:t>
                      </a:r>
                      <a:r>
                        <a:rPr lang="en-US" sz="1800" dirty="0"/>
                        <a:t>)</a:t>
                      </a:r>
                    </a:p>
                  </a:txBody>
                  <a:tcPr/>
                </a:tc>
                <a:extLst>
                  <a:ext uri="{0D108BD9-81ED-4DB2-BD59-A6C34878D82A}">
                    <a16:rowId xmlns:a16="http://schemas.microsoft.com/office/drawing/2014/main" val="164975300"/>
                  </a:ext>
                </a:extLst>
              </a:tr>
              <a:tr h="300870">
                <a:tc>
                  <a:txBody>
                    <a:bodyPr/>
                    <a:lstStyle/>
                    <a:p>
                      <a:pPr algn="ctr"/>
                      <a:r>
                        <a:rPr lang="en-US" sz="1800" dirty="0">
                          <a:latin typeface="+mn-lt"/>
                        </a:rPr>
                        <a:t>Values stored locally</a:t>
                      </a:r>
                    </a:p>
                  </a:txBody>
                  <a:tcPr/>
                </a:tc>
                <a:tc>
                  <a:txBody>
                    <a:bodyPr/>
                    <a:lstStyle/>
                    <a:p>
                      <a:pPr algn="ctr"/>
                      <a:r>
                        <a:rPr lang="en-US" sz="1800" dirty="0"/>
                        <a:t>Values stored in memory, reference stored locally</a:t>
                      </a:r>
                    </a:p>
                  </a:txBody>
                  <a:tcPr/>
                </a:tc>
                <a:extLst>
                  <a:ext uri="{0D108BD9-81ED-4DB2-BD59-A6C34878D82A}">
                    <a16:rowId xmlns:a16="http://schemas.microsoft.com/office/drawing/2014/main" val="503890144"/>
                  </a:ext>
                </a:extLst>
              </a:tr>
              <a:tr h="300870">
                <a:tc>
                  <a:txBody>
                    <a:bodyPr/>
                    <a:lstStyle/>
                    <a:p>
                      <a:pPr algn="ctr"/>
                      <a:r>
                        <a:rPr lang="en-US" sz="1800" dirty="0">
                          <a:latin typeface="+mn-lt"/>
                        </a:rPr>
                        <a:t>Initialization copies value (many copies of value)</a:t>
                      </a:r>
                    </a:p>
                  </a:txBody>
                  <a:tcPr/>
                </a:tc>
                <a:tc>
                  <a:txBody>
                    <a:bodyPr/>
                    <a:lstStyle/>
                    <a:p>
                      <a:pPr algn="ctr"/>
                      <a:r>
                        <a:rPr lang="en-US" sz="1800" dirty="0">
                          <a:latin typeface="+mn-lt"/>
                        </a:rPr>
                        <a:t>Initialization copies reference (only one value)</a:t>
                      </a:r>
                    </a:p>
                  </a:txBody>
                  <a:tcPr/>
                </a:tc>
                <a:extLst>
                  <a:ext uri="{0D108BD9-81ED-4DB2-BD59-A6C34878D82A}">
                    <a16:rowId xmlns:a16="http://schemas.microsoft.com/office/drawing/2014/main" val="507148395"/>
                  </a:ext>
                </a:extLst>
              </a:tr>
              <a:tr h="300870">
                <a:tc>
                  <a:txBody>
                    <a:bodyPr/>
                    <a:lstStyle/>
                    <a:p>
                      <a:pPr algn="l"/>
                      <a:endParaRPr lang="en-US" sz="1800" dirty="0">
                        <a:latin typeface="Consolas" panose="020B0609020204030204" pitchFamily="49" charset="0"/>
                      </a:endParaRPr>
                    </a:p>
                  </a:txBody>
                  <a:tcPr>
                    <a:solidFill>
                      <a:schemeClr val="bg1"/>
                    </a:solidFill>
                  </a:tcPr>
                </a:tc>
                <a:tc>
                  <a:txBody>
                    <a:bodyPr/>
                    <a:lstStyle/>
                    <a:p>
                      <a:pPr algn="l"/>
                      <a:endParaRPr lang="en-US" sz="1800" dirty="0">
                        <a:latin typeface="Consolas" panose="020B0609020204030204" pitchFamily="49" charset="0"/>
                      </a:endParaRPr>
                    </a:p>
                  </a:txBody>
                  <a:tcPr>
                    <a:solidFill>
                      <a:schemeClr val="bg1"/>
                    </a:solidFill>
                  </a:tcPr>
                </a:tc>
                <a:extLst>
                  <a:ext uri="{0D108BD9-81ED-4DB2-BD59-A6C34878D82A}">
                    <a16:rowId xmlns:a16="http://schemas.microsoft.com/office/drawing/2014/main" val="3355497724"/>
                  </a:ext>
                </a:extLst>
              </a:tr>
              <a:tr h="300870">
                <a:tc>
                  <a:txBody>
                    <a:bodyPr/>
                    <a:lstStyle/>
                    <a:p>
                      <a:pPr algn="l"/>
                      <a:r>
                        <a:rPr lang="en-US" sz="1800" dirty="0">
                          <a:latin typeface="Consolas" panose="020B0609020204030204" pitchFamily="49" charset="0"/>
                        </a:rPr>
                        <a:t>int x = 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     // x remains unchanged</a:t>
                      </a:r>
                    </a:p>
                  </a:txBody>
                  <a:tcPr/>
                </a:tc>
                <a:tc>
                  <a:txBody>
                    <a:bodyPr/>
                    <a:lstStyle/>
                    <a:p>
                      <a:pPr algn="l"/>
                      <a:r>
                        <a:rPr lang="en-US" sz="1800" dirty="0">
                          <a:latin typeface="Consolas" panose="020B0609020204030204" pitchFamily="49" charset="0"/>
                        </a:rPr>
                        <a:t>int[] x = new int[5];</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y[0]++;    // x[0] changed</a:t>
                      </a:r>
                    </a:p>
                  </a:txBody>
                  <a:tcPr/>
                </a:tc>
                <a:extLst>
                  <a:ext uri="{0D108BD9-81ED-4DB2-BD59-A6C34878D82A}">
                    <a16:rowId xmlns:a16="http://schemas.microsoft.com/office/drawing/2014/main" val="769609941"/>
                  </a:ext>
                </a:extLst>
              </a:tr>
            </a:tbl>
          </a:graphicData>
        </a:graphic>
      </p:graphicFrame>
      <p:sp>
        <p:nvSpPr>
          <p:cNvPr id="18" name="TextBox 17">
            <a:extLst>
              <a:ext uri="{FF2B5EF4-FFF2-40B4-BE49-F238E27FC236}">
                <a16:creationId xmlns:a16="http://schemas.microsoft.com/office/drawing/2014/main" id="{DC500A36-C566-4242-A75E-51D20CA2E22C}"/>
              </a:ext>
            </a:extLst>
          </p:cNvPr>
          <p:cNvSpPr txBox="1"/>
          <p:nvPr/>
        </p:nvSpPr>
        <p:spPr>
          <a:xfrm>
            <a:off x="274321" y="5960031"/>
            <a:ext cx="1952897" cy="369332"/>
          </a:xfrm>
          <a:prstGeom prst="rect">
            <a:avLst/>
          </a:prstGeom>
          <a:noFill/>
        </p:spPr>
        <p:txBody>
          <a:bodyPr wrap="square" rtlCol="0">
            <a:spAutoFit/>
          </a:bodyPr>
          <a:lstStyle/>
          <a:p>
            <a:r>
              <a:rPr lang="en-US" dirty="0"/>
              <a:t>*Kind of</a:t>
            </a:r>
          </a:p>
        </p:txBody>
      </p:sp>
      <p:sp>
        <p:nvSpPr>
          <p:cNvPr id="19" name="TextBox 18">
            <a:extLst>
              <a:ext uri="{FF2B5EF4-FFF2-40B4-BE49-F238E27FC236}">
                <a16:creationId xmlns:a16="http://schemas.microsoft.com/office/drawing/2014/main" id="{AE359F92-AC22-41B4-9C88-C6FE0C268FD2}"/>
              </a:ext>
            </a:extLst>
          </p:cNvPr>
          <p:cNvSpPr txBox="1"/>
          <p:nvPr/>
        </p:nvSpPr>
        <p:spPr>
          <a:xfrm>
            <a:off x="838200" y="5101046"/>
            <a:ext cx="10515600" cy="523220"/>
          </a:xfrm>
          <a:prstGeom prst="rect">
            <a:avLst/>
          </a:prstGeom>
          <a:noFill/>
        </p:spPr>
        <p:txBody>
          <a:bodyPr wrap="square" rtlCol="0">
            <a:spAutoFit/>
          </a:bodyPr>
          <a:lstStyle/>
          <a:p>
            <a:r>
              <a:rPr lang="en-US" sz="2800" dirty="0">
                <a:latin typeface="Calibri" panose="020F0502020204030204" pitchFamily="34" charset="0"/>
              </a:rPr>
              <a:t>We often draw “</a:t>
            </a:r>
            <a:r>
              <a:rPr lang="en-US" sz="2800" b="1" dirty="0">
                <a:latin typeface="Calibri" panose="020F0502020204030204" pitchFamily="34" charset="0"/>
              </a:rPr>
              <a:t>reference diagrams</a:t>
            </a:r>
            <a:r>
              <a:rPr lang="en-US" sz="2800" dirty="0">
                <a:latin typeface="Calibri" panose="020F0502020204030204" pitchFamily="34" charset="0"/>
              </a:rPr>
              <a:t>” to keep track of everything</a:t>
            </a:r>
          </a:p>
        </p:txBody>
      </p:sp>
      <p:grpSp>
        <p:nvGrpSpPr>
          <p:cNvPr id="11" name="Group 10" descr="x variable holding a reference to an array holding 5 0's, y variable holding a reference to the same array">
            <a:extLst>
              <a:ext uri="{FF2B5EF4-FFF2-40B4-BE49-F238E27FC236}">
                <a16:creationId xmlns:a16="http://schemas.microsoft.com/office/drawing/2014/main" id="{AFF98226-F483-435F-9B5D-1E5729211CB7}"/>
              </a:ext>
            </a:extLst>
          </p:cNvPr>
          <p:cNvGrpSpPr/>
          <p:nvPr/>
        </p:nvGrpSpPr>
        <p:grpSpPr>
          <a:xfrm>
            <a:off x="1671724" y="5863633"/>
            <a:ext cx="5287663" cy="757560"/>
            <a:chOff x="1671724" y="5863633"/>
            <a:chExt cx="5287663" cy="757560"/>
          </a:xfrm>
        </p:grpSpPr>
        <p:sp>
          <p:nvSpPr>
            <p:cNvPr id="5" name="TextBox 4">
              <a:extLst>
                <a:ext uri="{FF2B5EF4-FFF2-40B4-BE49-F238E27FC236}">
                  <a16:creationId xmlns:a16="http://schemas.microsoft.com/office/drawing/2014/main" id="{A4753431-CA65-4088-963C-66CAF7DBA8B1}"/>
                </a:ext>
              </a:extLst>
            </p:cNvPr>
            <p:cNvSpPr txBox="1"/>
            <p:nvPr/>
          </p:nvSpPr>
          <p:spPr>
            <a:xfrm>
              <a:off x="1671724" y="5980803"/>
              <a:ext cx="381835" cy="523220"/>
            </a:xfrm>
            <a:prstGeom prst="rect">
              <a:avLst/>
            </a:prstGeom>
            <a:noFill/>
          </p:spPr>
          <p:txBody>
            <a:bodyPr wrap="square" rtlCol="0">
              <a:spAutoFit/>
            </a:bodyPr>
            <a:lstStyle/>
            <a:p>
              <a:pPr algn="ctr"/>
              <a:r>
                <a:rPr lang="en-US" sz="2800" dirty="0">
                  <a:latin typeface="Consolas" panose="020B0609020204030204" pitchFamily="49" charset="0"/>
                </a:rPr>
                <a:t>x</a:t>
              </a:r>
            </a:p>
          </p:txBody>
        </p:sp>
        <p:sp>
          <p:nvSpPr>
            <p:cNvPr id="6" name="Rectangle: Rounded Corners 5">
              <a:extLst>
                <a:ext uri="{FF2B5EF4-FFF2-40B4-BE49-F238E27FC236}">
                  <a16:creationId xmlns:a16="http://schemas.microsoft.com/office/drawing/2014/main" id="{9EE78B97-1CEB-48C4-A11C-BB1291978F12}"/>
                </a:ext>
              </a:extLst>
            </p:cNvPr>
            <p:cNvSpPr/>
            <p:nvPr/>
          </p:nvSpPr>
          <p:spPr>
            <a:xfrm>
              <a:off x="2128264" y="586363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sp>
          <p:nvSpPr>
            <p:cNvPr id="7" name="TextBox 6">
              <a:extLst>
                <a:ext uri="{FF2B5EF4-FFF2-40B4-BE49-F238E27FC236}">
                  <a16:creationId xmlns:a16="http://schemas.microsoft.com/office/drawing/2014/main" id="{46913084-E8D2-4EA3-A8DF-2BC5444EA0F2}"/>
                </a:ext>
              </a:extLst>
            </p:cNvPr>
            <p:cNvSpPr txBox="1"/>
            <p:nvPr/>
          </p:nvSpPr>
          <p:spPr>
            <a:xfrm>
              <a:off x="3842752" y="5980803"/>
              <a:ext cx="381836" cy="523220"/>
            </a:xfrm>
            <a:prstGeom prst="rect">
              <a:avLst/>
            </a:prstGeom>
            <a:noFill/>
          </p:spPr>
          <p:txBody>
            <a:bodyPr wrap="square" rtlCol="0">
              <a:spAutoFit/>
            </a:bodyPr>
            <a:lstStyle/>
            <a:p>
              <a:pPr algn="ctr"/>
              <a:r>
                <a:rPr lang="en-US" sz="2800" dirty="0">
                  <a:latin typeface="Consolas" panose="020B0609020204030204" pitchFamily="49" charset="0"/>
                </a:rPr>
                <a:t>y</a:t>
              </a:r>
            </a:p>
          </p:txBody>
        </p:sp>
        <p:sp>
          <p:nvSpPr>
            <p:cNvPr id="8" name="Rectangle: Rounded Corners 7">
              <a:extLst>
                <a:ext uri="{FF2B5EF4-FFF2-40B4-BE49-F238E27FC236}">
                  <a16:creationId xmlns:a16="http://schemas.microsoft.com/office/drawing/2014/main" id="{5D385CF8-AFD3-4F49-A45E-65D1C50C37D3}"/>
                </a:ext>
              </a:extLst>
            </p:cNvPr>
            <p:cNvSpPr/>
            <p:nvPr/>
          </p:nvSpPr>
          <p:spPr>
            <a:xfrm>
              <a:off x="4312923" y="586363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sp>
          <p:nvSpPr>
            <p:cNvPr id="12" name="Arrow: Bent 11">
              <a:extLst>
                <a:ext uri="{FF2B5EF4-FFF2-40B4-BE49-F238E27FC236}">
                  <a16:creationId xmlns:a16="http://schemas.microsoft.com/office/drawing/2014/main" id="{4603EB8E-7A97-47F9-9DCD-E8D1C7032F78}"/>
                </a:ext>
              </a:extLst>
            </p:cNvPr>
            <p:cNvSpPr/>
            <p:nvPr/>
          </p:nvSpPr>
          <p:spPr>
            <a:xfrm>
              <a:off x="2488177" y="5890209"/>
              <a:ext cx="4471210" cy="235580"/>
            </a:xfrm>
            <a:prstGeom prst="bentArrow">
              <a:avLst>
                <a:gd name="adj1" fmla="val 25000"/>
                <a:gd name="adj2" fmla="val 30184"/>
                <a:gd name="adj3" fmla="val 50000"/>
                <a:gd name="adj4" fmla="val 437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Rounded Corners 12">
              <a:extLst>
                <a:ext uri="{FF2B5EF4-FFF2-40B4-BE49-F238E27FC236}">
                  <a16:creationId xmlns:a16="http://schemas.microsoft.com/office/drawing/2014/main" id="{31E6FC56-5998-416C-90CE-D889F3D1528E}"/>
                </a:ext>
              </a:extLst>
            </p:cNvPr>
            <p:cNvSpPr/>
            <p:nvPr/>
          </p:nvSpPr>
          <p:spPr>
            <a:xfrm>
              <a:off x="2375252" y="6070069"/>
              <a:ext cx="284309" cy="2926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Bent 13">
              <a:extLst>
                <a:ext uri="{FF2B5EF4-FFF2-40B4-BE49-F238E27FC236}">
                  <a16:creationId xmlns:a16="http://schemas.microsoft.com/office/drawing/2014/main" id="{53715B42-3691-4255-8135-F933FB2A7D40}"/>
                </a:ext>
              </a:extLst>
            </p:cNvPr>
            <p:cNvSpPr/>
            <p:nvPr/>
          </p:nvSpPr>
          <p:spPr>
            <a:xfrm flipV="1">
              <a:off x="4674212" y="6131873"/>
              <a:ext cx="2285175" cy="469371"/>
            </a:xfrm>
            <a:prstGeom prst="bentArrow">
              <a:avLst>
                <a:gd name="adj1" fmla="val 13132"/>
                <a:gd name="adj2" fmla="val 17328"/>
                <a:gd name="adj3" fmla="val 27256"/>
                <a:gd name="adj4" fmla="val 437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ectangle: Rounded Corners 14">
              <a:extLst>
                <a:ext uri="{FF2B5EF4-FFF2-40B4-BE49-F238E27FC236}">
                  <a16:creationId xmlns:a16="http://schemas.microsoft.com/office/drawing/2014/main" id="{56ADEBE6-BE8C-42FA-95A6-921748F50250}"/>
                </a:ext>
              </a:extLst>
            </p:cNvPr>
            <p:cNvSpPr/>
            <p:nvPr/>
          </p:nvSpPr>
          <p:spPr>
            <a:xfrm>
              <a:off x="4561287" y="6076155"/>
              <a:ext cx="284309" cy="2926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9" name="Table 9">
            <a:extLst>
              <a:ext uri="{FF2B5EF4-FFF2-40B4-BE49-F238E27FC236}">
                <a16:creationId xmlns:a16="http://schemas.microsoft.com/office/drawing/2014/main" id="{FBF70F6F-6B49-4B7E-8AAF-05185F9546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93654409"/>
              </p:ext>
            </p:extLst>
          </p:nvPr>
        </p:nvGraphicFramePr>
        <p:xfrm>
          <a:off x="7031632" y="5871946"/>
          <a:ext cx="4030975" cy="729300"/>
        </p:xfrm>
        <a:graphic>
          <a:graphicData uri="http://schemas.openxmlformats.org/drawingml/2006/table">
            <a:tbl>
              <a:tblPr firstRow="1" bandRow="1">
                <a:tableStyleId>{5C22544A-7EE6-4342-B048-85BDC9FD1C3A}</a:tableStyleId>
              </a:tblPr>
              <a:tblGrid>
                <a:gridCol w="806195">
                  <a:extLst>
                    <a:ext uri="{9D8B030D-6E8A-4147-A177-3AD203B41FA5}">
                      <a16:colId xmlns:a16="http://schemas.microsoft.com/office/drawing/2014/main" val="2438943443"/>
                    </a:ext>
                  </a:extLst>
                </a:gridCol>
                <a:gridCol w="806195">
                  <a:extLst>
                    <a:ext uri="{9D8B030D-6E8A-4147-A177-3AD203B41FA5}">
                      <a16:colId xmlns:a16="http://schemas.microsoft.com/office/drawing/2014/main" val="174886457"/>
                    </a:ext>
                  </a:extLst>
                </a:gridCol>
                <a:gridCol w="806195">
                  <a:extLst>
                    <a:ext uri="{9D8B030D-6E8A-4147-A177-3AD203B41FA5}">
                      <a16:colId xmlns:a16="http://schemas.microsoft.com/office/drawing/2014/main" val="3690963145"/>
                    </a:ext>
                  </a:extLst>
                </a:gridCol>
                <a:gridCol w="806195">
                  <a:extLst>
                    <a:ext uri="{9D8B030D-6E8A-4147-A177-3AD203B41FA5}">
                      <a16:colId xmlns:a16="http://schemas.microsoft.com/office/drawing/2014/main" val="3378963478"/>
                    </a:ext>
                  </a:extLst>
                </a:gridCol>
                <a:gridCol w="806195">
                  <a:extLst>
                    <a:ext uri="{9D8B030D-6E8A-4147-A177-3AD203B41FA5}">
                      <a16:colId xmlns:a16="http://schemas.microsoft.com/office/drawing/2014/main" val="2448665587"/>
                    </a:ext>
                  </a:extLst>
                </a:gridCol>
              </a:tblGrid>
              <a:tr h="729300">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7366547"/>
                  </a:ext>
                </a:extLst>
              </a:tr>
            </a:tbl>
          </a:graphicData>
        </a:graphic>
      </p:graphicFrame>
      <p:sp>
        <p:nvSpPr>
          <p:cNvPr id="10" name="Slide Number Placeholder 9">
            <a:extLst>
              <a:ext uri="{FF2B5EF4-FFF2-40B4-BE49-F238E27FC236}">
                <a16:creationId xmlns:a16="http://schemas.microsoft.com/office/drawing/2014/main" id="{A5592527-C9BF-40BF-9059-E3F55AD025BD}"/>
              </a:ext>
            </a:extLst>
          </p:cNvPr>
          <p:cNvSpPr>
            <a:spLocks noGrp="1"/>
          </p:cNvSpPr>
          <p:nvPr>
            <p:ph type="sldNum" sz="quarter" idx="12"/>
          </p:nvPr>
        </p:nvSpPr>
        <p:spPr/>
        <p:txBody>
          <a:bodyPr/>
          <a:lstStyle/>
          <a:p>
            <a:fld id="{B84CCEFC-A9FF-8249-A3D3-21FB7B7CCB8D}" type="slidenum">
              <a:rPr lang="en-US" smtClean="0"/>
              <a:t>9</a:t>
            </a:fld>
            <a:endParaRPr lang="en-US"/>
          </a:p>
        </p:txBody>
      </p:sp>
    </p:spTree>
    <p:extLst>
      <p:ext uri="{BB962C8B-B14F-4D97-AF65-F5344CB8AC3E}">
        <p14:creationId xmlns:p14="http://schemas.microsoft.com/office/powerpoint/2010/main" val="2820004017"/>
      </p:ext>
    </p:extLst>
  </p:cSld>
  <p:clrMapOvr>
    <a:masterClrMapping/>
  </p:clrMapOvr>
</p:sld>
</file>

<file path=ppt/theme/theme1.xml><?xml version="1.0" encoding="utf-8"?>
<a:theme xmlns:a="http://schemas.openxmlformats.org/drawingml/2006/main"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34757</TotalTime>
  <Words>2036</Words>
  <Application>Microsoft Office PowerPoint</Application>
  <PresentationFormat>Widescreen</PresentationFormat>
  <Paragraphs>765</Paragraphs>
  <Slides>22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Consolas</vt:lpstr>
      <vt:lpstr>Montserrat</vt:lpstr>
      <vt:lpstr>Montserrat ExtraBold</vt:lpstr>
      <vt:lpstr>Montserrat SemiBold</vt:lpstr>
      <vt:lpstr>System Font Regular</vt:lpstr>
      <vt:lpstr>CSE 373 Summer 2020</vt:lpstr>
      <vt:lpstr>Linked Nodes</vt:lpstr>
      <vt:lpstr>Lecture Outline: Announcements</vt:lpstr>
      <vt:lpstr>Announcements</vt:lpstr>
      <vt:lpstr>Lecture Outline: Reference Semantics Review</vt:lpstr>
      <vt:lpstr>Reference Semantics (1)</vt:lpstr>
      <vt:lpstr>Reference Semantics (2)</vt:lpstr>
      <vt:lpstr>Reference Semantics (3)</vt:lpstr>
      <vt:lpstr>Reference Semantics (4)</vt:lpstr>
      <vt:lpstr>Reference Semantics (5)</vt:lpstr>
      <vt:lpstr>Reference Semantics (6)</vt:lpstr>
      <vt:lpstr>Lecture Outline: Contiguous / Non-Contiguous Memory Review</vt:lpstr>
      <vt:lpstr>Contiguous vs. Non-contiguous: Memory</vt:lpstr>
      <vt:lpstr>Contiguous vs. Non-contiguous: array (1)</vt:lpstr>
      <vt:lpstr>Contiguous vs. Non-contiguous: array (2)</vt:lpstr>
      <vt:lpstr>ListNode</vt:lpstr>
      <vt:lpstr>Contiguous vs. Non-contiguous: ListNode (1)</vt:lpstr>
      <vt:lpstr>Contiguous vs. Non-contiguous: ListNode (2)</vt:lpstr>
      <vt:lpstr>Contiguous vs. Non-contiguous: ListNode (3)</vt:lpstr>
      <vt:lpstr>Contiguous vs. Non-contiguous: Summary</vt:lpstr>
      <vt:lpstr>Lecture Outline: ListNode Practice</vt:lpstr>
      <vt:lpstr>Linked Nodes Idea</vt:lpstr>
      <vt:lpstr>doodling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S Johnston</dc:creator>
  <cp:lastModifiedBy>mnats</cp:lastModifiedBy>
  <cp:revision>499</cp:revision>
  <cp:lastPrinted>2022-09-27T21:33:44Z</cp:lastPrinted>
  <dcterms:created xsi:type="dcterms:W3CDTF">2020-06-13T06:27:42Z</dcterms:created>
  <dcterms:modified xsi:type="dcterms:W3CDTF">2026-04-15T18:52:46Z</dcterms:modified>
</cp:coreProperties>
</file>