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9" r:id="rId2"/>
    <p:sldId id="348" r:id="rId3"/>
    <p:sldId id="362" r:id="rId4"/>
    <p:sldId id="347" r:id="rId5"/>
    <p:sldId id="433" r:id="rId6"/>
    <p:sldId id="430" r:id="rId7"/>
    <p:sldId id="431" r:id="rId8"/>
    <p:sldId id="392" r:id="rId9"/>
    <p:sldId id="393" r:id="rId10"/>
    <p:sldId id="434" r:id="rId11"/>
    <p:sldId id="388" r:id="rId12"/>
    <p:sldId id="412" r:id="rId13"/>
    <p:sldId id="413" r:id="rId14"/>
    <p:sldId id="396" r:id="rId15"/>
    <p:sldId id="414" r:id="rId16"/>
    <p:sldId id="415" r:id="rId17"/>
    <p:sldId id="402" r:id="rId18"/>
    <p:sldId id="403" r:id="rId19"/>
    <p:sldId id="404" r:id="rId20"/>
    <p:sldId id="405" r:id="rId21"/>
    <p:sldId id="435" r:id="rId22"/>
    <p:sldId id="406" r:id="rId23"/>
    <p:sldId id="407" r:id="rId24"/>
    <p:sldId id="408" r:id="rId25"/>
    <p:sldId id="409" r:id="rId26"/>
    <p:sldId id="410" r:id="rId27"/>
    <p:sldId id="411" r:id="rId28"/>
    <p:sldId id="420" r:id="rId29"/>
    <p:sldId id="421" r:id="rId30"/>
    <p:sldId id="416" r:id="rId31"/>
    <p:sldId id="422" r:id="rId32"/>
    <p:sldId id="423" r:id="rId33"/>
    <p:sldId id="426" r:id="rId34"/>
    <p:sldId id="424" r:id="rId35"/>
    <p:sldId id="42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64"/>
    <a:srgbClr val="FFFFFF"/>
    <a:srgbClr val="0FB9B1"/>
    <a:srgbClr val="54A0FF"/>
    <a:srgbClr val="FAFAFA"/>
    <a:srgbClr val="F5F5F5"/>
    <a:srgbClr val="EF5777"/>
    <a:srgbClr val="F7B731"/>
    <a:srgbClr val="FA8231"/>
    <a:srgbClr val="4E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361"/>
  </p:normalViewPr>
  <p:slideViewPr>
    <p:cSldViewPr snapToGrid="0" snapToObjects="1">
      <p:cViewPr varScale="1">
        <p:scale>
          <a:sx n="73" d="100"/>
          <a:sy n="73" d="100"/>
        </p:scale>
        <p:origin x="72" y="36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16"/>
    </p:cViewPr>
  </p:sorterViewPr>
  <p:notesViewPr>
    <p:cSldViewPr snapToGrid="0" snapToObjects="1">
      <p:cViewPr varScale="1">
        <p:scale>
          <a:sx n="88" d="100"/>
          <a:sy n="88" d="100"/>
        </p:scale>
        <p:origin x="30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D606B8-B39B-1619-8F38-52FB5E140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BE02E-5C1E-C2AF-30AC-3A35B96EDF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8DD20-659D-42AD-A720-2D9E10600E3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050A-3174-0883-2351-899E7388C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2FB95-173F-0561-5F4B-762BEFE9C1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DF641-C5DF-498D-90F6-047004DB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9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Slide event: https://app.sli.do/event/eVFe48SMy8VNZFrayaoE9N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Slido.com and event code cse123</a:t>
            </a: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0" y="5494621"/>
            <a:ext cx="4263332" cy="1363380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CBD38CB1-68A4-5219-45BC-A502456E31A3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66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fZiDBuo8bMbuQCWwhcluE?si=LZUfkfdGRJiBio82B6Po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3000" dirty="0"/>
              <a:t>Implementing Data Structures;</a:t>
            </a:r>
            <a:r>
              <a:rPr lang="en-US" sz="3600" dirty="0"/>
              <a:t> </a:t>
            </a:r>
            <a:r>
              <a:rPr lang="en-US" sz="3600" dirty="0" err="1">
                <a:latin typeface="Consolas" panose="020B0609020204030204" pitchFamily="49" charset="0"/>
              </a:rPr>
              <a:t>ArrayIntList</a:t>
            </a:r>
            <a:endParaRPr sz="36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did you have breakfast today?</a:t>
            </a:r>
          </a:p>
          <a:p>
            <a:pPr algn="ctr"/>
            <a:endParaRPr lang="en-US" i="1" dirty="0"/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B6376967-5C3D-41C3-8EAE-61879207653F}"/>
              </a:ext>
            </a:extLst>
          </p:cNvPr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E7F8FC44-BC22-47CD-997F-9578DF13492C}"/>
              </a:ext>
            </a:extLst>
          </p:cNvPr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F7C3A44A-D8FE-4730-929C-86E3079DEB70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2AC41-76AA-4E82-90A1-DBB50F594C51}"/>
              </a:ext>
            </a:extLst>
          </p:cNvPr>
          <p:cNvSpPr txBox="1"/>
          <p:nvPr/>
        </p:nvSpPr>
        <p:spPr>
          <a:xfrm>
            <a:off x="7643103" y="4255881"/>
            <a:ext cx="4011913" cy="2154436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1200" dirty="0" err="1">
                <a:latin typeface="Montserrat" panose="00000500000000000000" pitchFamily="2" charset="0"/>
              </a:rPr>
              <a:t>Arohan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Sreshta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Rushil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Sean B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Chloe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Jenny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Nate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Saachi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Hawa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Maggie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Sean 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Shiven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Vrinda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Gavin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Shreya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Jonah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Renee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Chris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Ishita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Kuhu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Kavya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Misha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Yuntong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Amiya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Sahana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Anirudh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Rohan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Crystal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Eeshani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Prakshi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Aidan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Cora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Nhan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Anya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Anisha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Trien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Neal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Evan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D82E6-69B6-4CB6-9ED6-0609D472268C}"/>
              </a:ext>
            </a:extLst>
          </p:cNvPr>
          <p:cNvSpPr txBox="1"/>
          <p:nvPr/>
        </p:nvSpPr>
        <p:spPr>
          <a:xfrm>
            <a:off x="6815404" y="6360778"/>
            <a:ext cx="52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Music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🌻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  <a:hlinkClick r:id="rId3"/>
              </a:rPr>
              <a:t>CSE 123 26sp Lecture Tunes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 🌻</a:t>
            </a:r>
          </a:p>
        </p:txBody>
      </p:sp>
      <p:pic>
        <p:nvPicPr>
          <p:cNvPr id="4" name="Picture 3" descr="qr code for https://app.sli.do/event/eVFe48SMy8VNZFrayaoE9N; link in speaker notes">
            <a:extLst>
              <a:ext uri="{FF2B5EF4-FFF2-40B4-BE49-F238E27FC236}">
                <a16:creationId xmlns:a16="http://schemas.microsoft.com/office/drawing/2014/main" id="{7274F3BA-97FA-4AEA-8DBC-92032A37C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550" y="5676900"/>
            <a:ext cx="1005840" cy="10058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5A8B7-425D-4A9B-80E5-F9C52DCB9E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ED975-1E05-B318-03BB-ED1213FF8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EBD9-0996-71E1-CE92-90FDBCE1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Implementing </a:t>
            </a:r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8B70D-F579-155C-FD6B-727CCCFB9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Interface v. Implementation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Implementing </a:t>
            </a:r>
            <a:r>
              <a:rPr lang="en-US" b="1" dirty="0" err="1">
                <a:solidFill>
                  <a:srgbClr val="EE8A64"/>
                </a:solidFill>
                <a:latin typeface="Consolas" panose="020B0609020204030204" pitchFamily="49" charset="0"/>
              </a:rPr>
              <a:t>ArrayList</a:t>
            </a:r>
            <a:endParaRPr lang="en-US" b="1" dirty="0">
              <a:solidFill>
                <a:srgbClr val="EE8A64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 descr="pointing to Implementing ArrayList">
            <a:extLst>
              <a:ext uri="{FF2B5EF4-FFF2-40B4-BE49-F238E27FC236}">
                <a16:creationId xmlns:a16="http://schemas.microsoft.com/office/drawing/2014/main" id="{FEEB9537-B06B-0DD6-B55A-455CCE63ED87}"/>
              </a:ext>
            </a:extLst>
          </p:cNvPr>
          <p:cNvSpPr/>
          <p:nvPr/>
        </p:nvSpPr>
        <p:spPr>
          <a:xfrm rot="10800000">
            <a:off x="5179607" y="27796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E3FB1-42E3-46F3-9CD0-A99A7C18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graphicFrame>
        <p:nvGraphicFramePr>
          <p:cNvPr id="10" name="Table 10" descr="magician illustration standing next to a size 10 array filled with 0s, hidden behind a screen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9585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2" y="3730672"/>
            <a:ext cx="8367823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46236D-1054-4513-9845-5E6F46A79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1D37F8-919C-4405-ADB7-DEFEFF6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graphicFrame>
        <p:nvGraphicFramePr>
          <p:cNvPr id="10" name="Table 10" descr="magician illustration from slide 11, now with index 0 unhidden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1603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A992A5-8273-459E-B69F-435A4E1DC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9001DB-BF96-49DF-94DD-E255627F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3)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graphicFrame>
        <p:nvGraphicFramePr>
          <p:cNvPr id="10" name="Table 10" descr="magician illustration from slide 12, now value at index 0 is 2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429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BDE775-C811-47B6-AE80-8A960B2DA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0CD42-AAAC-455D-864B-198E9CC8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4)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graphicFrame>
        <p:nvGraphicFramePr>
          <p:cNvPr id="10" name="Table 10" descr="magician illustration from slide 13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38522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8623" y="3730672"/>
            <a:ext cx="742876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2E5803-1B01-4C49-B43C-F31DD2C35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3CDB5-A74F-4593-9699-EFA6EC38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5)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graphicFrame>
        <p:nvGraphicFramePr>
          <p:cNvPr id="10" name="Table 10" descr="magician illustration from slide 14, with index 1 now unhidden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61292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E0E282-35E4-4747-9EB3-A987FE81E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EA543-AE62-46BF-9E05-02DEA227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6)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graphicFrame>
        <p:nvGraphicFramePr>
          <p:cNvPr id="10" name="Table 10" descr="magician illustration from slide 15, now value at index 1 is 5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37138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607BA-BD12-413A-B612-7E03BBC0C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9C875-AEB4-473B-AB19-CACD7AC8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7)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graphicFrame>
        <p:nvGraphicFramePr>
          <p:cNvPr id="10" name="Table 10" descr="magician illustration from slide 16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22376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6698" y="3730672"/>
            <a:ext cx="6620686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2D4033-5C8C-48DA-930D-1AD5DF662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F9B04-E9A1-4A69-BF2C-09A0E249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8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8)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graphicFrame>
        <p:nvGraphicFramePr>
          <p:cNvPr id="10" name="Table 10" descr="magician illustration from slide 17, now with index 2 unhidden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86158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526F63-3EED-443C-91AB-695B2339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1C973-AF66-4326-970E-E82C80AD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9)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graphicFrame>
        <p:nvGraphicFramePr>
          <p:cNvPr id="10" name="Table 10" descr="magician illustration from slide 18, now value at index 2 is -1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2134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AFA0FD-DEB7-4189-890D-C09C90E7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FB975-017F-4071-8934-C9DA9119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4D22-2D4C-4789-9B03-8A7FDCAC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C577-68D8-4BC7-B753-009897A9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Assignment 0 is out now, and is due Wed April 15 at 11:59pm!</a:t>
            </a:r>
          </a:p>
          <a:p>
            <a:endParaRPr lang="en-US" dirty="0"/>
          </a:p>
          <a:p>
            <a:r>
              <a:rPr lang="en-US" dirty="0"/>
              <a:t>Looking ahead:</a:t>
            </a:r>
          </a:p>
          <a:p>
            <a:pPr lvl="1"/>
            <a:r>
              <a:rPr lang="en-US" dirty="0"/>
              <a:t>First resubmission opens Wed, April 15 (once C0 feedback is out)</a:t>
            </a:r>
          </a:p>
          <a:p>
            <a:pPr lvl="1"/>
            <a:r>
              <a:rPr lang="en-US" dirty="0"/>
              <a:t>10 days out from our first quiz on Tues, April 21 (more details next week)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DA97F-00B9-4448-96DC-B0FFC8B4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10)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graphicFrame>
        <p:nvGraphicFramePr>
          <p:cNvPr id="10" name="Table 10" descr="magician illustration from slide 19 with a red question mark above the magician's hea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5123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033582-546D-4333-BCA3-264EBEDDF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3823F-F5DF-4417-A345-EB349C8A6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2DCAB-1095-4E0F-BED1-3ED7B30B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572A-8836-59E1-FF4D-46E3A295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D1CC8-E108-4094-A2F6-994AD097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9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graphicFrame>
        <p:nvGraphicFramePr>
          <p:cNvPr id="10" name="Table 10" descr="magician illustration from slide 21, now with index 3 unhidden and a red exclamation point above the magician's hea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73941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B470A5-2E6E-4913-8F33-1E176CDD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52587-A0E1-42AC-8A72-FDB2606A0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86D7F-1EDB-4F4C-BB21-9F6AE0C5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2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graphicFrame>
        <p:nvGraphicFramePr>
          <p:cNvPr id="10" name="Table 10" descr="magician illustration from slide 22, with -1 copied over from index 2 to index 3">
            <a:extLst>
              <a:ext uri="{FF2B5EF4-FFF2-40B4-BE49-F238E27FC236}">
                <a16:creationId xmlns:a16="http://schemas.microsoft.com/office/drawing/2014/main" id="{4882756B-0772-458E-B029-CD61385437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36261"/>
              </p:ext>
            </p:extLst>
          </p:nvPr>
        </p:nvGraphicFramePr>
        <p:xfrm>
          <a:off x="2519473" y="4179010"/>
          <a:ext cx="8128000" cy="80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41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0D1BB0BF-0675-4100-895B-6DA09C81A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515295" y="5085746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1606BB-1E33-434A-A55B-62C025936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0B9AE-9A80-4297-9F68-8196BDCB7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E0CF9-4A2D-4395-84E7-00A97701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4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13)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032576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3AD9DC3B-83FC-4780-A995-3F219F63D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620164" y="5085009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90C441-0841-4E65-BA81-672435629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C70F5-23E1-412F-A3A8-634B1AACA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CE02E-9F3F-43E9-A170-96A2C0E2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03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14)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graphicFrame>
        <p:nvGraphicFramePr>
          <p:cNvPr id="10" name="Table 10" descr="magician illustration from slide 24, now with value 2 copied over from index 0 to index 1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09526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E7C3749C-F5E7-429F-90E6-B8EB2683A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806997" y="5128493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37E9C4-CAC2-4047-8DCE-6234F1FBB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DC136-56F6-407B-BBEB-09D8A4D6B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75A1-1B75-4486-A540-7AAFCB29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0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15)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graphicFrame>
        <p:nvGraphicFramePr>
          <p:cNvPr id="10" name="Table 10" descr="magician illustration from slide 25, with value 0 at index 0, with a red &quot;B)&quot; above the magician's hea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85740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FF324A5-8DBC-4284-A931-A7FAABF4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842438" y="5063041"/>
            <a:ext cx="191384" cy="423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DC411B-0473-44F1-8961-8EE89574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35CB1-9C9D-4F9D-93CA-F5757B8F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4616" y="3279730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291CE-6B4B-4479-A729-83971EA5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0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Summary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06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represents how far the curtain is peeled back</a:t>
            </a:r>
          </a:p>
          <a:p>
            <a:pPr lvl="2"/>
            <a:r>
              <a:rPr lang="en-US" dirty="0"/>
              <a:t>Can’t use a hardcoded value!</a:t>
            </a:r>
          </a:p>
          <a:p>
            <a:pPr lvl="1"/>
            <a:r>
              <a:rPr lang="en-US" dirty="0"/>
              <a:t>Starting value is always at index 0</a:t>
            </a:r>
          </a:p>
          <a:p>
            <a:pPr lvl="2"/>
            <a:r>
              <a:rPr lang="en-US" dirty="0"/>
              <a:t>Adding to / removing from beginning requires shifting elements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98142-CCE8-4D32-ADA8-C20C3197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88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530DE-99EC-4643-A4D9-5DC9522EA2AB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graphicFrame>
        <p:nvGraphicFramePr>
          <p:cNvPr id="10" name="Table 10" descr="magician illustration, but all 10 indices are populated with values 0, 2, 5, -1, 5, 12, -9, 7, 21, -3, and the curtain is completely pulled back; a red question mark is above the magician's hea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26367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7473" y="3730672"/>
            <a:ext cx="11991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570F3-4173-45DF-8B27-E92D8B73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3" grpId="0" animBg="1"/>
      <p:bldP spid="9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(step 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 descr="magician's illustration now with a second array of size 11 underneath the first, the second array is completely filled with 0s; a red exclamation mark is above the magician's hea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2606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95795"/>
              </p:ext>
            </p:extLst>
          </p:nvPr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F5E95-7EF6-4ED4-9E71-DB11FC72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0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Revisiting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Interface v. Implementation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ArrayList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 descr="pointing to Revisiting Reflection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517968" y="144148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35AB1-EEBC-403C-B5BD-9BADAC7F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(step 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 descr="magician's illustration from slide 29, where all values from the first array are copied into the same indices in the second array; a red &quot;B)&quot; is above the magician's hea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8197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47747"/>
              </p:ext>
            </p:extLst>
          </p:nvPr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4299ADD-FB2D-4A84-972A-CC5061829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0343" y="49798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06CB03C-1B00-4A80-ABBE-3E6670B1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32905" y="4979799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B63FD67-1055-49D4-BD68-CA07601BD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5467" y="4979798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BE4840F-10F3-42F9-BE61-EC744E0AB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8029" y="4979797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5168601-160A-456C-8443-6A71BCF25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0591" y="4979796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4241FF6-1251-46DC-AFD7-3096FC681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69467" y="497450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A25F4BB-49B8-4139-B317-80BAD1A5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98343" y="4974502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B142497-0399-4777-A9B9-A0C4AD79F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7219" y="4974501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F14C2A7-59E1-4F44-970B-1B42E992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56095" y="497517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5052F26-8DDA-4D45-A661-989EBE7C9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84971" y="49745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13D28-D700-4348-AA39-B6379A0F2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26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(step 3)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 descr="magician's illustration from slide 13, indicating that we will replace the first array with the secon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65377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85626"/>
              </p:ext>
            </p:extLst>
          </p:nvPr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9C0718B4-B71C-4B02-9B2E-700329D24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655222" y="4917289"/>
            <a:ext cx="1254412" cy="37411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929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9B713-BDAF-4C70-8BF2-5E8AF3D820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4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(step 4)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 descr="magician's illustration from slide 31, showing the curtain hiding index 10, which still contains a 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3965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34751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30357-5007-4314-924F-2A18FEAE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4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(step 5)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graphicFrame>
        <p:nvGraphicFramePr>
          <p:cNvPr id="10" name="Table 10" descr="magician's illustration from slide 32, with index 10 unhidden (still containing 0)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5209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91808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58B0B-2D5F-4B2E-A4A8-DC95D561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55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(step 6)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EB6F0-7D15-4DE6-B6B0-40E31E88E5CC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graphicFrame>
        <p:nvGraphicFramePr>
          <p:cNvPr id="10" name="Table 10" descr="magician's illustration from slide 34, with the value 2 at index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24406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569998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0DEF0-26D6-4CA7-B6EC-88A7B57D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4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Summary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93639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make a new (bigger array) and copy things over</a:t>
            </a:r>
          </a:p>
          <a:p>
            <a:pPr lvl="1"/>
            <a:r>
              <a:rPr lang="en-US" dirty="0"/>
              <a:t>Another layer to the resizing illusion!</a:t>
            </a:r>
          </a:p>
          <a:p>
            <a:endParaRPr lang="en-US" dirty="0"/>
          </a:p>
          <a:p>
            <a:r>
              <a:rPr lang="en-US" dirty="0"/>
              <a:t>In reality, we don’t typically add a single spot</a:t>
            </a:r>
          </a:p>
          <a:p>
            <a:pPr lvl="1"/>
            <a:r>
              <a:rPr lang="en-US" dirty="0"/>
              <a:t>What happens if we add again?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E6AAA-DBF5-4422-8AE1-A2EDC1CE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6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Throughout this course, we’ll ask you to form opinions on topics</a:t>
            </a:r>
          </a:p>
          <a:p>
            <a:pPr lvl="1"/>
            <a:r>
              <a:rPr lang="en-US" dirty="0"/>
              <a:t>Provide exposure to issues so you can decide for yourself</a:t>
            </a:r>
          </a:p>
          <a:p>
            <a:r>
              <a:rPr lang="en-US" dirty="0"/>
              <a:t>Opinions aren’t formed in a vacuum</a:t>
            </a:r>
          </a:p>
          <a:p>
            <a:pPr lvl="1"/>
            <a:r>
              <a:rPr lang="en-US" dirty="0"/>
              <a:t>Exposure to various viewpoints reinforces/challenges perspectives</a:t>
            </a:r>
          </a:p>
          <a:p>
            <a:pPr lvl="1"/>
            <a:r>
              <a:rPr lang="en-US" dirty="0"/>
              <a:t>Shouldn’t be making arbitrary decisions</a:t>
            </a:r>
          </a:p>
          <a:p>
            <a:pPr lvl="2"/>
            <a:r>
              <a:rPr lang="en-US" dirty="0"/>
              <a:t>Rationalization is often important! (Not always necessary, but helps in communication)</a:t>
            </a:r>
          </a:p>
          <a:p>
            <a:endParaRPr lang="en-US" dirty="0"/>
          </a:p>
          <a:p>
            <a:r>
              <a:rPr lang="en-US" dirty="0"/>
              <a:t>When discussing reflections with others…</a:t>
            </a:r>
          </a:p>
          <a:p>
            <a:pPr lvl="1"/>
            <a:r>
              <a:rPr lang="en-US" dirty="0"/>
              <a:t>Discuss opinions, challenge assumptions, potentially change minds</a:t>
            </a:r>
          </a:p>
          <a:p>
            <a:pPr lvl="1"/>
            <a:r>
              <a:rPr lang="en-US" dirty="0"/>
              <a:t>Please be respectful of other people’s opinions</a:t>
            </a:r>
          </a:p>
          <a:p>
            <a:pPr lvl="2"/>
            <a:r>
              <a:rPr lang="en-US" dirty="0"/>
              <a:t>There are no “right” or “wrong” answers to these questions</a:t>
            </a:r>
          </a:p>
          <a:p>
            <a:pPr lvl="2"/>
            <a:r>
              <a:rPr lang="en-US" dirty="0"/>
              <a:t>Everyone has different experiences with the world that informs their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F7B3E-F51E-417C-B7AF-9190C2EF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4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E50DD-9E5B-0B55-E551-DFB83B612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2DDA-F3ED-D303-DFA3-CB0DBE4B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Outline: Interface vs.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CD6B3-F16E-E598-E9D5-2DDCE7955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Interface vs. Implementation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ArrayList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 descr="pointing to Interface vs. Implementation">
            <a:extLst>
              <a:ext uri="{FF2B5EF4-FFF2-40B4-BE49-F238E27FC236}">
                <a16:creationId xmlns:a16="http://schemas.microsoft.com/office/drawing/2014/main" id="{0B1BE07A-0EAC-28B1-CE0F-8EEC81C830F4}"/>
              </a:ext>
            </a:extLst>
          </p:cNvPr>
          <p:cNvSpPr/>
          <p:nvPr/>
        </p:nvSpPr>
        <p:spPr>
          <a:xfrm rot="10800000">
            <a:off x="5558145" y="212542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013FC-9B5C-44B3-BB2B-34F5DFE6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A8A-4932-79DD-78D0-02EE78DA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vs.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E59C-D0CD-2ACF-AEB5-AF3EA908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what something </a:t>
            </a:r>
            <a:r>
              <a:rPr lang="en-US" i="1" dirty="0"/>
              <a:t>should </a:t>
            </a:r>
            <a:r>
              <a:rPr lang="en-US" dirty="0"/>
              <a:t>do</a:t>
            </a:r>
          </a:p>
          <a:p>
            <a:endParaRPr lang="en-US" dirty="0"/>
          </a:p>
          <a:p>
            <a:r>
              <a:rPr lang="en-US" dirty="0"/>
              <a:t>Implementation:</a:t>
            </a:r>
            <a:r>
              <a:rPr lang="en-US" i="1" dirty="0"/>
              <a:t> how</a:t>
            </a:r>
            <a:r>
              <a:rPr lang="en-US" dirty="0"/>
              <a:t> something is done</a:t>
            </a:r>
          </a:p>
          <a:p>
            <a:endParaRPr lang="en-US" dirty="0"/>
          </a:p>
          <a:p>
            <a:r>
              <a:rPr lang="en-US" dirty="0"/>
              <a:t>These are different!</a:t>
            </a:r>
          </a:p>
          <a:p>
            <a:endParaRPr lang="en-US" dirty="0"/>
          </a:p>
          <a:p>
            <a:r>
              <a:rPr lang="en-US" dirty="0"/>
              <a:t>Big theme of CSE 123: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choose between different implementations of same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AADB7-9662-4436-B939-6A682C66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4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EC3C6-EA93-497C-C306-9E081FC5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74D3-27CB-2796-3F04-09A2D96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vs. Implementor</a:t>
            </a:r>
          </a:p>
        </p:txBody>
      </p:sp>
      <p:grpSp>
        <p:nvGrpSpPr>
          <p:cNvPr id="3" name="Group 2" descr="A client's client code uses the implementor's implementation. Interfaces can serve as a separator between a client and implementor. ">
            <a:extLst>
              <a:ext uri="{FF2B5EF4-FFF2-40B4-BE49-F238E27FC236}">
                <a16:creationId xmlns:a16="http://schemas.microsoft.com/office/drawing/2014/main" id="{6A5B8C3C-9B6E-4B5C-9A45-E3DD6F645542}"/>
              </a:ext>
            </a:extLst>
          </p:cNvPr>
          <p:cNvGrpSpPr/>
          <p:nvPr/>
        </p:nvGrpSpPr>
        <p:grpSpPr>
          <a:xfrm>
            <a:off x="1333500" y="1888435"/>
            <a:ext cx="8840026" cy="4722116"/>
            <a:chOff x="1333500" y="1888435"/>
            <a:chExt cx="8840026" cy="472211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DA0DEAC-3086-1AE7-DBF8-297DD2947A9B}"/>
                </a:ext>
              </a:extLst>
            </p:cNvPr>
            <p:cNvGrpSpPr/>
            <p:nvPr/>
          </p:nvGrpSpPr>
          <p:grpSpPr>
            <a:xfrm>
              <a:off x="1663149" y="4164496"/>
              <a:ext cx="848139" cy="1781589"/>
              <a:chOff x="1245705" y="2276062"/>
              <a:chExt cx="848139" cy="178158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FB05EE7-024F-FBDD-0DE9-1028DBDAEFD8}"/>
                  </a:ext>
                </a:extLst>
              </p:cNvPr>
              <p:cNvSpPr/>
              <p:nvPr/>
            </p:nvSpPr>
            <p:spPr>
              <a:xfrm>
                <a:off x="1421297" y="2276062"/>
                <a:ext cx="496956" cy="49695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D499CE1-53B2-5FCD-E3FA-AEA66DD8437C}"/>
                  </a:ext>
                </a:extLst>
              </p:cNvPr>
              <p:cNvCxnSpPr>
                <a:cxnSpLocks/>
                <a:stCxn id="6" idx="4"/>
              </p:cNvCxnSpPr>
              <p:nvPr/>
            </p:nvCxnSpPr>
            <p:spPr>
              <a:xfrm flipH="1">
                <a:off x="1669774" y="2773018"/>
                <a:ext cx="1" cy="11032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BE29C53-C148-2C15-4836-3E054ED80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3146" y="3848929"/>
                <a:ext cx="238540" cy="2087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BBEFE55-7D08-9D31-36D9-9499BED968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1297" y="3841474"/>
                <a:ext cx="248477" cy="2087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098CFEE-443A-8896-16E2-C36C9B61EE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705" y="3056283"/>
                <a:ext cx="8481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1C0B19-92A3-01D9-D9AF-0F2D8AFEA9FD}"/>
                </a:ext>
              </a:extLst>
            </p:cNvPr>
            <p:cNvSpPr txBox="1"/>
            <p:nvPr/>
          </p:nvSpPr>
          <p:spPr>
            <a:xfrm>
              <a:off x="1716157" y="6148886"/>
              <a:ext cx="904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Client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317E00-5EC2-5AE4-B300-D06A31BC6BAE}"/>
                </a:ext>
              </a:extLst>
            </p:cNvPr>
            <p:cNvGrpSpPr/>
            <p:nvPr/>
          </p:nvGrpSpPr>
          <p:grpSpPr>
            <a:xfrm>
              <a:off x="8524462" y="4164496"/>
              <a:ext cx="848139" cy="1781589"/>
              <a:chOff x="1245705" y="2276062"/>
              <a:chExt cx="848139" cy="178158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9485680-4B1A-26E3-ADAF-05DEFBA8D793}"/>
                  </a:ext>
                </a:extLst>
              </p:cNvPr>
              <p:cNvSpPr/>
              <p:nvPr/>
            </p:nvSpPr>
            <p:spPr>
              <a:xfrm>
                <a:off x="1421297" y="2276062"/>
                <a:ext cx="496956" cy="49695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D672EFE-F183-E98E-7825-E04E4D8E9055}"/>
                  </a:ext>
                </a:extLst>
              </p:cNvPr>
              <p:cNvCxnSpPr>
                <a:cxnSpLocks/>
                <a:stCxn id="26" idx="4"/>
              </p:cNvCxnSpPr>
              <p:nvPr/>
            </p:nvCxnSpPr>
            <p:spPr>
              <a:xfrm flipH="1">
                <a:off x="1669774" y="2773018"/>
                <a:ext cx="1" cy="11032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1ECA2C9-96A5-8326-6942-9BC19D56C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3146" y="3848929"/>
                <a:ext cx="238540" cy="2087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87E9182-0227-67E0-0D97-CDD4118AFE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1297" y="3841474"/>
                <a:ext cx="248477" cy="2087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A8CD29F-C010-8747-81CC-45EEEABBDA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705" y="3056283"/>
                <a:ext cx="8481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756AE3-B939-C1FD-E592-48B8C0178361}"/>
                </a:ext>
              </a:extLst>
            </p:cNvPr>
            <p:cNvSpPr txBox="1"/>
            <p:nvPr/>
          </p:nvSpPr>
          <p:spPr>
            <a:xfrm>
              <a:off x="8131721" y="6148886"/>
              <a:ext cx="1820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Implementor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E5FA48B-0252-36CC-1F86-AE07FF717BB4}"/>
                </a:ext>
              </a:extLst>
            </p:cNvPr>
            <p:cNvSpPr/>
            <p:nvPr/>
          </p:nvSpPr>
          <p:spPr>
            <a:xfrm>
              <a:off x="1333500" y="2453184"/>
              <a:ext cx="1639956" cy="66592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Client Code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400DEFD-BA9E-D987-5804-1F363A5FD253}"/>
                </a:ext>
              </a:extLst>
            </p:cNvPr>
            <p:cNvSpPr/>
            <p:nvPr/>
          </p:nvSpPr>
          <p:spPr>
            <a:xfrm>
              <a:off x="8187360" y="2489753"/>
              <a:ext cx="1986166" cy="66592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Implementation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037AE97-3427-A9D2-D457-4B3BECF66200}"/>
                </a:ext>
              </a:extLst>
            </p:cNvPr>
            <p:cNvCxnSpPr>
              <a:cxnSpLocks/>
            </p:cNvCxnSpPr>
            <p:nvPr/>
          </p:nvCxnSpPr>
          <p:spPr>
            <a:xfrm>
              <a:off x="3294615" y="2767859"/>
              <a:ext cx="4571586" cy="365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C7042E-69A8-0320-AD65-4A93C40A001A}"/>
                </a:ext>
              </a:extLst>
            </p:cNvPr>
            <p:cNvSpPr txBox="1"/>
            <p:nvPr/>
          </p:nvSpPr>
          <p:spPr>
            <a:xfrm>
              <a:off x="3670589" y="2258920"/>
              <a:ext cx="740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uses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47B2B34-C327-C6A4-0448-CB708752B62F}"/>
                </a:ext>
              </a:extLst>
            </p:cNvPr>
            <p:cNvCxnSpPr/>
            <p:nvPr/>
          </p:nvCxnSpPr>
          <p:spPr>
            <a:xfrm>
              <a:off x="5580408" y="1888435"/>
              <a:ext cx="0" cy="427689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87597D2-5C1B-E793-2B52-B8826C9B6244}"/>
                </a:ext>
              </a:extLst>
            </p:cNvPr>
            <p:cNvSpPr txBox="1"/>
            <p:nvPr/>
          </p:nvSpPr>
          <p:spPr>
            <a:xfrm rot="16200000">
              <a:off x="4703191" y="4646213"/>
              <a:ext cx="119943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interface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ADE75-5F50-4B77-9319-2C1D9742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Arrays</a:t>
            </a:r>
            <a:r>
              <a:rPr lang="en-US" dirty="0"/>
              <a:t> vs. </a:t>
            </a:r>
            <a:r>
              <a:rPr lang="en-US" dirty="0" err="1">
                <a:latin typeface="Consolas" panose="020B0609020204030204" pitchFamily="49" charset="0"/>
              </a:rPr>
              <a:t>ArrayLists</a:t>
            </a:r>
            <a:r>
              <a:rPr lang="en-US" dirty="0">
                <a:latin typeface="+mn-lt"/>
              </a:rPr>
              <a:t> (Review)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797902"/>
              </p:ext>
            </p:extLst>
          </p:nvPr>
        </p:nvGraphicFramePr>
        <p:xfrm>
          <a:off x="411126" y="1371600"/>
          <a:ext cx="11369748" cy="440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93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5945455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Arrays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ArrayLists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int[]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 = new int[x];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List&lt;Integer&gt; al = new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&lt;&gt;();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129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al.get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78730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al.add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(2);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682782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 = 5;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(0, 5);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458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length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arr.length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Always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size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al.size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Matches # of </a:t>
                      </a:r>
                    </a:p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                     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things 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08188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8348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Fundamental 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Class within </a:t>
                      </a:r>
                      <a:r>
                        <a:rPr lang="en-US" sz="2000" b="0" i="0" dirty="0" err="1">
                          <a:latin typeface="Consolas" panose="020B0609020204030204" pitchFamily="49" charset="0"/>
                        </a:rPr>
                        <a:t>java.util</a:t>
                      </a:r>
                      <a:endParaRPr lang="en-US" sz="2000" b="0" i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1545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Fixed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Illusion of resizing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355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2B2E8-2CED-442D-9784-C4C1DDEA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7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1430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23129-3216-4B98-BA14-71B11F34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16960</TotalTime>
  <Words>2385</Words>
  <Application>Microsoft Office PowerPoint</Application>
  <PresentationFormat>Widescreen</PresentationFormat>
  <Paragraphs>652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Implementing Data Structures; ArrayIntList</vt:lpstr>
      <vt:lpstr>Announcements</vt:lpstr>
      <vt:lpstr>Lecture Outline: Revisiting Reflections</vt:lpstr>
      <vt:lpstr>Revisiting Reflections</vt:lpstr>
      <vt:lpstr>Lecture Outline: Interface vs. Implementation</vt:lpstr>
      <vt:lpstr>Interface vs. Implementation</vt:lpstr>
      <vt:lpstr>Client vs. Implementor</vt:lpstr>
      <vt:lpstr>Arrays vs. ArrayLists (Review)</vt:lpstr>
      <vt:lpstr>Implementing Data Structures</vt:lpstr>
      <vt:lpstr>Lecture Outline: Implementing ArrayList</vt:lpstr>
      <vt:lpstr>ArrayIntLists (step 1)</vt:lpstr>
      <vt:lpstr>ArrayIntLists (step 2)</vt:lpstr>
      <vt:lpstr>ArrayIntLists (step 3)</vt:lpstr>
      <vt:lpstr>ArrayIntLists (step 4)</vt:lpstr>
      <vt:lpstr>ArrayIntLists (step 5)</vt:lpstr>
      <vt:lpstr>ArrayIntLists (step 6)</vt:lpstr>
      <vt:lpstr>ArrayIntLists (step 7)</vt:lpstr>
      <vt:lpstr>ArrayIntLists (step 8)</vt:lpstr>
      <vt:lpstr>ArrayIntLists (step 9)</vt:lpstr>
      <vt:lpstr>ArrayIntLists (step 10)</vt:lpstr>
      <vt:lpstr>brainstorming</vt:lpstr>
      <vt:lpstr>ArrayIntLists (step 11)</vt:lpstr>
      <vt:lpstr>ArrayIntLists (step 12)</vt:lpstr>
      <vt:lpstr>ArrayIntLists (step 13)</vt:lpstr>
      <vt:lpstr>ArrayIntLists (step 14)</vt:lpstr>
      <vt:lpstr>ArrayIntLists (step 15)</vt:lpstr>
      <vt:lpstr>ArrayIntLists Summary</vt:lpstr>
      <vt:lpstr>Capacity and Resizing</vt:lpstr>
      <vt:lpstr>Capacity and Resizing (step 1)</vt:lpstr>
      <vt:lpstr>Capacity and Resizing (step 2)</vt:lpstr>
      <vt:lpstr>Capacity and Resizing (step 3)</vt:lpstr>
      <vt:lpstr>Capacity and Resizing (step 4)</vt:lpstr>
      <vt:lpstr>Capacity and Resizing (step 5)</vt:lpstr>
      <vt:lpstr>Capacity and Resizing (step 6)</vt:lpstr>
      <vt:lpstr>Capacity and Resizing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339</cp:revision>
  <cp:lastPrinted>2022-09-27T21:33:44Z</cp:lastPrinted>
  <dcterms:created xsi:type="dcterms:W3CDTF">2020-06-13T06:27:42Z</dcterms:created>
  <dcterms:modified xsi:type="dcterms:W3CDTF">2026-04-10T19:12:51Z</dcterms:modified>
</cp:coreProperties>
</file>