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handoutMasterIdLst>
    <p:handoutMasterId r:id="rId39"/>
  </p:handoutMasterIdLst>
  <p:sldIdLst>
    <p:sldId id="299" r:id="rId2"/>
    <p:sldId id="348" r:id="rId3"/>
    <p:sldId id="396" r:id="rId4"/>
    <p:sldId id="367" r:id="rId5"/>
    <p:sldId id="394" r:id="rId6"/>
    <p:sldId id="388" r:id="rId7"/>
    <p:sldId id="393" r:id="rId8"/>
    <p:sldId id="395" r:id="rId9"/>
    <p:sldId id="362" r:id="rId10"/>
    <p:sldId id="369" r:id="rId11"/>
    <p:sldId id="389" r:id="rId12"/>
    <p:sldId id="390" r:id="rId13"/>
    <p:sldId id="391" r:id="rId14"/>
    <p:sldId id="373" r:id="rId15"/>
    <p:sldId id="370" r:id="rId16"/>
    <p:sldId id="392" r:id="rId17"/>
    <p:sldId id="372" r:id="rId18"/>
    <p:sldId id="398" r:id="rId19"/>
    <p:sldId id="399" r:id="rId20"/>
    <p:sldId id="400" r:id="rId21"/>
    <p:sldId id="401" r:id="rId22"/>
    <p:sldId id="402" r:id="rId23"/>
    <p:sldId id="403" r:id="rId24"/>
    <p:sldId id="404" r:id="rId25"/>
    <p:sldId id="397" r:id="rId26"/>
    <p:sldId id="344" r:id="rId27"/>
    <p:sldId id="407" r:id="rId28"/>
    <p:sldId id="345" r:id="rId29"/>
    <p:sldId id="346" r:id="rId30"/>
    <p:sldId id="347" r:id="rId31"/>
    <p:sldId id="406" r:id="rId32"/>
    <p:sldId id="293" r:id="rId33"/>
    <p:sldId id="405" r:id="rId34"/>
    <p:sldId id="381" r:id="rId35"/>
    <p:sldId id="364" r:id="rId36"/>
    <p:sldId id="37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00A3"/>
    <a:srgbClr val="B30000"/>
    <a:srgbClr val="F7B731"/>
    <a:srgbClr val="FA8231"/>
    <a:srgbClr val="FAFAFA"/>
    <a:srgbClr val="F5F5F5"/>
    <a:srgbClr val="EF5777"/>
    <a:srgbClr val="0FB9B1"/>
    <a:srgbClr val="54A0FF"/>
    <a:srgbClr val="4E40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27" autoAdjust="0"/>
    <p:restoredTop sz="84780" autoAdjust="0"/>
  </p:normalViewPr>
  <p:slideViewPr>
    <p:cSldViewPr snapToGrid="0" snapToObjects="1">
      <p:cViewPr>
        <p:scale>
          <a:sx n="60" d="100"/>
          <a:sy n="60" d="100"/>
        </p:scale>
        <p:origin x="528" y="615"/>
      </p:cViewPr>
      <p:guideLst/>
    </p:cSldViewPr>
  </p:slideViewPr>
  <p:outlineViewPr>
    <p:cViewPr>
      <p:scale>
        <a:sx n="33" d="100"/>
        <a:sy n="33" d="100"/>
      </p:scale>
      <p:origin x="0" y="-11103"/>
    </p:cViewPr>
  </p:outlineViewPr>
  <p:notesTextViewPr>
    <p:cViewPr>
      <p:scale>
        <a:sx n="1" d="1"/>
        <a:sy n="1" d="1"/>
      </p:scale>
      <p:origin x="0" y="0"/>
    </p:cViewPr>
  </p:notesTextViewPr>
  <p:sorterViewPr>
    <p:cViewPr>
      <p:scale>
        <a:sx n="80" d="100"/>
        <a:sy n="80" d="100"/>
      </p:scale>
      <p:origin x="0" y="-2841"/>
    </p:cViewPr>
  </p:sorterViewPr>
  <p:notesViewPr>
    <p:cSldViewPr snapToGrid="0" snapToObjects="1">
      <p:cViewPr varScale="1">
        <p:scale>
          <a:sx n="89" d="100"/>
          <a:sy n="89" d="100"/>
        </p:scale>
        <p:origin x="3010" y="91"/>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70495D-9FCE-4B4A-941C-9B636F6619F2}"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F7410C50-FCAF-4E29-BB63-C803FCF2F4D0}">
      <dgm:prSet phldrT="[Text]"/>
      <dgm:spPr/>
      <dgm:t>
        <a:bodyPr/>
        <a:lstStyle/>
        <a:p>
          <a:r>
            <a:rPr lang="en-US"/>
            <a:t>Interfaces</a:t>
          </a:r>
          <a:endParaRPr lang="en-US" dirty="0"/>
        </a:p>
      </dgm:t>
    </dgm:pt>
    <dgm:pt modelId="{CB02FDA8-8CE6-431D-BBB9-6604C2F35ED0}" type="parTrans" cxnId="{50386813-79D1-44D9-99CE-2793D7EF31CA}">
      <dgm:prSet/>
      <dgm:spPr/>
      <dgm:t>
        <a:bodyPr/>
        <a:lstStyle/>
        <a:p>
          <a:endParaRPr lang="en-US"/>
        </a:p>
      </dgm:t>
    </dgm:pt>
    <dgm:pt modelId="{00D7731F-1428-4918-B79C-1DBC5A900C9F}" type="sibTrans" cxnId="{50386813-79D1-44D9-99CE-2793D7EF31CA}">
      <dgm:prSet/>
      <dgm:spPr/>
      <dgm:t>
        <a:bodyPr/>
        <a:lstStyle/>
        <a:p>
          <a:endParaRPr lang="en-US"/>
        </a:p>
      </dgm:t>
    </dgm:pt>
    <dgm:pt modelId="{7E766408-F060-4CFD-AAC0-29BB3F59DA9A}">
      <dgm:prSet phldrT="[Text]"/>
      <dgm:spPr/>
      <dgm:t>
        <a:bodyPr/>
        <a:lstStyle/>
        <a:p>
          <a:r>
            <a:rPr lang="en-US" dirty="0"/>
            <a:t>Abstract Classes</a:t>
          </a:r>
        </a:p>
      </dgm:t>
    </dgm:pt>
    <dgm:pt modelId="{FE14D403-709C-4C3E-ADDA-0D13806ED4EE}" type="parTrans" cxnId="{296DC12A-4A89-4B0B-843E-03C8856A575B}">
      <dgm:prSet/>
      <dgm:spPr/>
      <dgm:t>
        <a:bodyPr/>
        <a:lstStyle/>
        <a:p>
          <a:endParaRPr lang="en-US"/>
        </a:p>
      </dgm:t>
    </dgm:pt>
    <dgm:pt modelId="{FF7B268F-5AB5-44C3-AD26-85CDDB925564}" type="sibTrans" cxnId="{296DC12A-4A89-4B0B-843E-03C8856A575B}">
      <dgm:prSet/>
      <dgm:spPr/>
      <dgm:t>
        <a:bodyPr/>
        <a:lstStyle/>
        <a:p>
          <a:endParaRPr lang="en-US"/>
        </a:p>
      </dgm:t>
    </dgm:pt>
    <dgm:pt modelId="{EFFE7F1D-FB70-4E2B-904E-6C2BE87BABFD}">
      <dgm:prSet phldrT="[Text]"/>
      <dgm:spPr/>
      <dgm:t>
        <a:bodyPr/>
        <a:lstStyle/>
        <a:p>
          <a:r>
            <a:rPr lang="en-US" dirty="0"/>
            <a:t>Classes</a:t>
          </a:r>
        </a:p>
      </dgm:t>
    </dgm:pt>
    <dgm:pt modelId="{42F5B43E-CF0A-4855-B6CA-C8C330EF9157}" type="parTrans" cxnId="{52D26143-13B5-48CF-A505-B1615F821568}">
      <dgm:prSet/>
      <dgm:spPr/>
      <dgm:t>
        <a:bodyPr/>
        <a:lstStyle/>
        <a:p>
          <a:endParaRPr lang="en-US"/>
        </a:p>
      </dgm:t>
    </dgm:pt>
    <dgm:pt modelId="{C6F3EB68-D5E3-4459-A170-9D9EBF98D6F8}" type="sibTrans" cxnId="{52D26143-13B5-48CF-A505-B1615F821568}">
      <dgm:prSet/>
      <dgm:spPr/>
      <dgm:t>
        <a:bodyPr/>
        <a:lstStyle/>
        <a:p>
          <a:endParaRPr lang="en-US"/>
        </a:p>
      </dgm:t>
    </dgm:pt>
    <dgm:pt modelId="{CCA6E7F6-94E8-45AB-AFBA-1F5FF5DF9779}" type="pres">
      <dgm:prSet presAssocID="{4170495D-9FCE-4B4A-941C-9B636F6619F2}" presName="Name0" presStyleCnt="0">
        <dgm:presLayoutVars>
          <dgm:chMax val="7"/>
          <dgm:dir/>
          <dgm:resizeHandles val="exact"/>
        </dgm:presLayoutVars>
      </dgm:prSet>
      <dgm:spPr/>
    </dgm:pt>
    <dgm:pt modelId="{E3594F6F-47B3-4C42-9052-1912D367817B}" type="pres">
      <dgm:prSet presAssocID="{4170495D-9FCE-4B4A-941C-9B636F6619F2}" presName="ellipse1" presStyleLbl="vennNode1" presStyleIdx="0" presStyleCnt="3">
        <dgm:presLayoutVars>
          <dgm:bulletEnabled val="1"/>
        </dgm:presLayoutVars>
      </dgm:prSet>
      <dgm:spPr/>
    </dgm:pt>
    <dgm:pt modelId="{98B32783-8D12-4E27-9FEC-F1C744282E20}" type="pres">
      <dgm:prSet presAssocID="{4170495D-9FCE-4B4A-941C-9B636F6619F2}" presName="ellipse2" presStyleLbl="vennNode1" presStyleIdx="1" presStyleCnt="3">
        <dgm:presLayoutVars>
          <dgm:bulletEnabled val="1"/>
        </dgm:presLayoutVars>
      </dgm:prSet>
      <dgm:spPr/>
    </dgm:pt>
    <dgm:pt modelId="{E30B6114-57E3-4A7D-99B1-A90E79AD5D8C}" type="pres">
      <dgm:prSet presAssocID="{4170495D-9FCE-4B4A-941C-9B636F6619F2}" presName="ellipse3" presStyleLbl="vennNode1" presStyleIdx="2" presStyleCnt="3">
        <dgm:presLayoutVars>
          <dgm:bulletEnabled val="1"/>
        </dgm:presLayoutVars>
      </dgm:prSet>
      <dgm:spPr/>
    </dgm:pt>
  </dgm:ptLst>
  <dgm:cxnLst>
    <dgm:cxn modelId="{A7B54405-ECBE-4AC7-8677-6ED297421AE7}" type="presOf" srcId="{4170495D-9FCE-4B4A-941C-9B636F6619F2}" destId="{CCA6E7F6-94E8-45AB-AFBA-1F5FF5DF9779}" srcOrd="0" destOrd="0" presId="urn:microsoft.com/office/officeart/2005/8/layout/rings+Icon"/>
    <dgm:cxn modelId="{50386813-79D1-44D9-99CE-2793D7EF31CA}" srcId="{4170495D-9FCE-4B4A-941C-9B636F6619F2}" destId="{F7410C50-FCAF-4E29-BB63-C803FCF2F4D0}" srcOrd="0" destOrd="0" parTransId="{CB02FDA8-8CE6-431D-BBB9-6604C2F35ED0}" sibTransId="{00D7731F-1428-4918-B79C-1DBC5A900C9F}"/>
    <dgm:cxn modelId="{296DC12A-4A89-4B0B-843E-03C8856A575B}" srcId="{4170495D-9FCE-4B4A-941C-9B636F6619F2}" destId="{7E766408-F060-4CFD-AAC0-29BB3F59DA9A}" srcOrd="1" destOrd="0" parTransId="{FE14D403-709C-4C3E-ADDA-0D13806ED4EE}" sibTransId="{FF7B268F-5AB5-44C3-AD26-85CDDB925564}"/>
    <dgm:cxn modelId="{F0F41A5D-828A-40F1-B580-E3F05E781B31}" type="presOf" srcId="{F7410C50-FCAF-4E29-BB63-C803FCF2F4D0}" destId="{E3594F6F-47B3-4C42-9052-1912D367817B}" srcOrd="0" destOrd="0" presId="urn:microsoft.com/office/officeart/2005/8/layout/rings+Icon"/>
    <dgm:cxn modelId="{52D26143-13B5-48CF-A505-B1615F821568}" srcId="{4170495D-9FCE-4B4A-941C-9B636F6619F2}" destId="{EFFE7F1D-FB70-4E2B-904E-6C2BE87BABFD}" srcOrd="2" destOrd="0" parTransId="{42F5B43E-CF0A-4855-B6CA-C8C330EF9157}" sibTransId="{C6F3EB68-D5E3-4459-A170-9D9EBF98D6F8}"/>
    <dgm:cxn modelId="{F936D8B6-FDB0-4CA7-963A-ACC3F8686D91}" type="presOf" srcId="{EFFE7F1D-FB70-4E2B-904E-6C2BE87BABFD}" destId="{E30B6114-57E3-4A7D-99B1-A90E79AD5D8C}" srcOrd="0" destOrd="0" presId="urn:microsoft.com/office/officeart/2005/8/layout/rings+Icon"/>
    <dgm:cxn modelId="{0A1F4EDC-62F0-480A-882E-7D2D03F30E18}" type="presOf" srcId="{7E766408-F060-4CFD-AAC0-29BB3F59DA9A}" destId="{98B32783-8D12-4E27-9FEC-F1C744282E20}" srcOrd="0" destOrd="0" presId="urn:microsoft.com/office/officeart/2005/8/layout/rings+Icon"/>
    <dgm:cxn modelId="{110261F2-EC7D-459F-9B9A-77C558B74B5A}" type="presParOf" srcId="{CCA6E7F6-94E8-45AB-AFBA-1F5FF5DF9779}" destId="{E3594F6F-47B3-4C42-9052-1912D367817B}" srcOrd="0" destOrd="0" presId="urn:microsoft.com/office/officeart/2005/8/layout/rings+Icon"/>
    <dgm:cxn modelId="{019A9FAC-A5D3-4047-8D47-57D8BE083BC2}" type="presParOf" srcId="{CCA6E7F6-94E8-45AB-AFBA-1F5FF5DF9779}" destId="{98B32783-8D12-4E27-9FEC-F1C744282E20}" srcOrd="1" destOrd="0" presId="urn:microsoft.com/office/officeart/2005/8/layout/rings+Icon"/>
    <dgm:cxn modelId="{0A9CCC84-EA36-4FA9-80CD-AEA9CF614FE9}" type="presParOf" srcId="{CCA6E7F6-94E8-45AB-AFBA-1F5FF5DF9779}" destId="{E30B6114-57E3-4A7D-99B1-A90E79AD5D8C}" srcOrd="2"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81FB8C-11E0-4067-A202-F0210BE8B8EA}" type="doc">
      <dgm:prSet loTypeId="urn:diagrams.loki3.com/VaryingWidthList" loCatId="list" qsTypeId="urn:microsoft.com/office/officeart/2005/8/quickstyle/simple1" qsCatId="simple" csTypeId="urn:microsoft.com/office/officeart/2005/8/colors/accent1_2" csCatId="accent1" phldr="1"/>
      <dgm:spPr/>
    </dgm:pt>
    <dgm:pt modelId="{4050DD2B-72B8-4E2D-A402-1FA297FB2985}">
      <dgm:prSet phldrT="[Text]"/>
      <dgm:spPr/>
      <dgm:t>
        <a:bodyPr/>
        <a:lstStyle/>
        <a:p>
          <a:r>
            <a:rPr lang="en-US" dirty="0"/>
            <a:t>Interfaces</a:t>
          </a:r>
        </a:p>
      </dgm:t>
    </dgm:pt>
    <dgm:pt modelId="{004EEA89-2D78-4449-850B-4AF7022F8971}" type="parTrans" cxnId="{B0884D59-1B0D-4266-965C-8B24B1E78612}">
      <dgm:prSet/>
      <dgm:spPr/>
      <dgm:t>
        <a:bodyPr/>
        <a:lstStyle/>
        <a:p>
          <a:endParaRPr lang="en-US"/>
        </a:p>
      </dgm:t>
    </dgm:pt>
    <dgm:pt modelId="{29A00F85-7F55-4B39-84EC-2410179B959A}" type="sibTrans" cxnId="{B0884D59-1B0D-4266-965C-8B24B1E78612}">
      <dgm:prSet/>
      <dgm:spPr/>
      <dgm:t>
        <a:bodyPr/>
        <a:lstStyle/>
        <a:p>
          <a:endParaRPr lang="en-US"/>
        </a:p>
      </dgm:t>
    </dgm:pt>
    <dgm:pt modelId="{47168CCA-85E7-443F-8112-D26B2A01D6E4}">
      <dgm:prSet phldrT="[Text]"/>
      <dgm:spPr/>
      <dgm:t>
        <a:bodyPr/>
        <a:lstStyle/>
        <a:p>
          <a:r>
            <a:rPr lang="en-US" dirty="0"/>
            <a:t>Abstract Classes</a:t>
          </a:r>
        </a:p>
      </dgm:t>
    </dgm:pt>
    <dgm:pt modelId="{B15DCF8B-7B0E-47F2-928B-5C4903B9FC58}" type="parTrans" cxnId="{564231C9-ACC7-4A51-AD65-A805F1141DAE}">
      <dgm:prSet/>
      <dgm:spPr/>
      <dgm:t>
        <a:bodyPr/>
        <a:lstStyle/>
        <a:p>
          <a:endParaRPr lang="en-US"/>
        </a:p>
      </dgm:t>
    </dgm:pt>
    <dgm:pt modelId="{7704E86E-6A61-4863-8D6E-9B5E4580C880}" type="sibTrans" cxnId="{564231C9-ACC7-4A51-AD65-A805F1141DAE}">
      <dgm:prSet/>
      <dgm:spPr/>
      <dgm:t>
        <a:bodyPr/>
        <a:lstStyle/>
        <a:p>
          <a:endParaRPr lang="en-US"/>
        </a:p>
      </dgm:t>
    </dgm:pt>
    <dgm:pt modelId="{43D58B31-D588-4A4F-A663-754A7EDED7A4}">
      <dgm:prSet phldrT="[Text]"/>
      <dgm:spPr/>
      <dgm:t>
        <a:bodyPr/>
        <a:lstStyle/>
        <a:p>
          <a:r>
            <a:rPr lang="en-US" dirty="0"/>
            <a:t>Classes</a:t>
          </a:r>
        </a:p>
      </dgm:t>
    </dgm:pt>
    <dgm:pt modelId="{F6338B55-8FA6-4D40-B345-514EAE6E8AF3}" type="parTrans" cxnId="{8515E0A0-95BA-48E8-969B-5F633833F998}">
      <dgm:prSet/>
      <dgm:spPr/>
      <dgm:t>
        <a:bodyPr/>
        <a:lstStyle/>
        <a:p>
          <a:endParaRPr lang="en-US"/>
        </a:p>
      </dgm:t>
    </dgm:pt>
    <dgm:pt modelId="{801B19B5-7DDD-4E3D-A580-34220B56D1FD}" type="sibTrans" cxnId="{8515E0A0-95BA-48E8-969B-5F633833F998}">
      <dgm:prSet/>
      <dgm:spPr/>
      <dgm:t>
        <a:bodyPr/>
        <a:lstStyle/>
        <a:p>
          <a:endParaRPr lang="en-US"/>
        </a:p>
      </dgm:t>
    </dgm:pt>
    <dgm:pt modelId="{BFE9F589-B62D-4B5C-94CF-C83427EA157E}" type="pres">
      <dgm:prSet presAssocID="{5181FB8C-11E0-4067-A202-F0210BE8B8EA}" presName="Name0" presStyleCnt="0">
        <dgm:presLayoutVars>
          <dgm:resizeHandles/>
        </dgm:presLayoutVars>
      </dgm:prSet>
      <dgm:spPr/>
    </dgm:pt>
    <dgm:pt modelId="{3AED3813-71AD-4210-8E13-5EDCBC98AAF5}" type="pres">
      <dgm:prSet presAssocID="{4050DD2B-72B8-4E2D-A402-1FA297FB2985}" presName="text" presStyleLbl="node1" presStyleIdx="0" presStyleCnt="3" custScaleX="157193" custLinFactY="-2997" custLinFactNeighborX="-25704" custLinFactNeighborY="-100000">
        <dgm:presLayoutVars>
          <dgm:bulletEnabled val="1"/>
        </dgm:presLayoutVars>
      </dgm:prSet>
      <dgm:spPr/>
    </dgm:pt>
    <dgm:pt modelId="{00CC649D-4526-44FB-A10A-CCD84600BFF0}" type="pres">
      <dgm:prSet presAssocID="{29A00F85-7F55-4B39-84EC-2410179B959A}" presName="space" presStyleCnt="0"/>
      <dgm:spPr/>
    </dgm:pt>
    <dgm:pt modelId="{BE0C4331-F831-44B5-BFB6-B07BDAE99892}" type="pres">
      <dgm:prSet presAssocID="{47168CCA-85E7-443F-8112-D26B2A01D6E4}" presName="text" presStyleLbl="node1" presStyleIdx="1" presStyleCnt="3" custScaleX="116554">
        <dgm:presLayoutVars>
          <dgm:bulletEnabled val="1"/>
        </dgm:presLayoutVars>
      </dgm:prSet>
      <dgm:spPr/>
    </dgm:pt>
    <dgm:pt modelId="{BFAB6A16-B8DD-40EA-ABEB-F09FD6B125A2}" type="pres">
      <dgm:prSet presAssocID="{7704E86E-6A61-4863-8D6E-9B5E4580C880}" presName="space" presStyleCnt="0"/>
      <dgm:spPr/>
    </dgm:pt>
    <dgm:pt modelId="{FD8D0F5E-FCC2-47F1-B085-35B506E2902E}" type="pres">
      <dgm:prSet presAssocID="{43D58B31-D588-4A4F-A663-754A7EDED7A4}" presName="text" presStyleLbl="node1" presStyleIdx="2" presStyleCnt="3" custScaleX="208617">
        <dgm:presLayoutVars>
          <dgm:bulletEnabled val="1"/>
        </dgm:presLayoutVars>
      </dgm:prSet>
      <dgm:spPr/>
    </dgm:pt>
  </dgm:ptLst>
  <dgm:cxnLst>
    <dgm:cxn modelId="{5398E502-DD9B-4502-BACA-5BA2FFDC2B9E}" type="presOf" srcId="{5181FB8C-11E0-4067-A202-F0210BE8B8EA}" destId="{BFE9F589-B62D-4B5C-94CF-C83427EA157E}" srcOrd="0" destOrd="0" presId="urn:diagrams.loki3.com/VaryingWidthList"/>
    <dgm:cxn modelId="{67381A76-821A-4B38-85A2-3C578B7C0FFC}" type="presOf" srcId="{43D58B31-D588-4A4F-A663-754A7EDED7A4}" destId="{FD8D0F5E-FCC2-47F1-B085-35B506E2902E}" srcOrd="0" destOrd="0" presId="urn:diagrams.loki3.com/VaryingWidthList"/>
    <dgm:cxn modelId="{B0884D59-1B0D-4266-965C-8B24B1E78612}" srcId="{5181FB8C-11E0-4067-A202-F0210BE8B8EA}" destId="{4050DD2B-72B8-4E2D-A402-1FA297FB2985}" srcOrd="0" destOrd="0" parTransId="{004EEA89-2D78-4449-850B-4AF7022F8971}" sibTransId="{29A00F85-7F55-4B39-84EC-2410179B959A}"/>
    <dgm:cxn modelId="{8515E0A0-95BA-48E8-969B-5F633833F998}" srcId="{5181FB8C-11E0-4067-A202-F0210BE8B8EA}" destId="{43D58B31-D588-4A4F-A663-754A7EDED7A4}" srcOrd="2" destOrd="0" parTransId="{F6338B55-8FA6-4D40-B345-514EAE6E8AF3}" sibTransId="{801B19B5-7DDD-4E3D-A580-34220B56D1FD}"/>
    <dgm:cxn modelId="{8F6CB4AD-F5D1-4B00-9CED-9FC08DCF0665}" type="presOf" srcId="{47168CCA-85E7-443F-8112-D26B2A01D6E4}" destId="{BE0C4331-F831-44B5-BFB6-B07BDAE99892}" srcOrd="0" destOrd="0" presId="urn:diagrams.loki3.com/VaryingWidthList"/>
    <dgm:cxn modelId="{564231C9-ACC7-4A51-AD65-A805F1141DAE}" srcId="{5181FB8C-11E0-4067-A202-F0210BE8B8EA}" destId="{47168CCA-85E7-443F-8112-D26B2A01D6E4}" srcOrd="1" destOrd="0" parTransId="{B15DCF8B-7B0E-47F2-928B-5C4903B9FC58}" sibTransId="{7704E86E-6A61-4863-8D6E-9B5E4580C880}"/>
    <dgm:cxn modelId="{D656A1E1-9A00-4FE9-B696-396F2CDB71C7}" type="presOf" srcId="{4050DD2B-72B8-4E2D-A402-1FA297FB2985}" destId="{3AED3813-71AD-4210-8E13-5EDCBC98AAF5}" srcOrd="0" destOrd="0" presId="urn:diagrams.loki3.com/VaryingWidthList"/>
    <dgm:cxn modelId="{2189D4E5-857C-4D7F-84A9-4E23CACD80A7}" type="presParOf" srcId="{BFE9F589-B62D-4B5C-94CF-C83427EA157E}" destId="{3AED3813-71AD-4210-8E13-5EDCBC98AAF5}" srcOrd="0" destOrd="0" presId="urn:diagrams.loki3.com/VaryingWidthList"/>
    <dgm:cxn modelId="{0F98BEAE-45ED-4525-98E8-D4459320229A}" type="presParOf" srcId="{BFE9F589-B62D-4B5C-94CF-C83427EA157E}" destId="{00CC649D-4526-44FB-A10A-CCD84600BFF0}" srcOrd="1" destOrd="0" presId="urn:diagrams.loki3.com/VaryingWidthList"/>
    <dgm:cxn modelId="{AC3CC03C-FEF0-42DD-B80E-609DFE389239}" type="presParOf" srcId="{BFE9F589-B62D-4B5C-94CF-C83427EA157E}" destId="{BE0C4331-F831-44B5-BFB6-B07BDAE99892}" srcOrd="2" destOrd="0" presId="urn:diagrams.loki3.com/VaryingWidthList"/>
    <dgm:cxn modelId="{204A7A28-DA39-4ED9-8247-A87A8279F3DF}" type="presParOf" srcId="{BFE9F589-B62D-4B5C-94CF-C83427EA157E}" destId="{BFAB6A16-B8DD-40EA-ABEB-F09FD6B125A2}" srcOrd="3" destOrd="0" presId="urn:diagrams.loki3.com/VaryingWidthList"/>
    <dgm:cxn modelId="{00FC20A6-1D6B-4307-87F9-09DBE158D817}" type="presParOf" srcId="{BFE9F589-B62D-4B5C-94CF-C83427EA157E}" destId="{FD8D0F5E-FCC2-47F1-B085-35B506E2902E}" srcOrd="4"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594F6F-47B3-4C42-9052-1912D367817B}">
      <dsp:nvSpPr>
        <dsp:cNvPr id="0" name=""/>
        <dsp:cNvSpPr/>
      </dsp:nvSpPr>
      <dsp:spPr>
        <a:xfrm>
          <a:off x="166161" y="0"/>
          <a:ext cx="1983206" cy="198317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Interfaces</a:t>
          </a:r>
          <a:endParaRPr lang="en-US" sz="2300" kern="1200" dirty="0"/>
        </a:p>
      </dsp:txBody>
      <dsp:txXfrm>
        <a:off x="456595" y="290430"/>
        <a:ext cx="1402338" cy="1402317"/>
      </dsp:txXfrm>
    </dsp:sp>
    <dsp:sp modelId="{98B32783-8D12-4E27-9FEC-F1C744282E20}">
      <dsp:nvSpPr>
        <dsp:cNvPr id="0" name=""/>
        <dsp:cNvSpPr/>
      </dsp:nvSpPr>
      <dsp:spPr>
        <a:xfrm>
          <a:off x="1186935" y="1322669"/>
          <a:ext cx="1983206" cy="198317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Abstract Classes</a:t>
          </a:r>
        </a:p>
      </dsp:txBody>
      <dsp:txXfrm>
        <a:off x="1477369" y="1613099"/>
        <a:ext cx="1402338" cy="1402317"/>
      </dsp:txXfrm>
    </dsp:sp>
    <dsp:sp modelId="{E30B6114-57E3-4A7D-99B1-A90E79AD5D8C}">
      <dsp:nvSpPr>
        <dsp:cNvPr id="0" name=""/>
        <dsp:cNvSpPr/>
      </dsp:nvSpPr>
      <dsp:spPr>
        <a:xfrm>
          <a:off x="2206502" y="0"/>
          <a:ext cx="1983206" cy="198317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Classes</a:t>
          </a:r>
        </a:p>
      </dsp:txBody>
      <dsp:txXfrm>
        <a:off x="2496936" y="290430"/>
        <a:ext cx="1402338" cy="14023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ED3813-71AD-4210-8E13-5EDCBC98AAF5}">
      <dsp:nvSpPr>
        <dsp:cNvPr id="0" name=""/>
        <dsp:cNvSpPr/>
      </dsp:nvSpPr>
      <dsp:spPr>
        <a:xfrm>
          <a:off x="0" y="0"/>
          <a:ext cx="1600486" cy="12891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kern="1200" dirty="0"/>
            <a:t>Interfaces</a:t>
          </a:r>
        </a:p>
      </dsp:txBody>
      <dsp:txXfrm>
        <a:off x="0" y="0"/>
        <a:ext cx="1600486" cy="1289100"/>
      </dsp:txXfrm>
    </dsp:sp>
    <dsp:sp modelId="{BE0C4331-F831-44B5-BFB6-B07BDAE99892}">
      <dsp:nvSpPr>
        <dsp:cNvPr id="0" name=""/>
        <dsp:cNvSpPr/>
      </dsp:nvSpPr>
      <dsp:spPr>
        <a:xfrm>
          <a:off x="13503" y="1355508"/>
          <a:ext cx="1573479" cy="12891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kern="1200" dirty="0"/>
            <a:t>Abstract Classes</a:t>
          </a:r>
        </a:p>
      </dsp:txBody>
      <dsp:txXfrm>
        <a:off x="13503" y="1355508"/>
        <a:ext cx="1573479" cy="1289100"/>
      </dsp:txXfrm>
    </dsp:sp>
    <dsp:sp modelId="{FD8D0F5E-FCC2-47F1-B085-35B506E2902E}">
      <dsp:nvSpPr>
        <dsp:cNvPr id="0" name=""/>
        <dsp:cNvSpPr/>
      </dsp:nvSpPr>
      <dsp:spPr>
        <a:xfrm>
          <a:off x="0" y="2709063"/>
          <a:ext cx="1600486" cy="12891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kern="1200" dirty="0"/>
            <a:t>Classes</a:t>
          </a:r>
        </a:p>
      </dsp:txBody>
      <dsp:txXfrm>
        <a:off x="0" y="2709063"/>
        <a:ext cx="1600486" cy="1289100"/>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95C518C-C8BA-3258-B944-88F4086C44E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BCC3364-01C8-CB83-F530-C8D2B90E2E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61011F-C89D-47EF-A072-AD72B77CB4E5}" type="datetimeFigureOut">
              <a:rPr lang="en-US" smtClean="0"/>
              <a:t>4/8/2026</a:t>
            </a:fld>
            <a:endParaRPr lang="en-US"/>
          </a:p>
        </p:txBody>
      </p:sp>
      <p:sp>
        <p:nvSpPr>
          <p:cNvPr id="4" name="Footer Placeholder 3">
            <a:extLst>
              <a:ext uri="{FF2B5EF4-FFF2-40B4-BE49-F238E27FC236}">
                <a16:creationId xmlns:a16="http://schemas.microsoft.com/office/drawing/2014/main" id="{48358524-25F1-BE30-7D35-7799AE64676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9E93373-E60E-BFAA-13A8-D1575D43C07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945D035-F5FB-4ED9-A799-AF7B6AF6FD94}" type="slidenum">
              <a:rPr lang="en-US" smtClean="0"/>
              <a:t>‹#›</a:t>
            </a:fld>
            <a:endParaRPr lang="en-US"/>
          </a:p>
        </p:txBody>
      </p:sp>
    </p:spTree>
    <p:extLst>
      <p:ext uri="{BB962C8B-B14F-4D97-AF65-F5344CB8AC3E}">
        <p14:creationId xmlns:p14="http://schemas.microsoft.com/office/powerpoint/2010/main" val="14854124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8B3A00-37AE-DF4F-846D-B0E493D1DDE8}" type="datetimeFigureOut">
              <a:rPr lang="en-US" smtClean="0"/>
              <a:t>4/8/2026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60FC8D-3FAB-384B-A523-F958535FCC05}" type="slidenum">
              <a:rPr lang="en-US" smtClean="0"/>
              <a:t>‹#›</a:t>
            </a:fld>
            <a:endParaRPr lang="en-US"/>
          </a:p>
        </p:txBody>
      </p:sp>
    </p:spTree>
    <p:extLst>
      <p:ext uri="{BB962C8B-B14F-4D97-AF65-F5344CB8AC3E}">
        <p14:creationId xmlns:p14="http://schemas.microsoft.com/office/powerpoint/2010/main" val="3294039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Slido</a:t>
            </a:r>
            <a:r>
              <a:rPr lang="en-US" dirty="0"/>
              <a:t> event link: https://app.sli.do/event/qJg2G7FUUgybkJP3oxLogN </a:t>
            </a:r>
          </a:p>
          <a:p>
            <a:pPr marL="0" lvl="0" indent="0" algn="l" rtl="0">
              <a:spcBef>
                <a:spcPts val="0"/>
              </a:spcBef>
              <a:spcAft>
                <a:spcPts val="0"/>
              </a:spcAft>
              <a:buNone/>
            </a:pPr>
            <a:r>
              <a:rPr lang="en-US" dirty="0"/>
              <a:t>Or</a:t>
            </a:r>
          </a:p>
          <a:p>
            <a:pPr marL="0" lvl="0" indent="0" algn="l" rtl="0">
              <a:spcBef>
                <a:spcPts val="0"/>
              </a:spcBef>
              <a:spcAft>
                <a:spcPts val="0"/>
              </a:spcAft>
              <a:buNone/>
            </a:pPr>
            <a:r>
              <a:rPr lang="en-US" dirty="0"/>
              <a:t>Slido.com and event code cse123</a:t>
            </a:r>
            <a:endParaRPr dirty="0"/>
          </a:p>
        </p:txBody>
      </p:sp>
      <p:sp>
        <p:nvSpPr>
          <p:cNvPr id="89" name="Google Shape;8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err="1"/>
              <a:t>Slido</a:t>
            </a:r>
            <a:r>
              <a:rPr lang="en-US" dirty="0"/>
              <a:t> event link: https://app.sli.do/event/qJg2G7FUUgybkJP3oxLogN </a:t>
            </a:r>
          </a:p>
          <a:p>
            <a:pPr marL="0" lvl="0" indent="0" algn="l" rtl="0">
              <a:spcBef>
                <a:spcPts val="0"/>
              </a:spcBef>
              <a:spcAft>
                <a:spcPts val="0"/>
              </a:spcAft>
              <a:buNone/>
            </a:pPr>
            <a:r>
              <a:rPr lang="en-US" dirty="0"/>
              <a:t>Or</a:t>
            </a:r>
          </a:p>
          <a:p>
            <a:pPr marL="0" lvl="0" indent="0" algn="l" rtl="0">
              <a:spcBef>
                <a:spcPts val="0"/>
              </a:spcBef>
              <a:spcAft>
                <a:spcPts val="0"/>
              </a:spcAft>
              <a:buNone/>
            </a:pPr>
            <a:r>
              <a:rPr lang="en-US" dirty="0"/>
              <a:t>Slido.com and event code cse123</a:t>
            </a:r>
          </a:p>
          <a:p>
            <a:endParaRPr lang="en-US" dirty="0"/>
          </a:p>
        </p:txBody>
      </p:sp>
      <p:sp>
        <p:nvSpPr>
          <p:cNvPr id="4" name="Slide Number Placeholder 3"/>
          <p:cNvSpPr>
            <a:spLocks noGrp="1"/>
          </p:cNvSpPr>
          <p:nvPr>
            <p:ph type="sldNum" sz="quarter" idx="5"/>
          </p:nvPr>
        </p:nvSpPr>
        <p:spPr/>
        <p:txBody>
          <a:bodyPr/>
          <a:lstStyle/>
          <a:p>
            <a:fld id="{A660FC8D-3FAB-384B-A523-F958535FCC05}" type="slidenum">
              <a:rPr lang="en-US" smtClean="0"/>
              <a:t>23</a:t>
            </a:fld>
            <a:endParaRPr lang="en-US"/>
          </a:p>
        </p:txBody>
      </p:sp>
    </p:spTree>
    <p:extLst>
      <p:ext uri="{BB962C8B-B14F-4D97-AF65-F5344CB8AC3E}">
        <p14:creationId xmlns:p14="http://schemas.microsoft.com/office/powerpoint/2010/main" val="2973140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err="1"/>
              <a:t>Slido</a:t>
            </a:r>
            <a:r>
              <a:rPr lang="en-US" dirty="0"/>
              <a:t> event link: https://app.sli.do/event/qJg2G7FUUgybkJP3oxLogN </a:t>
            </a:r>
          </a:p>
          <a:p>
            <a:pPr marL="0" lvl="0" indent="0" algn="l" rtl="0">
              <a:spcBef>
                <a:spcPts val="0"/>
              </a:spcBef>
              <a:spcAft>
                <a:spcPts val="0"/>
              </a:spcAft>
              <a:buNone/>
            </a:pPr>
            <a:r>
              <a:rPr lang="en-US" dirty="0"/>
              <a:t>Or</a:t>
            </a:r>
          </a:p>
          <a:p>
            <a:pPr marL="0" lvl="0" indent="0" algn="l" rtl="0">
              <a:spcBef>
                <a:spcPts val="0"/>
              </a:spcBef>
              <a:spcAft>
                <a:spcPts val="0"/>
              </a:spcAft>
              <a:buNone/>
            </a:pPr>
            <a:r>
              <a:rPr lang="en-US" dirty="0"/>
              <a:t>Slido.com and event code cse123</a:t>
            </a:r>
          </a:p>
          <a:p>
            <a:endParaRPr lang="en-US" dirty="0"/>
          </a:p>
        </p:txBody>
      </p:sp>
      <p:sp>
        <p:nvSpPr>
          <p:cNvPr id="4" name="Slide Number Placeholder 3"/>
          <p:cNvSpPr>
            <a:spLocks noGrp="1"/>
          </p:cNvSpPr>
          <p:nvPr>
            <p:ph type="sldNum" sz="quarter" idx="5"/>
          </p:nvPr>
        </p:nvSpPr>
        <p:spPr/>
        <p:txBody>
          <a:bodyPr/>
          <a:lstStyle/>
          <a:p>
            <a:fld id="{A660FC8D-3FAB-384B-A523-F958535FCC05}" type="slidenum">
              <a:rPr lang="en-US" smtClean="0"/>
              <a:t>24</a:t>
            </a:fld>
            <a:endParaRPr lang="en-US"/>
          </a:p>
        </p:txBody>
      </p:sp>
    </p:spTree>
    <p:extLst>
      <p:ext uri="{BB962C8B-B14F-4D97-AF65-F5344CB8AC3E}">
        <p14:creationId xmlns:p14="http://schemas.microsoft.com/office/powerpoint/2010/main" val="742453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60FC8D-3FAB-384B-A523-F958535FCC05}" type="slidenum">
              <a:rPr lang="en-US" smtClean="0"/>
              <a:t>29</a:t>
            </a:fld>
            <a:endParaRPr lang="en-US"/>
          </a:p>
        </p:txBody>
      </p:sp>
    </p:spTree>
    <p:extLst>
      <p:ext uri="{BB962C8B-B14F-4D97-AF65-F5344CB8AC3E}">
        <p14:creationId xmlns:p14="http://schemas.microsoft.com/office/powerpoint/2010/main" val="4093424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9" name="Google Shape;399;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F18E5-3623-C2A1-768C-CB8F4B99DF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7DED5-BB92-D40E-AFFD-8E40B4CD15F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9CE4A369-2669-5ED4-4C5A-226BC870219F}"/>
              </a:ext>
            </a:extLst>
          </p:cNvPr>
          <p:cNvSpPr>
            <a:spLocks noGrp="1"/>
          </p:cNvSpPr>
          <p:nvPr>
            <p:ph type="body" idx="1"/>
          </p:nvPr>
        </p:nvSpPr>
        <p:spPr/>
        <p:txBody>
          <a:bodyPr/>
          <a:lstStyle/>
          <a:p>
            <a:r>
              <a:rPr lang="en-US" dirty="0"/>
              <a:t>James</a:t>
            </a:r>
          </a:p>
        </p:txBody>
      </p:sp>
    </p:spTree>
    <p:extLst>
      <p:ext uri="{BB962C8B-B14F-4D97-AF65-F5344CB8AC3E}">
        <p14:creationId xmlns:p14="http://schemas.microsoft.com/office/powerpoint/2010/main" val="19553894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60FC8D-3FAB-384B-A523-F958535FCC05}" type="slidenum">
              <a:rPr lang="en-US" smtClean="0"/>
              <a:t>34</a:t>
            </a:fld>
            <a:endParaRPr lang="en-US"/>
          </a:p>
        </p:txBody>
      </p:sp>
    </p:spTree>
    <p:extLst>
      <p:ext uri="{BB962C8B-B14F-4D97-AF65-F5344CB8AC3E}">
        <p14:creationId xmlns:p14="http://schemas.microsoft.com/office/powerpoint/2010/main" val="917876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James</a:t>
            </a:r>
          </a:p>
        </p:txBody>
      </p:sp>
    </p:spTree>
    <p:extLst>
      <p:ext uri="{BB962C8B-B14F-4D97-AF65-F5344CB8AC3E}">
        <p14:creationId xmlns:p14="http://schemas.microsoft.com/office/powerpoint/2010/main" val="28792003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James</a:t>
            </a:r>
          </a:p>
        </p:txBody>
      </p:sp>
    </p:spTree>
    <p:extLst>
      <p:ext uri="{BB962C8B-B14F-4D97-AF65-F5344CB8AC3E}">
        <p14:creationId xmlns:p14="http://schemas.microsoft.com/office/powerpoint/2010/main" val="3308591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Flow chart describing possible outcomes of a method call. If the declared type does not have the method being called, then it is a compiler error. Otherwise, if it does have the method, then we move on to run time. At run time, Java uses the actual type to determine which version of the method to call. If the actual type defines the method, then that version is called. Otherwise, we traverse upward through the </a:t>
            </a:r>
            <a:r>
              <a:rPr lang="en-US" dirty="0" err="1"/>
              <a:t>superclasses</a:t>
            </a:r>
            <a:r>
              <a:rPr lang="en-US" dirty="0"/>
              <a:t> to find the nearest inherited method definition to call.</a:t>
            </a:r>
          </a:p>
        </p:txBody>
      </p:sp>
      <p:sp>
        <p:nvSpPr>
          <p:cNvPr id="4" name="Slide Number Placeholder 3"/>
          <p:cNvSpPr>
            <a:spLocks noGrp="1"/>
          </p:cNvSpPr>
          <p:nvPr>
            <p:ph type="sldNum" sz="quarter" idx="5"/>
          </p:nvPr>
        </p:nvSpPr>
        <p:spPr/>
        <p:txBody>
          <a:bodyPr/>
          <a:lstStyle/>
          <a:p>
            <a:fld id="{A660FC8D-3FAB-384B-A523-F958535FCC05}" type="slidenum">
              <a:rPr lang="en-US" smtClean="0"/>
              <a:t>15</a:t>
            </a:fld>
            <a:endParaRPr lang="en-US"/>
          </a:p>
        </p:txBody>
      </p:sp>
    </p:spTree>
    <p:extLst>
      <p:ext uri="{BB962C8B-B14F-4D97-AF65-F5344CB8AC3E}">
        <p14:creationId xmlns:p14="http://schemas.microsoft.com/office/powerpoint/2010/main" val="1181948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Flowchart summarizing how type casts behave at compile time and run time. The compiler checks whether the cast-to type exists. If not, it is a compiler error (footnote: there are also other reasons why a compiler error can occur on a cast, but for CSE 123, we only focus on the case of the cast-to type not existing). Otherwise, if the cast-to type does exist, we move on to run time. At run time, Java checks whether the actual type is the same as or a subtype of the cast-to type. If not, it is a run-time error. If so, the cast succeeds and the program continues executing.</a:t>
            </a:r>
          </a:p>
        </p:txBody>
      </p:sp>
      <p:sp>
        <p:nvSpPr>
          <p:cNvPr id="4" name="Slide Number Placeholder 3"/>
          <p:cNvSpPr>
            <a:spLocks noGrp="1"/>
          </p:cNvSpPr>
          <p:nvPr>
            <p:ph type="sldNum" sz="quarter" idx="5"/>
          </p:nvPr>
        </p:nvSpPr>
        <p:spPr/>
        <p:txBody>
          <a:bodyPr/>
          <a:lstStyle/>
          <a:p>
            <a:fld id="{A660FC8D-3FAB-384B-A523-F958535FCC05}" type="slidenum">
              <a:rPr lang="en-US" smtClean="0"/>
              <a:t>16</a:t>
            </a:fld>
            <a:endParaRPr lang="en-US"/>
          </a:p>
        </p:txBody>
      </p:sp>
    </p:spTree>
    <p:extLst>
      <p:ext uri="{BB962C8B-B14F-4D97-AF65-F5344CB8AC3E}">
        <p14:creationId xmlns:p14="http://schemas.microsoft.com/office/powerpoint/2010/main" val="3521556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err="1"/>
              <a:t>Slido</a:t>
            </a:r>
            <a:r>
              <a:rPr lang="en-US" dirty="0"/>
              <a:t> event link: https://app.sli.do/event/qJg2G7FUUgybkJP3oxLogN </a:t>
            </a:r>
          </a:p>
          <a:p>
            <a:pPr marL="0" lvl="0" indent="0" algn="l" rtl="0">
              <a:spcBef>
                <a:spcPts val="0"/>
              </a:spcBef>
              <a:spcAft>
                <a:spcPts val="0"/>
              </a:spcAft>
              <a:buNone/>
            </a:pPr>
            <a:r>
              <a:rPr lang="en-US" dirty="0"/>
              <a:t>Or</a:t>
            </a:r>
          </a:p>
          <a:p>
            <a:pPr marL="0" lvl="0" indent="0" algn="l" rtl="0">
              <a:spcBef>
                <a:spcPts val="0"/>
              </a:spcBef>
              <a:spcAft>
                <a:spcPts val="0"/>
              </a:spcAft>
              <a:buNone/>
            </a:pPr>
            <a:r>
              <a:rPr lang="en-US" dirty="0"/>
              <a:t>Slido.com and event code cse123</a:t>
            </a:r>
          </a:p>
          <a:p>
            <a:endParaRPr lang="en-US" dirty="0"/>
          </a:p>
        </p:txBody>
      </p:sp>
      <p:sp>
        <p:nvSpPr>
          <p:cNvPr id="4" name="Slide Number Placeholder 3"/>
          <p:cNvSpPr>
            <a:spLocks noGrp="1"/>
          </p:cNvSpPr>
          <p:nvPr>
            <p:ph type="sldNum" sz="quarter" idx="5"/>
          </p:nvPr>
        </p:nvSpPr>
        <p:spPr/>
        <p:txBody>
          <a:bodyPr/>
          <a:lstStyle/>
          <a:p>
            <a:fld id="{A660FC8D-3FAB-384B-A523-F958535FCC05}" type="slidenum">
              <a:rPr lang="en-US" smtClean="0"/>
              <a:t>17</a:t>
            </a:fld>
            <a:endParaRPr lang="en-US"/>
          </a:p>
        </p:txBody>
      </p:sp>
    </p:spTree>
    <p:extLst>
      <p:ext uri="{BB962C8B-B14F-4D97-AF65-F5344CB8AC3E}">
        <p14:creationId xmlns:p14="http://schemas.microsoft.com/office/powerpoint/2010/main" val="1508549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err="1"/>
              <a:t>Slido</a:t>
            </a:r>
            <a:r>
              <a:rPr lang="en-US" dirty="0"/>
              <a:t> event link: https://app.sli.do/event/qJg2G7FUUgybkJP3oxLogN </a:t>
            </a:r>
          </a:p>
          <a:p>
            <a:pPr marL="0" lvl="0" indent="0" algn="l" rtl="0">
              <a:spcBef>
                <a:spcPts val="0"/>
              </a:spcBef>
              <a:spcAft>
                <a:spcPts val="0"/>
              </a:spcAft>
              <a:buNone/>
            </a:pPr>
            <a:r>
              <a:rPr lang="en-US" dirty="0"/>
              <a:t>Or</a:t>
            </a:r>
          </a:p>
          <a:p>
            <a:pPr marL="0" lvl="0" indent="0" algn="l" rtl="0">
              <a:spcBef>
                <a:spcPts val="0"/>
              </a:spcBef>
              <a:spcAft>
                <a:spcPts val="0"/>
              </a:spcAft>
              <a:buNone/>
            </a:pPr>
            <a:r>
              <a:rPr lang="en-US" dirty="0"/>
              <a:t>Slido.com and event code cse123</a:t>
            </a:r>
          </a:p>
          <a:p>
            <a:endParaRPr lang="en-US" dirty="0"/>
          </a:p>
        </p:txBody>
      </p:sp>
      <p:sp>
        <p:nvSpPr>
          <p:cNvPr id="4" name="Slide Number Placeholder 3"/>
          <p:cNvSpPr>
            <a:spLocks noGrp="1"/>
          </p:cNvSpPr>
          <p:nvPr>
            <p:ph type="sldNum" sz="quarter" idx="5"/>
          </p:nvPr>
        </p:nvSpPr>
        <p:spPr/>
        <p:txBody>
          <a:bodyPr/>
          <a:lstStyle/>
          <a:p>
            <a:fld id="{A660FC8D-3FAB-384B-A523-F958535FCC05}" type="slidenum">
              <a:rPr lang="en-US" smtClean="0"/>
              <a:t>18</a:t>
            </a:fld>
            <a:endParaRPr lang="en-US"/>
          </a:p>
        </p:txBody>
      </p:sp>
    </p:spTree>
    <p:extLst>
      <p:ext uri="{BB962C8B-B14F-4D97-AF65-F5344CB8AC3E}">
        <p14:creationId xmlns:p14="http://schemas.microsoft.com/office/powerpoint/2010/main" val="1129701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err="1"/>
              <a:t>Slido</a:t>
            </a:r>
            <a:r>
              <a:rPr lang="en-US" dirty="0"/>
              <a:t> event link: https://app.sli.do/event/qJg2G7FUUgybkJP3oxLogN </a:t>
            </a:r>
          </a:p>
          <a:p>
            <a:pPr marL="0" lvl="0" indent="0" algn="l" rtl="0">
              <a:spcBef>
                <a:spcPts val="0"/>
              </a:spcBef>
              <a:spcAft>
                <a:spcPts val="0"/>
              </a:spcAft>
              <a:buNone/>
            </a:pPr>
            <a:r>
              <a:rPr lang="en-US" dirty="0"/>
              <a:t>Or</a:t>
            </a:r>
          </a:p>
          <a:p>
            <a:pPr marL="0" lvl="0" indent="0" algn="l" rtl="0">
              <a:spcBef>
                <a:spcPts val="0"/>
              </a:spcBef>
              <a:spcAft>
                <a:spcPts val="0"/>
              </a:spcAft>
              <a:buNone/>
            </a:pPr>
            <a:r>
              <a:rPr lang="en-US" dirty="0"/>
              <a:t>Slido.com and event code cse123</a:t>
            </a:r>
          </a:p>
          <a:p>
            <a:endParaRPr lang="en-US" dirty="0"/>
          </a:p>
        </p:txBody>
      </p:sp>
      <p:sp>
        <p:nvSpPr>
          <p:cNvPr id="4" name="Slide Number Placeholder 3"/>
          <p:cNvSpPr>
            <a:spLocks noGrp="1"/>
          </p:cNvSpPr>
          <p:nvPr>
            <p:ph type="sldNum" sz="quarter" idx="5"/>
          </p:nvPr>
        </p:nvSpPr>
        <p:spPr/>
        <p:txBody>
          <a:bodyPr/>
          <a:lstStyle/>
          <a:p>
            <a:fld id="{A660FC8D-3FAB-384B-A523-F958535FCC05}" type="slidenum">
              <a:rPr lang="en-US" smtClean="0"/>
              <a:t>19</a:t>
            </a:fld>
            <a:endParaRPr lang="en-US"/>
          </a:p>
        </p:txBody>
      </p:sp>
    </p:spTree>
    <p:extLst>
      <p:ext uri="{BB962C8B-B14F-4D97-AF65-F5344CB8AC3E}">
        <p14:creationId xmlns:p14="http://schemas.microsoft.com/office/powerpoint/2010/main" val="2992235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err="1"/>
              <a:t>Slido</a:t>
            </a:r>
            <a:r>
              <a:rPr lang="en-US" dirty="0"/>
              <a:t> event link: https://app.sli.do/event/qJg2G7FUUgybkJP3oxLogN </a:t>
            </a:r>
          </a:p>
          <a:p>
            <a:pPr marL="0" lvl="0" indent="0" algn="l" rtl="0">
              <a:spcBef>
                <a:spcPts val="0"/>
              </a:spcBef>
              <a:spcAft>
                <a:spcPts val="0"/>
              </a:spcAft>
              <a:buNone/>
            </a:pPr>
            <a:r>
              <a:rPr lang="en-US" dirty="0"/>
              <a:t>Or</a:t>
            </a:r>
          </a:p>
          <a:p>
            <a:pPr marL="0" lvl="0" indent="0" algn="l" rtl="0">
              <a:spcBef>
                <a:spcPts val="0"/>
              </a:spcBef>
              <a:spcAft>
                <a:spcPts val="0"/>
              </a:spcAft>
              <a:buNone/>
            </a:pPr>
            <a:r>
              <a:rPr lang="en-US" dirty="0"/>
              <a:t>Slido.com and event code cse123</a:t>
            </a:r>
          </a:p>
          <a:p>
            <a:endParaRPr lang="en-US" dirty="0"/>
          </a:p>
        </p:txBody>
      </p:sp>
      <p:sp>
        <p:nvSpPr>
          <p:cNvPr id="4" name="Slide Number Placeholder 3"/>
          <p:cNvSpPr>
            <a:spLocks noGrp="1"/>
          </p:cNvSpPr>
          <p:nvPr>
            <p:ph type="sldNum" sz="quarter" idx="5"/>
          </p:nvPr>
        </p:nvSpPr>
        <p:spPr/>
        <p:txBody>
          <a:bodyPr/>
          <a:lstStyle/>
          <a:p>
            <a:fld id="{A660FC8D-3FAB-384B-A523-F958535FCC05}" type="slidenum">
              <a:rPr lang="en-US" smtClean="0"/>
              <a:t>20</a:t>
            </a:fld>
            <a:endParaRPr lang="en-US"/>
          </a:p>
        </p:txBody>
      </p:sp>
    </p:spTree>
    <p:extLst>
      <p:ext uri="{BB962C8B-B14F-4D97-AF65-F5344CB8AC3E}">
        <p14:creationId xmlns:p14="http://schemas.microsoft.com/office/powerpoint/2010/main" val="2447642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err="1"/>
              <a:t>Slido</a:t>
            </a:r>
            <a:r>
              <a:rPr lang="en-US" dirty="0"/>
              <a:t> event link: https://app.sli.do/event/qJg2G7FUUgybkJP3oxLogN </a:t>
            </a:r>
          </a:p>
          <a:p>
            <a:pPr marL="0" lvl="0" indent="0" algn="l" rtl="0">
              <a:spcBef>
                <a:spcPts val="0"/>
              </a:spcBef>
              <a:spcAft>
                <a:spcPts val="0"/>
              </a:spcAft>
              <a:buNone/>
            </a:pPr>
            <a:r>
              <a:rPr lang="en-US" dirty="0"/>
              <a:t>Or</a:t>
            </a:r>
          </a:p>
          <a:p>
            <a:pPr marL="0" lvl="0" indent="0" algn="l" rtl="0">
              <a:spcBef>
                <a:spcPts val="0"/>
              </a:spcBef>
              <a:spcAft>
                <a:spcPts val="0"/>
              </a:spcAft>
              <a:buNone/>
            </a:pPr>
            <a:r>
              <a:rPr lang="en-US" dirty="0"/>
              <a:t>Slido.com and event code cse123</a:t>
            </a:r>
          </a:p>
          <a:p>
            <a:endParaRPr lang="en-US" dirty="0"/>
          </a:p>
        </p:txBody>
      </p:sp>
      <p:sp>
        <p:nvSpPr>
          <p:cNvPr id="4" name="Slide Number Placeholder 3"/>
          <p:cNvSpPr>
            <a:spLocks noGrp="1"/>
          </p:cNvSpPr>
          <p:nvPr>
            <p:ph type="sldNum" sz="quarter" idx="5"/>
          </p:nvPr>
        </p:nvSpPr>
        <p:spPr/>
        <p:txBody>
          <a:bodyPr/>
          <a:lstStyle/>
          <a:p>
            <a:fld id="{A660FC8D-3FAB-384B-A523-F958535FCC05}" type="slidenum">
              <a:rPr lang="en-US" smtClean="0"/>
              <a:t>21</a:t>
            </a:fld>
            <a:endParaRPr lang="en-US"/>
          </a:p>
        </p:txBody>
      </p:sp>
    </p:spTree>
    <p:extLst>
      <p:ext uri="{BB962C8B-B14F-4D97-AF65-F5344CB8AC3E}">
        <p14:creationId xmlns:p14="http://schemas.microsoft.com/office/powerpoint/2010/main" val="1090174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err="1"/>
              <a:t>Slido</a:t>
            </a:r>
            <a:r>
              <a:rPr lang="en-US" dirty="0"/>
              <a:t> event link: https://app.sli.do/event/qJg2G7FUUgybkJP3oxLogN </a:t>
            </a:r>
          </a:p>
          <a:p>
            <a:pPr marL="0" lvl="0" indent="0" algn="l" rtl="0">
              <a:spcBef>
                <a:spcPts val="0"/>
              </a:spcBef>
              <a:spcAft>
                <a:spcPts val="0"/>
              </a:spcAft>
              <a:buNone/>
            </a:pPr>
            <a:r>
              <a:rPr lang="en-US" dirty="0"/>
              <a:t>Or</a:t>
            </a:r>
          </a:p>
          <a:p>
            <a:pPr marL="0" lvl="0" indent="0" algn="l" rtl="0">
              <a:spcBef>
                <a:spcPts val="0"/>
              </a:spcBef>
              <a:spcAft>
                <a:spcPts val="0"/>
              </a:spcAft>
              <a:buNone/>
            </a:pPr>
            <a:r>
              <a:rPr lang="en-US" dirty="0"/>
              <a:t>Slido.com and event code cse123</a:t>
            </a:r>
          </a:p>
          <a:p>
            <a:endParaRPr lang="en-US" dirty="0"/>
          </a:p>
        </p:txBody>
      </p:sp>
      <p:sp>
        <p:nvSpPr>
          <p:cNvPr id="4" name="Slide Number Placeholder 3"/>
          <p:cNvSpPr>
            <a:spLocks noGrp="1"/>
          </p:cNvSpPr>
          <p:nvPr>
            <p:ph type="sldNum" sz="quarter" idx="5"/>
          </p:nvPr>
        </p:nvSpPr>
        <p:spPr/>
        <p:txBody>
          <a:bodyPr/>
          <a:lstStyle/>
          <a:p>
            <a:fld id="{A660FC8D-3FAB-384B-A523-F958535FCC05}" type="slidenum">
              <a:rPr lang="en-US" smtClean="0"/>
              <a:t>22</a:t>
            </a:fld>
            <a:endParaRPr lang="en-US"/>
          </a:p>
        </p:txBody>
      </p:sp>
    </p:spTree>
    <p:extLst>
      <p:ext uri="{BB962C8B-B14F-4D97-AF65-F5344CB8AC3E}">
        <p14:creationId xmlns:p14="http://schemas.microsoft.com/office/powerpoint/2010/main" val="15081384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9E575A9-56CD-5A42-B9C7-1068F92289D5}"/>
              </a:ext>
            </a:extLst>
          </p:cNvPr>
          <p:cNvSpPr>
            <a:spLocks noGrp="1"/>
          </p:cNvSpPr>
          <p:nvPr>
            <p:ph type="title"/>
          </p:nvPr>
        </p:nvSpPr>
        <p:spPr>
          <a:xfrm>
            <a:off x="292977" y="4013370"/>
            <a:ext cx="6212925" cy="1954786"/>
          </a:xfrm>
        </p:spPr>
        <p:txBody>
          <a:bodyPr anchor="t">
            <a:noAutofit/>
          </a:bodyPr>
          <a:lstStyle>
            <a:lvl1pPr>
              <a:defRPr sz="6000" b="0" i="0">
                <a:solidFill>
                  <a:srgbClr val="F0F0F0"/>
                </a:solidFill>
                <a:latin typeface="Montserrat SemiBold" pitchFamily="2" charset="77"/>
              </a:defRPr>
            </a:lvl1pPr>
          </a:lstStyle>
          <a:p>
            <a:r>
              <a:rPr lang="en-US" dirty="0"/>
              <a:t>Click to edit</a:t>
            </a:r>
          </a:p>
        </p:txBody>
      </p:sp>
      <p:sp>
        <p:nvSpPr>
          <p:cNvPr id="11" name="TextBox 10">
            <a:extLst>
              <a:ext uri="{FF2B5EF4-FFF2-40B4-BE49-F238E27FC236}">
                <a16:creationId xmlns:a16="http://schemas.microsoft.com/office/drawing/2014/main" id="{4AB47C65-C622-BE47-AE97-E148F4F3EA4E}"/>
              </a:ext>
            </a:extLst>
          </p:cNvPr>
          <p:cNvSpPr txBox="1"/>
          <p:nvPr userDrawn="1"/>
        </p:nvSpPr>
        <p:spPr>
          <a:xfrm>
            <a:off x="292977" y="3182200"/>
            <a:ext cx="3445136" cy="646331"/>
          </a:xfrm>
          <a:prstGeom prst="rect">
            <a:avLst/>
          </a:prstGeom>
          <a:noFill/>
        </p:spPr>
        <p:txBody>
          <a:bodyPr wrap="square" rtlCol="0">
            <a:spAutoFit/>
          </a:bodyPr>
          <a:lstStyle/>
          <a:p>
            <a:r>
              <a:rPr lang="en-US" sz="3600" b="1" i="0" spc="100" baseline="0" dirty="0">
                <a:solidFill>
                  <a:srgbClr val="F0F0F0"/>
                </a:solidFill>
                <a:latin typeface="Montserrat ExtraBold" pitchFamily="2" charset="77"/>
              </a:rPr>
              <a:t>CSE 123</a:t>
            </a:r>
          </a:p>
        </p:txBody>
      </p:sp>
      <p:sp>
        <p:nvSpPr>
          <p:cNvPr id="4" name="Rounded Rectangle 3">
            <a:extLst>
              <a:ext uri="{FF2B5EF4-FFF2-40B4-BE49-F238E27FC236}">
                <a16:creationId xmlns:a16="http://schemas.microsoft.com/office/drawing/2014/main" id="{F7A9EB4D-77DA-A446-AC45-F12975CF7B81}"/>
              </a:ext>
            </a:extLst>
          </p:cNvPr>
          <p:cNvSpPr/>
          <p:nvPr userDrawn="1"/>
        </p:nvSpPr>
        <p:spPr>
          <a:xfrm>
            <a:off x="420128" y="2753848"/>
            <a:ext cx="1269523" cy="420130"/>
          </a:xfrm>
          <a:prstGeom prst="roundRect">
            <a:avLst/>
          </a:prstGeom>
          <a:solidFill>
            <a:srgbClr val="FA82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i="0" spc="300" dirty="0">
                <a:latin typeface="Montserrat" pitchFamily="2" charset="77"/>
              </a:rPr>
              <a:t>LEC 02</a:t>
            </a:r>
          </a:p>
        </p:txBody>
      </p:sp>
      <p:sp>
        <p:nvSpPr>
          <p:cNvPr id="2" name="Rounded Rectangle 1">
            <a:extLst>
              <a:ext uri="{FF2B5EF4-FFF2-40B4-BE49-F238E27FC236}">
                <a16:creationId xmlns:a16="http://schemas.microsoft.com/office/drawing/2014/main" id="{06C7426B-729E-F7D5-0736-3AD7D1926A0A}"/>
              </a:ext>
            </a:extLst>
          </p:cNvPr>
          <p:cNvSpPr/>
          <p:nvPr userDrawn="1"/>
        </p:nvSpPr>
        <p:spPr>
          <a:xfrm>
            <a:off x="0" y="5169219"/>
            <a:ext cx="4632957" cy="1688781"/>
          </a:xfrm>
          <a:prstGeom prst="roundRect">
            <a:avLst>
              <a:gd name="adj" fmla="val 9433"/>
            </a:avLst>
          </a:prstGeom>
          <a:solidFill>
            <a:srgbClr val="FAFAFA"/>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54808DAC-636A-06AC-ADA9-6F6514C7FCE0}"/>
              </a:ext>
            </a:extLst>
          </p:cNvPr>
          <p:cNvSpPr/>
          <p:nvPr userDrawn="1"/>
        </p:nvSpPr>
        <p:spPr>
          <a:xfrm>
            <a:off x="71163" y="5574803"/>
            <a:ext cx="2250674" cy="276999"/>
          </a:xfrm>
          <a:prstGeom prst="rect">
            <a:avLst/>
          </a:prstGeom>
        </p:spPr>
        <p:txBody>
          <a:bodyPr wrap="square">
            <a:spAutoFit/>
          </a:bodyPr>
          <a:lstStyle/>
          <a:p>
            <a:pPr algn="l"/>
            <a:r>
              <a:rPr lang="en-US" sz="1200" b="1" i="0" dirty="0">
                <a:solidFill>
                  <a:schemeClr val="bg1">
                    <a:lumMod val="65000"/>
                  </a:schemeClr>
                </a:solidFill>
                <a:latin typeface="Montserrat" pitchFamily="2" charset="77"/>
              </a:rPr>
              <a:t>Questions during Class?</a:t>
            </a:r>
          </a:p>
        </p:txBody>
      </p:sp>
      <p:sp>
        <p:nvSpPr>
          <p:cNvPr id="6" name="Rectangle 5">
            <a:extLst>
              <a:ext uri="{FF2B5EF4-FFF2-40B4-BE49-F238E27FC236}">
                <a16:creationId xmlns:a16="http://schemas.microsoft.com/office/drawing/2014/main" id="{99DE38F8-AD40-1DC7-1944-4682FDD989B1}"/>
              </a:ext>
            </a:extLst>
          </p:cNvPr>
          <p:cNvSpPr/>
          <p:nvPr userDrawn="1"/>
        </p:nvSpPr>
        <p:spPr>
          <a:xfrm>
            <a:off x="72629" y="5851802"/>
            <a:ext cx="2432111" cy="769441"/>
          </a:xfrm>
          <a:prstGeom prst="rect">
            <a:avLst/>
          </a:prstGeom>
        </p:spPr>
        <p:txBody>
          <a:bodyPr wrap="square">
            <a:spAutoFit/>
          </a:bodyPr>
          <a:lstStyle/>
          <a:p>
            <a:r>
              <a:rPr lang="en-US" sz="1200" b="1" i="0" dirty="0">
                <a:solidFill>
                  <a:schemeClr val="tx1">
                    <a:lumMod val="65000"/>
                    <a:lumOff val="35000"/>
                  </a:schemeClr>
                </a:solidFill>
                <a:latin typeface="Montserrat SemiBold" pitchFamily="2" charset="77"/>
              </a:rPr>
              <a:t>Raise hand or send here</a:t>
            </a:r>
          </a:p>
          <a:p>
            <a:endParaRPr lang="en-US" sz="1200" b="1" i="0" dirty="0">
              <a:solidFill>
                <a:schemeClr val="tx1">
                  <a:lumMod val="65000"/>
                  <a:lumOff val="35000"/>
                </a:schemeClr>
              </a:solidFill>
              <a:latin typeface="Montserrat SemiBold" pitchFamily="2" charset="77"/>
            </a:endParaRPr>
          </a:p>
          <a:p>
            <a:r>
              <a:rPr lang="en-US" sz="2000" b="0" i="0" dirty="0">
                <a:solidFill>
                  <a:schemeClr val="tx1">
                    <a:lumMod val="65000"/>
                    <a:lumOff val="35000"/>
                  </a:schemeClr>
                </a:solidFill>
                <a:latin typeface="Montserrat SemiBold" pitchFamily="2" charset="77"/>
              </a:rPr>
              <a:t>sli.do    #cse123 </a:t>
            </a:r>
          </a:p>
        </p:txBody>
      </p:sp>
      <p:sp>
        <p:nvSpPr>
          <p:cNvPr id="5" name="Google Shape;24;p29">
            <a:extLst>
              <a:ext uri="{FF2B5EF4-FFF2-40B4-BE49-F238E27FC236}">
                <a16:creationId xmlns:a16="http://schemas.microsoft.com/office/drawing/2014/main" id="{83751948-1453-46CD-5C44-387D31638DD6}"/>
              </a:ext>
            </a:extLst>
          </p:cNvPr>
          <p:cNvSpPr/>
          <p:nvPr userDrawn="1"/>
        </p:nvSpPr>
        <p:spPr>
          <a:xfrm>
            <a:off x="7275442" y="1530627"/>
            <a:ext cx="4673729" cy="4641574"/>
          </a:xfrm>
          <a:prstGeom prst="roundRect">
            <a:avLst>
              <a:gd name="adj" fmla="val 1114"/>
            </a:avLst>
          </a:prstGeom>
          <a:solidFill>
            <a:srgbClr val="FAFAFA"/>
          </a:solidFill>
          <a:ln w="12700" cap="flat" cmpd="sng">
            <a:solidFill>
              <a:srgbClr val="221A44"/>
            </a:solidFill>
            <a:prstDash val="solid"/>
            <a:miter lim="8000"/>
            <a:headEnd type="none" w="sm" len="sm"/>
            <a:tailEnd type="none" w="sm" len="sm"/>
          </a:ln>
          <a:effectLst>
            <a:outerShdw blurRad="50800" dist="38100" dir="8100000"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828369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2788E2-53AC-E040-9733-D210E8554D6E}"/>
              </a:ext>
            </a:extLst>
          </p:cNvPr>
          <p:cNvSpPr>
            <a:spLocks noGrp="1"/>
          </p:cNvSpPr>
          <p:nvPr>
            <p:ph type="sldNum" sz="quarter" idx="12"/>
          </p:nvPr>
        </p:nvSpPr>
        <p:spPr/>
        <p:txBody>
          <a:bodyPr/>
          <a:lstStyle/>
          <a:p>
            <a:fld id="{B84CCEFC-A9FF-8249-A3D3-21FB7B7CCB8D}" type="slidenum">
              <a:rPr lang="en-US" smtClean="0"/>
              <a:t>‹#›</a:t>
            </a:fld>
            <a:endParaRPr lang="en-US"/>
          </a:p>
        </p:txBody>
      </p:sp>
      <p:sp>
        <p:nvSpPr>
          <p:cNvPr id="5" name="TextBox 4">
            <a:extLst>
              <a:ext uri="{FF2B5EF4-FFF2-40B4-BE49-F238E27FC236}">
                <a16:creationId xmlns:a16="http://schemas.microsoft.com/office/drawing/2014/main" id="{6F10CAD9-D825-5C41-812F-1D2BA3804933}"/>
              </a:ext>
            </a:extLst>
          </p:cNvPr>
          <p:cNvSpPr txBox="1"/>
          <p:nvPr userDrawn="1"/>
        </p:nvSpPr>
        <p:spPr>
          <a:xfrm>
            <a:off x="568410" y="469557"/>
            <a:ext cx="2014152" cy="769441"/>
          </a:xfrm>
          <a:prstGeom prst="rect">
            <a:avLst/>
          </a:prstGeom>
          <a:noFill/>
        </p:spPr>
        <p:txBody>
          <a:bodyPr wrap="square" rtlCol="0">
            <a:spAutoFit/>
          </a:bodyPr>
          <a:lstStyle/>
          <a:p>
            <a:r>
              <a:rPr lang="en-US" sz="4400" b="1" i="0" dirty="0">
                <a:latin typeface="Calibri" panose="020F0502020204030204" pitchFamily="34" charset="0"/>
                <a:cs typeface="Calibri" panose="020F0502020204030204" pitchFamily="34" charset="0"/>
              </a:rPr>
              <a:t>Agenda</a:t>
            </a:r>
          </a:p>
        </p:txBody>
      </p:sp>
    </p:spTree>
    <p:extLst>
      <p:ext uri="{BB962C8B-B14F-4D97-AF65-F5344CB8AC3E}">
        <p14:creationId xmlns:p14="http://schemas.microsoft.com/office/powerpoint/2010/main" val="2517276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6B8B3-3837-584A-94CD-BA26A8EFFBB5}"/>
              </a:ext>
            </a:extLst>
          </p:cNvPr>
          <p:cNvSpPr>
            <a:spLocks noGrp="1"/>
          </p:cNvSpPr>
          <p:nvPr>
            <p:ph type="title"/>
          </p:nvPr>
        </p:nvSpPr>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9AA6CF4A-8D26-7E47-BE24-56CAFA2BFD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F2DA4DA-0832-AD49-906C-ED72A76C79FD}"/>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2058810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ractice: Thi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B53D-D190-0D4A-BA39-A8F17D8FEB4B}"/>
              </a:ext>
            </a:extLst>
          </p:cNvPr>
          <p:cNvSpPr>
            <a:spLocks noGrp="1"/>
          </p:cNvSpPr>
          <p:nvPr>
            <p:ph type="title"/>
          </p:nvPr>
        </p:nvSpPr>
        <p:spPr>
          <a:xfrm>
            <a:off x="838199" y="1388066"/>
            <a:ext cx="10515600" cy="762635"/>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70F8F08A-57D8-194E-8383-EB3BBBF69B6C}"/>
              </a:ext>
            </a:extLst>
          </p:cNvPr>
          <p:cNvSpPr>
            <a:spLocks noGrp="1"/>
          </p:cNvSpPr>
          <p:nvPr>
            <p:ph type="sldNum" sz="quarter" idx="10"/>
          </p:nvPr>
        </p:nvSpPr>
        <p:spPr/>
        <p:txBody>
          <a:bodyPr/>
          <a:lstStyle/>
          <a:p>
            <a:fld id="{B84CCEFC-A9FF-8249-A3D3-21FB7B7CCB8D}" type="slidenum">
              <a:rPr lang="en-US" smtClean="0"/>
              <a:pPr/>
              <a:t>‹#›</a:t>
            </a:fld>
            <a:endParaRPr lang="en-US"/>
          </a:p>
        </p:txBody>
      </p:sp>
      <p:sp>
        <p:nvSpPr>
          <p:cNvPr id="4" name="Rectangle 3">
            <a:extLst>
              <a:ext uri="{FF2B5EF4-FFF2-40B4-BE49-F238E27FC236}">
                <a16:creationId xmlns:a16="http://schemas.microsoft.com/office/drawing/2014/main" id="{D536DF9B-F95B-9446-A8D9-E083A46274F8}"/>
              </a:ext>
            </a:extLst>
          </p:cNvPr>
          <p:cNvSpPr/>
          <p:nvPr userDrawn="1"/>
        </p:nvSpPr>
        <p:spPr>
          <a:xfrm>
            <a:off x="-29763" y="231050"/>
            <a:ext cx="12221763" cy="98440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DB3AA407-1DA0-3243-8E37-6DD02AC469B7}"/>
              </a:ext>
            </a:extLst>
          </p:cNvPr>
          <p:cNvSpPr/>
          <p:nvPr userDrawn="1"/>
        </p:nvSpPr>
        <p:spPr>
          <a:xfrm>
            <a:off x="8365340" y="393723"/>
            <a:ext cx="3380431" cy="556054"/>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0" dirty="0">
                <a:latin typeface="Calibri" panose="020F0502020204030204" pitchFamily="34" charset="0"/>
                <a:cs typeface="Calibri" panose="020F0502020204030204" pitchFamily="34" charset="0"/>
              </a:rPr>
              <a:t>sli.do      #cse123</a:t>
            </a:r>
          </a:p>
        </p:txBody>
      </p:sp>
      <p:sp>
        <p:nvSpPr>
          <p:cNvPr id="11" name="TextBox 10">
            <a:extLst>
              <a:ext uri="{FF2B5EF4-FFF2-40B4-BE49-F238E27FC236}">
                <a16:creationId xmlns:a16="http://schemas.microsoft.com/office/drawing/2014/main" id="{28B2FB86-FF62-31DF-F83C-54AC220C7122}"/>
              </a:ext>
            </a:extLst>
          </p:cNvPr>
          <p:cNvSpPr txBox="1"/>
          <p:nvPr userDrawn="1"/>
        </p:nvSpPr>
        <p:spPr>
          <a:xfrm>
            <a:off x="1106916" y="300371"/>
            <a:ext cx="3741730" cy="769441"/>
          </a:xfrm>
          <a:prstGeom prst="rect">
            <a:avLst/>
          </a:prstGeom>
          <a:noFill/>
        </p:spPr>
        <p:txBody>
          <a:bodyPr wrap="none" rtlCol="0">
            <a:spAutoFit/>
          </a:bodyPr>
          <a:lstStyle/>
          <a:p>
            <a:r>
              <a:rPr lang="en-US" sz="4400" b="1" dirty="0">
                <a:solidFill>
                  <a:schemeClr val="bg1"/>
                </a:solidFill>
              </a:rPr>
              <a:t>Practice : Think</a:t>
            </a:r>
          </a:p>
        </p:txBody>
      </p:sp>
      <p:pic>
        <p:nvPicPr>
          <p:cNvPr id="13" name="Graphic 12">
            <a:extLst>
              <a:ext uri="{FF2B5EF4-FFF2-40B4-BE49-F238E27FC236}">
                <a16:creationId xmlns:a16="http://schemas.microsoft.com/office/drawing/2014/main" id="{C7D0B743-6487-A3F6-EBE7-3E0368CD2E7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flipH="1">
            <a:off x="154039" y="300371"/>
            <a:ext cx="684160" cy="781897"/>
          </a:xfrm>
          <a:prstGeom prst="rect">
            <a:avLst/>
          </a:prstGeom>
        </p:spPr>
      </p:pic>
      <p:sp>
        <p:nvSpPr>
          <p:cNvPr id="14" name="Rounded Rectangle 13">
            <a:extLst>
              <a:ext uri="{FF2B5EF4-FFF2-40B4-BE49-F238E27FC236}">
                <a16:creationId xmlns:a16="http://schemas.microsoft.com/office/drawing/2014/main" id="{1F486DBF-0D75-55DB-9928-3E596B345D51}"/>
              </a:ext>
            </a:extLst>
          </p:cNvPr>
          <p:cNvSpPr/>
          <p:nvPr userDrawn="1"/>
        </p:nvSpPr>
        <p:spPr>
          <a:xfrm>
            <a:off x="7256995" y="195215"/>
            <a:ext cx="960120" cy="960120"/>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i="0" dirty="0">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1D5B7D14-FA34-B2D9-C621-221E813EEED7}"/>
              </a:ext>
            </a:extLst>
          </p:cNvPr>
          <p:cNvSpPr/>
          <p:nvPr userDrawn="1"/>
        </p:nvSpPr>
        <p:spPr>
          <a:xfrm>
            <a:off x="7362151" y="300371"/>
            <a:ext cx="749808" cy="74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96190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racitce: Pai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B53D-D190-0D4A-BA39-A8F17D8FEB4B}"/>
              </a:ext>
            </a:extLst>
          </p:cNvPr>
          <p:cNvSpPr>
            <a:spLocks noGrp="1"/>
          </p:cNvSpPr>
          <p:nvPr>
            <p:ph type="title"/>
          </p:nvPr>
        </p:nvSpPr>
        <p:spPr>
          <a:xfrm>
            <a:off x="838199" y="1388066"/>
            <a:ext cx="10515600" cy="762635"/>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70F8F08A-57D8-194E-8383-EB3BBBF69B6C}"/>
              </a:ext>
            </a:extLst>
          </p:cNvPr>
          <p:cNvSpPr>
            <a:spLocks noGrp="1"/>
          </p:cNvSpPr>
          <p:nvPr>
            <p:ph type="sldNum" sz="quarter" idx="10"/>
          </p:nvPr>
        </p:nvSpPr>
        <p:spPr/>
        <p:txBody>
          <a:bodyPr/>
          <a:lstStyle/>
          <a:p>
            <a:fld id="{B84CCEFC-A9FF-8249-A3D3-21FB7B7CCB8D}" type="slidenum">
              <a:rPr lang="en-US" smtClean="0"/>
              <a:pPr/>
              <a:t>‹#›</a:t>
            </a:fld>
            <a:endParaRPr lang="en-US"/>
          </a:p>
        </p:txBody>
      </p:sp>
      <p:sp>
        <p:nvSpPr>
          <p:cNvPr id="4" name="Rectangle 3">
            <a:extLst>
              <a:ext uri="{FF2B5EF4-FFF2-40B4-BE49-F238E27FC236}">
                <a16:creationId xmlns:a16="http://schemas.microsoft.com/office/drawing/2014/main" id="{D536DF9B-F95B-9446-A8D9-E083A46274F8}"/>
              </a:ext>
            </a:extLst>
          </p:cNvPr>
          <p:cNvSpPr/>
          <p:nvPr userDrawn="1"/>
        </p:nvSpPr>
        <p:spPr>
          <a:xfrm>
            <a:off x="-29763" y="231050"/>
            <a:ext cx="12221763" cy="98440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5A96D726-B7B5-E5FD-95E9-944FA8727D3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54039" y="300371"/>
            <a:ext cx="961802" cy="769442"/>
          </a:xfrm>
          <a:prstGeom prst="rect">
            <a:avLst/>
          </a:prstGeom>
        </p:spPr>
      </p:pic>
      <p:sp>
        <p:nvSpPr>
          <p:cNvPr id="5" name="Rounded Rectangle 4">
            <a:extLst>
              <a:ext uri="{FF2B5EF4-FFF2-40B4-BE49-F238E27FC236}">
                <a16:creationId xmlns:a16="http://schemas.microsoft.com/office/drawing/2014/main" id="{80FA711B-19AB-5E1A-7C37-14ED2D5431ED}"/>
              </a:ext>
            </a:extLst>
          </p:cNvPr>
          <p:cNvSpPr/>
          <p:nvPr userDrawn="1"/>
        </p:nvSpPr>
        <p:spPr>
          <a:xfrm>
            <a:off x="8365340" y="393723"/>
            <a:ext cx="3380431" cy="556054"/>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0" dirty="0">
                <a:latin typeface="Calibri" panose="020F0502020204030204" pitchFamily="34" charset="0"/>
                <a:cs typeface="Calibri" panose="020F0502020204030204" pitchFamily="34" charset="0"/>
              </a:rPr>
              <a:t>sli.do      #cse123</a:t>
            </a:r>
          </a:p>
        </p:txBody>
      </p:sp>
      <p:sp>
        <p:nvSpPr>
          <p:cNvPr id="7" name="Rounded Rectangle 6">
            <a:extLst>
              <a:ext uri="{FF2B5EF4-FFF2-40B4-BE49-F238E27FC236}">
                <a16:creationId xmlns:a16="http://schemas.microsoft.com/office/drawing/2014/main" id="{592366A2-C9D8-2580-7B79-3B1F6DDAB802}"/>
              </a:ext>
            </a:extLst>
          </p:cNvPr>
          <p:cNvSpPr/>
          <p:nvPr userDrawn="1"/>
        </p:nvSpPr>
        <p:spPr>
          <a:xfrm>
            <a:off x="7256995" y="195215"/>
            <a:ext cx="960120" cy="960120"/>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i="0" dirty="0">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7261646E-9F5C-9C61-C30B-3DF312AA0AE9}"/>
              </a:ext>
            </a:extLst>
          </p:cNvPr>
          <p:cNvSpPr/>
          <p:nvPr userDrawn="1"/>
        </p:nvSpPr>
        <p:spPr>
          <a:xfrm>
            <a:off x="7362151" y="300371"/>
            <a:ext cx="749808" cy="74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4522D9B-890F-87AE-E16B-BD76B76C8428}"/>
              </a:ext>
            </a:extLst>
          </p:cNvPr>
          <p:cNvSpPr txBox="1"/>
          <p:nvPr userDrawn="1"/>
        </p:nvSpPr>
        <p:spPr>
          <a:xfrm>
            <a:off x="1106916" y="300371"/>
            <a:ext cx="3357650" cy="769441"/>
          </a:xfrm>
          <a:prstGeom prst="rect">
            <a:avLst/>
          </a:prstGeom>
          <a:noFill/>
        </p:spPr>
        <p:txBody>
          <a:bodyPr wrap="none" rtlCol="0">
            <a:spAutoFit/>
          </a:bodyPr>
          <a:lstStyle/>
          <a:p>
            <a:r>
              <a:rPr lang="en-US" sz="4400" b="1" dirty="0">
                <a:solidFill>
                  <a:schemeClr val="bg1"/>
                </a:solidFill>
              </a:rPr>
              <a:t>Practice : Pair</a:t>
            </a:r>
          </a:p>
        </p:txBody>
      </p:sp>
    </p:spTree>
    <p:extLst>
      <p:ext uri="{BB962C8B-B14F-4D97-AF65-F5344CB8AC3E}">
        <p14:creationId xmlns:p14="http://schemas.microsoft.com/office/powerpoint/2010/main" val="26859337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3D231-F19F-A840-B5BC-F29C9E5212F3}"/>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900AC8BA-BD64-6945-A342-22D2048343EF}"/>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1809023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2D3693-0064-BB4F-9EC2-569D40495AAF}"/>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1841486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Slide" userDrawn="1">
  <p:cSld name="1_Title Slide">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9" name="Google Shape;19;p29"/>
          <p:cNvSpPr txBox="1">
            <a:spLocks noGrp="1"/>
          </p:cNvSpPr>
          <p:nvPr>
            <p:ph type="title"/>
          </p:nvPr>
        </p:nvSpPr>
        <p:spPr>
          <a:xfrm>
            <a:off x="292977" y="4013370"/>
            <a:ext cx="6212926" cy="1954787"/>
          </a:xfrm>
          <a:prstGeom prst="rect">
            <a:avLst/>
          </a:prstGeom>
          <a:noFill/>
          <a:ln>
            <a:noFill/>
          </a:ln>
        </p:spPr>
        <p:txBody>
          <a:bodyPr spcFirstLastPara="1" wrap="square" lIns="45700" tIns="45700" rIns="45700" bIns="45700" anchor="t" anchorCtr="0">
            <a:normAutofit/>
          </a:bodyPr>
          <a:lstStyle>
            <a:lvl1pPr lvl="0" algn="l">
              <a:lnSpc>
                <a:spcPct val="90000"/>
              </a:lnSpc>
              <a:spcBef>
                <a:spcPts val="0"/>
              </a:spcBef>
              <a:spcAft>
                <a:spcPts val="0"/>
              </a:spcAft>
              <a:buClr>
                <a:srgbClr val="F0F0F0"/>
              </a:buClr>
              <a:buSzPts val="6000"/>
              <a:buFont typeface="Montserrat SemiBold"/>
              <a:buNone/>
              <a:defRPr sz="6000" b="0">
                <a:solidFill>
                  <a:srgbClr val="F0F0F0"/>
                </a:solidFill>
                <a:latin typeface="Montserrat SemiBold"/>
                <a:ea typeface="Montserrat SemiBold"/>
                <a:cs typeface="Montserrat SemiBold"/>
                <a:sym typeface="Montserrat SemiBold"/>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0" name="Google Shape;20;p29"/>
          <p:cNvSpPr txBox="1"/>
          <p:nvPr/>
        </p:nvSpPr>
        <p:spPr>
          <a:xfrm>
            <a:off x="338697" y="3182199"/>
            <a:ext cx="3062976" cy="64629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0F0F0"/>
              </a:buClr>
              <a:buSzPts val="3600"/>
              <a:buFont typeface="Montserrat ExtraBold"/>
              <a:buNone/>
            </a:pPr>
            <a:r>
              <a:rPr lang="en-US" sz="3600" b="1" i="0" u="none" strike="noStrike" cap="none" dirty="0">
                <a:solidFill>
                  <a:srgbClr val="F0F0F0"/>
                </a:solidFill>
                <a:latin typeface="Montserrat ExtraBold"/>
                <a:ea typeface="Montserrat ExtraBold"/>
                <a:cs typeface="Montserrat ExtraBold"/>
                <a:sym typeface="Montserrat ExtraBold"/>
              </a:rPr>
              <a:t>CSE 123</a:t>
            </a:r>
            <a:endParaRPr dirty="0"/>
          </a:p>
        </p:txBody>
      </p:sp>
      <p:sp>
        <p:nvSpPr>
          <p:cNvPr id="22" name="Google Shape;22;p29"/>
          <p:cNvSpPr/>
          <p:nvPr/>
        </p:nvSpPr>
        <p:spPr>
          <a:xfrm>
            <a:off x="420127" y="2753847"/>
            <a:ext cx="1269525" cy="420132"/>
          </a:xfrm>
          <a:prstGeom prst="roundRect">
            <a:avLst>
              <a:gd name="adj" fmla="val 16667"/>
            </a:avLst>
          </a:prstGeom>
          <a:solidFill>
            <a:srgbClr val="FA8231"/>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4" name="Google Shape;24;p29"/>
          <p:cNvSpPr/>
          <p:nvPr/>
        </p:nvSpPr>
        <p:spPr>
          <a:xfrm>
            <a:off x="6714463" y="1251642"/>
            <a:ext cx="5250244" cy="5486042"/>
          </a:xfrm>
          <a:prstGeom prst="roundRect">
            <a:avLst>
              <a:gd name="adj" fmla="val 1114"/>
            </a:avLst>
          </a:prstGeom>
          <a:solidFill>
            <a:srgbClr val="FAFAFA"/>
          </a:solidFill>
          <a:ln w="12700" cap="flat" cmpd="sng">
            <a:solidFill>
              <a:srgbClr val="221A44"/>
            </a:solidFill>
            <a:prstDash val="solid"/>
            <a:miter lim="8000"/>
            <a:headEnd type="none" w="sm" len="sm"/>
            <a:tailEnd type="none" w="sm" len="sm"/>
          </a:ln>
          <a:effectLst>
            <a:outerShdw blurRad="50800" dist="38100" dir="8100000"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6" name="Google Shape;26;p29"/>
          <p:cNvSpPr/>
          <p:nvPr/>
        </p:nvSpPr>
        <p:spPr>
          <a:xfrm>
            <a:off x="6931" y="5505568"/>
            <a:ext cx="4514270" cy="1340914"/>
          </a:xfrm>
          <a:prstGeom prst="roundRect">
            <a:avLst>
              <a:gd name="adj" fmla="val 9433"/>
            </a:avLst>
          </a:prstGeom>
          <a:solidFill>
            <a:srgbClr val="FAFAFA"/>
          </a:solidFill>
          <a:ln w="12700" cap="flat" cmpd="sng">
            <a:solidFill>
              <a:srgbClr val="221A44"/>
            </a:solidFill>
            <a:prstDash val="solid"/>
            <a:miter lim="8000"/>
            <a:headEnd type="none" w="sm" len="sm"/>
            <a:tailEnd type="none" w="sm" len="sm"/>
          </a:ln>
          <a:effectLst>
            <a:outerShdw blurRad="50800" dist="38100" dir="8100000"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7" name="Google Shape;27;p29"/>
          <p:cNvSpPr txBox="1"/>
          <p:nvPr/>
        </p:nvSpPr>
        <p:spPr>
          <a:xfrm>
            <a:off x="242828" y="5666317"/>
            <a:ext cx="2159236" cy="461624"/>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A6A6A6"/>
              </a:buClr>
              <a:buSzPts val="1200"/>
              <a:buFont typeface="Montserrat"/>
              <a:buNone/>
            </a:pPr>
            <a:r>
              <a:rPr lang="en-US" sz="1200" b="1" i="0" u="none" strike="noStrike" cap="none" dirty="0">
                <a:solidFill>
                  <a:srgbClr val="A6A6A6"/>
                </a:solidFill>
                <a:latin typeface="Montserrat"/>
                <a:ea typeface="Montserrat"/>
                <a:cs typeface="Montserrat"/>
                <a:sym typeface="Montserrat"/>
              </a:rPr>
              <a:t>Questions during Class?</a:t>
            </a:r>
          </a:p>
          <a:p>
            <a:pPr marL="0" marR="0" lvl="0" indent="0" algn="l" defTabSz="914400" rtl="0" eaLnBrk="1" fontAlgn="auto" latinLnBrk="0" hangingPunct="1">
              <a:lnSpc>
                <a:spcPct val="100000"/>
              </a:lnSpc>
              <a:spcBef>
                <a:spcPts val="0"/>
              </a:spcBef>
              <a:spcAft>
                <a:spcPts val="0"/>
              </a:spcAft>
              <a:buClr>
                <a:srgbClr val="A6A6A6"/>
              </a:buClr>
              <a:buSzPts val="1200"/>
              <a:buFont typeface="Montserrat"/>
              <a:buNone/>
              <a:tabLst/>
              <a:defRPr/>
            </a:pPr>
            <a:r>
              <a:rPr lang="en-US" sz="1200" b="1" i="0" u="none" strike="noStrike" cap="none" dirty="0">
                <a:solidFill>
                  <a:srgbClr val="595959"/>
                </a:solidFill>
                <a:latin typeface="Montserrat SemiBold"/>
                <a:ea typeface="Montserrat SemiBold"/>
                <a:cs typeface="Montserrat SemiBold"/>
                <a:sym typeface="Montserrat SemiBold"/>
              </a:rPr>
              <a:t>Raise hand or send here</a:t>
            </a:r>
            <a:endParaRPr lang="en-US" sz="1200" dirty="0"/>
          </a:p>
        </p:txBody>
      </p:sp>
      <p:sp>
        <p:nvSpPr>
          <p:cNvPr id="28" name="Google Shape;28;p29"/>
          <p:cNvSpPr txBox="1"/>
          <p:nvPr/>
        </p:nvSpPr>
        <p:spPr>
          <a:xfrm>
            <a:off x="242828" y="6094422"/>
            <a:ext cx="2154864" cy="584735"/>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595959"/>
              </a:buClr>
              <a:buSzPts val="1200"/>
              <a:buFont typeface="Montserrat SemiBold"/>
              <a:buNone/>
            </a:pPr>
            <a:endParaRPr sz="1200" b="1" i="0" u="none" strike="noStrike" cap="none" dirty="0">
              <a:solidFill>
                <a:srgbClr val="595959"/>
              </a:solidFill>
              <a:latin typeface="Montserrat SemiBold"/>
              <a:ea typeface="Montserrat SemiBold"/>
              <a:cs typeface="Montserrat SemiBold"/>
              <a:sym typeface="Montserrat SemiBold"/>
            </a:endParaRPr>
          </a:p>
          <a:p>
            <a:pPr marL="0" marR="0" lvl="0" indent="0" algn="l" rtl="0">
              <a:lnSpc>
                <a:spcPct val="100000"/>
              </a:lnSpc>
              <a:spcBef>
                <a:spcPts val="0"/>
              </a:spcBef>
              <a:spcAft>
                <a:spcPts val="0"/>
              </a:spcAft>
              <a:buClr>
                <a:srgbClr val="595959"/>
              </a:buClr>
              <a:buSzPts val="2000"/>
              <a:buFont typeface="Montserrat SemiBold"/>
              <a:buNone/>
            </a:pPr>
            <a:r>
              <a:rPr lang="en-US" sz="2000" b="0" i="0" u="none" strike="noStrike" cap="none" dirty="0">
                <a:solidFill>
                  <a:srgbClr val="595959"/>
                </a:solidFill>
                <a:latin typeface="Montserrat SemiBold"/>
                <a:ea typeface="Montserrat SemiBold"/>
                <a:cs typeface="Montserrat SemiBold"/>
                <a:sym typeface="Montserrat SemiBold"/>
              </a:rPr>
              <a:t>sli.do    #cse123 </a:t>
            </a:r>
            <a:endParaRPr dirty="0"/>
          </a:p>
        </p:txBody>
      </p:sp>
      <p:sp>
        <p:nvSpPr>
          <p:cNvPr id="30" name="Google Shape;6;p28">
            <a:extLst>
              <a:ext uri="{FF2B5EF4-FFF2-40B4-BE49-F238E27FC236}">
                <a16:creationId xmlns:a16="http://schemas.microsoft.com/office/drawing/2014/main" id="{90DE1CCA-3C44-4A8B-8512-85130B59739C}"/>
              </a:ext>
            </a:extLst>
          </p:cNvPr>
          <p:cNvSpPr/>
          <p:nvPr userDrawn="1"/>
        </p:nvSpPr>
        <p:spPr>
          <a:xfrm>
            <a:off x="-29765" y="-6263"/>
            <a:ext cx="12221765" cy="230293"/>
          </a:xfrm>
          <a:prstGeom prst="rect">
            <a:avLst/>
          </a:prstGeom>
          <a:solidFill>
            <a:schemeClr val="accent1"/>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2" name="Google Shape;7;p28" descr="Picture 6">
            <a:extLst>
              <a:ext uri="{FF2B5EF4-FFF2-40B4-BE49-F238E27FC236}">
                <a16:creationId xmlns:a16="http://schemas.microsoft.com/office/drawing/2014/main" id="{5CC3B2A6-B9E4-4692-B1C5-C4AFE479505E}"/>
              </a:ext>
            </a:extLst>
          </p:cNvPr>
          <p:cNvPicPr preferRelativeResize="0"/>
          <p:nvPr userDrawn="1"/>
        </p:nvPicPr>
        <p:blipFill rotWithShape="1">
          <a:blip r:embed="rId3">
            <a:alphaModFix/>
          </a:blip>
          <a:srcRect/>
          <a:stretch/>
        </p:blipFill>
        <p:spPr>
          <a:xfrm>
            <a:off x="29762" y="-5988"/>
            <a:ext cx="2150723" cy="169039"/>
          </a:xfrm>
          <a:prstGeom prst="rect">
            <a:avLst/>
          </a:prstGeom>
          <a:noFill/>
          <a:ln>
            <a:noFill/>
          </a:ln>
        </p:spPr>
      </p:pic>
      <p:sp>
        <p:nvSpPr>
          <p:cNvPr id="33" name="Google Shape;8;p28">
            <a:extLst>
              <a:ext uri="{FF2B5EF4-FFF2-40B4-BE49-F238E27FC236}">
                <a16:creationId xmlns:a16="http://schemas.microsoft.com/office/drawing/2014/main" id="{1897D9CE-58CC-4DB4-A4A6-DD3585087B5E}"/>
              </a:ext>
            </a:extLst>
          </p:cNvPr>
          <p:cNvSpPr txBox="1"/>
          <p:nvPr userDrawn="1"/>
        </p:nvSpPr>
        <p:spPr>
          <a:xfrm>
            <a:off x="10615294" y="-1"/>
            <a:ext cx="1530987" cy="230792"/>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CSE 123 Spring 2026</a:t>
            </a:r>
            <a:endParaRPr dirty="0"/>
          </a:p>
        </p:txBody>
      </p:sp>
      <p:sp>
        <p:nvSpPr>
          <p:cNvPr id="2" name="Google Shape;92;p1">
            <a:extLst>
              <a:ext uri="{FF2B5EF4-FFF2-40B4-BE49-F238E27FC236}">
                <a16:creationId xmlns:a16="http://schemas.microsoft.com/office/drawing/2014/main" id="{C96B5491-F7FA-23FC-FB30-12701599F978}"/>
              </a:ext>
            </a:extLst>
          </p:cNvPr>
          <p:cNvSpPr txBox="1"/>
          <p:nvPr userDrawn="1"/>
        </p:nvSpPr>
        <p:spPr>
          <a:xfrm>
            <a:off x="7148325" y="1757973"/>
            <a:ext cx="4385400" cy="1785064"/>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404040"/>
              </a:buClr>
              <a:buSzPts val="2200"/>
              <a:buFont typeface="Calibri"/>
              <a:buNone/>
            </a:pPr>
            <a:r>
              <a:rPr lang="en-US" sz="2200" b="1" i="1" u="none" strike="noStrike" cap="none" dirty="0">
                <a:solidFill>
                  <a:srgbClr val="404040"/>
                </a:solidFill>
                <a:latin typeface="Calibri"/>
                <a:ea typeface="Calibri"/>
                <a:cs typeface="Calibri"/>
                <a:sym typeface="Calibri"/>
              </a:rPr>
              <a:t>Talk to your neighbors:</a:t>
            </a:r>
          </a:p>
          <a:p>
            <a:pPr marL="0" marR="0" lvl="0" indent="0" algn="ctr" rtl="0">
              <a:lnSpc>
                <a:spcPct val="100000"/>
              </a:lnSpc>
              <a:spcBef>
                <a:spcPts val="0"/>
              </a:spcBef>
              <a:spcAft>
                <a:spcPts val="0"/>
              </a:spcAft>
              <a:buClr>
                <a:srgbClr val="404040"/>
              </a:buClr>
              <a:buSzPts val="2200"/>
              <a:buFont typeface="Calibri"/>
              <a:buNone/>
            </a:pPr>
            <a:endParaRPr lang="en-US" sz="2200" b="1" i="1" u="none" strike="noStrike" cap="none" dirty="0">
              <a:solidFill>
                <a:srgbClr val="404040"/>
              </a:solidFill>
              <a:latin typeface="Calibri"/>
              <a:ea typeface="Calibri"/>
              <a:cs typeface="Calibri"/>
              <a:sym typeface="Calibri"/>
            </a:endParaRPr>
          </a:p>
          <a:p>
            <a:pPr marL="0" marR="0" lvl="0" indent="0" algn="ctr" rtl="0">
              <a:lnSpc>
                <a:spcPct val="100000"/>
              </a:lnSpc>
              <a:spcBef>
                <a:spcPts val="0"/>
              </a:spcBef>
              <a:spcAft>
                <a:spcPts val="0"/>
              </a:spcAft>
              <a:buClr>
                <a:srgbClr val="404040"/>
              </a:buClr>
              <a:buSzPts val="2200"/>
              <a:buFont typeface="Calibri"/>
              <a:buNone/>
            </a:pPr>
            <a:endParaRPr lang="en-US" sz="2200" b="1" i="1" u="none" strike="noStrike" cap="none" dirty="0">
              <a:solidFill>
                <a:srgbClr val="404040"/>
              </a:solidFill>
              <a:latin typeface="Calibri"/>
              <a:ea typeface="Calibri"/>
              <a:cs typeface="Calibri"/>
              <a:sym typeface="Calibri"/>
            </a:endParaRPr>
          </a:p>
          <a:p>
            <a:pPr marL="0" marR="0" lvl="0" indent="0" algn="ctr" rtl="0">
              <a:lnSpc>
                <a:spcPct val="100000"/>
              </a:lnSpc>
              <a:spcBef>
                <a:spcPts val="0"/>
              </a:spcBef>
              <a:spcAft>
                <a:spcPts val="0"/>
              </a:spcAft>
              <a:buClr>
                <a:srgbClr val="404040"/>
              </a:buClr>
              <a:buSzPts val="2200"/>
              <a:buFont typeface="Calibri"/>
              <a:buNone/>
            </a:pPr>
            <a:endParaRPr lang="en-US" sz="2200" b="1" i="1" u="none" strike="noStrike" cap="none" dirty="0">
              <a:solidFill>
                <a:srgbClr val="404040"/>
              </a:solidFill>
              <a:latin typeface="Calibri"/>
              <a:ea typeface="Calibri"/>
              <a:cs typeface="Calibri"/>
              <a:sym typeface="Calibri"/>
            </a:endParaRPr>
          </a:p>
          <a:p>
            <a:pPr marL="0" marR="0" lvl="0" indent="0" algn="ctr" rtl="0">
              <a:lnSpc>
                <a:spcPct val="100000"/>
              </a:lnSpc>
              <a:spcBef>
                <a:spcPts val="0"/>
              </a:spcBef>
              <a:spcAft>
                <a:spcPts val="0"/>
              </a:spcAft>
              <a:buClr>
                <a:srgbClr val="404040"/>
              </a:buClr>
              <a:buSzPts val="2200"/>
              <a:buFont typeface="Calibri"/>
              <a:buNone/>
            </a:pPr>
            <a:endParaRPr lang="en-US" sz="2200" b="1" i="1" u="none" strike="noStrike" cap="none" dirty="0">
              <a:solidFill>
                <a:srgbClr val="404040"/>
              </a:solidFill>
              <a:latin typeface="Calibri"/>
              <a:ea typeface="Calibri"/>
              <a:cs typeface="Calibri"/>
              <a:sym typeface="Calibri"/>
            </a:endParaRPr>
          </a:p>
        </p:txBody>
      </p:sp>
      <p:sp>
        <p:nvSpPr>
          <p:cNvPr id="3" name="Google Shape;94;p1">
            <a:extLst>
              <a:ext uri="{FF2B5EF4-FFF2-40B4-BE49-F238E27FC236}">
                <a16:creationId xmlns:a16="http://schemas.microsoft.com/office/drawing/2014/main" id="{9ED2A101-430A-CE69-E5BC-7D6DD50BF4E3}"/>
              </a:ext>
            </a:extLst>
          </p:cNvPr>
          <p:cNvSpPr txBox="1"/>
          <p:nvPr userDrawn="1"/>
        </p:nvSpPr>
        <p:spPr>
          <a:xfrm>
            <a:off x="7071026" y="1419273"/>
            <a:ext cx="4539900" cy="33870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A6A6A6"/>
              </a:buClr>
              <a:buSzPts val="1600"/>
              <a:buFont typeface="Montserrat SemiBold"/>
              <a:buNone/>
            </a:pPr>
            <a:r>
              <a:rPr lang="en-US" sz="1600" b="1" i="0" u="none" strike="noStrike" cap="none" dirty="0">
                <a:solidFill>
                  <a:srgbClr val="A6A6A6"/>
                </a:solidFill>
                <a:latin typeface="Montserrat SemiBold"/>
                <a:ea typeface="Montserrat SemiBold"/>
                <a:cs typeface="Montserrat SemiBold"/>
                <a:sym typeface="Montserrat SemiBold"/>
              </a:rPr>
              <a:t>BEFORE WE START</a:t>
            </a:r>
            <a:endParaRPr dirty="0"/>
          </a:p>
        </p:txBody>
      </p:sp>
      <p:sp>
        <p:nvSpPr>
          <p:cNvPr id="11" name="TextBox 10">
            <a:extLst>
              <a:ext uri="{FF2B5EF4-FFF2-40B4-BE49-F238E27FC236}">
                <a16:creationId xmlns:a16="http://schemas.microsoft.com/office/drawing/2014/main" id="{5C8C360F-4256-FEE1-7C14-17182C543AFA}"/>
              </a:ext>
            </a:extLst>
          </p:cNvPr>
          <p:cNvSpPr txBox="1"/>
          <p:nvPr userDrawn="1"/>
        </p:nvSpPr>
        <p:spPr>
          <a:xfrm>
            <a:off x="3000376" y="-2819"/>
            <a:ext cx="6191248" cy="230832"/>
          </a:xfrm>
          <a:prstGeom prst="rect">
            <a:avLst/>
          </a:prstGeom>
          <a:noFill/>
        </p:spPr>
        <p:txBody>
          <a:bodyPr wrap="square" rtlCol="0">
            <a:spAutoFit/>
          </a:bodyPr>
          <a:lstStyle/>
          <a:p>
            <a:pPr algn="ctr"/>
            <a:r>
              <a:rPr lang="en-US" sz="900" b="1" i="0" dirty="0">
                <a:solidFill>
                  <a:schemeClr val="bg1"/>
                </a:solidFill>
                <a:latin typeface="Montserrat SemiBold" pitchFamily="2" charset="77"/>
              </a:rPr>
              <a:t>LEC 02: Polymorphism; Abstract Classes</a:t>
            </a:r>
          </a:p>
        </p:txBody>
      </p:sp>
      <p:sp>
        <p:nvSpPr>
          <p:cNvPr id="12" name="Google Shape;23;p29">
            <a:extLst>
              <a:ext uri="{FF2B5EF4-FFF2-40B4-BE49-F238E27FC236}">
                <a16:creationId xmlns:a16="http://schemas.microsoft.com/office/drawing/2014/main" id="{8AB0C156-E646-655A-EAEF-6213F4E43055}"/>
              </a:ext>
            </a:extLst>
          </p:cNvPr>
          <p:cNvSpPr txBox="1"/>
          <p:nvPr userDrawn="1"/>
        </p:nvSpPr>
        <p:spPr>
          <a:xfrm>
            <a:off x="486355" y="2794656"/>
            <a:ext cx="1137069" cy="338514"/>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FFFFFF"/>
              </a:buClr>
              <a:buSzPts val="1600"/>
              <a:buFont typeface="Montserrat"/>
              <a:buNone/>
            </a:pPr>
            <a:r>
              <a:rPr lang="en-US" sz="1600" b="0" i="0" u="none" strike="noStrike" cap="none" dirty="0">
                <a:solidFill>
                  <a:srgbClr val="FFFFFF"/>
                </a:solidFill>
                <a:latin typeface="Montserrat"/>
                <a:ea typeface="Montserrat"/>
                <a:cs typeface="Montserrat"/>
                <a:sym typeface="Montserrat"/>
              </a:rPr>
              <a:t>LEC 02</a:t>
            </a:r>
            <a:endParaRPr dirty="0"/>
          </a:p>
        </p:txBody>
      </p:sp>
    </p:spTree>
    <p:extLst>
      <p:ext uri="{BB962C8B-B14F-4D97-AF65-F5344CB8AC3E}">
        <p14:creationId xmlns:p14="http://schemas.microsoft.com/office/powerpoint/2010/main" val="3740153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460B4-70F4-B145-8648-892BD7385F5F}"/>
              </a:ext>
            </a:extLst>
          </p:cNvPr>
          <p:cNvSpPr>
            <a:spLocks noGrp="1"/>
          </p:cNvSpPr>
          <p:nvPr>
            <p:ph type="title"/>
          </p:nvPr>
        </p:nvSpPr>
        <p:spPr>
          <a:xfrm>
            <a:off x="838200" y="456565"/>
            <a:ext cx="10515600" cy="76263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173FE4-2A2D-D54E-9CA7-3BE743A500E7}"/>
              </a:ext>
            </a:extLst>
          </p:cNvPr>
          <p:cNvSpPr>
            <a:spLocks noGrp="1"/>
          </p:cNvSpPr>
          <p:nvPr>
            <p:ph type="body" idx="1"/>
          </p:nvPr>
        </p:nvSpPr>
        <p:spPr>
          <a:xfrm>
            <a:off x="838200" y="1371600"/>
            <a:ext cx="10515600" cy="4805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F20E522-6C81-E146-9573-8B2A26576090}"/>
              </a:ext>
            </a:extLst>
          </p:cNvPr>
          <p:cNvSpPr>
            <a:spLocks noGrp="1"/>
          </p:cNvSpPr>
          <p:nvPr>
            <p:ph type="sldNum" sz="quarter" idx="4"/>
          </p:nvPr>
        </p:nvSpPr>
        <p:spPr>
          <a:xfrm>
            <a:off x="11487150" y="6329363"/>
            <a:ext cx="552450" cy="365125"/>
          </a:xfrm>
          <a:prstGeom prst="rect">
            <a:avLst/>
          </a:prstGeom>
        </p:spPr>
        <p:txBody>
          <a:bodyPr vert="horz" lIns="91440" tIns="45720" rIns="91440" bIns="45720" rtlCol="0" anchor="ctr"/>
          <a:lstStyle>
            <a:lvl1pPr algn="r">
              <a:defRPr sz="1100" b="1">
                <a:solidFill>
                  <a:srgbClr val="2E235D"/>
                </a:solidFill>
              </a:defRPr>
            </a:lvl1pPr>
          </a:lstStyle>
          <a:p>
            <a:fld id="{B84CCEFC-A9FF-8249-A3D3-21FB7B7CCB8D}" type="slidenum">
              <a:rPr lang="en-US" smtClean="0"/>
              <a:pPr/>
              <a:t>‹#›</a:t>
            </a:fld>
            <a:endParaRPr lang="en-US"/>
          </a:p>
        </p:txBody>
      </p:sp>
      <p:sp>
        <p:nvSpPr>
          <p:cNvPr id="8" name="Rectangle 7">
            <a:extLst>
              <a:ext uri="{FF2B5EF4-FFF2-40B4-BE49-F238E27FC236}">
                <a16:creationId xmlns:a16="http://schemas.microsoft.com/office/drawing/2014/main" id="{27829BDB-00F0-1A4D-85ED-E7EECB1665B0}"/>
              </a:ext>
            </a:extLst>
          </p:cNvPr>
          <p:cNvSpPr/>
          <p:nvPr userDrawn="1"/>
        </p:nvSpPr>
        <p:spPr>
          <a:xfrm>
            <a:off x="-89452" y="-2819"/>
            <a:ext cx="12503426" cy="23955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2F99840-7979-4642-ADBB-375B21C7BD95}"/>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9763" y="29972"/>
            <a:ext cx="2150721" cy="169037"/>
          </a:xfrm>
          <a:prstGeom prst="rect">
            <a:avLst/>
          </a:prstGeom>
        </p:spPr>
      </p:pic>
      <p:sp>
        <p:nvSpPr>
          <p:cNvPr id="9" name="TextBox 8">
            <a:extLst>
              <a:ext uri="{FF2B5EF4-FFF2-40B4-BE49-F238E27FC236}">
                <a16:creationId xmlns:a16="http://schemas.microsoft.com/office/drawing/2014/main" id="{C16FF7FA-8B99-C643-9479-91C32ACC4F6F}"/>
              </a:ext>
            </a:extLst>
          </p:cNvPr>
          <p:cNvSpPr txBox="1"/>
          <p:nvPr userDrawn="1"/>
        </p:nvSpPr>
        <p:spPr>
          <a:xfrm>
            <a:off x="10569575" y="0"/>
            <a:ext cx="1622425" cy="230832"/>
          </a:xfrm>
          <a:prstGeom prst="rect">
            <a:avLst/>
          </a:prstGeom>
          <a:noFill/>
        </p:spPr>
        <p:txBody>
          <a:bodyPr wrap="square" rtlCol="0">
            <a:spAutoFit/>
          </a:bodyPr>
          <a:lstStyle/>
          <a:p>
            <a:pPr algn="r"/>
            <a:r>
              <a:rPr lang="en-US" sz="900" b="1" i="0" dirty="0">
                <a:solidFill>
                  <a:schemeClr val="bg1"/>
                </a:solidFill>
                <a:latin typeface="Montserrat SemiBold" pitchFamily="2" charset="77"/>
              </a:rPr>
              <a:t>CSE 123 Spring 2026</a:t>
            </a:r>
          </a:p>
        </p:txBody>
      </p:sp>
      <p:sp>
        <p:nvSpPr>
          <p:cNvPr id="10" name="TextBox 9">
            <a:extLst>
              <a:ext uri="{FF2B5EF4-FFF2-40B4-BE49-F238E27FC236}">
                <a16:creationId xmlns:a16="http://schemas.microsoft.com/office/drawing/2014/main" id="{2982E279-6D9E-BC4A-A9B9-46E4512D586D}"/>
              </a:ext>
            </a:extLst>
          </p:cNvPr>
          <p:cNvSpPr txBox="1"/>
          <p:nvPr userDrawn="1"/>
        </p:nvSpPr>
        <p:spPr>
          <a:xfrm>
            <a:off x="3000376" y="-2819"/>
            <a:ext cx="6191248" cy="230832"/>
          </a:xfrm>
          <a:prstGeom prst="rect">
            <a:avLst/>
          </a:prstGeom>
          <a:noFill/>
        </p:spPr>
        <p:txBody>
          <a:bodyPr wrap="square" rtlCol="0">
            <a:spAutoFit/>
          </a:bodyPr>
          <a:lstStyle/>
          <a:p>
            <a:pPr algn="ctr"/>
            <a:r>
              <a:rPr lang="en-US" sz="900" b="1" i="0" dirty="0">
                <a:solidFill>
                  <a:schemeClr val="bg1"/>
                </a:solidFill>
                <a:latin typeface="Montserrat SemiBold" pitchFamily="2" charset="77"/>
              </a:rPr>
              <a:t>LEC 02: Polymorphism; Abstract Classes</a:t>
            </a:r>
          </a:p>
        </p:txBody>
      </p:sp>
    </p:spTree>
    <p:extLst>
      <p:ext uri="{BB962C8B-B14F-4D97-AF65-F5344CB8AC3E}">
        <p14:creationId xmlns:p14="http://schemas.microsoft.com/office/powerpoint/2010/main" val="846827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9" r:id="rId4"/>
    <p:sldLayoutId id="2147483660" r:id="rId5"/>
    <p:sldLayoutId id="2147483654" r:id="rId6"/>
    <p:sldLayoutId id="2147483655" r:id="rId7"/>
    <p:sldLayoutId id="2147483658" r:id="rId8"/>
  </p:sldLayoutIdLst>
  <p:hf hdr="0" ftr="0" dt="0"/>
  <p:txStyles>
    <p:titleStyle>
      <a:lvl1pPr algn="l" defTabSz="914400" rtl="0" eaLnBrk="1" latinLnBrk="0" hangingPunct="1">
        <a:lnSpc>
          <a:spcPct val="90000"/>
        </a:lnSpc>
        <a:spcBef>
          <a:spcPct val="0"/>
        </a:spcBef>
        <a:buNone/>
        <a:defRPr sz="4400" b="1" i="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open.spotify.com/playlist/3fZiDBuo8bMbuQCWwhcluE?si=LZUfkfdGRJiBio82B6PowA"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edstem.org/us/courses/97144/discussion/7909346" TargetMode="External"/><Relationship Id="rId2" Type="http://schemas.openxmlformats.org/officeDocument/2006/relationships/hyperlink" Target="https://cs.uw.edu/123/rubrics/#creative-project-rubric"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cs.uw.edu/123/syllabus/#academic-honesty-and-collaboration"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hyperlink" Target="https://www.cnet.com/tech/services-and-software/glue-in-pizza-eat-rocks-googles-ai-search-is-mocked-for-bizarre-answers/" TargetMode="External"/><Relationship Id="rId4" Type="http://schemas.openxmlformats.org/officeDocument/2006/relationships/image" Target="../media/image13.jpeg"/></Relationships>
</file>

<file path=ppt/slides/_rels/slide35.xml.rels><?xml version="1.0" encoding="UTF-8" standalone="yes"?>
<Relationships xmlns="http://schemas.openxmlformats.org/package/2006/relationships"><Relationship Id="rId3" Type="http://schemas.openxmlformats.org/officeDocument/2006/relationships/hyperlink" Target="http://cs.uw.edu/123/syllabus/#using-ai-in-cse-123"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cs.uw.edu/123/syllabus/#using-ai-in-cse-123"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
          <p:cNvSpPr txBox="1">
            <a:spLocks noGrp="1"/>
          </p:cNvSpPr>
          <p:nvPr>
            <p:ph type="title"/>
          </p:nvPr>
        </p:nvSpPr>
        <p:spPr>
          <a:prstGeom prst="rect">
            <a:avLst/>
          </a:prstGeom>
          <a:noFill/>
          <a:ln>
            <a:noFill/>
          </a:ln>
        </p:spPr>
        <p:txBody>
          <a:bodyPr spcFirstLastPara="1" wrap="square" lIns="45700" tIns="45700" rIns="45700" bIns="45700" anchor="t" anchorCtr="0">
            <a:normAutofit/>
          </a:bodyPr>
          <a:lstStyle/>
          <a:p>
            <a:pPr lvl="0"/>
            <a:r>
              <a:rPr lang="en-US" sz="4800" dirty="0">
                <a:latin typeface="Montserrat SemiBold" panose="00000700000000000000" pitchFamily="2" charset="0"/>
              </a:rPr>
              <a:t>Polymorphism;</a:t>
            </a:r>
            <a:br>
              <a:rPr lang="en-US" sz="4800" dirty="0">
                <a:latin typeface="Montserrat SemiBold" panose="00000700000000000000" pitchFamily="2" charset="0"/>
              </a:rPr>
            </a:br>
            <a:r>
              <a:rPr lang="en-US" sz="4800" dirty="0">
                <a:latin typeface="Montserrat SemiBold" panose="00000700000000000000" pitchFamily="2" charset="0"/>
              </a:rPr>
              <a:t>Abstract Classes</a:t>
            </a:r>
            <a:endParaRPr sz="4800" dirty="0">
              <a:latin typeface="Montserrat SemiBold" panose="00000700000000000000" pitchFamily="2" charset="0"/>
            </a:endParaRPr>
          </a:p>
        </p:txBody>
      </p:sp>
      <p:sp>
        <p:nvSpPr>
          <p:cNvPr id="94" name="Google Shape;94;p1"/>
          <p:cNvSpPr txBox="1"/>
          <p:nvPr/>
        </p:nvSpPr>
        <p:spPr>
          <a:xfrm>
            <a:off x="7071026" y="1419273"/>
            <a:ext cx="4539900" cy="33870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A6A6A6"/>
              </a:buClr>
              <a:buSzPts val="1600"/>
              <a:buFont typeface="Montserrat SemiBold"/>
              <a:buNone/>
            </a:pPr>
            <a:r>
              <a:rPr lang="en-US" sz="1600" b="1" i="0" u="none" strike="noStrike" cap="none">
                <a:solidFill>
                  <a:srgbClr val="A6A6A6"/>
                </a:solidFill>
                <a:latin typeface="Montserrat SemiBold"/>
                <a:ea typeface="Montserrat SemiBold"/>
                <a:cs typeface="Montserrat SemiBold"/>
                <a:sym typeface="Montserrat SemiBold"/>
              </a:rPr>
              <a:t>BEFORE WE START</a:t>
            </a:r>
            <a:endParaRPr/>
          </a:p>
        </p:txBody>
      </p:sp>
      <p:sp>
        <p:nvSpPr>
          <p:cNvPr id="7" name="TextBox 6">
            <a:extLst>
              <a:ext uri="{FF2B5EF4-FFF2-40B4-BE49-F238E27FC236}">
                <a16:creationId xmlns:a16="http://schemas.microsoft.com/office/drawing/2014/main" id="{D68D04F4-55AB-5CE1-FC37-42BEC912BC09}"/>
              </a:ext>
            </a:extLst>
          </p:cNvPr>
          <p:cNvSpPr txBox="1"/>
          <p:nvPr/>
        </p:nvSpPr>
        <p:spPr>
          <a:xfrm>
            <a:off x="7071026" y="2237509"/>
            <a:ext cx="4539900" cy="1477328"/>
          </a:xfrm>
          <a:prstGeom prst="rect">
            <a:avLst/>
          </a:prstGeom>
          <a:noFill/>
        </p:spPr>
        <p:txBody>
          <a:bodyPr wrap="square" rtlCol="0">
            <a:spAutoFit/>
          </a:bodyPr>
          <a:lstStyle/>
          <a:p>
            <a:pPr algn="ctr"/>
            <a:endParaRPr lang="en-US" i="1" dirty="0"/>
          </a:p>
          <a:p>
            <a:pPr algn="ctr"/>
            <a:r>
              <a:rPr lang="en-US" i="1" dirty="0"/>
              <a:t>Coffee or tea? Or something else?</a:t>
            </a:r>
          </a:p>
          <a:p>
            <a:pPr algn="ctr"/>
            <a:endParaRPr lang="en-US" i="1" dirty="0"/>
          </a:p>
          <a:p>
            <a:pPr algn="ctr"/>
            <a:endParaRPr lang="en-US" b="1" dirty="0">
              <a:solidFill>
                <a:schemeClr val="accent6"/>
              </a:solidFill>
              <a:cs typeface="Calibri"/>
              <a:sym typeface="Calibri"/>
            </a:endParaRPr>
          </a:p>
          <a:p>
            <a:pPr algn="ctr"/>
            <a:r>
              <a:rPr lang="en-US" b="1" dirty="0">
                <a:solidFill>
                  <a:schemeClr val="accent6"/>
                </a:solidFill>
                <a:cs typeface="Calibri"/>
                <a:sym typeface="Calibri"/>
              </a:rPr>
              <a:t>Respond on sli.do!</a:t>
            </a:r>
            <a:endParaRPr lang="en-US" b="1" dirty="0">
              <a:solidFill>
                <a:schemeClr val="accent6"/>
              </a:solidFill>
              <a:latin typeface="Calibri" panose="020F0502020204030204" pitchFamily="34" charset="0"/>
              <a:cs typeface="Calibri" panose="020F0502020204030204" pitchFamily="34" charset="0"/>
            </a:endParaRPr>
          </a:p>
        </p:txBody>
      </p:sp>
      <p:sp>
        <p:nvSpPr>
          <p:cNvPr id="8" name="Google Shape;96;p1">
            <a:extLst>
              <a:ext uri="{FF2B5EF4-FFF2-40B4-BE49-F238E27FC236}">
                <a16:creationId xmlns:a16="http://schemas.microsoft.com/office/drawing/2014/main" id="{6D3E86C1-0029-4CB4-AD7F-E20428D378CA}"/>
              </a:ext>
            </a:extLst>
          </p:cNvPr>
          <p:cNvSpPr txBox="1"/>
          <p:nvPr/>
        </p:nvSpPr>
        <p:spPr>
          <a:xfrm>
            <a:off x="6519481" y="3741864"/>
            <a:ext cx="2138245" cy="492412"/>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000" dirty="0">
                <a:solidFill>
                  <a:schemeClr val="tx1">
                    <a:lumMod val="75000"/>
                    <a:lumOff val="25000"/>
                  </a:schemeClr>
                </a:solidFill>
                <a:latin typeface="Montserrat ExtraBold"/>
                <a:ea typeface="Montserrat ExtraBold"/>
                <a:cs typeface="Montserrat ExtraBold"/>
                <a:sym typeface="Montserrat ExtraBold"/>
              </a:rPr>
              <a:t>Instructor:</a:t>
            </a:r>
            <a:endParaRPr sz="2000" dirty="0">
              <a:solidFill>
                <a:schemeClr val="tx1">
                  <a:lumMod val="75000"/>
                  <a:lumOff val="25000"/>
                </a:schemeClr>
              </a:solidFill>
              <a:latin typeface="Montserrat ExtraBold"/>
              <a:ea typeface="Montserrat ExtraBold"/>
              <a:cs typeface="Montserrat ExtraBold"/>
              <a:sym typeface="Montserrat ExtraBold"/>
            </a:endParaRPr>
          </a:p>
        </p:txBody>
      </p:sp>
      <p:sp>
        <p:nvSpPr>
          <p:cNvPr id="9" name="Google Shape;98;p1">
            <a:extLst>
              <a:ext uri="{FF2B5EF4-FFF2-40B4-BE49-F238E27FC236}">
                <a16:creationId xmlns:a16="http://schemas.microsoft.com/office/drawing/2014/main" id="{1445E81B-07F4-4595-97CF-890E8EBF5EEF}"/>
              </a:ext>
            </a:extLst>
          </p:cNvPr>
          <p:cNvSpPr txBox="1"/>
          <p:nvPr/>
        </p:nvSpPr>
        <p:spPr>
          <a:xfrm>
            <a:off x="8657726" y="3736492"/>
            <a:ext cx="3053700"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dirty="0">
                <a:solidFill>
                  <a:schemeClr val="tx1">
                    <a:lumMod val="75000"/>
                    <a:lumOff val="25000"/>
                  </a:schemeClr>
                </a:solidFill>
                <a:latin typeface="Montserrat SemiBold"/>
                <a:ea typeface="Montserrat SemiBold"/>
                <a:cs typeface="Montserrat SemiBold"/>
                <a:sym typeface="Montserrat SemiBold"/>
              </a:rPr>
              <a:t>Miya </a:t>
            </a:r>
            <a:r>
              <a:rPr lang="en-US" sz="2000" dirty="0" err="1">
                <a:solidFill>
                  <a:schemeClr val="tx1">
                    <a:lumMod val="75000"/>
                    <a:lumOff val="25000"/>
                  </a:schemeClr>
                </a:solidFill>
                <a:latin typeface="Montserrat SemiBold"/>
                <a:ea typeface="Montserrat SemiBold"/>
                <a:cs typeface="Montserrat SemiBold"/>
                <a:sym typeface="Montserrat SemiBold"/>
              </a:rPr>
              <a:t>Natsuhara</a:t>
            </a:r>
            <a:endParaRPr lang="en-US" sz="2000" dirty="0">
              <a:solidFill>
                <a:schemeClr val="tx1">
                  <a:lumMod val="75000"/>
                  <a:lumOff val="25000"/>
                </a:schemeClr>
              </a:solidFill>
              <a:latin typeface="Montserrat SemiBold"/>
              <a:ea typeface="Montserrat SemiBold"/>
              <a:cs typeface="Montserrat SemiBold"/>
              <a:sym typeface="Montserrat SemiBold"/>
            </a:endParaRPr>
          </a:p>
        </p:txBody>
      </p:sp>
      <p:sp>
        <p:nvSpPr>
          <p:cNvPr id="10" name="Google Shape;96;p1">
            <a:extLst>
              <a:ext uri="{FF2B5EF4-FFF2-40B4-BE49-F238E27FC236}">
                <a16:creationId xmlns:a16="http://schemas.microsoft.com/office/drawing/2014/main" id="{1D5D2A8A-C374-4A88-9256-602211BE1951}"/>
              </a:ext>
            </a:extLst>
          </p:cNvPr>
          <p:cNvSpPr txBox="1"/>
          <p:nvPr/>
        </p:nvSpPr>
        <p:spPr>
          <a:xfrm>
            <a:off x="5500614" y="4433103"/>
            <a:ext cx="2138245" cy="492412"/>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000" dirty="0">
                <a:solidFill>
                  <a:schemeClr val="tx1">
                    <a:lumMod val="75000"/>
                    <a:lumOff val="25000"/>
                  </a:schemeClr>
                </a:solidFill>
                <a:latin typeface="Montserrat ExtraBold"/>
                <a:ea typeface="Montserrat ExtraBold"/>
                <a:cs typeface="Montserrat ExtraBold"/>
                <a:sym typeface="Montserrat ExtraBold"/>
              </a:rPr>
              <a:t>TAs:</a:t>
            </a:r>
            <a:endParaRPr sz="2000" dirty="0">
              <a:solidFill>
                <a:schemeClr val="tx1">
                  <a:lumMod val="75000"/>
                  <a:lumOff val="25000"/>
                </a:schemeClr>
              </a:solidFill>
              <a:latin typeface="Montserrat ExtraBold"/>
              <a:ea typeface="Montserrat ExtraBold"/>
              <a:cs typeface="Montserrat ExtraBold"/>
              <a:sym typeface="Montserrat ExtraBold"/>
            </a:endParaRPr>
          </a:p>
        </p:txBody>
      </p:sp>
      <p:sp>
        <p:nvSpPr>
          <p:cNvPr id="11" name="TextBox 10">
            <a:extLst>
              <a:ext uri="{FF2B5EF4-FFF2-40B4-BE49-F238E27FC236}">
                <a16:creationId xmlns:a16="http://schemas.microsoft.com/office/drawing/2014/main" id="{6A76BF6D-88AA-436B-9196-E1C15A30A195}"/>
              </a:ext>
            </a:extLst>
          </p:cNvPr>
          <p:cNvSpPr txBox="1"/>
          <p:nvPr/>
        </p:nvSpPr>
        <p:spPr>
          <a:xfrm>
            <a:off x="7643103" y="4255881"/>
            <a:ext cx="4011913" cy="2154436"/>
          </a:xfrm>
          <a:prstGeom prst="rect">
            <a:avLst/>
          </a:prstGeom>
          <a:noFill/>
        </p:spPr>
        <p:txBody>
          <a:bodyPr wrap="square" numCol="4" rtlCol="0">
            <a:spAutoFit/>
          </a:bodyPr>
          <a:lstStyle/>
          <a:p>
            <a:r>
              <a:rPr lang="en-US" sz="1200" dirty="0" err="1">
                <a:latin typeface="Montserrat" panose="00000500000000000000" pitchFamily="2" charset="0"/>
              </a:rPr>
              <a:t>Arohan</a:t>
            </a:r>
            <a:endParaRPr lang="en-US" sz="1200" dirty="0">
              <a:latin typeface="Montserrat" panose="00000500000000000000" pitchFamily="2" charset="0"/>
            </a:endParaRPr>
          </a:p>
          <a:p>
            <a:r>
              <a:rPr lang="en-US" sz="1200" dirty="0" err="1">
                <a:latin typeface="Montserrat" panose="00000500000000000000" pitchFamily="2" charset="0"/>
              </a:rPr>
              <a:t>Sreshta</a:t>
            </a:r>
            <a:endParaRPr lang="en-US" sz="1200" dirty="0">
              <a:latin typeface="Montserrat" panose="00000500000000000000" pitchFamily="2" charset="0"/>
            </a:endParaRPr>
          </a:p>
          <a:p>
            <a:r>
              <a:rPr lang="en-US" sz="1200" dirty="0" err="1">
                <a:latin typeface="Montserrat" panose="00000500000000000000" pitchFamily="2" charset="0"/>
              </a:rPr>
              <a:t>Rushil</a:t>
            </a:r>
            <a:endParaRPr lang="en-US" sz="1200" dirty="0">
              <a:latin typeface="Montserrat" panose="00000500000000000000" pitchFamily="2" charset="0"/>
            </a:endParaRPr>
          </a:p>
          <a:p>
            <a:r>
              <a:rPr lang="en-US" sz="1200" dirty="0">
                <a:latin typeface="Montserrat" panose="00000500000000000000" pitchFamily="2" charset="0"/>
              </a:rPr>
              <a:t>Sean B</a:t>
            </a:r>
          </a:p>
          <a:p>
            <a:r>
              <a:rPr lang="en-US" sz="1200" dirty="0">
                <a:latin typeface="Montserrat" panose="00000500000000000000" pitchFamily="2" charset="0"/>
              </a:rPr>
              <a:t>Chloe</a:t>
            </a:r>
          </a:p>
          <a:p>
            <a:r>
              <a:rPr lang="en-US" sz="1200" dirty="0">
                <a:latin typeface="Montserrat" panose="00000500000000000000" pitchFamily="2" charset="0"/>
              </a:rPr>
              <a:t>Jenny</a:t>
            </a:r>
          </a:p>
          <a:p>
            <a:r>
              <a:rPr lang="en-US" sz="1200" dirty="0">
                <a:latin typeface="Montserrat" panose="00000500000000000000" pitchFamily="2" charset="0"/>
              </a:rPr>
              <a:t>Nate</a:t>
            </a:r>
          </a:p>
          <a:p>
            <a:r>
              <a:rPr lang="en-US" sz="1200" dirty="0" err="1">
                <a:latin typeface="Montserrat" panose="00000500000000000000" pitchFamily="2" charset="0"/>
              </a:rPr>
              <a:t>Saachi</a:t>
            </a:r>
            <a:endParaRPr lang="en-US" sz="1200" dirty="0">
              <a:latin typeface="Montserrat" panose="00000500000000000000" pitchFamily="2" charset="0"/>
            </a:endParaRPr>
          </a:p>
          <a:p>
            <a:r>
              <a:rPr lang="en-US" sz="1200" dirty="0" err="1">
                <a:latin typeface="Montserrat" panose="00000500000000000000" pitchFamily="2" charset="0"/>
              </a:rPr>
              <a:t>Hawa</a:t>
            </a:r>
            <a:endParaRPr lang="en-US" sz="1200" dirty="0">
              <a:latin typeface="Montserrat" panose="00000500000000000000" pitchFamily="2" charset="0"/>
            </a:endParaRPr>
          </a:p>
          <a:p>
            <a:r>
              <a:rPr lang="en-US" sz="1200" dirty="0">
                <a:latin typeface="Montserrat" panose="00000500000000000000" pitchFamily="2" charset="0"/>
              </a:rPr>
              <a:t>Maggie</a:t>
            </a:r>
          </a:p>
          <a:p>
            <a:r>
              <a:rPr lang="en-US" sz="1200" dirty="0">
                <a:latin typeface="Montserrat" panose="00000500000000000000" pitchFamily="2" charset="0"/>
              </a:rPr>
              <a:t>Sean E</a:t>
            </a:r>
          </a:p>
          <a:p>
            <a:r>
              <a:rPr lang="en-US" sz="1200" dirty="0" err="1">
                <a:latin typeface="Montserrat" panose="00000500000000000000" pitchFamily="2" charset="0"/>
              </a:rPr>
              <a:t>Shiven</a:t>
            </a:r>
            <a:endParaRPr lang="en-US" sz="1200" dirty="0">
              <a:latin typeface="Montserrat" panose="00000500000000000000" pitchFamily="2" charset="0"/>
            </a:endParaRPr>
          </a:p>
          <a:p>
            <a:r>
              <a:rPr lang="en-US" sz="1200" dirty="0" err="1">
                <a:latin typeface="Montserrat" panose="00000500000000000000" pitchFamily="2" charset="0"/>
              </a:rPr>
              <a:t>Vrinda</a:t>
            </a:r>
            <a:endParaRPr lang="en-US" sz="1200" dirty="0">
              <a:latin typeface="Montserrat" panose="00000500000000000000" pitchFamily="2" charset="0"/>
            </a:endParaRPr>
          </a:p>
          <a:p>
            <a:r>
              <a:rPr lang="en-US" sz="1200" dirty="0">
                <a:latin typeface="Montserrat" panose="00000500000000000000" pitchFamily="2" charset="0"/>
              </a:rPr>
              <a:t>Gavin</a:t>
            </a:r>
          </a:p>
          <a:p>
            <a:r>
              <a:rPr lang="en-US" sz="1200" dirty="0">
                <a:latin typeface="Montserrat" panose="00000500000000000000" pitchFamily="2" charset="0"/>
              </a:rPr>
              <a:t>Shreya</a:t>
            </a:r>
          </a:p>
          <a:p>
            <a:r>
              <a:rPr lang="en-US" sz="1200" dirty="0">
                <a:latin typeface="Montserrat" panose="00000500000000000000" pitchFamily="2" charset="0"/>
              </a:rPr>
              <a:t>Jonah</a:t>
            </a:r>
          </a:p>
          <a:p>
            <a:r>
              <a:rPr lang="en-US" sz="1200" dirty="0">
                <a:latin typeface="Montserrat" panose="00000500000000000000" pitchFamily="2" charset="0"/>
              </a:rPr>
              <a:t>Renee</a:t>
            </a:r>
          </a:p>
          <a:p>
            <a:r>
              <a:rPr lang="en-US" sz="1200" dirty="0">
                <a:latin typeface="Montserrat" panose="00000500000000000000" pitchFamily="2" charset="0"/>
              </a:rPr>
              <a:t>Chris</a:t>
            </a:r>
          </a:p>
          <a:p>
            <a:r>
              <a:rPr lang="en-US" sz="1200" dirty="0">
                <a:latin typeface="Montserrat" panose="00000500000000000000" pitchFamily="2" charset="0"/>
              </a:rPr>
              <a:t>Ishita</a:t>
            </a:r>
          </a:p>
          <a:p>
            <a:r>
              <a:rPr lang="en-US" sz="1200" dirty="0" err="1">
                <a:latin typeface="Montserrat" panose="00000500000000000000" pitchFamily="2" charset="0"/>
              </a:rPr>
              <a:t>Kuhu</a:t>
            </a:r>
            <a:endParaRPr lang="en-US" sz="1200" dirty="0">
              <a:latin typeface="Montserrat" panose="00000500000000000000" pitchFamily="2" charset="0"/>
            </a:endParaRPr>
          </a:p>
          <a:p>
            <a:r>
              <a:rPr lang="en-US" sz="1200" dirty="0">
                <a:latin typeface="Montserrat" panose="00000500000000000000" pitchFamily="2" charset="0"/>
              </a:rPr>
              <a:t>Kavya</a:t>
            </a:r>
          </a:p>
          <a:p>
            <a:r>
              <a:rPr lang="en-US" sz="1200" dirty="0">
                <a:latin typeface="Montserrat" panose="00000500000000000000" pitchFamily="2" charset="0"/>
              </a:rPr>
              <a:t>Misha</a:t>
            </a:r>
          </a:p>
          <a:p>
            <a:r>
              <a:rPr lang="en-US" sz="1200" dirty="0" err="1">
                <a:latin typeface="Montserrat" panose="00000500000000000000" pitchFamily="2" charset="0"/>
              </a:rPr>
              <a:t>Yuntong</a:t>
            </a:r>
            <a:endParaRPr lang="en-US" sz="1200" dirty="0">
              <a:latin typeface="Montserrat" panose="00000500000000000000" pitchFamily="2" charset="0"/>
            </a:endParaRPr>
          </a:p>
          <a:p>
            <a:r>
              <a:rPr lang="en-US" sz="1200" dirty="0">
                <a:latin typeface="Montserrat" panose="00000500000000000000" pitchFamily="2" charset="0"/>
              </a:rPr>
              <a:t>Amiya</a:t>
            </a:r>
          </a:p>
          <a:p>
            <a:r>
              <a:rPr lang="en-US" sz="1200" dirty="0">
                <a:latin typeface="Montserrat" panose="00000500000000000000" pitchFamily="2" charset="0"/>
              </a:rPr>
              <a:t>Sahana</a:t>
            </a:r>
          </a:p>
          <a:p>
            <a:r>
              <a:rPr lang="en-US" sz="1200" dirty="0">
                <a:latin typeface="Montserrat" panose="00000500000000000000" pitchFamily="2" charset="0"/>
              </a:rPr>
              <a:t>Anirudh</a:t>
            </a:r>
          </a:p>
          <a:p>
            <a:r>
              <a:rPr lang="en-US" sz="1200" dirty="0">
                <a:latin typeface="Montserrat" panose="00000500000000000000" pitchFamily="2" charset="0"/>
              </a:rPr>
              <a:t>Rohan</a:t>
            </a:r>
          </a:p>
          <a:p>
            <a:r>
              <a:rPr lang="en-US" sz="1200" dirty="0">
                <a:latin typeface="Montserrat" panose="00000500000000000000" pitchFamily="2" charset="0"/>
              </a:rPr>
              <a:t>Crystal</a:t>
            </a:r>
          </a:p>
          <a:p>
            <a:r>
              <a:rPr lang="en-US" sz="1200" dirty="0" err="1">
                <a:latin typeface="Montserrat" panose="00000500000000000000" pitchFamily="2" charset="0"/>
              </a:rPr>
              <a:t>Eeshani</a:t>
            </a:r>
            <a:endParaRPr lang="en-US" sz="1200" dirty="0">
              <a:latin typeface="Montserrat" panose="00000500000000000000" pitchFamily="2" charset="0"/>
            </a:endParaRPr>
          </a:p>
          <a:p>
            <a:r>
              <a:rPr lang="en-US" sz="1200" dirty="0" err="1">
                <a:latin typeface="Montserrat" panose="00000500000000000000" pitchFamily="2" charset="0"/>
              </a:rPr>
              <a:t>Prakshi</a:t>
            </a:r>
            <a:endParaRPr lang="en-US" sz="1200" dirty="0">
              <a:latin typeface="Montserrat" panose="00000500000000000000" pitchFamily="2" charset="0"/>
            </a:endParaRPr>
          </a:p>
          <a:p>
            <a:r>
              <a:rPr lang="en-US" sz="1200" dirty="0">
                <a:latin typeface="Montserrat" panose="00000500000000000000" pitchFamily="2" charset="0"/>
              </a:rPr>
              <a:t>Aidan</a:t>
            </a:r>
          </a:p>
          <a:p>
            <a:r>
              <a:rPr lang="en-US" sz="1200" dirty="0">
                <a:latin typeface="Montserrat" panose="00000500000000000000" pitchFamily="2" charset="0"/>
              </a:rPr>
              <a:t>Cora</a:t>
            </a:r>
          </a:p>
          <a:p>
            <a:r>
              <a:rPr lang="en-US" sz="1200" dirty="0" err="1">
                <a:latin typeface="Montserrat" panose="00000500000000000000" pitchFamily="2" charset="0"/>
              </a:rPr>
              <a:t>Nhan</a:t>
            </a:r>
            <a:endParaRPr lang="en-US" sz="1200" dirty="0">
              <a:latin typeface="Montserrat" panose="00000500000000000000" pitchFamily="2" charset="0"/>
            </a:endParaRPr>
          </a:p>
          <a:p>
            <a:r>
              <a:rPr lang="en-US" sz="1200" dirty="0">
                <a:latin typeface="Montserrat" panose="00000500000000000000" pitchFamily="2" charset="0"/>
              </a:rPr>
              <a:t>Anya</a:t>
            </a:r>
          </a:p>
          <a:p>
            <a:r>
              <a:rPr lang="en-US" sz="1200" dirty="0">
                <a:latin typeface="Montserrat" panose="00000500000000000000" pitchFamily="2" charset="0"/>
              </a:rPr>
              <a:t>Anisha</a:t>
            </a:r>
          </a:p>
          <a:p>
            <a:r>
              <a:rPr lang="en-US" sz="1200" dirty="0">
                <a:latin typeface="Montserrat" panose="00000500000000000000" pitchFamily="2" charset="0"/>
              </a:rPr>
              <a:t>Trien</a:t>
            </a:r>
          </a:p>
          <a:p>
            <a:r>
              <a:rPr lang="en-US" sz="1200" dirty="0">
                <a:latin typeface="Montserrat" panose="00000500000000000000" pitchFamily="2" charset="0"/>
              </a:rPr>
              <a:t>Neal</a:t>
            </a:r>
          </a:p>
          <a:p>
            <a:r>
              <a:rPr lang="en-US" sz="1200" dirty="0">
                <a:latin typeface="Montserrat" panose="00000500000000000000" pitchFamily="2" charset="0"/>
              </a:rPr>
              <a:t>Evan</a:t>
            </a:r>
          </a:p>
          <a:p>
            <a:r>
              <a:rPr lang="en-US" sz="1200" dirty="0">
                <a:latin typeface="Montserrat" panose="00000500000000000000" pitchFamily="2" charset="0"/>
              </a:rPr>
              <a:t>Rena</a:t>
            </a:r>
          </a:p>
        </p:txBody>
      </p:sp>
      <p:sp>
        <p:nvSpPr>
          <p:cNvPr id="12" name="TextBox 11">
            <a:extLst>
              <a:ext uri="{FF2B5EF4-FFF2-40B4-BE49-F238E27FC236}">
                <a16:creationId xmlns:a16="http://schemas.microsoft.com/office/drawing/2014/main" id="{F05E6F70-BEF7-499F-AB26-CF100EB0147A}"/>
              </a:ext>
            </a:extLst>
          </p:cNvPr>
          <p:cNvSpPr txBox="1"/>
          <p:nvPr/>
        </p:nvSpPr>
        <p:spPr>
          <a:xfrm>
            <a:off x="6815404" y="6360778"/>
            <a:ext cx="5208274" cy="369332"/>
          </a:xfrm>
          <a:prstGeom prst="rect">
            <a:avLst/>
          </a:prstGeom>
          <a:noFill/>
        </p:spPr>
        <p:txBody>
          <a:bodyPr wrap="square" rtlCol="0">
            <a:spAutoFit/>
          </a:bodyPr>
          <a:lstStyle/>
          <a:p>
            <a:r>
              <a:rPr lang="en-US" i="1" dirty="0">
                <a:solidFill>
                  <a:srgbClr val="535353"/>
                </a:solidFill>
                <a:latin typeface="Montserrat SemiBold" panose="00000700000000000000" pitchFamily="2" charset="0"/>
              </a:rPr>
              <a:t>Music </a:t>
            </a:r>
            <a:r>
              <a:rPr lang="en-US" dirty="0">
                <a:solidFill>
                  <a:srgbClr val="535353"/>
                </a:solidFill>
                <a:latin typeface="Montserrat SemiBold" panose="00000700000000000000" pitchFamily="2" charset="0"/>
              </a:rPr>
              <a:t>: 🌻 </a:t>
            </a:r>
            <a:r>
              <a:rPr lang="en-US" dirty="0">
                <a:solidFill>
                  <a:srgbClr val="535353"/>
                </a:solidFill>
                <a:latin typeface="Montserrat SemiBold" panose="00000700000000000000" pitchFamily="2" charset="0"/>
                <a:hlinkClick r:id="rId3"/>
              </a:rPr>
              <a:t>CSE 123 26sp Lecture Tunes</a:t>
            </a:r>
            <a:r>
              <a:rPr lang="en-US" dirty="0">
                <a:solidFill>
                  <a:srgbClr val="535353"/>
                </a:solidFill>
                <a:latin typeface="Montserrat SemiBold" panose="00000700000000000000" pitchFamily="2" charset="0"/>
              </a:rPr>
              <a:t> 🌻</a:t>
            </a:r>
          </a:p>
        </p:txBody>
      </p:sp>
      <p:cxnSp>
        <p:nvCxnSpPr>
          <p:cNvPr id="4" name="Straight Connector 3">
            <a:extLst>
              <a:ext uri="{FF2B5EF4-FFF2-40B4-BE49-F238E27FC236}">
                <a16:creationId xmlns:a16="http://schemas.microsoft.com/office/drawing/2014/main" id="{BFDD4D40-2976-4257-B860-4D018E6B85BD}"/>
              </a:ext>
              <a:ext uri="{C183D7F6-B498-43B3-948B-1728B52AA6E4}">
                <adec:decorative xmlns:adec="http://schemas.microsoft.com/office/drawing/2017/decorative" val="1"/>
              </a:ext>
            </a:extLst>
          </p:cNvPr>
          <p:cNvCxnSpPr/>
          <p:nvPr/>
        </p:nvCxnSpPr>
        <p:spPr>
          <a:xfrm>
            <a:off x="6923314" y="3761016"/>
            <a:ext cx="4788112"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descr="qr code for https://app.sli.do/event/qJg2G7FUUgybkJP3oxLogN">
            <a:extLst>
              <a:ext uri="{FF2B5EF4-FFF2-40B4-BE49-F238E27FC236}">
                <a16:creationId xmlns:a16="http://schemas.microsoft.com/office/drawing/2014/main" id="{7C9E7F73-101B-47DE-82F5-A2D8EBCFB98F}"/>
              </a:ext>
            </a:extLst>
          </p:cNvPr>
          <p:cNvPicPr>
            <a:picLocks noChangeAspect="1"/>
          </p:cNvPicPr>
          <p:nvPr/>
        </p:nvPicPr>
        <p:blipFill>
          <a:blip r:embed="rId4"/>
          <a:stretch>
            <a:fillRect/>
          </a:stretch>
        </p:blipFill>
        <p:spPr>
          <a:xfrm>
            <a:off x="2896520" y="5674416"/>
            <a:ext cx="1005840" cy="10058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74137-454F-4228-821A-939B43E99E6D}"/>
              </a:ext>
            </a:extLst>
          </p:cNvPr>
          <p:cNvSpPr>
            <a:spLocks noGrp="1"/>
          </p:cNvSpPr>
          <p:nvPr>
            <p:ph type="title"/>
          </p:nvPr>
        </p:nvSpPr>
        <p:spPr/>
        <p:txBody>
          <a:bodyPr/>
          <a:lstStyle/>
          <a:p>
            <a:r>
              <a:rPr lang="en-US" dirty="0"/>
              <a:t>Compiler vs. Runtime Errors</a:t>
            </a:r>
          </a:p>
        </p:txBody>
      </p:sp>
      <p:sp>
        <p:nvSpPr>
          <p:cNvPr id="3" name="Content Placeholder 2">
            <a:extLst>
              <a:ext uri="{FF2B5EF4-FFF2-40B4-BE49-F238E27FC236}">
                <a16:creationId xmlns:a16="http://schemas.microsoft.com/office/drawing/2014/main" id="{3768DF6D-D585-4D00-AEEE-A7BCCB0F5840}"/>
              </a:ext>
            </a:extLst>
          </p:cNvPr>
          <p:cNvSpPr>
            <a:spLocks noGrp="1"/>
          </p:cNvSpPr>
          <p:nvPr>
            <p:ph idx="1"/>
          </p:nvPr>
        </p:nvSpPr>
        <p:spPr>
          <a:xfrm>
            <a:off x="838199" y="1229833"/>
            <a:ext cx="10652393" cy="5486400"/>
          </a:xfrm>
        </p:spPr>
        <p:txBody>
          <a:bodyPr>
            <a:normAutofit fontScale="92500" lnSpcReduction="10000"/>
          </a:bodyPr>
          <a:lstStyle/>
          <a:p>
            <a:pPr indent="-406400">
              <a:lnSpc>
                <a:spcPct val="100000"/>
              </a:lnSpc>
              <a:buSzPts val="2800"/>
            </a:pPr>
            <a:r>
              <a:rPr lang="en-US" dirty="0" err="1">
                <a:solidFill>
                  <a:srgbClr val="C00000"/>
                </a:solidFill>
                <a:latin typeface="Consolas" panose="020B0609020204030204" pitchFamily="49" charset="0"/>
              </a:rPr>
              <a:t>DeclaredType</a:t>
            </a:r>
            <a:r>
              <a:rPr lang="en-US" dirty="0">
                <a:latin typeface="Consolas" panose="020B0609020204030204" pitchFamily="49" charset="0"/>
              </a:rPr>
              <a:t> x = new </a:t>
            </a:r>
            <a:r>
              <a:rPr lang="en-US" dirty="0" err="1">
                <a:solidFill>
                  <a:srgbClr val="0070C0"/>
                </a:solidFill>
                <a:latin typeface="Consolas" panose="020B0609020204030204" pitchFamily="49" charset="0"/>
              </a:rPr>
              <a:t>ActualType</a:t>
            </a:r>
            <a:r>
              <a:rPr lang="en-US" dirty="0">
                <a:latin typeface="Consolas" panose="020B0609020204030204" pitchFamily="49" charset="0"/>
              </a:rPr>
              <a:t>()</a:t>
            </a:r>
          </a:p>
          <a:p>
            <a:pPr lvl="1" indent="-406400">
              <a:lnSpc>
                <a:spcPct val="100000"/>
              </a:lnSpc>
              <a:buSzPts val="2800"/>
            </a:pPr>
            <a:r>
              <a:rPr lang="en-US" dirty="0"/>
              <a:t>At compile time, Java only knows </a:t>
            </a:r>
            <a:r>
              <a:rPr lang="en-US" dirty="0" err="1">
                <a:latin typeface="Consolas" panose="020B0609020204030204" pitchFamily="49" charset="0"/>
              </a:rPr>
              <a:t>DeclaredType</a:t>
            </a:r>
            <a:endParaRPr lang="en-US" dirty="0">
              <a:latin typeface="Consolas" panose="020B0609020204030204" pitchFamily="49" charset="0"/>
            </a:endParaRPr>
          </a:p>
          <a:p>
            <a:pPr lvl="1" indent="-406400">
              <a:lnSpc>
                <a:spcPct val="100000"/>
              </a:lnSpc>
              <a:buSzPts val="2800"/>
            </a:pPr>
            <a:r>
              <a:rPr lang="en-US" dirty="0"/>
              <a:t>Compiler error: trying to call a method that isn’t present</a:t>
            </a:r>
            <a:endParaRPr lang="en-US" dirty="0">
              <a:latin typeface="Consolas" panose="020B0609020204030204" pitchFamily="49" charset="0"/>
            </a:endParaRPr>
          </a:p>
          <a:p>
            <a:pPr marL="279400" lvl="1" indent="0">
              <a:lnSpc>
                <a:spcPct val="100000"/>
              </a:lnSpc>
              <a:buSzPts val="2800"/>
              <a:buNone/>
            </a:pPr>
            <a:r>
              <a:rPr lang="en-US" dirty="0">
                <a:latin typeface="Consolas" panose="020B0609020204030204" pitchFamily="49" charset="0"/>
              </a:rPr>
              <a:t>        </a:t>
            </a:r>
            <a:r>
              <a:rPr lang="en-US" dirty="0">
                <a:solidFill>
                  <a:srgbClr val="C00000"/>
                </a:solidFill>
                <a:latin typeface="Consolas" panose="020B0609020204030204" pitchFamily="49" charset="0"/>
              </a:rPr>
              <a:t>Animal</a:t>
            </a:r>
            <a:r>
              <a:rPr lang="en-US" dirty="0">
                <a:latin typeface="Consolas" panose="020B0609020204030204" pitchFamily="49" charset="0"/>
              </a:rPr>
              <a:t> a = new </a:t>
            </a:r>
            <a:r>
              <a:rPr lang="en-US" dirty="0">
                <a:solidFill>
                  <a:srgbClr val="0070C0"/>
                </a:solidFill>
                <a:latin typeface="Consolas" panose="020B0609020204030204" pitchFamily="49" charset="0"/>
              </a:rPr>
              <a:t>Dog</a:t>
            </a:r>
            <a:r>
              <a:rPr lang="en-US" dirty="0">
                <a:latin typeface="Consolas" panose="020B0609020204030204" pitchFamily="49" charset="0"/>
              </a:rPr>
              <a:t>();</a:t>
            </a:r>
          </a:p>
          <a:p>
            <a:pPr marL="279400" lvl="1" indent="0">
              <a:lnSpc>
                <a:spcPct val="100000"/>
              </a:lnSpc>
              <a:buSzPts val="2800"/>
              <a:buNone/>
            </a:pPr>
            <a:r>
              <a:rPr lang="en-US" dirty="0">
                <a:latin typeface="Consolas" panose="020B0609020204030204" pitchFamily="49" charset="0"/>
              </a:rPr>
              <a:t>	    </a:t>
            </a:r>
            <a:r>
              <a:rPr lang="en-US" dirty="0" err="1">
                <a:latin typeface="Consolas" panose="020B0609020204030204" pitchFamily="49" charset="0"/>
              </a:rPr>
              <a:t>a.bark</a:t>
            </a:r>
            <a:r>
              <a:rPr lang="en-US" dirty="0">
                <a:latin typeface="Consolas" panose="020B0609020204030204" pitchFamily="49" charset="0"/>
              </a:rPr>
              <a:t>();               // No bark() -&gt; CE</a:t>
            </a:r>
          </a:p>
          <a:p>
            <a:pPr marL="622300" lvl="1" indent="-342900">
              <a:lnSpc>
                <a:spcPct val="100000"/>
              </a:lnSpc>
              <a:buSzPts val="2800"/>
            </a:pPr>
            <a:r>
              <a:rPr lang="en-US" dirty="0"/>
              <a:t>Can cast to change the </a:t>
            </a:r>
            <a:r>
              <a:rPr lang="en-US" dirty="0" err="1">
                <a:solidFill>
                  <a:srgbClr val="C00000"/>
                </a:solidFill>
                <a:latin typeface="Consolas" panose="020B0609020204030204" pitchFamily="49" charset="0"/>
              </a:rPr>
              <a:t>DeclaredType</a:t>
            </a:r>
            <a:r>
              <a:rPr lang="en-US" dirty="0"/>
              <a:t> of an object</a:t>
            </a:r>
            <a:br>
              <a:rPr lang="en-US" dirty="0"/>
            </a:br>
            <a:r>
              <a:rPr lang="en-US" dirty="0"/>
              <a:t>	         </a:t>
            </a:r>
            <a:r>
              <a:rPr lang="en-US" dirty="0">
                <a:solidFill>
                  <a:srgbClr val="C00000"/>
                </a:solidFill>
                <a:latin typeface="Consolas" panose="020B0609020204030204" pitchFamily="49" charset="0"/>
              </a:rPr>
              <a:t>Dog</a:t>
            </a:r>
            <a:r>
              <a:rPr lang="en-US" dirty="0">
                <a:latin typeface="Consolas" panose="020B0609020204030204" pitchFamily="49" charset="0"/>
              </a:rPr>
              <a:t> d = (Dog) a;</a:t>
            </a:r>
            <a:endParaRPr lang="en-US" dirty="0"/>
          </a:p>
          <a:p>
            <a:pPr marL="279400" lvl="1" indent="0">
              <a:lnSpc>
                <a:spcPct val="100000"/>
              </a:lnSpc>
              <a:buSzPts val="2800"/>
              <a:buNone/>
            </a:pPr>
            <a:r>
              <a:rPr lang="en-US" dirty="0"/>
              <a:t>	         </a:t>
            </a:r>
            <a:r>
              <a:rPr lang="en-US" dirty="0" err="1">
                <a:latin typeface="Consolas" panose="020B0609020204030204" pitchFamily="49" charset="0"/>
              </a:rPr>
              <a:t>d.bark</a:t>
            </a:r>
            <a:r>
              <a:rPr lang="en-US" dirty="0">
                <a:latin typeface="Consolas" panose="020B0609020204030204" pitchFamily="49" charset="0"/>
              </a:rPr>
              <a:t>();               // No more CE</a:t>
            </a:r>
          </a:p>
          <a:p>
            <a:pPr marL="622300" lvl="1" indent="-342900">
              <a:lnSpc>
                <a:spcPct val="100000"/>
              </a:lnSpc>
              <a:buSzPts val="2800"/>
              <a:buFontTx/>
              <a:buChar char="-"/>
            </a:pPr>
            <a:r>
              <a:rPr lang="en-US" dirty="0"/>
              <a:t>Runtime error: attempting cast to type that is not a superclass of actual type</a:t>
            </a:r>
            <a:endParaRPr lang="en-US" dirty="0">
              <a:latin typeface="Consolas" panose="020B0609020204030204" pitchFamily="49" charset="0"/>
            </a:endParaRPr>
          </a:p>
          <a:p>
            <a:pPr marL="279400" lvl="1" indent="0">
              <a:lnSpc>
                <a:spcPct val="100000"/>
              </a:lnSpc>
              <a:buSzPts val="2800"/>
              <a:buNone/>
            </a:pPr>
            <a:r>
              <a:rPr lang="en-US" dirty="0">
                <a:latin typeface="Consolas" panose="020B0609020204030204" pitchFamily="49" charset="0"/>
              </a:rPr>
              <a:t>	    </a:t>
            </a:r>
            <a:r>
              <a:rPr lang="en-US" dirty="0">
                <a:solidFill>
                  <a:srgbClr val="C00000"/>
                </a:solidFill>
                <a:latin typeface="Consolas" panose="020B0609020204030204" pitchFamily="49" charset="0"/>
              </a:rPr>
              <a:t>Animal</a:t>
            </a:r>
            <a:r>
              <a:rPr lang="en-US" dirty="0">
                <a:latin typeface="Consolas" panose="020B0609020204030204" pitchFamily="49" charset="0"/>
              </a:rPr>
              <a:t> a = new </a:t>
            </a:r>
            <a:r>
              <a:rPr lang="en-US" dirty="0">
                <a:solidFill>
                  <a:srgbClr val="0070C0"/>
                </a:solidFill>
                <a:latin typeface="Consolas" panose="020B0609020204030204" pitchFamily="49" charset="0"/>
              </a:rPr>
              <a:t>Fish</a:t>
            </a:r>
            <a:r>
              <a:rPr lang="en-US" dirty="0">
                <a:latin typeface="Consolas" panose="020B0609020204030204" pitchFamily="49" charset="0"/>
              </a:rPr>
              <a:t>();</a:t>
            </a:r>
            <a:br>
              <a:rPr lang="en-US" dirty="0">
                <a:latin typeface="Consolas" panose="020B0609020204030204" pitchFamily="49" charset="0"/>
              </a:rPr>
            </a:br>
            <a:r>
              <a:rPr lang="en-US" dirty="0">
                <a:latin typeface="Consolas" panose="020B0609020204030204" pitchFamily="49" charset="0"/>
              </a:rPr>
              <a:t>        </a:t>
            </a:r>
            <a:r>
              <a:rPr lang="en-US" dirty="0">
                <a:solidFill>
                  <a:srgbClr val="C00000"/>
                </a:solidFill>
                <a:latin typeface="Consolas" panose="020B0609020204030204" pitchFamily="49" charset="0"/>
              </a:rPr>
              <a:t>Dog</a:t>
            </a:r>
            <a:r>
              <a:rPr lang="en-US" dirty="0">
                <a:latin typeface="Consolas" panose="020B0609020204030204" pitchFamily="49" charset="0"/>
              </a:rPr>
              <a:t> d = (Dog) a;        // Can’t cast -&gt; RE</a:t>
            </a:r>
          </a:p>
          <a:p>
            <a:pPr marL="279400" lvl="1" indent="0">
              <a:lnSpc>
                <a:spcPct val="100000"/>
              </a:lnSpc>
              <a:buSzPts val="2800"/>
              <a:buNone/>
            </a:pPr>
            <a:r>
              <a:rPr lang="en-US" dirty="0">
                <a:latin typeface="Consolas" panose="020B0609020204030204" pitchFamily="49" charset="0"/>
              </a:rPr>
              <a:t>        </a:t>
            </a:r>
            <a:r>
              <a:rPr lang="en-US" dirty="0" err="1">
                <a:latin typeface="Consolas" panose="020B0609020204030204" pitchFamily="49" charset="0"/>
              </a:rPr>
              <a:t>d.bark</a:t>
            </a:r>
            <a:r>
              <a:rPr lang="en-US" dirty="0">
                <a:latin typeface="Consolas" panose="020B0609020204030204" pitchFamily="49" charset="0"/>
              </a:rPr>
              <a:t>(); </a:t>
            </a:r>
          </a:p>
          <a:p>
            <a:pPr marL="279400" lvl="1" indent="0">
              <a:lnSpc>
                <a:spcPct val="100000"/>
              </a:lnSpc>
              <a:buSzPts val="2800"/>
              <a:buNone/>
            </a:pPr>
            <a:endParaRPr lang="en-US" dirty="0">
              <a:latin typeface="Consolas" panose="020B0609020204030204" pitchFamily="49" charset="0"/>
            </a:endParaRPr>
          </a:p>
          <a:p>
            <a:pPr marL="279400" lvl="1" indent="0">
              <a:lnSpc>
                <a:spcPct val="100000"/>
              </a:lnSpc>
              <a:buSzPts val="2800"/>
              <a:buNone/>
            </a:pPr>
            <a:r>
              <a:rPr lang="en-US" dirty="0">
                <a:latin typeface="Consolas" panose="020B0609020204030204" pitchFamily="49" charset="0"/>
              </a:rPr>
              <a:t>- </a:t>
            </a:r>
            <a:r>
              <a:rPr lang="en-US" dirty="0"/>
              <a:t>Order matters! Compilation before runtime</a:t>
            </a:r>
          </a:p>
          <a:p>
            <a:pPr marL="279400" lvl="1" indent="0">
              <a:lnSpc>
                <a:spcPct val="100000"/>
              </a:lnSpc>
              <a:buSzPts val="2800"/>
              <a:buNone/>
            </a:pPr>
            <a:endParaRPr lang="en-US" dirty="0">
              <a:latin typeface="Consolas" panose="020B0609020204030204" pitchFamily="49" charset="0"/>
            </a:endParaRPr>
          </a:p>
          <a:p>
            <a:pPr marL="279400" lvl="1" indent="0">
              <a:lnSpc>
                <a:spcPct val="100000"/>
              </a:lnSpc>
              <a:buSzPts val="2800"/>
              <a:buNone/>
            </a:pPr>
            <a:endParaRPr lang="en-US" dirty="0">
              <a:latin typeface="Consolas" panose="020B0609020204030204" pitchFamily="49" charset="0"/>
            </a:endParaRPr>
          </a:p>
          <a:p>
            <a:pPr marL="622300" lvl="1" indent="-342900">
              <a:lnSpc>
                <a:spcPct val="100000"/>
              </a:lnSpc>
              <a:buSzPts val="2800"/>
            </a:pPr>
            <a:endParaRPr lang="en-US" dirty="0">
              <a:latin typeface="Consolas" panose="020B0609020204030204" pitchFamily="49" charset="0"/>
            </a:endParaRPr>
          </a:p>
        </p:txBody>
      </p:sp>
      <p:sp>
        <p:nvSpPr>
          <p:cNvPr id="4" name="Slide Number Placeholder 3">
            <a:extLst>
              <a:ext uri="{FF2B5EF4-FFF2-40B4-BE49-F238E27FC236}">
                <a16:creationId xmlns:a16="http://schemas.microsoft.com/office/drawing/2014/main" id="{C91807A4-2EC8-4CC2-A5B2-AD900A39A0CF}"/>
              </a:ext>
            </a:extLst>
          </p:cNvPr>
          <p:cNvSpPr>
            <a:spLocks noGrp="1"/>
          </p:cNvSpPr>
          <p:nvPr>
            <p:ph type="sldNum" sz="quarter" idx="12"/>
          </p:nvPr>
        </p:nvSpPr>
        <p:spPr/>
        <p:txBody>
          <a:bodyPr/>
          <a:lstStyle/>
          <a:p>
            <a:fld id="{B84CCEFC-A9FF-8249-A3D3-21FB7B7CCB8D}" type="slidenum">
              <a:rPr lang="en-US" smtClean="0"/>
              <a:t>10</a:t>
            </a:fld>
            <a:endParaRPr lang="en-US"/>
          </a:p>
        </p:txBody>
      </p:sp>
    </p:spTree>
    <p:extLst>
      <p:ext uri="{BB962C8B-B14F-4D97-AF65-F5344CB8AC3E}">
        <p14:creationId xmlns:p14="http://schemas.microsoft.com/office/powerpoint/2010/main" val="2848011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9CA84-BB09-F98A-324E-682DF90F3D4D}"/>
              </a:ext>
            </a:extLst>
          </p:cNvPr>
          <p:cNvSpPr>
            <a:spLocks noGrp="1"/>
          </p:cNvSpPr>
          <p:nvPr>
            <p:ph type="title"/>
          </p:nvPr>
        </p:nvSpPr>
        <p:spPr/>
        <p:txBody>
          <a:bodyPr/>
          <a:lstStyle/>
          <a:p>
            <a:r>
              <a:rPr lang="en-US" dirty="0"/>
              <a:t>Compiling Method Calls</a:t>
            </a:r>
          </a:p>
        </p:txBody>
      </p:sp>
      <p:sp>
        <p:nvSpPr>
          <p:cNvPr id="26" name="TextBox 25">
            <a:extLst>
              <a:ext uri="{FF2B5EF4-FFF2-40B4-BE49-F238E27FC236}">
                <a16:creationId xmlns:a16="http://schemas.microsoft.com/office/drawing/2014/main" id="{274A80E6-EB7E-C097-B0DC-B951EBCCF3CD}"/>
              </a:ext>
            </a:extLst>
          </p:cNvPr>
          <p:cNvSpPr txBox="1"/>
          <p:nvPr/>
        </p:nvSpPr>
        <p:spPr>
          <a:xfrm>
            <a:off x="254234" y="1231479"/>
            <a:ext cx="3393878" cy="584775"/>
          </a:xfrm>
          <a:prstGeom prst="rect">
            <a:avLst/>
          </a:prstGeom>
          <a:noFill/>
        </p:spPr>
        <p:txBody>
          <a:bodyPr wrap="none" rtlCol="0">
            <a:spAutoFit/>
          </a:bodyPr>
          <a:lstStyle/>
          <a:p>
            <a:r>
              <a:rPr lang="en-US" sz="1600" dirty="0">
                <a:solidFill>
                  <a:srgbClr val="C00000"/>
                </a:solidFill>
                <a:latin typeface="Source Code Pro" panose="020F0502020204030204" pitchFamily="49" charset="0"/>
              </a:rPr>
              <a:t>Animal</a:t>
            </a:r>
            <a:r>
              <a:rPr lang="en-US" sz="1600" b="0" i="0" dirty="0">
                <a:solidFill>
                  <a:srgbClr val="000000"/>
                </a:solidFill>
                <a:effectLst/>
                <a:latin typeface="Source Code Pro" panose="020F0502020204030204" pitchFamily="49" charset="0"/>
              </a:rPr>
              <a:t> </a:t>
            </a:r>
            <a:r>
              <a:rPr lang="en-US" sz="1600" dirty="0">
                <a:solidFill>
                  <a:srgbClr val="000000"/>
                </a:solidFill>
                <a:latin typeface="Source Code Pro" panose="020F0502020204030204" pitchFamily="49" charset="0"/>
              </a:rPr>
              <a:t>rufus</a:t>
            </a:r>
            <a:r>
              <a:rPr lang="en-US" sz="1600" b="0" i="0" dirty="0">
                <a:solidFill>
                  <a:srgbClr val="000000"/>
                </a:solidFill>
                <a:effectLst/>
                <a:latin typeface="Source Code Pro" panose="020F0502020204030204" pitchFamily="49" charset="0"/>
              </a:rPr>
              <a:t> = new </a:t>
            </a:r>
            <a:r>
              <a:rPr lang="en-US" sz="1600" b="0" i="0" dirty="0">
                <a:solidFill>
                  <a:srgbClr val="0070C0"/>
                </a:solidFill>
                <a:effectLst/>
                <a:latin typeface="Source Code Pro" panose="020F0502020204030204" pitchFamily="49" charset="0"/>
              </a:rPr>
              <a:t>Dog</a:t>
            </a:r>
            <a:r>
              <a:rPr lang="en-US" sz="1600" b="0" i="0" dirty="0">
                <a:solidFill>
                  <a:srgbClr val="000000"/>
                </a:solidFill>
                <a:effectLst/>
                <a:latin typeface="Source Code Pro" panose="020F0502020204030204" pitchFamily="49" charset="0"/>
              </a:rPr>
              <a:t>();</a:t>
            </a:r>
          </a:p>
          <a:p>
            <a:r>
              <a:rPr lang="en-US" sz="1600" dirty="0" err="1">
                <a:solidFill>
                  <a:srgbClr val="000000"/>
                </a:solidFill>
                <a:latin typeface="Source Code Pro" panose="020F0502020204030204" pitchFamily="49" charset="0"/>
              </a:rPr>
              <a:t>rufus.bark</a:t>
            </a:r>
            <a:r>
              <a:rPr lang="en-US" sz="1600" dirty="0">
                <a:solidFill>
                  <a:srgbClr val="000000"/>
                </a:solidFill>
                <a:latin typeface="Source Code Pro" panose="020F0502020204030204" pitchFamily="49" charset="0"/>
              </a:rPr>
              <a:t>();</a:t>
            </a:r>
            <a:endParaRPr lang="en-US" sz="1600" dirty="0"/>
          </a:p>
        </p:txBody>
      </p:sp>
      <p:grpSp>
        <p:nvGrpSpPr>
          <p:cNvPr id="6" name="Group 5" descr="inheritance hierarchy: Dog extends Animal, Fish extends Animal, Animal extends Object">
            <a:extLst>
              <a:ext uri="{FF2B5EF4-FFF2-40B4-BE49-F238E27FC236}">
                <a16:creationId xmlns:a16="http://schemas.microsoft.com/office/drawing/2014/main" id="{0588CB09-9630-4B57-95E8-60B10AB60E44}"/>
              </a:ext>
            </a:extLst>
          </p:cNvPr>
          <p:cNvGrpSpPr/>
          <p:nvPr/>
        </p:nvGrpSpPr>
        <p:grpSpPr>
          <a:xfrm>
            <a:off x="1502228" y="2069534"/>
            <a:ext cx="3265714" cy="4571662"/>
            <a:chOff x="1502228" y="2069534"/>
            <a:chExt cx="3265714" cy="4571662"/>
          </a:xfrm>
        </p:grpSpPr>
        <p:sp>
          <p:nvSpPr>
            <p:cNvPr id="32" name="Rectangle 31">
              <a:extLst>
                <a:ext uri="{FF2B5EF4-FFF2-40B4-BE49-F238E27FC236}">
                  <a16:creationId xmlns:a16="http://schemas.microsoft.com/office/drawing/2014/main" id="{2756D96F-3050-B33A-5167-D05EEEFB9CAD}"/>
                </a:ext>
              </a:extLst>
            </p:cNvPr>
            <p:cNvSpPr/>
            <p:nvPr/>
          </p:nvSpPr>
          <p:spPr>
            <a:xfrm>
              <a:off x="2465613" y="2069534"/>
              <a:ext cx="1534885" cy="642257"/>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Object</a:t>
              </a:r>
            </a:p>
          </p:txBody>
        </p:sp>
        <p:sp>
          <p:nvSpPr>
            <p:cNvPr id="33" name="Rectangle 32">
              <a:extLst>
                <a:ext uri="{FF2B5EF4-FFF2-40B4-BE49-F238E27FC236}">
                  <a16:creationId xmlns:a16="http://schemas.microsoft.com/office/drawing/2014/main" id="{73F0FC08-FC08-72E0-AEFF-CEF6DE08743A}"/>
                </a:ext>
              </a:extLst>
            </p:cNvPr>
            <p:cNvSpPr/>
            <p:nvPr/>
          </p:nvSpPr>
          <p:spPr>
            <a:xfrm>
              <a:off x="2465613" y="3994151"/>
              <a:ext cx="1534885" cy="642257"/>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Animal</a:t>
              </a:r>
            </a:p>
          </p:txBody>
        </p:sp>
        <p:sp>
          <p:nvSpPr>
            <p:cNvPr id="34" name="Rectangle 33">
              <a:extLst>
                <a:ext uri="{FF2B5EF4-FFF2-40B4-BE49-F238E27FC236}">
                  <a16:creationId xmlns:a16="http://schemas.microsoft.com/office/drawing/2014/main" id="{A3255DED-D871-0145-1B3E-1C247E5CB658}"/>
                </a:ext>
              </a:extLst>
            </p:cNvPr>
            <p:cNvSpPr/>
            <p:nvPr/>
          </p:nvSpPr>
          <p:spPr>
            <a:xfrm>
              <a:off x="1502228" y="5998939"/>
              <a:ext cx="1534885" cy="642257"/>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Dog</a:t>
              </a:r>
            </a:p>
          </p:txBody>
        </p:sp>
        <p:sp>
          <p:nvSpPr>
            <p:cNvPr id="35" name="Rectangle 34">
              <a:extLst>
                <a:ext uri="{FF2B5EF4-FFF2-40B4-BE49-F238E27FC236}">
                  <a16:creationId xmlns:a16="http://schemas.microsoft.com/office/drawing/2014/main" id="{605674DF-3FB6-EA63-73E7-B7C59FBD1DD4}"/>
                </a:ext>
              </a:extLst>
            </p:cNvPr>
            <p:cNvSpPr/>
            <p:nvPr/>
          </p:nvSpPr>
          <p:spPr>
            <a:xfrm>
              <a:off x="3233057" y="5998938"/>
              <a:ext cx="1534885" cy="642257"/>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Fish</a:t>
              </a:r>
            </a:p>
          </p:txBody>
        </p:sp>
        <p:sp>
          <p:nvSpPr>
            <p:cNvPr id="37" name="TextBox 36">
              <a:extLst>
                <a:ext uri="{FF2B5EF4-FFF2-40B4-BE49-F238E27FC236}">
                  <a16:creationId xmlns:a16="http://schemas.microsoft.com/office/drawing/2014/main" id="{8BFE0088-2038-4635-1328-1B5CE2FD7DA2}"/>
                </a:ext>
              </a:extLst>
            </p:cNvPr>
            <p:cNvSpPr txBox="1"/>
            <p:nvPr/>
          </p:nvSpPr>
          <p:spPr>
            <a:xfrm rot="18467330">
              <a:off x="2152222" y="5060498"/>
              <a:ext cx="1056315" cy="707886"/>
            </a:xfrm>
            <a:prstGeom prst="rect">
              <a:avLst/>
            </a:prstGeom>
            <a:noFill/>
          </p:spPr>
          <p:txBody>
            <a:bodyPr wrap="none" rtlCol="0">
              <a:spAutoFit/>
            </a:bodyPr>
            <a:lstStyle/>
            <a:p>
              <a:r>
                <a:rPr lang="en-US" sz="2000" dirty="0"/>
                <a:t>extends</a:t>
              </a:r>
            </a:p>
            <a:p>
              <a:r>
                <a:rPr lang="en-US" sz="2000" dirty="0"/>
                <a:t>“is a”</a:t>
              </a:r>
            </a:p>
          </p:txBody>
        </p:sp>
        <p:sp>
          <p:nvSpPr>
            <p:cNvPr id="39" name="TextBox 38">
              <a:extLst>
                <a:ext uri="{FF2B5EF4-FFF2-40B4-BE49-F238E27FC236}">
                  <a16:creationId xmlns:a16="http://schemas.microsoft.com/office/drawing/2014/main" id="{8801E21F-1C0E-640B-CFAD-2AD7B40CEEE0}"/>
                </a:ext>
              </a:extLst>
            </p:cNvPr>
            <p:cNvSpPr txBox="1"/>
            <p:nvPr/>
          </p:nvSpPr>
          <p:spPr>
            <a:xfrm rot="3716597">
              <a:off x="3164307" y="5126956"/>
              <a:ext cx="1056315" cy="707886"/>
            </a:xfrm>
            <a:prstGeom prst="rect">
              <a:avLst/>
            </a:prstGeom>
            <a:noFill/>
          </p:spPr>
          <p:txBody>
            <a:bodyPr wrap="none" rtlCol="0">
              <a:spAutoFit/>
            </a:bodyPr>
            <a:lstStyle/>
            <a:p>
              <a:r>
                <a:rPr lang="en-US" sz="2000" dirty="0"/>
                <a:t>extends</a:t>
              </a:r>
            </a:p>
            <a:p>
              <a:r>
                <a:rPr lang="en-US" sz="2000" dirty="0"/>
                <a:t>“is a”</a:t>
              </a:r>
            </a:p>
          </p:txBody>
        </p:sp>
        <p:sp>
          <p:nvSpPr>
            <p:cNvPr id="41" name="TextBox 40">
              <a:extLst>
                <a:ext uri="{FF2B5EF4-FFF2-40B4-BE49-F238E27FC236}">
                  <a16:creationId xmlns:a16="http://schemas.microsoft.com/office/drawing/2014/main" id="{3D7ED2E2-4E06-CED7-80EB-D680ABA142C9}"/>
                </a:ext>
              </a:extLst>
            </p:cNvPr>
            <p:cNvSpPr txBox="1"/>
            <p:nvPr/>
          </p:nvSpPr>
          <p:spPr>
            <a:xfrm rot="16200000">
              <a:off x="2704898" y="2971351"/>
              <a:ext cx="1056315" cy="707886"/>
            </a:xfrm>
            <a:prstGeom prst="rect">
              <a:avLst/>
            </a:prstGeom>
            <a:noFill/>
          </p:spPr>
          <p:txBody>
            <a:bodyPr wrap="none" rtlCol="0">
              <a:spAutoFit/>
            </a:bodyPr>
            <a:lstStyle/>
            <a:p>
              <a:r>
                <a:rPr lang="en-US" sz="2000" dirty="0"/>
                <a:t>extends</a:t>
              </a:r>
            </a:p>
            <a:p>
              <a:r>
                <a:rPr lang="en-US" sz="2000" dirty="0"/>
                <a:t>“is a”</a:t>
              </a:r>
            </a:p>
          </p:txBody>
        </p:sp>
      </p:grpSp>
      <p:sp>
        <p:nvSpPr>
          <p:cNvPr id="42" name="Rectangle 41">
            <a:extLst>
              <a:ext uri="{FF2B5EF4-FFF2-40B4-BE49-F238E27FC236}">
                <a16:creationId xmlns:a16="http://schemas.microsoft.com/office/drawing/2014/main" id="{A0FCAE10-9499-5142-EC00-F98FF8745188}"/>
              </a:ext>
              <a:ext uri="{C183D7F6-B498-43B3-948B-1728B52AA6E4}">
                <adec:decorative xmlns:adec="http://schemas.microsoft.com/office/drawing/2017/decorative" val="1"/>
              </a:ext>
            </a:extLst>
          </p:cNvPr>
          <p:cNvSpPr/>
          <p:nvPr/>
        </p:nvSpPr>
        <p:spPr>
          <a:xfrm>
            <a:off x="6008914" y="2166386"/>
            <a:ext cx="5780312" cy="2775728"/>
          </a:xfrm>
          <a:prstGeom prst="rect">
            <a:avLst/>
          </a:prstGeom>
          <a:solidFill>
            <a:srgbClr val="D9F2D0"/>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F28A47C-D98D-3C45-CE87-2D6850CE185D}"/>
              </a:ext>
            </a:extLst>
          </p:cNvPr>
          <p:cNvSpPr txBox="1"/>
          <p:nvPr/>
        </p:nvSpPr>
        <p:spPr>
          <a:xfrm>
            <a:off x="6096000" y="1493837"/>
            <a:ext cx="5693228" cy="4154984"/>
          </a:xfrm>
          <a:prstGeom prst="rect">
            <a:avLst/>
          </a:prstGeom>
          <a:noFill/>
        </p:spPr>
        <p:txBody>
          <a:bodyPr wrap="square" rtlCol="0">
            <a:spAutoFit/>
          </a:bodyPr>
          <a:lstStyle/>
          <a:p>
            <a:r>
              <a:rPr lang="en-US" sz="2400" b="1" dirty="0"/>
              <a:t>When compiling:</a:t>
            </a:r>
          </a:p>
          <a:p>
            <a:endParaRPr lang="en-US" sz="2400" dirty="0"/>
          </a:p>
          <a:p>
            <a:r>
              <a:rPr lang="en-US" sz="2400" dirty="0"/>
              <a:t>Can we </a:t>
            </a:r>
            <a:r>
              <a:rPr lang="en-US" sz="2400" i="1" dirty="0"/>
              <a:t>guarantee </a:t>
            </a:r>
            <a:r>
              <a:rPr lang="en-US" sz="2400" dirty="0"/>
              <a:t>that the method exists for the </a:t>
            </a:r>
            <a:r>
              <a:rPr lang="en-US" sz="2400" dirty="0">
                <a:solidFill>
                  <a:srgbClr val="C00000"/>
                </a:solidFill>
              </a:rPr>
              <a:t>declared type</a:t>
            </a:r>
            <a:r>
              <a:rPr lang="en-US" sz="2400" dirty="0"/>
              <a:t>?</a:t>
            </a:r>
            <a:endParaRPr lang="en-US" sz="2400" i="1" dirty="0"/>
          </a:p>
          <a:p>
            <a:endParaRPr lang="en-US" sz="2400" dirty="0"/>
          </a:p>
          <a:p>
            <a:r>
              <a:rPr lang="en-US" sz="2400" dirty="0"/>
              <a:t>Does the </a:t>
            </a:r>
            <a:r>
              <a:rPr lang="en-US" sz="2400" dirty="0">
                <a:solidFill>
                  <a:srgbClr val="C00000"/>
                </a:solidFill>
              </a:rPr>
              <a:t>declared</a:t>
            </a:r>
            <a:r>
              <a:rPr lang="en-US" sz="2400" dirty="0">
                <a:solidFill>
                  <a:srgbClr val="FF0000"/>
                </a:solidFill>
              </a:rPr>
              <a:t> </a:t>
            </a:r>
            <a:r>
              <a:rPr lang="en-US" sz="2400" dirty="0">
                <a:solidFill>
                  <a:srgbClr val="C00000"/>
                </a:solidFill>
              </a:rPr>
              <a:t>type</a:t>
            </a:r>
            <a:r>
              <a:rPr lang="en-US" sz="2400" dirty="0"/>
              <a:t> or one of its super classes contain a method of that name?</a:t>
            </a:r>
          </a:p>
          <a:p>
            <a:endParaRPr lang="en-US" sz="2400" dirty="0"/>
          </a:p>
          <a:p>
            <a:r>
              <a:rPr lang="en-US" sz="2400" dirty="0"/>
              <a:t>If not… Compile Error!</a:t>
            </a:r>
          </a:p>
          <a:p>
            <a:endParaRPr lang="en-US" sz="2400" dirty="0"/>
          </a:p>
          <a:p>
            <a:endParaRPr lang="en-US" sz="2400" dirty="0"/>
          </a:p>
        </p:txBody>
      </p:sp>
      <p:grpSp>
        <p:nvGrpSpPr>
          <p:cNvPr id="30" name="Group 29" descr="Compiling: Look up the inheritance tree (Animal then Object) for bark">
            <a:extLst>
              <a:ext uri="{FF2B5EF4-FFF2-40B4-BE49-F238E27FC236}">
                <a16:creationId xmlns:a16="http://schemas.microsoft.com/office/drawing/2014/main" id="{CC29F219-EC2A-B67F-BB02-089C1F306150}"/>
              </a:ext>
            </a:extLst>
          </p:cNvPr>
          <p:cNvGrpSpPr/>
          <p:nvPr/>
        </p:nvGrpSpPr>
        <p:grpSpPr>
          <a:xfrm>
            <a:off x="631959" y="2166386"/>
            <a:ext cx="2027827" cy="2119890"/>
            <a:chOff x="3048000" y="2133603"/>
            <a:chExt cx="2027827" cy="2119890"/>
          </a:xfrm>
        </p:grpSpPr>
        <p:sp>
          <p:nvSpPr>
            <p:cNvPr id="27" name="Arrow: Left 26">
              <a:extLst>
                <a:ext uri="{FF2B5EF4-FFF2-40B4-BE49-F238E27FC236}">
                  <a16:creationId xmlns:a16="http://schemas.microsoft.com/office/drawing/2014/main" id="{6B37C86E-766D-A6E6-43D8-D121EE2DD0C2}"/>
                </a:ext>
              </a:extLst>
            </p:cNvPr>
            <p:cNvSpPr/>
            <p:nvPr/>
          </p:nvSpPr>
          <p:spPr>
            <a:xfrm rot="5400000">
              <a:off x="2968476" y="2523527"/>
              <a:ext cx="2119890" cy="1340042"/>
            </a:xfrm>
            <a:prstGeom prst="leftArrow">
              <a:avLst/>
            </a:prstGeom>
            <a:solidFill>
              <a:schemeClr val="accent6">
                <a:lumMod val="40000"/>
                <a:lumOff val="60000"/>
                <a:alpha val="50196"/>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2A4CEAEC-AB1E-C6E4-FB4E-E739B3283C92}"/>
                </a:ext>
              </a:extLst>
            </p:cNvPr>
            <p:cNvSpPr txBox="1"/>
            <p:nvPr/>
          </p:nvSpPr>
          <p:spPr>
            <a:xfrm>
              <a:off x="3048000" y="2735730"/>
              <a:ext cx="2027827" cy="1477328"/>
            </a:xfrm>
            <a:prstGeom prst="rect">
              <a:avLst/>
            </a:prstGeom>
            <a:noFill/>
          </p:spPr>
          <p:txBody>
            <a:bodyPr wrap="square">
              <a:spAutoFit/>
            </a:bodyPr>
            <a:lstStyle/>
            <a:p>
              <a:pPr algn="ctr"/>
              <a:r>
                <a:rPr lang="en-US" b="1" dirty="0">
                  <a:solidFill>
                    <a:schemeClr val="tx1"/>
                  </a:solidFill>
                </a:rPr>
                <a:t>Compiling</a:t>
              </a:r>
              <a:r>
                <a:rPr lang="en-US" dirty="0">
                  <a:solidFill>
                    <a:schemeClr val="tx1"/>
                  </a:solidFill>
                </a:rPr>
                <a:t>:</a:t>
              </a:r>
            </a:p>
            <a:p>
              <a:pPr algn="ctr"/>
              <a:r>
                <a:rPr lang="en-US" dirty="0">
                  <a:solidFill>
                    <a:schemeClr val="tx1"/>
                  </a:solidFill>
                </a:rPr>
                <a:t>Look up the inheritance tree (Animal then Object) for </a:t>
              </a:r>
              <a:r>
                <a:rPr lang="en-US" sz="1800" dirty="0">
                  <a:solidFill>
                    <a:srgbClr val="000000"/>
                  </a:solidFill>
                  <a:latin typeface="Source Code Pro" panose="020F0502020204030204" pitchFamily="49" charset="0"/>
                </a:rPr>
                <a:t>bark</a:t>
              </a:r>
              <a:endParaRPr lang="en-US" dirty="0">
                <a:solidFill>
                  <a:schemeClr val="tx1"/>
                </a:solidFill>
              </a:endParaRPr>
            </a:p>
          </p:txBody>
        </p:sp>
      </p:grpSp>
      <p:sp>
        <p:nvSpPr>
          <p:cNvPr id="31" name="Arrow: Right 30" descr="declared type is Animal">
            <a:extLst>
              <a:ext uri="{FF2B5EF4-FFF2-40B4-BE49-F238E27FC236}">
                <a16:creationId xmlns:a16="http://schemas.microsoft.com/office/drawing/2014/main" id="{38FAB6C9-3280-B3C9-6508-2FFE06C8994A}"/>
              </a:ext>
            </a:extLst>
          </p:cNvPr>
          <p:cNvSpPr/>
          <p:nvPr/>
        </p:nvSpPr>
        <p:spPr>
          <a:xfrm>
            <a:off x="746418" y="4346546"/>
            <a:ext cx="1623973" cy="484632"/>
          </a:xfrm>
          <a:prstGeom prst="rightArrow">
            <a:avLst/>
          </a:prstGeom>
          <a:solidFill>
            <a:srgbClr val="FF0000">
              <a:alpha val="50196"/>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Declared Type</a:t>
            </a:r>
          </a:p>
        </p:txBody>
      </p:sp>
      <p:cxnSp>
        <p:nvCxnSpPr>
          <p:cNvPr id="36" name="Straight Arrow Connector 35">
            <a:extLst>
              <a:ext uri="{FF2B5EF4-FFF2-40B4-BE49-F238E27FC236}">
                <a16:creationId xmlns:a16="http://schemas.microsoft.com/office/drawing/2014/main" id="{FEF3D8B5-6229-DB79-785F-C9A22E3C4B44}"/>
              </a:ext>
              <a:ext uri="{C183D7F6-B498-43B3-948B-1728B52AA6E4}">
                <adec:decorative xmlns:adec="http://schemas.microsoft.com/office/drawing/2017/decorative" val="1"/>
              </a:ext>
            </a:extLst>
          </p:cNvPr>
          <p:cNvCxnSpPr>
            <a:cxnSpLocks/>
            <a:stCxn id="34" idx="0"/>
            <a:endCxn id="33" idx="2"/>
          </p:cNvCxnSpPr>
          <p:nvPr/>
        </p:nvCxnSpPr>
        <p:spPr>
          <a:xfrm flipV="1">
            <a:off x="2269671" y="4636408"/>
            <a:ext cx="963385" cy="136253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B27985D3-3556-1BE7-5DF6-45F3C870288C}"/>
              </a:ext>
              <a:ext uri="{C183D7F6-B498-43B3-948B-1728B52AA6E4}">
                <adec:decorative xmlns:adec="http://schemas.microsoft.com/office/drawing/2017/decorative" val="1"/>
              </a:ext>
            </a:extLst>
          </p:cNvPr>
          <p:cNvCxnSpPr>
            <a:cxnSpLocks/>
            <a:stCxn id="35" idx="0"/>
            <a:endCxn id="33" idx="2"/>
          </p:cNvCxnSpPr>
          <p:nvPr/>
        </p:nvCxnSpPr>
        <p:spPr>
          <a:xfrm flipH="1" flipV="1">
            <a:off x="3233056" y="4636408"/>
            <a:ext cx="767444" cy="136253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DE44903E-50C2-2FDA-6136-CC475229AB6D}"/>
              </a:ext>
              <a:ext uri="{C183D7F6-B498-43B3-948B-1728B52AA6E4}">
                <adec:decorative xmlns:adec="http://schemas.microsoft.com/office/drawing/2017/decorative" val="1"/>
              </a:ext>
            </a:extLst>
          </p:cNvPr>
          <p:cNvCxnSpPr>
            <a:cxnSpLocks/>
            <a:stCxn id="33" idx="0"/>
            <a:endCxn id="32" idx="2"/>
          </p:cNvCxnSpPr>
          <p:nvPr/>
        </p:nvCxnSpPr>
        <p:spPr>
          <a:xfrm flipV="1">
            <a:off x="3233056" y="2711791"/>
            <a:ext cx="0" cy="128236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16D39B93-9882-5742-0675-D1762F89AB25}"/>
              </a:ext>
              <a:ext uri="{C183D7F6-B498-43B3-948B-1728B52AA6E4}">
                <adec:decorative xmlns:adec="http://schemas.microsoft.com/office/drawing/2017/decorative" val="1"/>
              </a:ext>
            </a:extLst>
          </p:cNvPr>
          <p:cNvSpPr/>
          <p:nvPr/>
        </p:nvSpPr>
        <p:spPr>
          <a:xfrm>
            <a:off x="6008914" y="5135427"/>
            <a:ext cx="5780312" cy="1576062"/>
          </a:xfrm>
          <a:prstGeom prst="rect">
            <a:avLst/>
          </a:prstGeom>
          <a:solidFill>
            <a:srgbClr val="D9F2D0"/>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DBCD56A6-DFAC-BA81-4764-BDE8F79CD9AB}"/>
              </a:ext>
            </a:extLst>
          </p:cNvPr>
          <p:cNvSpPr txBox="1"/>
          <p:nvPr/>
        </p:nvSpPr>
        <p:spPr>
          <a:xfrm>
            <a:off x="6008914" y="5280328"/>
            <a:ext cx="5619869" cy="1200329"/>
          </a:xfrm>
          <a:prstGeom prst="rect">
            <a:avLst/>
          </a:prstGeom>
          <a:noFill/>
        </p:spPr>
        <p:txBody>
          <a:bodyPr wrap="square">
            <a:spAutoFit/>
          </a:bodyPr>
          <a:lstStyle/>
          <a:p>
            <a:r>
              <a:rPr lang="en-US" sz="1800" b="1" dirty="0"/>
              <a:t>In this example:</a:t>
            </a:r>
          </a:p>
          <a:p>
            <a:endParaRPr lang="en-US" b="1" dirty="0"/>
          </a:p>
          <a:p>
            <a:r>
              <a:rPr lang="en-US" b="1" dirty="0"/>
              <a:t>When compiling, neither Animal nor Object have a bark method, so we have a compiler error!</a:t>
            </a:r>
            <a:endParaRPr lang="en-US" sz="1800" dirty="0"/>
          </a:p>
        </p:txBody>
      </p:sp>
      <p:sp>
        <p:nvSpPr>
          <p:cNvPr id="4" name="Slide Number Placeholder 3">
            <a:extLst>
              <a:ext uri="{FF2B5EF4-FFF2-40B4-BE49-F238E27FC236}">
                <a16:creationId xmlns:a16="http://schemas.microsoft.com/office/drawing/2014/main" id="{199FBC73-3702-4BC7-8CFA-893EC2A499E8}"/>
              </a:ext>
            </a:extLst>
          </p:cNvPr>
          <p:cNvSpPr>
            <a:spLocks noGrp="1"/>
          </p:cNvSpPr>
          <p:nvPr>
            <p:ph type="sldNum" sz="quarter" idx="12"/>
          </p:nvPr>
        </p:nvSpPr>
        <p:spPr/>
        <p:txBody>
          <a:bodyPr/>
          <a:lstStyle/>
          <a:p>
            <a:fld id="{B84CCEFC-A9FF-8249-A3D3-21FB7B7CCB8D}" type="slidenum">
              <a:rPr lang="en-US" smtClean="0"/>
              <a:t>11</a:t>
            </a:fld>
            <a:endParaRPr lang="en-US"/>
          </a:p>
        </p:txBody>
      </p:sp>
    </p:spTree>
    <p:extLst>
      <p:ext uri="{BB962C8B-B14F-4D97-AF65-F5344CB8AC3E}">
        <p14:creationId xmlns:p14="http://schemas.microsoft.com/office/powerpoint/2010/main" val="4154621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9CA84-BB09-F98A-324E-682DF90F3D4D}"/>
              </a:ext>
            </a:extLst>
          </p:cNvPr>
          <p:cNvSpPr>
            <a:spLocks noGrp="1"/>
          </p:cNvSpPr>
          <p:nvPr>
            <p:ph type="title"/>
          </p:nvPr>
        </p:nvSpPr>
        <p:spPr/>
        <p:txBody>
          <a:bodyPr/>
          <a:lstStyle/>
          <a:p>
            <a:r>
              <a:rPr lang="en-US" dirty="0"/>
              <a:t>Running Method Calls</a:t>
            </a:r>
          </a:p>
        </p:txBody>
      </p:sp>
      <p:sp>
        <p:nvSpPr>
          <p:cNvPr id="15" name="TextBox 14">
            <a:extLst>
              <a:ext uri="{FF2B5EF4-FFF2-40B4-BE49-F238E27FC236}">
                <a16:creationId xmlns:a16="http://schemas.microsoft.com/office/drawing/2014/main" id="{7ED949AC-6152-5294-320A-52338AD6647E}"/>
              </a:ext>
            </a:extLst>
          </p:cNvPr>
          <p:cNvSpPr txBox="1"/>
          <p:nvPr/>
        </p:nvSpPr>
        <p:spPr>
          <a:xfrm>
            <a:off x="254234" y="1362111"/>
            <a:ext cx="3393878" cy="584775"/>
          </a:xfrm>
          <a:prstGeom prst="rect">
            <a:avLst/>
          </a:prstGeom>
          <a:noFill/>
        </p:spPr>
        <p:txBody>
          <a:bodyPr wrap="none" rtlCol="0">
            <a:spAutoFit/>
          </a:bodyPr>
          <a:lstStyle/>
          <a:p>
            <a:r>
              <a:rPr lang="en-US" sz="1600" dirty="0">
                <a:solidFill>
                  <a:srgbClr val="C00000"/>
                </a:solidFill>
                <a:latin typeface="Source Code Pro" panose="020F0502020204030204" pitchFamily="49" charset="0"/>
              </a:rPr>
              <a:t>Animal</a:t>
            </a:r>
            <a:r>
              <a:rPr lang="en-US" sz="1600" b="0" i="0" dirty="0">
                <a:solidFill>
                  <a:srgbClr val="000000"/>
                </a:solidFill>
                <a:effectLst/>
                <a:latin typeface="Source Code Pro" panose="020F0502020204030204" pitchFamily="49" charset="0"/>
              </a:rPr>
              <a:t> </a:t>
            </a:r>
            <a:r>
              <a:rPr lang="en-US" sz="1600" dirty="0">
                <a:solidFill>
                  <a:srgbClr val="000000"/>
                </a:solidFill>
                <a:latin typeface="Source Code Pro" panose="020F0502020204030204" pitchFamily="49" charset="0"/>
              </a:rPr>
              <a:t>rufus</a:t>
            </a:r>
            <a:r>
              <a:rPr lang="en-US" sz="1600" b="0" i="0" dirty="0">
                <a:solidFill>
                  <a:srgbClr val="000000"/>
                </a:solidFill>
                <a:effectLst/>
                <a:latin typeface="Source Code Pro" panose="020F0502020204030204" pitchFamily="49" charset="0"/>
              </a:rPr>
              <a:t> = new </a:t>
            </a:r>
            <a:r>
              <a:rPr lang="en-US" sz="1600" b="0" i="0" dirty="0">
                <a:solidFill>
                  <a:srgbClr val="0070C0"/>
                </a:solidFill>
                <a:effectLst/>
                <a:latin typeface="Source Code Pro" panose="020F0502020204030204" pitchFamily="49" charset="0"/>
              </a:rPr>
              <a:t>Dog</a:t>
            </a:r>
            <a:r>
              <a:rPr lang="en-US" sz="1600" b="0" i="0" dirty="0">
                <a:solidFill>
                  <a:srgbClr val="000000"/>
                </a:solidFill>
                <a:effectLst/>
                <a:latin typeface="Source Code Pro" panose="020F0502020204030204" pitchFamily="49" charset="0"/>
              </a:rPr>
              <a:t>();</a:t>
            </a:r>
          </a:p>
          <a:p>
            <a:r>
              <a:rPr lang="en-US" sz="1600" dirty="0" err="1">
                <a:solidFill>
                  <a:srgbClr val="000000"/>
                </a:solidFill>
                <a:latin typeface="Source Code Pro" panose="020F0502020204030204" pitchFamily="49" charset="0"/>
              </a:rPr>
              <a:t>rufus.feed</a:t>
            </a:r>
            <a:r>
              <a:rPr lang="en-US" sz="1600" dirty="0">
                <a:solidFill>
                  <a:srgbClr val="000000"/>
                </a:solidFill>
                <a:latin typeface="Source Code Pro" panose="020F0502020204030204" pitchFamily="49" charset="0"/>
              </a:rPr>
              <a:t>();</a:t>
            </a:r>
            <a:endParaRPr lang="en-US" sz="1600" dirty="0"/>
          </a:p>
        </p:txBody>
      </p:sp>
      <p:sp>
        <p:nvSpPr>
          <p:cNvPr id="20" name="Rectangle 19">
            <a:extLst>
              <a:ext uri="{FF2B5EF4-FFF2-40B4-BE49-F238E27FC236}">
                <a16:creationId xmlns:a16="http://schemas.microsoft.com/office/drawing/2014/main" id="{11BCEC84-1808-2256-4C27-EF00BDACD36B}"/>
              </a:ext>
              <a:ext uri="{C183D7F6-B498-43B3-948B-1728B52AA6E4}">
                <adec:decorative xmlns:adec="http://schemas.microsoft.com/office/drawing/2017/decorative" val="1"/>
              </a:ext>
            </a:extLst>
          </p:cNvPr>
          <p:cNvSpPr/>
          <p:nvPr/>
        </p:nvSpPr>
        <p:spPr>
          <a:xfrm>
            <a:off x="6008914" y="2166385"/>
            <a:ext cx="5780312" cy="2383843"/>
          </a:xfrm>
          <a:prstGeom prst="rect">
            <a:avLst/>
          </a:prstGeom>
          <a:solidFill>
            <a:srgbClr val="D9F2D0"/>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EC9D4ED6-677F-6B89-BE8F-E08AAD210DD7}"/>
              </a:ext>
              <a:ext uri="{C183D7F6-B498-43B3-948B-1728B52AA6E4}">
                <adec:decorative xmlns:adec="http://schemas.microsoft.com/office/drawing/2017/decorative" val="1"/>
              </a:ext>
            </a:extLst>
          </p:cNvPr>
          <p:cNvCxnSpPr>
            <a:cxnSpLocks/>
            <a:stCxn id="6" idx="0"/>
            <a:endCxn id="5" idx="2"/>
          </p:cNvCxnSpPr>
          <p:nvPr/>
        </p:nvCxnSpPr>
        <p:spPr>
          <a:xfrm flipV="1">
            <a:off x="2269671" y="4636408"/>
            <a:ext cx="963385" cy="136253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763CC8E6-4412-23AF-F4CF-4A0B5FF51F3A}"/>
              </a:ext>
              <a:ext uri="{C183D7F6-B498-43B3-948B-1728B52AA6E4}">
                <adec:decorative xmlns:adec="http://schemas.microsoft.com/office/drawing/2017/decorative" val="1"/>
              </a:ext>
            </a:extLst>
          </p:cNvPr>
          <p:cNvCxnSpPr>
            <a:cxnSpLocks/>
            <a:stCxn id="7" idx="0"/>
            <a:endCxn id="5" idx="2"/>
          </p:cNvCxnSpPr>
          <p:nvPr/>
        </p:nvCxnSpPr>
        <p:spPr>
          <a:xfrm flipH="1" flipV="1">
            <a:off x="3233056" y="4636408"/>
            <a:ext cx="767444" cy="136253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86BEFE0C-3AD2-69C7-F174-99985464F8F9}"/>
              </a:ext>
              <a:ext uri="{C183D7F6-B498-43B3-948B-1728B52AA6E4}">
                <adec:decorative xmlns:adec="http://schemas.microsoft.com/office/drawing/2017/decorative" val="1"/>
              </a:ext>
            </a:extLst>
          </p:cNvPr>
          <p:cNvCxnSpPr>
            <a:cxnSpLocks/>
            <a:stCxn id="5" idx="0"/>
            <a:endCxn id="4" idx="2"/>
          </p:cNvCxnSpPr>
          <p:nvPr/>
        </p:nvCxnSpPr>
        <p:spPr>
          <a:xfrm flipV="1">
            <a:off x="3233056" y="2711791"/>
            <a:ext cx="0" cy="128236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21" name="Group 20" descr="Inheritance hierarchy: Dog extends Animal, Fish extends Animal, Animal extends Object">
            <a:extLst>
              <a:ext uri="{FF2B5EF4-FFF2-40B4-BE49-F238E27FC236}">
                <a16:creationId xmlns:a16="http://schemas.microsoft.com/office/drawing/2014/main" id="{EE393870-9BD3-43BD-83BC-717CA0539433}"/>
              </a:ext>
            </a:extLst>
          </p:cNvPr>
          <p:cNvGrpSpPr/>
          <p:nvPr/>
        </p:nvGrpSpPr>
        <p:grpSpPr>
          <a:xfrm>
            <a:off x="1502228" y="2069534"/>
            <a:ext cx="3265714" cy="4571662"/>
            <a:chOff x="1502228" y="2069534"/>
            <a:chExt cx="3265714" cy="4571662"/>
          </a:xfrm>
        </p:grpSpPr>
        <p:sp>
          <p:nvSpPr>
            <p:cNvPr id="4" name="Rectangle 3">
              <a:extLst>
                <a:ext uri="{FF2B5EF4-FFF2-40B4-BE49-F238E27FC236}">
                  <a16:creationId xmlns:a16="http://schemas.microsoft.com/office/drawing/2014/main" id="{6221BEFD-0D70-E2F5-AA5E-4029EBF1230F}"/>
                </a:ext>
              </a:extLst>
            </p:cNvPr>
            <p:cNvSpPr/>
            <p:nvPr/>
          </p:nvSpPr>
          <p:spPr>
            <a:xfrm>
              <a:off x="2465613" y="2069534"/>
              <a:ext cx="1534885" cy="642257"/>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Object</a:t>
              </a:r>
            </a:p>
          </p:txBody>
        </p:sp>
        <p:sp>
          <p:nvSpPr>
            <p:cNvPr id="5" name="Rectangle 4">
              <a:extLst>
                <a:ext uri="{FF2B5EF4-FFF2-40B4-BE49-F238E27FC236}">
                  <a16:creationId xmlns:a16="http://schemas.microsoft.com/office/drawing/2014/main" id="{5ACC5551-74C0-3C8C-ED8C-90C05D7EAC99}"/>
                </a:ext>
              </a:extLst>
            </p:cNvPr>
            <p:cNvSpPr/>
            <p:nvPr/>
          </p:nvSpPr>
          <p:spPr>
            <a:xfrm>
              <a:off x="2465613" y="3994151"/>
              <a:ext cx="1534885" cy="642257"/>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Animal</a:t>
              </a:r>
            </a:p>
          </p:txBody>
        </p:sp>
        <p:sp>
          <p:nvSpPr>
            <p:cNvPr id="6" name="Rectangle 5">
              <a:extLst>
                <a:ext uri="{FF2B5EF4-FFF2-40B4-BE49-F238E27FC236}">
                  <a16:creationId xmlns:a16="http://schemas.microsoft.com/office/drawing/2014/main" id="{139931D9-8E74-3D36-0A4B-07C4C9A8D2A1}"/>
                </a:ext>
              </a:extLst>
            </p:cNvPr>
            <p:cNvSpPr/>
            <p:nvPr/>
          </p:nvSpPr>
          <p:spPr>
            <a:xfrm>
              <a:off x="1502228" y="5998939"/>
              <a:ext cx="1534885" cy="642257"/>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Dog</a:t>
              </a:r>
            </a:p>
          </p:txBody>
        </p:sp>
        <p:sp>
          <p:nvSpPr>
            <p:cNvPr id="7" name="Rectangle 6">
              <a:extLst>
                <a:ext uri="{FF2B5EF4-FFF2-40B4-BE49-F238E27FC236}">
                  <a16:creationId xmlns:a16="http://schemas.microsoft.com/office/drawing/2014/main" id="{9B864484-B5BE-7E4B-2996-39FE5D3AC13A}"/>
                </a:ext>
              </a:extLst>
            </p:cNvPr>
            <p:cNvSpPr/>
            <p:nvPr/>
          </p:nvSpPr>
          <p:spPr>
            <a:xfrm>
              <a:off x="3233057" y="5998938"/>
              <a:ext cx="1534885" cy="642257"/>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Fish</a:t>
              </a:r>
            </a:p>
          </p:txBody>
        </p:sp>
        <p:sp>
          <p:nvSpPr>
            <p:cNvPr id="12" name="TextBox 11">
              <a:extLst>
                <a:ext uri="{FF2B5EF4-FFF2-40B4-BE49-F238E27FC236}">
                  <a16:creationId xmlns:a16="http://schemas.microsoft.com/office/drawing/2014/main" id="{314311F8-E38F-10E2-7C36-1300E6F583FF}"/>
                </a:ext>
              </a:extLst>
            </p:cNvPr>
            <p:cNvSpPr txBox="1"/>
            <p:nvPr/>
          </p:nvSpPr>
          <p:spPr>
            <a:xfrm rot="18467330">
              <a:off x="2152222" y="5060498"/>
              <a:ext cx="1056315" cy="707886"/>
            </a:xfrm>
            <a:prstGeom prst="rect">
              <a:avLst/>
            </a:prstGeom>
            <a:noFill/>
          </p:spPr>
          <p:txBody>
            <a:bodyPr wrap="none" rtlCol="0">
              <a:spAutoFit/>
            </a:bodyPr>
            <a:lstStyle/>
            <a:p>
              <a:r>
                <a:rPr lang="en-US" sz="2000" dirty="0"/>
                <a:t>extends</a:t>
              </a:r>
            </a:p>
            <a:p>
              <a:r>
                <a:rPr lang="en-US" sz="2000" dirty="0"/>
                <a:t>“is a”</a:t>
              </a:r>
            </a:p>
          </p:txBody>
        </p:sp>
        <p:sp>
          <p:nvSpPr>
            <p:cNvPr id="14" name="TextBox 13">
              <a:extLst>
                <a:ext uri="{FF2B5EF4-FFF2-40B4-BE49-F238E27FC236}">
                  <a16:creationId xmlns:a16="http://schemas.microsoft.com/office/drawing/2014/main" id="{1FB05A61-69B4-783C-9CE9-DDACC5A9FBAF}"/>
                </a:ext>
              </a:extLst>
            </p:cNvPr>
            <p:cNvSpPr txBox="1"/>
            <p:nvPr/>
          </p:nvSpPr>
          <p:spPr>
            <a:xfrm rot="3716597">
              <a:off x="3164307" y="5126956"/>
              <a:ext cx="1056315" cy="707886"/>
            </a:xfrm>
            <a:prstGeom prst="rect">
              <a:avLst/>
            </a:prstGeom>
            <a:noFill/>
          </p:spPr>
          <p:txBody>
            <a:bodyPr wrap="none" rtlCol="0">
              <a:spAutoFit/>
            </a:bodyPr>
            <a:lstStyle/>
            <a:p>
              <a:r>
                <a:rPr lang="en-US" sz="2000" dirty="0"/>
                <a:t>extends</a:t>
              </a:r>
            </a:p>
            <a:p>
              <a:r>
                <a:rPr lang="en-US" sz="2000" dirty="0"/>
                <a:t>“is a”</a:t>
              </a:r>
            </a:p>
          </p:txBody>
        </p:sp>
        <p:sp>
          <p:nvSpPr>
            <p:cNvPr id="18" name="TextBox 17">
              <a:extLst>
                <a:ext uri="{FF2B5EF4-FFF2-40B4-BE49-F238E27FC236}">
                  <a16:creationId xmlns:a16="http://schemas.microsoft.com/office/drawing/2014/main" id="{379E9548-1FE0-3FD3-7417-5D9562D751A1}"/>
                </a:ext>
              </a:extLst>
            </p:cNvPr>
            <p:cNvSpPr txBox="1"/>
            <p:nvPr/>
          </p:nvSpPr>
          <p:spPr>
            <a:xfrm rot="16200000">
              <a:off x="2704898" y="2971351"/>
              <a:ext cx="1056315" cy="707886"/>
            </a:xfrm>
            <a:prstGeom prst="rect">
              <a:avLst/>
            </a:prstGeom>
            <a:noFill/>
          </p:spPr>
          <p:txBody>
            <a:bodyPr wrap="none" rtlCol="0">
              <a:spAutoFit/>
            </a:bodyPr>
            <a:lstStyle/>
            <a:p>
              <a:r>
                <a:rPr lang="en-US" sz="2000" dirty="0"/>
                <a:t>extends</a:t>
              </a:r>
            </a:p>
            <a:p>
              <a:r>
                <a:rPr lang="en-US" sz="2000" dirty="0"/>
                <a:t>“is a”</a:t>
              </a:r>
            </a:p>
          </p:txBody>
        </p:sp>
      </p:grpSp>
      <p:sp>
        <p:nvSpPr>
          <p:cNvPr id="22" name="TextBox 21">
            <a:extLst>
              <a:ext uri="{FF2B5EF4-FFF2-40B4-BE49-F238E27FC236}">
                <a16:creationId xmlns:a16="http://schemas.microsoft.com/office/drawing/2014/main" id="{1F28A47C-D98D-3C45-CE87-2D6850CE185D}"/>
              </a:ext>
            </a:extLst>
          </p:cNvPr>
          <p:cNvSpPr txBox="1"/>
          <p:nvPr/>
        </p:nvSpPr>
        <p:spPr>
          <a:xfrm>
            <a:off x="6096000" y="1493837"/>
            <a:ext cx="5693228" cy="3785652"/>
          </a:xfrm>
          <a:prstGeom prst="rect">
            <a:avLst/>
          </a:prstGeom>
          <a:noFill/>
        </p:spPr>
        <p:txBody>
          <a:bodyPr wrap="square" rtlCol="0">
            <a:spAutoFit/>
          </a:bodyPr>
          <a:lstStyle/>
          <a:p>
            <a:r>
              <a:rPr lang="en-US" sz="2400" b="1" dirty="0"/>
              <a:t>When running:</a:t>
            </a:r>
          </a:p>
          <a:p>
            <a:endParaRPr lang="en-US" sz="2400" dirty="0"/>
          </a:p>
          <a:p>
            <a:r>
              <a:rPr lang="en-US" sz="2400" dirty="0"/>
              <a:t>Use the </a:t>
            </a:r>
            <a:r>
              <a:rPr lang="en-US" sz="2400" i="1" dirty="0"/>
              <a:t>most specific</a:t>
            </a:r>
            <a:r>
              <a:rPr lang="en-US" sz="2400" dirty="0"/>
              <a:t> version of the method call starting from the </a:t>
            </a:r>
            <a:r>
              <a:rPr lang="en-US" sz="2400" dirty="0">
                <a:solidFill>
                  <a:srgbClr val="0070C0"/>
                </a:solidFill>
              </a:rPr>
              <a:t>actual type</a:t>
            </a:r>
            <a:r>
              <a:rPr lang="en-US" sz="2400" dirty="0"/>
              <a:t>.</a:t>
            </a:r>
            <a:endParaRPr lang="en-US" sz="2400" i="1" dirty="0"/>
          </a:p>
          <a:p>
            <a:endParaRPr lang="en-US" sz="2400" dirty="0"/>
          </a:p>
          <a:p>
            <a:r>
              <a:rPr lang="en-US" sz="2400" dirty="0"/>
              <a:t>Start from the </a:t>
            </a:r>
            <a:r>
              <a:rPr lang="en-US" sz="2400" dirty="0">
                <a:solidFill>
                  <a:srgbClr val="0070C0"/>
                </a:solidFill>
              </a:rPr>
              <a:t>actual type</a:t>
            </a:r>
            <a:r>
              <a:rPr lang="en-US" sz="2400" dirty="0"/>
              <a:t>, then go “up” to super classes until you find the method. Run that first-discovered version.</a:t>
            </a:r>
          </a:p>
          <a:p>
            <a:endParaRPr lang="en-US" sz="2400" dirty="0"/>
          </a:p>
          <a:p>
            <a:endParaRPr lang="en-US" sz="2400" dirty="0"/>
          </a:p>
        </p:txBody>
      </p:sp>
      <p:sp>
        <p:nvSpPr>
          <p:cNvPr id="3" name="Arrow: Right 2" descr="actual type is Dog">
            <a:extLst>
              <a:ext uri="{FF2B5EF4-FFF2-40B4-BE49-F238E27FC236}">
                <a16:creationId xmlns:a16="http://schemas.microsoft.com/office/drawing/2014/main" id="{5670ACF0-7A18-E5C8-2634-441CCC89C5FE}"/>
              </a:ext>
            </a:extLst>
          </p:cNvPr>
          <p:cNvSpPr/>
          <p:nvPr/>
        </p:nvSpPr>
        <p:spPr>
          <a:xfrm>
            <a:off x="0" y="5998938"/>
            <a:ext cx="1502228" cy="642257"/>
          </a:xfrm>
          <a:prstGeom prst="rightArrow">
            <a:avLst/>
          </a:prstGeom>
          <a:solidFill>
            <a:schemeClr val="tx2">
              <a:lumMod val="50000"/>
              <a:lumOff val="50000"/>
            </a:schemeClr>
          </a:solidFill>
          <a:ln>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Actual Type</a:t>
            </a:r>
          </a:p>
        </p:txBody>
      </p:sp>
      <p:grpSp>
        <p:nvGrpSpPr>
          <p:cNvPr id="23" name="Group 22" descr="Running:&#10;Look up the inheritance tree (Dog, then Animal, then Object) for feed&#10;Use the first implementation found">
            <a:extLst>
              <a:ext uri="{FF2B5EF4-FFF2-40B4-BE49-F238E27FC236}">
                <a16:creationId xmlns:a16="http://schemas.microsoft.com/office/drawing/2014/main" id="{C2CD0B24-5574-4404-B91F-B617480C21F7}"/>
              </a:ext>
            </a:extLst>
          </p:cNvPr>
          <p:cNvGrpSpPr/>
          <p:nvPr/>
        </p:nvGrpSpPr>
        <p:grpSpPr>
          <a:xfrm>
            <a:off x="0" y="2209755"/>
            <a:ext cx="2465613" cy="3668336"/>
            <a:chOff x="0" y="2209755"/>
            <a:chExt cx="2465613" cy="3668336"/>
          </a:xfrm>
        </p:grpSpPr>
        <p:sp>
          <p:nvSpPr>
            <p:cNvPr id="11" name="Arrow: Left 10">
              <a:extLst>
                <a:ext uri="{FF2B5EF4-FFF2-40B4-BE49-F238E27FC236}">
                  <a16:creationId xmlns:a16="http://schemas.microsoft.com/office/drawing/2014/main" id="{5A1CC531-B1FC-D506-BBDB-285AA8BA7C7B}"/>
                </a:ext>
              </a:extLst>
            </p:cNvPr>
            <p:cNvSpPr/>
            <p:nvPr/>
          </p:nvSpPr>
          <p:spPr>
            <a:xfrm rot="5400000">
              <a:off x="-598641" y="3009779"/>
              <a:ext cx="3668336" cy="2068287"/>
            </a:xfrm>
            <a:prstGeom prst="leftArrow">
              <a:avLst/>
            </a:prstGeom>
            <a:solidFill>
              <a:schemeClr val="accent6">
                <a:lumMod val="40000"/>
                <a:lumOff val="60000"/>
                <a:alpha val="50196"/>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TextBox 18">
              <a:extLst>
                <a:ext uri="{FF2B5EF4-FFF2-40B4-BE49-F238E27FC236}">
                  <a16:creationId xmlns:a16="http://schemas.microsoft.com/office/drawing/2014/main" id="{32ED8A86-1F5D-1ACB-B4DC-A9D595A01273}"/>
                </a:ext>
              </a:extLst>
            </p:cNvPr>
            <p:cNvSpPr txBox="1"/>
            <p:nvPr/>
          </p:nvSpPr>
          <p:spPr>
            <a:xfrm>
              <a:off x="0" y="3807069"/>
              <a:ext cx="2465613" cy="1754326"/>
            </a:xfrm>
            <a:prstGeom prst="rect">
              <a:avLst/>
            </a:prstGeom>
            <a:noFill/>
          </p:spPr>
          <p:txBody>
            <a:bodyPr wrap="square">
              <a:spAutoFit/>
            </a:bodyPr>
            <a:lstStyle/>
            <a:p>
              <a:pPr algn="ctr"/>
              <a:r>
                <a:rPr lang="en-US" b="1" dirty="0">
                  <a:solidFill>
                    <a:schemeClr val="tx1"/>
                  </a:solidFill>
                </a:rPr>
                <a:t>Running</a:t>
              </a:r>
              <a:r>
                <a:rPr lang="en-US" dirty="0">
                  <a:solidFill>
                    <a:schemeClr val="tx1"/>
                  </a:solidFill>
                </a:rPr>
                <a:t>:</a:t>
              </a:r>
            </a:p>
            <a:p>
              <a:pPr algn="ctr"/>
              <a:r>
                <a:rPr lang="en-US" dirty="0">
                  <a:solidFill>
                    <a:schemeClr val="tx1"/>
                  </a:solidFill>
                </a:rPr>
                <a:t>Look up the inheritance tree (Dog, then Animal, then Object) for </a:t>
              </a:r>
              <a:r>
                <a:rPr lang="en-US" sz="1800" dirty="0">
                  <a:solidFill>
                    <a:srgbClr val="000000"/>
                  </a:solidFill>
                  <a:latin typeface="Source Code Pro" panose="020F0502020204030204" pitchFamily="49" charset="0"/>
                </a:rPr>
                <a:t>feed</a:t>
              </a:r>
              <a:endParaRPr lang="en-US" dirty="0">
                <a:solidFill>
                  <a:schemeClr val="tx1"/>
                </a:solidFill>
              </a:endParaRPr>
            </a:p>
            <a:p>
              <a:pPr algn="ctr"/>
              <a:r>
                <a:rPr lang="en-US" dirty="0">
                  <a:solidFill>
                    <a:schemeClr val="tx1"/>
                  </a:solidFill>
                </a:rPr>
                <a:t>Use the first implementation found</a:t>
              </a:r>
            </a:p>
          </p:txBody>
        </p:sp>
      </p:grpSp>
      <p:sp>
        <p:nvSpPr>
          <p:cNvPr id="8" name="Rectangle 7">
            <a:extLst>
              <a:ext uri="{FF2B5EF4-FFF2-40B4-BE49-F238E27FC236}">
                <a16:creationId xmlns:a16="http://schemas.microsoft.com/office/drawing/2014/main" id="{C9C2BEA1-44EB-43B3-1D6F-A6B84C9C17F9}"/>
              </a:ext>
              <a:ext uri="{C183D7F6-B498-43B3-948B-1728B52AA6E4}">
                <adec:decorative xmlns:adec="http://schemas.microsoft.com/office/drawing/2017/decorative" val="1"/>
              </a:ext>
            </a:extLst>
          </p:cNvPr>
          <p:cNvSpPr/>
          <p:nvPr/>
        </p:nvSpPr>
        <p:spPr>
          <a:xfrm>
            <a:off x="6008914" y="5135427"/>
            <a:ext cx="5780312" cy="1576062"/>
          </a:xfrm>
          <a:prstGeom prst="rect">
            <a:avLst/>
          </a:prstGeom>
          <a:solidFill>
            <a:srgbClr val="D9F2D0"/>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C6B54897-C6C0-7A67-69CD-D7D186DDE278}"/>
              </a:ext>
            </a:extLst>
          </p:cNvPr>
          <p:cNvSpPr txBox="1"/>
          <p:nvPr/>
        </p:nvSpPr>
        <p:spPr>
          <a:xfrm>
            <a:off x="6008914" y="5230633"/>
            <a:ext cx="5619869" cy="1477328"/>
          </a:xfrm>
          <a:prstGeom prst="rect">
            <a:avLst/>
          </a:prstGeom>
          <a:noFill/>
        </p:spPr>
        <p:txBody>
          <a:bodyPr wrap="square">
            <a:spAutoFit/>
          </a:bodyPr>
          <a:lstStyle/>
          <a:p>
            <a:r>
              <a:rPr lang="en-US" sz="1800" b="1" dirty="0"/>
              <a:t>In this example:</a:t>
            </a:r>
          </a:p>
          <a:p>
            <a:endParaRPr lang="en-US" b="1" dirty="0"/>
          </a:p>
          <a:p>
            <a:r>
              <a:rPr lang="en-US" b="1" dirty="0"/>
              <a:t>If the Dog class overrides feed, then we’ll use the implementation in Dog. Otherwise we’ll use the one in Animal</a:t>
            </a:r>
            <a:endParaRPr lang="en-US" sz="1800" dirty="0"/>
          </a:p>
        </p:txBody>
      </p:sp>
      <p:sp>
        <p:nvSpPr>
          <p:cNvPr id="16" name="Slide Number Placeholder 15">
            <a:extLst>
              <a:ext uri="{FF2B5EF4-FFF2-40B4-BE49-F238E27FC236}">
                <a16:creationId xmlns:a16="http://schemas.microsoft.com/office/drawing/2014/main" id="{58B538AC-F771-44CD-B7B9-9EA3FEB9982C}"/>
              </a:ext>
            </a:extLst>
          </p:cNvPr>
          <p:cNvSpPr>
            <a:spLocks noGrp="1"/>
          </p:cNvSpPr>
          <p:nvPr>
            <p:ph type="sldNum" sz="quarter" idx="12"/>
          </p:nvPr>
        </p:nvSpPr>
        <p:spPr/>
        <p:txBody>
          <a:bodyPr/>
          <a:lstStyle/>
          <a:p>
            <a:fld id="{B84CCEFC-A9FF-8249-A3D3-21FB7B7CCB8D}" type="slidenum">
              <a:rPr lang="en-US" smtClean="0"/>
              <a:t>12</a:t>
            </a:fld>
            <a:endParaRPr lang="en-US"/>
          </a:p>
        </p:txBody>
      </p:sp>
    </p:spTree>
    <p:extLst>
      <p:ext uri="{BB962C8B-B14F-4D97-AF65-F5344CB8AC3E}">
        <p14:creationId xmlns:p14="http://schemas.microsoft.com/office/powerpoint/2010/main" val="2287869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9CA84-BB09-F98A-324E-682DF90F3D4D}"/>
              </a:ext>
            </a:extLst>
          </p:cNvPr>
          <p:cNvSpPr>
            <a:spLocks noGrp="1"/>
          </p:cNvSpPr>
          <p:nvPr>
            <p:ph type="title"/>
          </p:nvPr>
        </p:nvSpPr>
        <p:spPr/>
        <p:txBody>
          <a:bodyPr/>
          <a:lstStyle/>
          <a:p>
            <a:r>
              <a:rPr lang="en-US" dirty="0"/>
              <a:t>Casts and Method Calls (No error)</a:t>
            </a:r>
          </a:p>
        </p:txBody>
      </p:sp>
      <p:sp>
        <p:nvSpPr>
          <p:cNvPr id="8" name="TextBox 7">
            <a:extLst>
              <a:ext uri="{FF2B5EF4-FFF2-40B4-BE49-F238E27FC236}">
                <a16:creationId xmlns:a16="http://schemas.microsoft.com/office/drawing/2014/main" id="{F56814DF-D995-4A9C-24C7-5A038E85F098}"/>
              </a:ext>
            </a:extLst>
          </p:cNvPr>
          <p:cNvSpPr txBox="1"/>
          <p:nvPr/>
        </p:nvSpPr>
        <p:spPr>
          <a:xfrm>
            <a:off x="254234" y="1231479"/>
            <a:ext cx="3270447" cy="830997"/>
          </a:xfrm>
          <a:prstGeom prst="rect">
            <a:avLst/>
          </a:prstGeom>
          <a:noFill/>
        </p:spPr>
        <p:txBody>
          <a:bodyPr wrap="none" rtlCol="0">
            <a:spAutoFit/>
          </a:bodyPr>
          <a:lstStyle/>
          <a:p>
            <a:r>
              <a:rPr lang="en-US" sz="1600" b="0" i="0" dirty="0">
                <a:solidFill>
                  <a:srgbClr val="C00000"/>
                </a:solidFill>
                <a:effectLst/>
                <a:latin typeface="Source Code Pro" panose="020F0502020204030204" pitchFamily="49" charset="0"/>
              </a:rPr>
              <a:t>Animal</a:t>
            </a:r>
            <a:r>
              <a:rPr lang="en-US" sz="1600" b="0" i="0" dirty="0">
                <a:solidFill>
                  <a:srgbClr val="000000"/>
                </a:solidFill>
                <a:effectLst/>
                <a:latin typeface="Source Code Pro" panose="020F0502020204030204" pitchFamily="49" charset="0"/>
              </a:rPr>
              <a:t> rufus = new </a:t>
            </a:r>
            <a:r>
              <a:rPr lang="en-US" sz="1600" b="0" i="0" dirty="0">
                <a:solidFill>
                  <a:srgbClr val="0070C0"/>
                </a:solidFill>
                <a:effectLst/>
                <a:latin typeface="Source Code Pro" panose="020F0502020204030204" pitchFamily="49" charset="0"/>
              </a:rPr>
              <a:t>Dog</a:t>
            </a:r>
            <a:r>
              <a:rPr lang="en-US" sz="1600" b="0" i="0" dirty="0">
                <a:solidFill>
                  <a:srgbClr val="000000"/>
                </a:solidFill>
                <a:effectLst/>
                <a:latin typeface="Source Code Pro" panose="020F0502020204030204" pitchFamily="49" charset="0"/>
              </a:rPr>
              <a:t>();</a:t>
            </a:r>
          </a:p>
          <a:p>
            <a:r>
              <a:rPr lang="en-US" sz="1600" dirty="0">
                <a:solidFill>
                  <a:srgbClr val="000000"/>
                </a:solidFill>
                <a:latin typeface="Source Code Pro" panose="020F0502020204030204" pitchFamily="49" charset="0"/>
              </a:rPr>
              <a:t>Dog d = (</a:t>
            </a:r>
            <a:r>
              <a:rPr lang="en-US" sz="1600" dirty="0">
                <a:solidFill>
                  <a:srgbClr val="A300A3"/>
                </a:solidFill>
                <a:latin typeface="Source Code Pro" panose="020F0502020204030204" pitchFamily="49" charset="0"/>
              </a:rPr>
              <a:t>Dog</a:t>
            </a:r>
            <a:r>
              <a:rPr lang="en-US" sz="1600" dirty="0">
                <a:solidFill>
                  <a:srgbClr val="000000"/>
                </a:solidFill>
                <a:latin typeface="Source Code Pro" panose="020F0502020204030204" pitchFamily="49" charset="0"/>
              </a:rPr>
              <a:t>) rufus;</a:t>
            </a:r>
            <a:endParaRPr lang="en-US" sz="1600" b="0" i="0" dirty="0">
              <a:solidFill>
                <a:srgbClr val="000000"/>
              </a:solidFill>
              <a:effectLst/>
              <a:latin typeface="Source Code Pro" panose="020F0502020204030204" pitchFamily="49" charset="0"/>
            </a:endParaRPr>
          </a:p>
          <a:p>
            <a:r>
              <a:rPr lang="en-US" sz="1600" dirty="0" err="1">
                <a:solidFill>
                  <a:srgbClr val="000000"/>
                </a:solidFill>
                <a:latin typeface="Source Code Pro" panose="020F0502020204030204" pitchFamily="49" charset="0"/>
              </a:rPr>
              <a:t>d.bark</a:t>
            </a:r>
            <a:r>
              <a:rPr lang="en-US" sz="1600" dirty="0">
                <a:solidFill>
                  <a:srgbClr val="000000"/>
                </a:solidFill>
                <a:latin typeface="Source Code Pro" panose="020F0502020204030204" pitchFamily="49" charset="0"/>
              </a:rPr>
              <a:t>();</a:t>
            </a:r>
            <a:endParaRPr lang="en-US" sz="1600" dirty="0"/>
          </a:p>
        </p:txBody>
      </p:sp>
      <p:grpSp>
        <p:nvGrpSpPr>
          <p:cNvPr id="14" name="Group 13" descr="inheritance hierarchy: dog extends animal, fish extends animal, animal extends Object">
            <a:extLst>
              <a:ext uri="{FF2B5EF4-FFF2-40B4-BE49-F238E27FC236}">
                <a16:creationId xmlns:a16="http://schemas.microsoft.com/office/drawing/2014/main" id="{04023069-1F5B-4AA0-8A32-7FB282D25FED}"/>
              </a:ext>
            </a:extLst>
          </p:cNvPr>
          <p:cNvGrpSpPr/>
          <p:nvPr/>
        </p:nvGrpSpPr>
        <p:grpSpPr>
          <a:xfrm>
            <a:off x="1502228" y="2069534"/>
            <a:ext cx="3265714" cy="4571662"/>
            <a:chOff x="1502228" y="2069534"/>
            <a:chExt cx="3265714" cy="4571662"/>
          </a:xfrm>
        </p:grpSpPr>
        <p:sp>
          <p:nvSpPr>
            <p:cNvPr id="4" name="Rectangle 3">
              <a:extLst>
                <a:ext uri="{FF2B5EF4-FFF2-40B4-BE49-F238E27FC236}">
                  <a16:creationId xmlns:a16="http://schemas.microsoft.com/office/drawing/2014/main" id="{6221BEFD-0D70-E2F5-AA5E-4029EBF1230F}"/>
                </a:ext>
              </a:extLst>
            </p:cNvPr>
            <p:cNvSpPr/>
            <p:nvPr/>
          </p:nvSpPr>
          <p:spPr>
            <a:xfrm>
              <a:off x="2465613" y="2069534"/>
              <a:ext cx="1534885" cy="642257"/>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Object</a:t>
              </a:r>
            </a:p>
          </p:txBody>
        </p:sp>
        <p:sp>
          <p:nvSpPr>
            <p:cNvPr id="5" name="Rectangle 4">
              <a:extLst>
                <a:ext uri="{FF2B5EF4-FFF2-40B4-BE49-F238E27FC236}">
                  <a16:creationId xmlns:a16="http://schemas.microsoft.com/office/drawing/2014/main" id="{5ACC5551-74C0-3C8C-ED8C-90C05D7EAC99}"/>
                </a:ext>
              </a:extLst>
            </p:cNvPr>
            <p:cNvSpPr/>
            <p:nvPr/>
          </p:nvSpPr>
          <p:spPr>
            <a:xfrm>
              <a:off x="2465613" y="3994151"/>
              <a:ext cx="1534885" cy="642257"/>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Animal</a:t>
              </a:r>
            </a:p>
          </p:txBody>
        </p:sp>
        <p:sp>
          <p:nvSpPr>
            <p:cNvPr id="6" name="Rectangle 5">
              <a:extLst>
                <a:ext uri="{FF2B5EF4-FFF2-40B4-BE49-F238E27FC236}">
                  <a16:creationId xmlns:a16="http://schemas.microsoft.com/office/drawing/2014/main" id="{139931D9-8E74-3D36-0A4B-07C4C9A8D2A1}"/>
                </a:ext>
              </a:extLst>
            </p:cNvPr>
            <p:cNvSpPr/>
            <p:nvPr/>
          </p:nvSpPr>
          <p:spPr>
            <a:xfrm>
              <a:off x="1502228" y="5998939"/>
              <a:ext cx="1534885" cy="642257"/>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Dog</a:t>
              </a:r>
            </a:p>
          </p:txBody>
        </p:sp>
        <p:sp>
          <p:nvSpPr>
            <p:cNvPr id="7" name="Rectangle 6">
              <a:extLst>
                <a:ext uri="{FF2B5EF4-FFF2-40B4-BE49-F238E27FC236}">
                  <a16:creationId xmlns:a16="http://schemas.microsoft.com/office/drawing/2014/main" id="{9B864484-B5BE-7E4B-2996-39FE5D3AC13A}"/>
                </a:ext>
              </a:extLst>
            </p:cNvPr>
            <p:cNvSpPr/>
            <p:nvPr/>
          </p:nvSpPr>
          <p:spPr>
            <a:xfrm>
              <a:off x="3233057" y="5998938"/>
              <a:ext cx="1534885" cy="642257"/>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Fish</a:t>
              </a:r>
            </a:p>
          </p:txBody>
        </p:sp>
        <p:cxnSp>
          <p:nvCxnSpPr>
            <p:cNvPr id="9" name="Straight Arrow Connector 8">
              <a:extLst>
                <a:ext uri="{FF2B5EF4-FFF2-40B4-BE49-F238E27FC236}">
                  <a16:creationId xmlns:a16="http://schemas.microsoft.com/office/drawing/2014/main" id="{EC9D4ED6-677F-6B89-BE8F-E08AAD210DD7}"/>
                </a:ext>
              </a:extLst>
            </p:cNvPr>
            <p:cNvCxnSpPr>
              <a:cxnSpLocks/>
              <a:stCxn id="6" idx="0"/>
              <a:endCxn id="5" idx="2"/>
            </p:cNvCxnSpPr>
            <p:nvPr/>
          </p:nvCxnSpPr>
          <p:spPr>
            <a:xfrm flipV="1">
              <a:off x="2269671" y="4636408"/>
              <a:ext cx="963385" cy="136253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763CC8E6-4412-23AF-F4CF-4A0B5FF51F3A}"/>
                </a:ext>
              </a:extLst>
            </p:cNvPr>
            <p:cNvCxnSpPr>
              <a:cxnSpLocks/>
              <a:stCxn id="7" idx="0"/>
              <a:endCxn id="5" idx="2"/>
            </p:cNvCxnSpPr>
            <p:nvPr/>
          </p:nvCxnSpPr>
          <p:spPr>
            <a:xfrm flipH="1" flipV="1">
              <a:off x="3233056" y="4636408"/>
              <a:ext cx="767444" cy="136253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86BEFE0C-3AD2-69C7-F174-99985464F8F9}"/>
                </a:ext>
              </a:extLst>
            </p:cNvPr>
            <p:cNvCxnSpPr>
              <a:cxnSpLocks/>
              <a:stCxn id="5" idx="0"/>
              <a:endCxn id="4" idx="2"/>
            </p:cNvCxnSpPr>
            <p:nvPr/>
          </p:nvCxnSpPr>
          <p:spPr>
            <a:xfrm flipV="1">
              <a:off x="3233056" y="2711791"/>
              <a:ext cx="0" cy="128236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23" name="Arrow: Right 22" descr="actual type: dog">
            <a:extLst>
              <a:ext uri="{FF2B5EF4-FFF2-40B4-BE49-F238E27FC236}">
                <a16:creationId xmlns:a16="http://schemas.microsoft.com/office/drawing/2014/main" id="{6553E9F8-2113-EF85-103D-EA942A390789}"/>
              </a:ext>
            </a:extLst>
          </p:cNvPr>
          <p:cNvSpPr/>
          <p:nvPr/>
        </p:nvSpPr>
        <p:spPr>
          <a:xfrm>
            <a:off x="10884" y="6151337"/>
            <a:ext cx="1502228" cy="642257"/>
          </a:xfrm>
          <a:prstGeom prst="rightArrow">
            <a:avLst/>
          </a:prstGeom>
          <a:solidFill>
            <a:schemeClr val="tx2">
              <a:lumMod val="50000"/>
              <a:lumOff val="50000"/>
            </a:schemeClr>
          </a:solidFill>
          <a:ln>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Actual Type</a:t>
            </a:r>
          </a:p>
        </p:txBody>
      </p:sp>
      <p:sp>
        <p:nvSpPr>
          <p:cNvPr id="3" name="Arrow: Right 2" descr="cast-to-type: dog">
            <a:extLst>
              <a:ext uri="{FF2B5EF4-FFF2-40B4-BE49-F238E27FC236}">
                <a16:creationId xmlns:a16="http://schemas.microsoft.com/office/drawing/2014/main" id="{5670ACF0-7A18-E5C8-2634-441CCC89C5FE}"/>
              </a:ext>
            </a:extLst>
          </p:cNvPr>
          <p:cNvSpPr/>
          <p:nvPr/>
        </p:nvSpPr>
        <p:spPr>
          <a:xfrm>
            <a:off x="0" y="5765293"/>
            <a:ext cx="1502228" cy="642257"/>
          </a:xfrm>
          <a:prstGeom prst="rightArrow">
            <a:avLst/>
          </a:prstGeom>
          <a:solidFill>
            <a:srgbClr val="FF00FF">
              <a:alpha val="50196"/>
            </a:srgbClr>
          </a:solidFill>
          <a:ln>
            <a:solidFill>
              <a:srgbClr val="FF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Cast-to Type</a:t>
            </a:r>
          </a:p>
        </p:txBody>
      </p:sp>
      <p:sp>
        <p:nvSpPr>
          <p:cNvPr id="24" name="Rectangle 23">
            <a:extLst>
              <a:ext uri="{FF2B5EF4-FFF2-40B4-BE49-F238E27FC236}">
                <a16:creationId xmlns:a16="http://schemas.microsoft.com/office/drawing/2014/main" id="{C8884753-7336-4B76-2351-E4965BFC23BF}"/>
              </a:ext>
              <a:ext uri="{C183D7F6-B498-43B3-948B-1728B52AA6E4}">
                <adec:decorative xmlns:adec="http://schemas.microsoft.com/office/drawing/2017/decorative" val="1"/>
              </a:ext>
            </a:extLst>
          </p:cNvPr>
          <p:cNvSpPr/>
          <p:nvPr/>
        </p:nvSpPr>
        <p:spPr>
          <a:xfrm>
            <a:off x="6287208" y="1550161"/>
            <a:ext cx="5780312" cy="2721301"/>
          </a:xfrm>
          <a:prstGeom prst="rect">
            <a:avLst/>
          </a:prstGeom>
          <a:solidFill>
            <a:srgbClr val="D9F2D0"/>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40737A8-676B-31C3-E0B8-C59B60FDE62D}"/>
              </a:ext>
            </a:extLst>
          </p:cNvPr>
          <p:cNvSpPr txBox="1"/>
          <p:nvPr/>
        </p:nvSpPr>
        <p:spPr>
          <a:xfrm>
            <a:off x="6374294" y="967064"/>
            <a:ext cx="5693228" cy="5262979"/>
          </a:xfrm>
          <a:prstGeom prst="rect">
            <a:avLst/>
          </a:prstGeom>
          <a:noFill/>
        </p:spPr>
        <p:txBody>
          <a:bodyPr wrap="square" rtlCol="0">
            <a:spAutoFit/>
          </a:bodyPr>
          <a:lstStyle/>
          <a:p>
            <a:r>
              <a:rPr lang="en-US" sz="2400" b="1" dirty="0"/>
              <a:t>When compiling:</a:t>
            </a:r>
          </a:p>
          <a:p>
            <a:endParaRPr lang="en-US" sz="2400" dirty="0"/>
          </a:p>
          <a:p>
            <a:r>
              <a:rPr lang="en-US" sz="2400" dirty="0"/>
              <a:t>Can we </a:t>
            </a:r>
            <a:r>
              <a:rPr lang="en-US" sz="2400" i="1" dirty="0"/>
              <a:t>guarantee </a:t>
            </a:r>
            <a:r>
              <a:rPr lang="en-US" sz="2400" dirty="0"/>
              <a:t>that the method exists for the </a:t>
            </a:r>
            <a:r>
              <a:rPr lang="en-US" sz="2400" dirty="0">
                <a:solidFill>
                  <a:srgbClr val="A300A3"/>
                </a:solidFill>
              </a:rPr>
              <a:t>Cast-to type</a:t>
            </a:r>
            <a:r>
              <a:rPr lang="en-US" sz="2400" dirty="0"/>
              <a:t>? </a:t>
            </a:r>
            <a:endParaRPr lang="en-US" sz="2400" i="1" dirty="0"/>
          </a:p>
          <a:p>
            <a:endParaRPr lang="en-US" sz="2400" dirty="0"/>
          </a:p>
          <a:p>
            <a:r>
              <a:rPr lang="en-US" sz="2400" dirty="0"/>
              <a:t>Does the </a:t>
            </a:r>
            <a:r>
              <a:rPr lang="en-US" sz="2400" dirty="0">
                <a:solidFill>
                  <a:srgbClr val="A300A3"/>
                </a:solidFill>
              </a:rPr>
              <a:t>Cast-to type </a:t>
            </a:r>
            <a:r>
              <a:rPr lang="en-US" sz="2400" dirty="0"/>
              <a:t>or one of its super classes contain a method of that name?</a:t>
            </a:r>
          </a:p>
          <a:p>
            <a:endParaRPr lang="en-US" sz="2400" dirty="0"/>
          </a:p>
          <a:p>
            <a:r>
              <a:rPr lang="en-US" sz="2400" dirty="0"/>
              <a:t>If not… Compile Error!</a:t>
            </a:r>
          </a:p>
          <a:p>
            <a:r>
              <a:rPr lang="en-US" sz="2400" b="1" dirty="0"/>
              <a:t>When Running</a:t>
            </a:r>
            <a:r>
              <a:rPr lang="en-US" sz="2400" dirty="0"/>
              <a:t>:</a:t>
            </a:r>
          </a:p>
          <a:p>
            <a:endParaRPr lang="en-US" sz="2400" dirty="0"/>
          </a:p>
          <a:p>
            <a:r>
              <a:rPr lang="en-US" sz="2400" dirty="0"/>
              <a:t>Check that the </a:t>
            </a:r>
            <a:r>
              <a:rPr lang="en-US" sz="2400" dirty="0">
                <a:solidFill>
                  <a:srgbClr val="A300A3"/>
                </a:solidFill>
              </a:rPr>
              <a:t>Cast-to Type </a:t>
            </a:r>
            <a:r>
              <a:rPr lang="en-US" sz="2400" dirty="0"/>
              <a:t>is either the </a:t>
            </a:r>
            <a:r>
              <a:rPr lang="en-US" sz="2400" dirty="0">
                <a:solidFill>
                  <a:srgbClr val="0070C0"/>
                </a:solidFill>
              </a:rPr>
              <a:t>Actual Type</a:t>
            </a:r>
            <a:r>
              <a:rPr lang="en-US" sz="2400" dirty="0"/>
              <a:t>, or one of its super classes</a:t>
            </a:r>
          </a:p>
          <a:p>
            <a:endParaRPr lang="en-US" sz="2400" dirty="0"/>
          </a:p>
        </p:txBody>
      </p:sp>
      <p:sp>
        <p:nvSpPr>
          <p:cNvPr id="25" name="Rectangle 24">
            <a:extLst>
              <a:ext uri="{FF2B5EF4-FFF2-40B4-BE49-F238E27FC236}">
                <a16:creationId xmlns:a16="http://schemas.microsoft.com/office/drawing/2014/main" id="{62F2C496-451E-A7A8-EBD2-191D3EEB664A}"/>
              </a:ext>
              <a:ext uri="{C183D7F6-B498-43B3-948B-1728B52AA6E4}">
                <adec:decorative xmlns:adec="http://schemas.microsoft.com/office/drawing/2017/decorative" val="1"/>
              </a:ext>
            </a:extLst>
          </p:cNvPr>
          <p:cNvSpPr/>
          <p:nvPr/>
        </p:nvSpPr>
        <p:spPr>
          <a:xfrm>
            <a:off x="6287206" y="4890651"/>
            <a:ext cx="5780312" cy="1028301"/>
          </a:xfrm>
          <a:prstGeom prst="rect">
            <a:avLst/>
          </a:prstGeom>
          <a:solidFill>
            <a:srgbClr val="D9F2D0"/>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Left 10">
            <a:extLst>
              <a:ext uri="{FF2B5EF4-FFF2-40B4-BE49-F238E27FC236}">
                <a16:creationId xmlns:a16="http://schemas.microsoft.com/office/drawing/2014/main" id="{5A1CC531-B1FC-D506-BBDB-285AA8BA7C7B}"/>
              </a:ext>
              <a:ext uri="{C183D7F6-B498-43B3-948B-1728B52AA6E4}">
                <adec:decorative xmlns:adec="http://schemas.microsoft.com/office/drawing/2017/decorative" val="1"/>
              </a:ext>
            </a:extLst>
          </p:cNvPr>
          <p:cNvSpPr/>
          <p:nvPr/>
        </p:nvSpPr>
        <p:spPr>
          <a:xfrm rot="5400000">
            <a:off x="-538849" y="3069405"/>
            <a:ext cx="4082145" cy="2068287"/>
          </a:xfrm>
          <a:prstGeom prst="leftArrow">
            <a:avLst/>
          </a:prstGeom>
          <a:solidFill>
            <a:schemeClr val="accent6">
              <a:lumMod val="40000"/>
              <a:lumOff val="60000"/>
              <a:alpha val="50196"/>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TextBox 18">
            <a:extLst>
              <a:ext uri="{FF2B5EF4-FFF2-40B4-BE49-F238E27FC236}">
                <a16:creationId xmlns:a16="http://schemas.microsoft.com/office/drawing/2014/main" id="{32ED8A86-1F5D-1ACB-B4DC-A9D595A01273}"/>
              </a:ext>
            </a:extLst>
          </p:cNvPr>
          <p:cNvSpPr txBox="1"/>
          <p:nvPr/>
        </p:nvSpPr>
        <p:spPr>
          <a:xfrm>
            <a:off x="253702" y="2515242"/>
            <a:ext cx="2518820" cy="3323987"/>
          </a:xfrm>
          <a:prstGeom prst="rect">
            <a:avLst/>
          </a:prstGeom>
          <a:noFill/>
        </p:spPr>
        <p:txBody>
          <a:bodyPr wrap="square">
            <a:spAutoFit/>
          </a:bodyPr>
          <a:lstStyle/>
          <a:p>
            <a:pPr algn="ctr"/>
            <a:r>
              <a:rPr lang="en-US" sz="1600" b="1" dirty="0">
                <a:solidFill>
                  <a:schemeClr val="tx1"/>
                </a:solidFill>
              </a:rPr>
              <a:t>Compiling</a:t>
            </a:r>
            <a:r>
              <a:rPr lang="en-US" sz="1600" dirty="0">
                <a:solidFill>
                  <a:schemeClr val="tx1"/>
                </a:solidFill>
              </a:rPr>
              <a:t>:</a:t>
            </a:r>
          </a:p>
          <a:p>
            <a:pPr algn="ctr"/>
            <a:r>
              <a:rPr lang="en-US" sz="1600" dirty="0"/>
              <a:t>From cast-to type</a:t>
            </a:r>
            <a:endParaRPr lang="en-US" sz="1600" dirty="0">
              <a:solidFill>
                <a:schemeClr val="tx1"/>
              </a:solidFill>
            </a:endParaRPr>
          </a:p>
          <a:p>
            <a:pPr algn="ctr"/>
            <a:r>
              <a:rPr lang="en-US" sz="1600" dirty="0">
                <a:solidFill>
                  <a:schemeClr val="tx1"/>
                </a:solidFill>
              </a:rPr>
              <a:t>Look up the inheritance tree (Dog, then Animal, then Object) </a:t>
            </a:r>
          </a:p>
          <a:p>
            <a:pPr algn="ctr"/>
            <a:r>
              <a:rPr lang="en-US" sz="1600" dirty="0">
                <a:solidFill>
                  <a:schemeClr val="tx1"/>
                </a:solidFill>
              </a:rPr>
              <a:t>for </a:t>
            </a:r>
            <a:r>
              <a:rPr lang="en-US" sz="1600" dirty="0">
                <a:solidFill>
                  <a:srgbClr val="000000"/>
                </a:solidFill>
                <a:latin typeface="Source Code Pro" panose="020F0502020204030204" pitchFamily="49" charset="0"/>
              </a:rPr>
              <a:t>bark</a:t>
            </a:r>
            <a:endParaRPr lang="en-US" sz="1600" dirty="0">
              <a:solidFill>
                <a:schemeClr val="tx1"/>
              </a:solidFill>
            </a:endParaRPr>
          </a:p>
          <a:p>
            <a:pPr algn="ctr"/>
            <a:endParaRPr lang="en-US" sz="1600" dirty="0">
              <a:solidFill>
                <a:schemeClr val="tx1"/>
              </a:solidFill>
            </a:endParaRPr>
          </a:p>
          <a:p>
            <a:pPr algn="ctr"/>
            <a:r>
              <a:rPr lang="en-US" sz="1600" b="1" dirty="0"/>
              <a:t>Running</a:t>
            </a:r>
            <a:r>
              <a:rPr lang="en-US" sz="1600" dirty="0"/>
              <a:t>:</a:t>
            </a:r>
          </a:p>
          <a:p>
            <a:pPr algn="ctr"/>
            <a:r>
              <a:rPr lang="en-US" sz="1600" dirty="0">
                <a:solidFill>
                  <a:schemeClr val="tx1"/>
                </a:solidFill>
              </a:rPr>
              <a:t>From actual type</a:t>
            </a:r>
          </a:p>
          <a:p>
            <a:pPr algn="ctr"/>
            <a:r>
              <a:rPr lang="en-US" sz="1600" dirty="0">
                <a:solidFill>
                  <a:schemeClr val="tx1"/>
                </a:solidFill>
              </a:rPr>
              <a:t>Look up the inheritance tree (Dog, then Animal, then Object) </a:t>
            </a:r>
          </a:p>
          <a:p>
            <a:pPr algn="ctr"/>
            <a:r>
              <a:rPr lang="en-US" sz="1600" dirty="0">
                <a:solidFill>
                  <a:schemeClr val="tx1"/>
                </a:solidFill>
              </a:rPr>
              <a:t>for cast-to type </a:t>
            </a:r>
          </a:p>
        </p:txBody>
      </p:sp>
      <p:grpSp>
        <p:nvGrpSpPr>
          <p:cNvPr id="20" name="Group 19" descr="This example has no error">
            <a:extLst>
              <a:ext uri="{FF2B5EF4-FFF2-40B4-BE49-F238E27FC236}">
                <a16:creationId xmlns:a16="http://schemas.microsoft.com/office/drawing/2014/main" id="{BAEC793C-783B-95D2-EF7A-168F66C18F6E}"/>
              </a:ext>
            </a:extLst>
          </p:cNvPr>
          <p:cNvGrpSpPr/>
          <p:nvPr/>
        </p:nvGrpSpPr>
        <p:grpSpPr>
          <a:xfrm>
            <a:off x="7371067" y="6112563"/>
            <a:ext cx="2727089" cy="592208"/>
            <a:chOff x="9845911" y="569076"/>
            <a:chExt cx="2727089" cy="592208"/>
          </a:xfrm>
        </p:grpSpPr>
        <p:sp>
          <p:nvSpPr>
            <p:cNvPr id="18" name="Rectangle 17">
              <a:extLst>
                <a:ext uri="{FF2B5EF4-FFF2-40B4-BE49-F238E27FC236}">
                  <a16:creationId xmlns:a16="http://schemas.microsoft.com/office/drawing/2014/main" id="{7D44B4E5-00D0-8A76-F965-61EA415B4A1F}"/>
                </a:ext>
              </a:extLst>
            </p:cNvPr>
            <p:cNvSpPr/>
            <p:nvPr/>
          </p:nvSpPr>
          <p:spPr>
            <a:xfrm>
              <a:off x="9845911" y="569076"/>
              <a:ext cx="2617759" cy="592208"/>
            </a:xfrm>
            <a:prstGeom prst="rect">
              <a:avLst/>
            </a:prstGeom>
            <a:solidFill>
              <a:schemeClr val="accent4">
                <a:lumMod val="40000"/>
                <a:lumOff val="60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A0820DF-FE4D-CAC8-0F81-41CD1DEDA051}"/>
                </a:ext>
              </a:extLst>
            </p:cNvPr>
            <p:cNvSpPr txBox="1"/>
            <p:nvPr/>
          </p:nvSpPr>
          <p:spPr>
            <a:xfrm>
              <a:off x="9845911" y="674870"/>
              <a:ext cx="2727089" cy="369332"/>
            </a:xfrm>
            <a:prstGeom prst="rect">
              <a:avLst/>
            </a:prstGeom>
            <a:noFill/>
          </p:spPr>
          <p:txBody>
            <a:bodyPr wrap="square">
              <a:spAutoFit/>
            </a:bodyPr>
            <a:lstStyle/>
            <a:p>
              <a:r>
                <a:rPr lang="en-US" sz="1800" b="1" dirty="0"/>
                <a:t>This example has no error</a:t>
              </a:r>
              <a:endParaRPr lang="en-US" dirty="0"/>
            </a:p>
          </p:txBody>
        </p:sp>
      </p:grpSp>
      <p:sp>
        <p:nvSpPr>
          <p:cNvPr id="12" name="Slide Number Placeholder 11">
            <a:extLst>
              <a:ext uri="{FF2B5EF4-FFF2-40B4-BE49-F238E27FC236}">
                <a16:creationId xmlns:a16="http://schemas.microsoft.com/office/drawing/2014/main" id="{6F369486-A2E1-4354-871A-B984569474B8}"/>
              </a:ext>
            </a:extLst>
          </p:cNvPr>
          <p:cNvSpPr>
            <a:spLocks noGrp="1"/>
          </p:cNvSpPr>
          <p:nvPr>
            <p:ph type="sldNum" sz="quarter" idx="12"/>
          </p:nvPr>
        </p:nvSpPr>
        <p:spPr/>
        <p:txBody>
          <a:bodyPr/>
          <a:lstStyle/>
          <a:p>
            <a:fld id="{B84CCEFC-A9FF-8249-A3D3-21FB7B7CCB8D}" type="slidenum">
              <a:rPr lang="en-US" smtClean="0"/>
              <a:t>13</a:t>
            </a:fld>
            <a:endParaRPr lang="en-US"/>
          </a:p>
        </p:txBody>
      </p:sp>
    </p:spTree>
    <p:extLst>
      <p:ext uri="{BB962C8B-B14F-4D97-AF65-F5344CB8AC3E}">
        <p14:creationId xmlns:p14="http://schemas.microsoft.com/office/powerpoint/2010/main" val="887090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7C58360-043A-3115-69ED-25725624CF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9555F4-618C-D061-E9E1-ACC09266945F}"/>
              </a:ext>
            </a:extLst>
          </p:cNvPr>
          <p:cNvSpPr>
            <a:spLocks noGrp="1"/>
          </p:cNvSpPr>
          <p:nvPr>
            <p:ph type="title"/>
          </p:nvPr>
        </p:nvSpPr>
        <p:spPr/>
        <p:txBody>
          <a:bodyPr/>
          <a:lstStyle/>
          <a:p>
            <a:r>
              <a:rPr lang="en-US" dirty="0"/>
              <a:t>Casts and Method Calls (Runtime error)</a:t>
            </a:r>
          </a:p>
        </p:txBody>
      </p:sp>
      <p:sp>
        <p:nvSpPr>
          <p:cNvPr id="8" name="TextBox 7">
            <a:extLst>
              <a:ext uri="{FF2B5EF4-FFF2-40B4-BE49-F238E27FC236}">
                <a16:creationId xmlns:a16="http://schemas.microsoft.com/office/drawing/2014/main" id="{FE13173D-527A-3DA7-5A16-BA184E325AFC}"/>
              </a:ext>
            </a:extLst>
          </p:cNvPr>
          <p:cNvSpPr txBox="1"/>
          <p:nvPr/>
        </p:nvSpPr>
        <p:spPr>
          <a:xfrm>
            <a:off x="254234" y="1231479"/>
            <a:ext cx="3393878" cy="830997"/>
          </a:xfrm>
          <a:prstGeom prst="rect">
            <a:avLst/>
          </a:prstGeom>
          <a:noFill/>
        </p:spPr>
        <p:txBody>
          <a:bodyPr wrap="none" rtlCol="0">
            <a:spAutoFit/>
          </a:bodyPr>
          <a:lstStyle/>
          <a:p>
            <a:r>
              <a:rPr lang="en-US" sz="1600" dirty="0">
                <a:solidFill>
                  <a:srgbClr val="C00000"/>
                </a:solidFill>
                <a:latin typeface="Source Code Pro" panose="020F0502020204030204" pitchFamily="49" charset="0"/>
              </a:rPr>
              <a:t>Animal</a:t>
            </a:r>
            <a:r>
              <a:rPr lang="en-US" sz="1600" dirty="0">
                <a:solidFill>
                  <a:srgbClr val="000000"/>
                </a:solidFill>
                <a:latin typeface="Source Code Pro" panose="020F0502020204030204" pitchFamily="49" charset="0"/>
              </a:rPr>
              <a:t> rufus = new </a:t>
            </a:r>
            <a:r>
              <a:rPr lang="en-US" sz="1600" dirty="0">
                <a:solidFill>
                  <a:srgbClr val="0070C0"/>
                </a:solidFill>
                <a:latin typeface="Source Code Pro" panose="020F0502020204030204" pitchFamily="49" charset="0"/>
              </a:rPr>
              <a:t>Fish</a:t>
            </a:r>
            <a:r>
              <a:rPr lang="en-US" sz="1600" dirty="0">
                <a:solidFill>
                  <a:srgbClr val="000000"/>
                </a:solidFill>
                <a:latin typeface="Source Code Pro" panose="020F0502020204030204" pitchFamily="49" charset="0"/>
              </a:rPr>
              <a:t>();</a:t>
            </a:r>
          </a:p>
          <a:p>
            <a:r>
              <a:rPr lang="en-US" sz="1600" dirty="0">
                <a:solidFill>
                  <a:srgbClr val="000000"/>
                </a:solidFill>
                <a:latin typeface="Source Code Pro" panose="020F0502020204030204" pitchFamily="49" charset="0"/>
              </a:rPr>
              <a:t>Dog d = (</a:t>
            </a:r>
            <a:r>
              <a:rPr lang="en-US" sz="1600" dirty="0">
                <a:solidFill>
                  <a:srgbClr val="A300A3"/>
                </a:solidFill>
                <a:latin typeface="Source Code Pro" panose="020F0502020204030204" pitchFamily="49" charset="0"/>
              </a:rPr>
              <a:t>Dog</a:t>
            </a:r>
            <a:r>
              <a:rPr lang="en-US" sz="1600" dirty="0">
                <a:solidFill>
                  <a:srgbClr val="000000"/>
                </a:solidFill>
                <a:latin typeface="Source Code Pro" panose="020F0502020204030204" pitchFamily="49" charset="0"/>
              </a:rPr>
              <a:t>) rufus;</a:t>
            </a:r>
          </a:p>
          <a:p>
            <a:r>
              <a:rPr lang="en-US" sz="1600" dirty="0" err="1">
                <a:solidFill>
                  <a:srgbClr val="000000"/>
                </a:solidFill>
                <a:latin typeface="Source Code Pro" panose="020F0502020204030204" pitchFamily="49" charset="0"/>
              </a:rPr>
              <a:t>d.bark</a:t>
            </a:r>
            <a:r>
              <a:rPr lang="en-US" sz="1600" dirty="0">
                <a:solidFill>
                  <a:srgbClr val="000000"/>
                </a:solidFill>
                <a:latin typeface="Source Code Pro" panose="020F0502020204030204" pitchFamily="49" charset="0"/>
              </a:rPr>
              <a:t>();</a:t>
            </a:r>
            <a:endParaRPr lang="en-US" sz="1600" dirty="0"/>
          </a:p>
        </p:txBody>
      </p:sp>
      <p:grpSp>
        <p:nvGrpSpPr>
          <p:cNvPr id="14" name="Group 13" descr="inheritance hierarchy: dog extends animal, fish extends animal, animal extends object">
            <a:extLst>
              <a:ext uri="{FF2B5EF4-FFF2-40B4-BE49-F238E27FC236}">
                <a16:creationId xmlns:a16="http://schemas.microsoft.com/office/drawing/2014/main" id="{D91D3A77-5C2E-40DF-B12E-44623068BE5C}"/>
              </a:ext>
            </a:extLst>
          </p:cNvPr>
          <p:cNvGrpSpPr/>
          <p:nvPr/>
        </p:nvGrpSpPr>
        <p:grpSpPr>
          <a:xfrm>
            <a:off x="1502228" y="2069534"/>
            <a:ext cx="3265714" cy="4571662"/>
            <a:chOff x="1502228" y="2069534"/>
            <a:chExt cx="3265714" cy="4571662"/>
          </a:xfrm>
        </p:grpSpPr>
        <p:sp>
          <p:nvSpPr>
            <p:cNvPr id="4" name="Rectangle 3">
              <a:extLst>
                <a:ext uri="{FF2B5EF4-FFF2-40B4-BE49-F238E27FC236}">
                  <a16:creationId xmlns:a16="http://schemas.microsoft.com/office/drawing/2014/main" id="{D0861DF0-DB35-48ED-C682-287B6DBB5CC8}"/>
                </a:ext>
              </a:extLst>
            </p:cNvPr>
            <p:cNvSpPr/>
            <p:nvPr/>
          </p:nvSpPr>
          <p:spPr>
            <a:xfrm>
              <a:off x="2465613" y="2069534"/>
              <a:ext cx="1534885" cy="642257"/>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Object</a:t>
              </a:r>
            </a:p>
          </p:txBody>
        </p:sp>
        <p:sp>
          <p:nvSpPr>
            <p:cNvPr id="5" name="Rectangle 4">
              <a:extLst>
                <a:ext uri="{FF2B5EF4-FFF2-40B4-BE49-F238E27FC236}">
                  <a16:creationId xmlns:a16="http://schemas.microsoft.com/office/drawing/2014/main" id="{F2AB0DDE-C92D-EC51-EC23-B6EE5FF6C1AD}"/>
                </a:ext>
              </a:extLst>
            </p:cNvPr>
            <p:cNvSpPr/>
            <p:nvPr/>
          </p:nvSpPr>
          <p:spPr>
            <a:xfrm>
              <a:off x="2465613" y="3994151"/>
              <a:ext cx="1534885" cy="642257"/>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Animal</a:t>
              </a:r>
            </a:p>
          </p:txBody>
        </p:sp>
        <p:sp>
          <p:nvSpPr>
            <p:cNvPr id="6" name="Rectangle 5">
              <a:extLst>
                <a:ext uri="{FF2B5EF4-FFF2-40B4-BE49-F238E27FC236}">
                  <a16:creationId xmlns:a16="http://schemas.microsoft.com/office/drawing/2014/main" id="{B800C03E-8592-15B4-9EAA-FC1CABA39C37}"/>
                </a:ext>
              </a:extLst>
            </p:cNvPr>
            <p:cNvSpPr/>
            <p:nvPr/>
          </p:nvSpPr>
          <p:spPr>
            <a:xfrm>
              <a:off x="1502228" y="5998939"/>
              <a:ext cx="1534885" cy="642257"/>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Dog</a:t>
              </a:r>
            </a:p>
          </p:txBody>
        </p:sp>
        <p:sp>
          <p:nvSpPr>
            <p:cNvPr id="7" name="Rectangle 6">
              <a:extLst>
                <a:ext uri="{FF2B5EF4-FFF2-40B4-BE49-F238E27FC236}">
                  <a16:creationId xmlns:a16="http://schemas.microsoft.com/office/drawing/2014/main" id="{E17113C6-E64E-06D7-4D1A-DB727D8F3C63}"/>
                </a:ext>
              </a:extLst>
            </p:cNvPr>
            <p:cNvSpPr/>
            <p:nvPr/>
          </p:nvSpPr>
          <p:spPr>
            <a:xfrm>
              <a:off x="3233057" y="5998938"/>
              <a:ext cx="1534885" cy="642257"/>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Fish</a:t>
              </a:r>
            </a:p>
          </p:txBody>
        </p:sp>
        <p:cxnSp>
          <p:nvCxnSpPr>
            <p:cNvPr id="9" name="Straight Arrow Connector 8">
              <a:extLst>
                <a:ext uri="{FF2B5EF4-FFF2-40B4-BE49-F238E27FC236}">
                  <a16:creationId xmlns:a16="http://schemas.microsoft.com/office/drawing/2014/main" id="{CB6E9C67-B1A2-788E-A8E2-7801EC25C015}"/>
                </a:ext>
              </a:extLst>
            </p:cNvPr>
            <p:cNvCxnSpPr>
              <a:cxnSpLocks/>
              <a:stCxn id="6" idx="0"/>
              <a:endCxn id="5" idx="2"/>
            </p:cNvCxnSpPr>
            <p:nvPr/>
          </p:nvCxnSpPr>
          <p:spPr>
            <a:xfrm flipV="1">
              <a:off x="2269671" y="4636408"/>
              <a:ext cx="963385" cy="136253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977E0FC7-DC16-2342-ACEC-41C5B261B368}"/>
                </a:ext>
              </a:extLst>
            </p:cNvPr>
            <p:cNvCxnSpPr>
              <a:cxnSpLocks/>
              <a:stCxn id="7" idx="0"/>
              <a:endCxn id="5" idx="2"/>
            </p:cNvCxnSpPr>
            <p:nvPr/>
          </p:nvCxnSpPr>
          <p:spPr>
            <a:xfrm flipH="1" flipV="1">
              <a:off x="3233056" y="4636408"/>
              <a:ext cx="767444" cy="136253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7914E2A1-E987-E506-D0FA-2461A0CB739E}"/>
                </a:ext>
              </a:extLst>
            </p:cNvPr>
            <p:cNvCxnSpPr>
              <a:cxnSpLocks/>
              <a:stCxn id="5" idx="0"/>
              <a:endCxn id="4" idx="2"/>
            </p:cNvCxnSpPr>
            <p:nvPr/>
          </p:nvCxnSpPr>
          <p:spPr>
            <a:xfrm flipV="1">
              <a:off x="3233056" y="2711791"/>
              <a:ext cx="0" cy="128236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23" name="Arrow: Right 22" descr="actual type: fish">
            <a:extLst>
              <a:ext uri="{FF2B5EF4-FFF2-40B4-BE49-F238E27FC236}">
                <a16:creationId xmlns:a16="http://schemas.microsoft.com/office/drawing/2014/main" id="{5C4C6349-BD92-D709-7F68-9EC117B62E47}"/>
              </a:ext>
            </a:extLst>
          </p:cNvPr>
          <p:cNvSpPr/>
          <p:nvPr/>
        </p:nvSpPr>
        <p:spPr>
          <a:xfrm flipH="1">
            <a:off x="4806020" y="5998937"/>
            <a:ext cx="1568274" cy="642257"/>
          </a:xfrm>
          <a:prstGeom prst="rightArrow">
            <a:avLst/>
          </a:prstGeom>
          <a:solidFill>
            <a:schemeClr val="tx2">
              <a:lumMod val="50000"/>
              <a:lumOff val="50000"/>
            </a:schemeClr>
          </a:solidFill>
          <a:ln>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Actual Type</a:t>
            </a:r>
          </a:p>
        </p:txBody>
      </p:sp>
      <p:sp>
        <p:nvSpPr>
          <p:cNvPr id="3" name="Arrow: Right 2" descr="cast-to type: dog">
            <a:extLst>
              <a:ext uri="{FF2B5EF4-FFF2-40B4-BE49-F238E27FC236}">
                <a16:creationId xmlns:a16="http://schemas.microsoft.com/office/drawing/2014/main" id="{4D727FAE-1EA1-E40A-884B-43B9C2B67852}"/>
              </a:ext>
            </a:extLst>
          </p:cNvPr>
          <p:cNvSpPr/>
          <p:nvPr/>
        </p:nvSpPr>
        <p:spPr>
          <a:xfrm>
            <a:off x="0" y="5765293"/>
            <a:ext cx="1502228" cy="642257"/>
          </a:xfrm>
          <a:prstGeom prst="rightArrow">
            <a:avLst/>
          </a:prstGeom>
          <a:solidFill>
            <a:srgbClr val="FF00FF">
              <a:alpha val="50196"/>
            </a:srgbClr>
          </a:solidFill>
          <a:ln>
            <a:solidFill>
              <a:srgbClr val="FF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rPr>
              <a:t>Cast-to Type</a:t>
            </a:r>
          </a:p>
        </p:txBody>
      </p:sp>
      <p:sp>
        <p:nvSpPr>
          <p:cNvPr id="24" name="Rectangle 23">
            <a:extLst>
              <a:ext uri="{FF2B5EF4-FFF2-40B4-BE49-F238E27FC236}">
                <a16:creationId xmlns:a16="http://schemas.microsoft.com/office/drawing/2014/main" id="{6BCEC938-020A-D1E9-AA66-1DB7A0B69698}"/>
              </a:ext>
              <a:ext uri="{C183D7F6-B498-43B3-948B-1728B52AA6E4}">
                <adec:decorative xmlns:adec="http://schemas.microsoft.com/office/drawing/2017/decorative" val="1"/>
              </a:ext>
            </a:extLst>
          </p:cNvPr>
          <p:cNvSpPr/>
          <p:nvPr/>
        </p:nvSpPr>
        <p:spPr>
          <a:xfrm>
            <a:off x="6287208" y="1550161"/>
            <a:ext cx="5780312" cy="2721301"/>
          </a:xfrm>
          <a:prstGeom prst="rect">
            <a:avLst/>
          </a:prstGeom>
          <a:solidFill>
            <a:srgbClr val="D9F2D0"/>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032AFE7-3F1D-E154-8AAF-0CAB236E4EE1}"/>
              </a:ext>
            </a:extLst>
          </p:cNvPr>
          <p:cNvSpPr txBox="1"/>
          <p:nvPr/>
        </p:nvSpPr>
        <p:spPr>
          <a:xfrm>
            <a:off x="6374294" y="967064"/>
            <a:ext cx="5693228" cy="5262979"/>
          </a:xfrm>
          <a:prstGeom prst="rect">
            <a:avLst/>
          </a:prstGeom>
          <a:noFill/>
        </p:spPr>
        <p:txBody>
          <a:bodyPr wrap="square" rtlCol="0">
            <a:spAutoFit/>
          </a:bodyPr>
          <a:lstStyle/>
          <a:p>
            <a:r>
              <a:rPr lang="en-US" sz="2400" b="1" dirty="0"/>
              <a:t>When compiling:</a:t>
            </a:r>
          </a:p>
          <a:p>
            <a:endParaRPr lang="en-US" sz="2400" dirty="0"/>
          </a:p>
          <a:p>
            <a:r>
              <a:rPr lang="en-US" sz="2400" dirty="0"/>
              <a:t>Can we </a:t>
            </a:r>
            <a:r>
              <a:rPr lang="en-US" sz="2400" i="1" dirty="0"/>
              <a:t>guarantee </a:t>
            </a:r>
            <a:r>
              <a:rPr lang="en-US" sz="2400" dirty="0"/>
              <a:t>that the method exists for the </a:t>
            </a:r>
            <a:r>
              <a:rPr lang="en-US" sz="2400" dirty="0">
                <a:solidFill>
                  <a:srgbClr val="A300A3"/>
                </a:solidFill>
              </a:rPr>
              <a:t>Cast-to type</a:t>
            </a:r>
            <a:r>
              <a:rPr lang="en-US" sz="2400" dirty="0"/>
              <a:t>? </a:t>
            </a:r>
            <a:endParaRPr lang="en-US" sz="2400" i="1" dirty="0"/>
          </a:p>
          <a:p>
            <a:endParaRPr lang="en-US" sz="2400" dirty="0"/>
          </a:p>
          <a:p>
            <a:r>
              <a:rPr lang="en-US" sz="2400" dirty="0"/>
              <a:t>Does the </a:t>
            </a:r>
            <a:r>
              <a:rPr lang="en-US" sz="2400" dirty="0">
                <a:solidFill>
                  <a:srgbClr val="A300A3"/>
                </a:solidFill>
              </a:rPr>
              <a:t>Cast-to type </a:t>
            </a:r>
            <a:r>
              <a:rPr lang="en-US" sz="2400" dirty="0"/>
              <a:t>or one of its super classes contain a method of that name?</a:t>
            </a:r>
          </a:p>
          <a:p>
            <a:endParaRPr lang="en-US" sz="2400" dirty="0"/>
          </a:p>
          <a:p>
            <a:r>
              <a:rPr lang="en-US" sz="2400" dirty="0"/>
              <a:t>If not… Compile Error!</a:t>
            </a:r>
          </a:p>
          <a:p>
            <a:r>
              <a:rPr lang="en-US" sz="2400" b="1" dirty="0"/>
              <a:t>When Running</a:t>
            </a:r>
            <a:r>
              <a:rPr lang="en-US" sz="2400" dirty="0"/>
              <a:t>:</a:t>
            </a:r>
          </a:p>
          <a:p>
            <a:endParaRPr lang="en-US" sz="2400" dirty="0"/>
          </a:p>
          <a:p>
            <a:r>
              <a:rPr lang="en-US" sz="2400" dirty="0"/>
              <a:t>Check that </a:t>
            </a:r>
            <a:r>
              <a:rPr lang="en-US" sz="2400" dirty="0">
                <a:solidFill>
                  <a:srgbClr val="A300A3"/>
                </a:solidFill>
              </a:rPr>
              <a:t>the Cast-to Type </a:t>
            </a:r>
            <a:r>
              <a:rPr lang="en-US" sz="2400" dirty="0"/>
              <a:t>is either the </a:t>
            </a:r>
            <a:r>
              <a:rPr lang="en-US" sz="2400" dirty="0">
                <a:solidFill>
                  <a:srgbClr val="0070C0"/>
                </a:solidFill>
              </a:rPr>
              <a:t>Actual Type</a:t>
            </a:r>
            <a:r>
              <a:rPr lang="en-US" sz="2400" dirty="0"/>
              <a:t>, or one of its super classes</a:t>
            </a:r>
          </a:p>
          <a:p>
            <a:endParaRPr lang="en-US" sz="2400" dirty="0"/>
          </a:p>
        </p:txBody>
      </p:sp>
      <p:sp>
        <p:nvSpPr>
          <p:cNvPr id="25" name="Rectangle 24">
            <a:extLst>
              <a:ext uri="{FF2B5EF4-FFF2-40B4-BE49-F238E27FC236}">
                <a16:creationId xmlns:a16="http://schemas.microsoft.com/office/drawing/2014/main" id="{DA3FA2C3-5D9A-F22E-08BA-B3DC73BF97F2}"/>
              </a:ext>
              <a:ext uri="{C183D7F6-B498-43B3-948B-1728B52AA6E4}">
                <adec:decorative xmlns:adec="http://schemas.microsoft.com/office/drawing/2017/decorative" val="1"/>
              </a:ext>
            </a:extLst>
          </p:cNvPr>
          <p:cNvSpPr/>
          <p:nvPr/>
        </p:nvSpPr>
        <p:spPr>
          <a:xfrm>
            <a:off x="6287206" y="4890651"/>
            <a:ext cx="5780312" cy="1028301"/>
          </a:xfrm>
          <a:prstGeom prst="rect">
            <a:avLst/>
          </a:prstGeom>
          <a:solidFill>
            <a:srgbClr val="D9F2D0"/>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Left 10">
            <a:extLst>
              <a:ext uri="{FF2B5EF4-FFF2-40B4-BE49-F238E27FC236}">
                <a16:creationId xmlns:a16="http://schemas.microsoft.com/office/drawing/2014/main" id="{966B3D45-7FAC-8B29-ED82-4F3FC739504B}"/>
              </a:ext>
              <a:ext uri="{C183D7F6-B498-43B3-948B-1728B52AA6E4}">
                <adec:decorative xmlns:adec="http://schemas.microsoft.com/office/drawing/2017/decorative" val="1"/>
              </a:ext>
            </a:extLst>
          </p:cNvPr>
          <p:cNvSpPr/>
          <p:nvPr/>
        </p:nvSpPr>
        <p:spPr>
          <a:xfrm rot="5400000">
            <a:off x="-733081" y="3011205"/>
            <a:ext cx="4082145" cy="2068287"/>
          </a:xfrm>
          <a:prstGeom prst="leftArrow">
            <a:avLst/>
          </a:prstGeom>
          <a:solidFill>
            <a:schemeClr val="accent6">
              <a:lumMod val="40000"/>
              <a:lumOff val="60000"/>
              <a:alpha val="50196"/>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TextBox 18">
            <a:extLst>
              <a:ext uri="{FF2B5EF4-FFF2-40B4-BE49-F238E27FC236}">
                <a16:creationId xmlns:a16="http://schemas.microsoft.com/office/drawing/2014/main" id="{325661A1-5534-CEAD-0E2F-8581B697673E}"/>
              </a:ext>
            </a:extLst>
          </p:cNvPr>
          <p:cNvSpPr txBox="1"/>
          <p:nvPr/>
        </p:nvSpPr>
        <p:spPr>
          <a:xfrm>
            <a:off x="-45573" y="2558258"/>
            <a:ext cx="2648576" cy="3293209"/>
          </a:xfrm>
          <a:prstGeom prst="rect">
            <a:avLst/>
          </a:prstGeom>
          <a:noFill/>
        </p:spPr>
        <p:txBody>
          <a:bodyPr wrap="square">
            <a:spAutoFit/>
          </a:bodyPr>
          <a:lstStyle/>
          <a:p>
            <a:pPr algn="ctr"/>
            <a:r>
              <a:rPr lang="en-US" sz="1600" b="1" dirty="0">
                <a:solidFill>
                  <a:schemeClr val="tx1"/>
                </a:solidFill>
              </a:rPr>
              <a:t>Compiling</a:t>
            </a:r>
            <a:r>
              <a:rPr lang="en-US" sz="1600" dirty="0">
                <a:solidFill>
                  <a:schemeClr val="tx1"/>
                </a:solidFill>
              </a:rPr>
              <a:t>:</a:t>
            </a:r>
          </a:p>
          <a:p>
            <a:pPr algn="ctr"/>
            <a:r>
              <a:rPr lang="en-US" sz="1600" dirty="0"/>
              <a:t>From cast-to type</a:t>
            </a:r>
            <a:endParaRPr lang="en-US" sz="1600" dirty="0">
              <a:solidFill>
                <a:schemeClr val="tx1"/>
              </a:solidFill>
            </a:endParaRPr>
          </a:p>
          <a:p>
            <a:pPr algn="ctr"/>
            <a:r>
              <a:rPr lang="en-US" sz="1600" dirty="0">
                <a:solidFill>
                  <a:schemeClr val="tx1"/>
                </a:solidFill>
              </a:rPr>
              <a:t>Look up the inheritance tree (Dog, then Animal, then Object) </a:t>
            </a:r>
          </a:p>
          <a:p>
            <a:pPr algn="ctr"/>
            <a:r>
              <a:rPr lang="en-US" sz="1600" dirty="0">
                <a:solidFill>
                  <a:schemeClr val="tx1"/>
                </a:solidFill>
              </a:rPr>
              <a:t>for </a:t>
            </a:r>
            <a:r>
              <a:rPr lang="en-US" sz="1600" dirty="0">
                <a:solidFill>
                  <a:srgbClr val="000000"/>
                </a:solidFill>
                <a:latin typeface="Source Code Pro" panose="020F0502020204030204" pitchFamily="49" charset="0"/>
              </a:rPr>
              <a:t>bark</a:t>
            </a:r>
            <a:endParaRPr lang="en-US" sz="1600" dirty="0">
              <a:solidFill>
                <a:schemeClr val="tx1"/>
              </a:solidFill>
            </a:endParaRPr>
          </a:p>
          <a:p>
            <a:pPr algn="ctr"/>
            <a:endParaRPr lang="en-US" sz="1600" dirty="0">
              <a:solidFill>
                <a:schemeClr val="tx1"/>
              </a:solidFill>
            </a:endParaRPr>
          </a:p>
          <a:p>
            <a:pPr algn="ctr"/>
            <a:r>
              <a:rPr lang="en-US" sz="1600" b="1" dirty="0"/>
              <a:t>Running</a:t>
            </a:r>
            <a:r>
              <a:rPr lang="en-US" sz="1600" dirty="0"/>
              <a:t>:</a:t>
            </a:r>
          </a:p>
          <a:p>
            <a:pPr algn="ctr"/>
            <a:r>
              <a:rPr lang="en-US" sz="1600" dirty="0">
                <a:solidFill>
                  <a:schemeClr val="tx1"/>
                </a:solidFill>
              </a:rPr>
              <a:t>From actual type</a:t>
            </a:r>
          </a:p>
          <a:p>
            <a:pPr algn="ctr"/>
            <a:r>
              <a:rPr lang="en-US" sz="1600" dirty="0">
                <a:solidFill>
                  <a:schemeClr val="tx1"/>
                </a:solidFill>
              </a:rPr>
              <a:t>Look </a:t>
            </a:r>
            <a:r>
              <a:rPr lang="en-US" sz="1600" dirty="0"/>
              <a:t>up the inheritance tree (Fish, then Animal, then Object)</a:t>
            </a:r>
            <a:endParaRPr lang="en-US" sz="1600" dirty="0">
              <a:solidFill>
                <a:schemeClr val="tx1"/>
              </a:solidFill>
            </a:endParaRPr>
          </a:p>
          <a:p>
            <a:pPr algn="ctr"/>
            <a:r>
              <a:rPr lang="en-US" sz="1600" dirty="0">
                <a:solidFill>
                  <a:schemeClr val="tx1"/>
                </a:solidFill>
              </a:rPr>
              <a:t>for cast-to type </a:t>
            </a:r>
          </a:p>
        </p:txBody>
      </p:sp>
      <p:grpSp>
        <p:nvGrpSpPr>
          <p:cNvPr id="20" name="Group 19" descr="This example has a runtime error">
            <a:extLst>
              <a:ext uri="{FF2B5EF4-FFF2-40B4-BE49-F238E27FC236}">
                <a16:creationId xmlns:a16="http://schemas.microsoft.com/office/drawing/2014/main" id="{21FB3944-F962-30D0-0695-544B13408880}"/>
              </a:ext>
            </a:extLst>
          </p:cNvPr>
          <p:cNvGrpSpPr/>
          <p:nvPr/>
        </p:nvGrpSpPr>
        <p:grpSpPr>
          <a:xfrm>
            <a:off x="7371067" y="6112563"/>
            <a:ext cx="3790576" cy="592208"/>
            <a:chOff x="9845911" y="569076"/>
            <a:chExt cx="2727089" cy="592208"/>
          </a:xfrm>
        </p:grpSpPr>
        <p:sp>
          <p:nvSpPr>
            <p:cNvPr id="18" name="Rectangle 17">
              <a:extLst>
                <a:ext uri="{FF2B5EF4-FFF2-40B4-BE49-F238E27FC236}">
                  <a16:creationId xmlns:a16="http://schemas.microsoft.com/office/drawing/2014/main" id="{D6FD5F10-4735-D1A4-36DC-766D0CCC3413}"/>
                </a:ext>
              </a:extLst>
            </p:cNvPr>
            <p:cNvSpPr/>
            <p:nvPr/>
          </p:nvSpPr>
          <p:spPr>
            <a:xfrm>
              <a:off x="9845911" y="569076"/>
              <a:ext cx="2617759" cy="592208"/>
            </a:xfrm>
            <a:prstGeom prst="rect">
              <a:avLst/>
            </a:prstGeom>
            <a:solidFill>
              <a:schemeClr val="accent4">
                <a:lumMod val="40000"/>
                <a:lumOff val="60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ACEA8EC4-792F-1B0B-6CC9-F1689E585C7B}"/>
                </a:ext>
              </a:extLst>
            </p:cNvPr>
            <p:cNvSpPr txBox="1"/>
            <p:nvPr/>
          </p:nvSpPr>
          <p:spPr>
            <a:xfrm>
              <a:off x="9845911" y="674870"/>
              <a:ext cx="2727089" cy="369332"/>
            </a:xfrm>
            <a:prstGeom prst="rect">
              <a:avLst/>
            </a:prstGeom>
            <a:noFill/>
          </p:spPr>
          <p:txBody>
            <a:bodyPr wrap="square">
              <a:spAutoFit/>
            </a:bodyPr>
            <a:lstStyle/>
            <a:p>
              <a:r>
                <a:rPr lang="en-US" sz="1800" b="1" dirty="0"/>
                <a:t>This example has a runtime error</a:t>
              </a:r>
              <a:endParaRPr lang="en-US" dirty="0"/>
            </a:p>
          </p:txBody>
        </p:sp>
      </p:grpSp>
      <p:sp>
        <p:nvSpPr>
          <p:cNvPr id="12" name="Slide Number Placeholder 11">
            <a:extLst>
              <a:ext uri="{FF2B5EF4-FFF2-40B4-BE49-F238E27FC236}">
                <a16:creationId xmlns:a16="http://schemas.microsoft.com/office/drawing/2014/main" id="{D2D24C4F-64F1-4E52-9949-9A4314D44547}"/>
              </a:ext>
            </a:extLst>
          </p:cNvPr>
          <p:cNvSpPr>
            <a:spLocks noGrp="1"/>
          </p:cNvSpPr>
          <p:nvPr>
            <p:ph type="sldNum" sz="quarter" idx="12"/>
          </p:nvPr>
        </p:nvSpPr>
        <p:spPr/>
        <p:txBody>
          <a:bodyPr/>
          <a:lstStyle/>
          <a:p>
            <a:fld id="{B84CCEFC-A9FF-8249-A3D3-21FB7B7CCB8D}" type="slidenum">
              <a:rPr lang="en-US" smtClean="0"/>
              <a:t>14</a:t>
            </a:fld>
            <a:endParaRPr lang="en-US"/>
          </a:p>
        </p:txBody>
      </p:sp>
    </p:spTree>
    <p:extLst>
      <p:ext uri="{BB962C8B-B14F-4D97-AF65-F5344CB8AC3E}">
        <p14:creationId xmlns:p14="http://schemas.microsoft.com/office/powerpoint/2010/main" val="559480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74137-454F-4228-821A-939B43E99E6D}"/>
              </a:ext>
            </a:extLst>
          </p:cNvPr>
          <p:cNvSpPr>
            <a:spLocks noGrp="1"/>
          </p:cNvSpPr>
          <p:nvPr>
            <p:ph type="title"/>
          </p:nvPr>
        </p:nvSpPr>
        <p:spPr/>
        <p:txBody>
          <a:bodyPr/>
          <a:lstStyle/>
          <a:p>
            <a:r>
              <a:rPr lang="en-US" dirty="0"/>
              <a:t>Compiler vs. Runtime Errors: Method Calls</a:t>
            </a:r>
          </a:p>
        </p:txBody>
      </p:sp>
      <p:pic>
        <p:nvPicPr>
          <p:cNvPr id="6" name="Picture 5" descr="Flow chart describing possible outcomes of a method call. See speaker notes for more detail. ">
            <a:extLst>
              <a:ext uri="{FF2B5EF4-FFF2-40B4-BE49-F238E27FC236}">
                <a16:creationId xmlns:a16="http://schemas.microsoft.com/office/drawing/2014/main" id="{667EDD95-35F4-CE0B-B0B9-D5649F55BF07}"/>
              </a:ext>
            </a:extLst>
          </p:cNvPr>
          <p:cNvPicPr>
            <a:picLocks noChangeAspect="1"/>
          </p:cNvPicPr>
          <p:nvPr/>
        </p:nvPicPr>
        <p:blipFill>
          <a:blip r:embed="rId3"/>
          <a:stretch>
            <a:fillRect/>
          </a:stretch>
        </p:blipFill>
        <p:spPr>
          <a:xfrm>
            <a:off x="838200" y="1219200"/>
            <a:ext cx="9859027" cy="5471760"/>
          </a:xfrm>
          <a:prstGeom prst="rect">
            <a:avLst/>
          </a:prstGeom>
        </p:spPr>
      </p:pic>
      <p:sp>
        <p:nvSpPr>
          <p:cNvPr id="3" name="Slide Number Placeholder 2">
            <a:extLst>
              <a:ext uri="{FF2B5EF4-FFF2-40B4-BE49-F238E27FC236}">
                <a16:creationId xmlns:a16="http://schemas.microsoft.com/office/drawing/2014/main" id="{CC0158AA-996C-46CA-BEEE-5BDC353303E8}"/>
              </a:ext>
            </a:extLst>
          </p:cNvPr>
          <p:cNvSpPr>
            <a:spLocks noGrp="1"/>
          </p:cNvSpPr>
          <p:nvPr>
            <p:ph type="sldNum" sz="quarter" idx="12"/>
          </p:nvPr>
        </p:nvSpPr>
        <p:spPr/>
        <p:txBody>
          <a:bodyPr/>
          <a:lstStyle/>
          <a:p>
            <a:fld id="{B84CCEFC-A9FF-8249-A3D3-21FB7B7CCB8D}" type="slidenum">
              <a:rPr lang="en-US" smtClean="0"/>
              <a:t>15</a:t>
            </a:fld>
            <a:endParaRPr lang="en-US"/>
          </a:p>
        </p:txBody>
      </p:sp>
    </p:spTree>
    <p:extLst>
      <p:ext uri="{BB962C8B-B14F-4D97-AF65-F5344CB8AC3E}">
        <p14:creationId xmlns:p14="http://schemas.microsoft.com/office/powerpoint/2010/main" val="3168213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68989F-297F-69B4-6B04-421A092F0B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F331D4-A622-3A72-01AB-69E182446ECB}"/>
              </a:ext>
            </a:extLst>
          </p:cNvPr>
          <p:cNvSpPr>
            <a:spLocks noGrp="1"/>
          </p:cNvSpPr>
          <p:nvPr>
            <p:ph type="title"/>
          </p:nvPr>
        </p:nvSpPr>
        <p:spPr/>
        <p:txBody>
          <a:bodyPr/>
          <a:lstStyle/>
          <a:p>
            <a:r>
              <a:rPr lang="en-US" dirty="0"/>
              <a:t>Compiler vs. Runtime Errors: Casting</a:t>
            </a:r>
          </a:p>
        </p:txBody>
      </p:sp>
      <p:pic>
        <p:nvPicPr>
          <p:cNvPr id="4" name="Picture 3" descr="flowchart summarizing how type casts behave at compile time and run time. See speaker notes for more detail. ">
            <a:extLst>
              <a:ext uri="{FF2B5EF4-FFF2-40B4-BE49-F238E27FC236}">
                <a16:creationId xmlns:a16="http://schemas.microsoft.com/office/drawing/2014/main" id="{269DF4EB-3515-A8E8-3AF5-3948DAC8439D}"/>
              </a:ext>
            </a:extLst>
          </p:cNvPr>
          <p:cNvPicPr>
            <a:picLocks noChangeAspect="1"/>
          </p:cNvPicPr>
          <p:nvPr/>
        </p:nvPicPr>
        <p:blipFill>
          <a:blip r:embed="rId3"/>
          <a:stretch>
            <a:fillRect/>
          </a:stretch>
        </p:blipFill>
        <p:spPr>
          <a:xfrm>
            <a:off x="1437788" y="1219200"/>
            <a:ext cx="9316423" cy="5363726"/>
          </a:xfrm>
          <a:prstGeom prst="rect">
            <a:avLst/>
          </a:prstGeom>
        </p:spPr>
      </p:pic>
      <p:sp>
        <p:nvSpPr>
          <p:cNvPr id="3" name="Slide Number Placeholder 2">
            <a:extLst>
              <a:ext uri="{FF2B5EF4-FFF2-40B4-BE49-F238E27FC236}">
                <a16:creationId xmlns:a16="http://schemas.microsoft.com/office/drawing/2014/main" id="{04EDD16C-D2BA-4BD1-92FF-AE7322EC9B5D}"/>
              </a:ext>
            </a:extLst>
          </p:cNvPr>
          <p:cNvSpPr>
            <a:spLocks noGrp="1"/>
          </p:cNvSpPr>
          <p:nvPr>
            <p:ph type="sldNum" sz="quarter" idx="12"/>
          </p:nvPr>
        </p:nvSpPr>
        <p:spPr/>
        <p:txBody>
          <a:bodyPr/>
          <a:lstStyle/>
          <a:p>
            <a:fld id="{B84CCEFC-A9FF-8249-A3D3-21FB7B7CCB8D}" type="slidenum">
              <a:rPr lang="en-US" smtClean="0"/>
              <a:t>16</a:t>
            </a:fld>
            <a:endParaRPr lang="en-US"/>
          </a:p>
        </p:txBody>
      </p:sp>
    </p:spTree>
    <p:extLst>
      <p:ext uri="{BB962C8B-B14F-4D97-AF65-F5344CB8AC3E}">
        <p14:creationId xmlns:p14="http://schemas.microsoft.com/office/powerpoint/2010/main" val="3441808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88643-7F59-4AA7-A7E3-9450D8AD2626}"/>
              </a:ext>
            </a:extLst>
          </p:cNvPr>
          <p:cNvSpPr>
            <a:spLocks noGrp="1"/>
          </p:cNvSpPr>
          <p:nvPr>
            <p:ph type="title"/>
          </p:nvPr>
        </p:nvSpPr>
        <p:spPr>
          <a:xfrm>
            <a:off x="367747" y="-880252"/>
            <a:ext cx="10515600" cy="762635"/>
          </a:xfrm>
        </p:spPr>
        <p:txBody>
          <a:bodyPr>
            <a:normAutofit/>
          </a:bodyPr>
          <a:lstStyle/>
          <a:p>
            <a:r>
              <a:rPr lang="en-US" dirty="0"/>
              <a:t>Polymorphism Example 1: Think</a:t>
            </a:r>
          </a:p>
        </p:txBody>
      </p:sp>
      <p:sp>
        <p:nvSpPr>
          <p:cNvPr id="8" name="Title 1">
            <a:extLst>
              <a:ext uri="{FF2B5EF4-FFF2-40B4-BE49-F238E27FC236}">
                <a16:creationId xmlns:a16="http://schemas.microsoft.com/office/drawing/2014/main" id="{83A30F40-7AF2-4BC9-B33F-0C363599C803}"/>
              </a:ext>
            </a:extLst>
          </p:cNvPr>
          <p:cNvSpPr txBox="1">
            <a:spLocks/>
          </p:cNvSpPr>
          <p:nvPr/>
        </p:nvSpPr>
        <p:spPr>
          <a:xfrm>
            <a:off x="367747" y="1465711"/>
            <a:ext cx="10515600" cy="7626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tx1"/>
                </a:solidFill>
                <a:latin typeface="Calibri" panose="020F0502020204030204" pitchFamily="34" charset="0"/>
                <a:ea typeface="+mj-ea"/>
                <a:cs typeface="Calibri" panose="020F0502020204030204" pitchFamily="34" charset="0"/>
              </a:defRPr>
            </a:lvl1pPr>
          </a:lstStyle>
          <a:p>
            <a:r>
              <a:rPr lang="en-US" dirty="0"/>
              <a:t>What is the result of the following code?</a:t>
            </a:r>
          </a:p>
        </p:txBody>
      </p:sp>
      <p:pic>
        <p:nvPicPr>
          <p:cNvPr id="6" name="Picture 5" descr="qr code for https://app.sli.do/event/qJg2G7FUUgybkJP3oxLogN">
            <a:extLst>
              <a:ext uri="{FF2B5EF4-FFF2-40B4-BE49-F238E27FC236}">
                <a16:creationId xmlns:a16="http://schemas.microsoft.com/office/drawing/2014/main" id="{F9B0687A-23F8-46A0-91FC-D2EF8B7D4389}"/>
              </a:ext>
            </a:extLst>
          </p:cNvPr>
          <p:cNvPicPr>
            <a:picLocks noChangeAspect="1"/>
          </p:cNvPicPr>
          <p:nvPr/>
        </p:nvPicPr>
        <p:blipFill>
          <a:blip r:embed="rId3"/>
          <a:stretch>
            <a:fillRect/>
          </a:stretch>
        </p:blipFill>
        <p:spPr>
          <a:xfrm>
            <a:off x="7349251" y="285427"/>
            <a:ext cx="777240" cy="777240"/>
          </a:xfrm>
          <a:prstGeom prst="rect">
            <a:avLst/>
          </a:prstGeom>
        </p:spPr>
      </p:pic>
      <p:sp>
        <p:nvSpPr>
          <p:cNvPr id="4" name="TextBox 3">
            <a:extLst>
              <a:ext uri="{FF2B5EF4-FFF2-40B4-BE49-F238E27FC236}">
                <a16:creationId xmlns:a16="http://schemas.microsoft.com/office/drawing/2014/main" id="{F8205EB7-57ED-4C34-9C92-5D9BDA229C88}"/>
              </a:ext>
            </a:extLst>
          </p:cNvPr>
          <p:cNvSpPr txBox="1"/>
          <p:nvPr/>
        </p:nvSpPr>
        <p:spPr>
          <a:xfrm>
            <a:off x="317395" y="3343291"/>
            <a:ext cx="7186731" cy="1015663"/>
          </a:xfrm>
          <a:prstGeom prst="rect">
            <a:avLst/>
          </a:prstGeom>
          <a:noFill/>
        </p:spPr>
        <p:txBody>
          <a:bodyPr wrap="square" rtlCol="0">
            <a:spAutoFit/>
          </a:bodyPr>
          <a:lstStyle/>
          <a:p>
            <a:r>
              <a:rPr lang="en-US" sz="2000" dirty="0">
                <a:latin typeface="Consolas" panose="020B0609020204030204" pitchFamily="49" charset="0"/>
              </a:rPr>
              <a:t>Teacher </a:t>
            </a:r>
            <a:r>
              <a:rPr lang="en-US" sz="2000" dirty="0" err="1">
                <a:latin typeface="Consolas" panose="020B0609020204030204" pitchFamily="49" charset="0"/>
              </a:rPr>
              <a:t>socrates</a:t>
            </a:r>
            <a:r>
              <a:rPr lang="en-US" sz="2000" dirty="0">
                <a:latin typeface="Consolas" panose="020B0609020204030204" pitchFamily="49" charset="0"/>
              </a:rPr>
              <a:t> = new Teacher("Socrates", 2400);</a:t>
            </a:r>
          </a:p>
          <a:p>
            <a:r>
              <a:rPr lang="en-US" sz="2000" dirty="0" err="1">
                <a:latin typeface="Consolas" panose="020B0609020204030204" pitchFamily="49" charset="0"/>
              </a:rPr>
              <a:t>System.out.println</a:t>
            </a:r>
            <a:r>
              <a:rPr lang="en-US" sz="2000" dirty="0">
                <a:latin typeface="Consolas" panose="020B0609020204030204" pitchFamily="49" charset="0"/>
              </a:rPr>
              <a:t>(</a:t>
            </a:r>
            <a:r>
              <a:rPr lang="en-US" sz="2000" dirty="0" err="1">
                <a:latin typeface="Consolas" panose="020B0609020204030204" pitchFamily="49" charset="0"/>
              </a:rPr>
              <a:t>socrates.getEmployeeName</a:t>
            </a:r>
            <a:r>
              <a:rPr lang="en-US" sz="2000" dirty="0">
                <a:latin typeface="Consolas" panose="020B0609020204030204" pitchFamily="49" charset="0"/>
              </a:rPr>
              <a:t>());</a:t>
            </a:r>
          </a:p>
          <a:p>
            <a:r>
              <a:rPr lang="en-US" sz="2000" dirty="0" err="1">
                <a:latin typeface="Consolas" panose="020B0609020204030204" pitchFamily="49" charset="0"/>
              </a:rPr>
              <a:t>System.out.println</a:t>
            </a:r>
            <a:r>
              <a:rPr lang="en-US" sz="2000" dirty="0">
                <a:latin typeface="Consolas" panose="020B0609020204030204" pitchFamily="49" charset="0"/>
              </a:rPr>
              <a:t>(</a:t>
            </a:r>
            <a:r>
              <a:rPr lang="en-US" sz="2000" dirty="0" err="1">
                <a:latin typeface="Consolas" panose="020B0609020204030204" pitchFamily="49" charset="0"/>
              </a:rPr>
              <a:t>socrates.getYearsExperience</a:t>
            </a:r>
            <a:r>
              <a:rPr lang="en-US" sz="2000" dirty="0">
                <a:latin typeface="Consolas" panose="020B0609020204030204" pitchFamily="49" charset="0"/>
              </a:rPr>
              <a:t>());</a:t>
            </a:r>
            <a:endParaRPr lang="en-US" sz="2000" b="0" dirty="0">
              <a:effectLst/>
              <a:latin typeface="Consolas" panose="020B0609020204030204" pitchFamily="49" charset="0"/>
            </a:endParaRPr>
          </a:p>
        </p:txBody>
      </p:sp>
      <p:sp>
        <p:nvSpPr>
          <p:cNvPr id="5" name="TextBox 4">
            <a:extLst>
              <a:ext uri="{FF2B5EF4-FFF2-40B4-BE49-F238E27FC236}">
                <a16:creationId xmlns:a16="http://schemas.microsoft.com/office/drawing/2014/main" id="{53E9ECC1-5110-434B-A0C9-275992DF7656}"/>
              </a:ext>
            </a:extLst>
          </p:cNvPr>
          <p:cNvSpPr txBox="1"/>
          <p:nvPr/>
        </p:nvSpPr>
        <p:spPr>
          <a:xfrm>
            <a:off x="7504126" y="2732249"/>
            <a:ext cx="4375517" cy="2431435"/>
          </a:xfrm>
          <a:prstGeom prst="rect">
            <a:avLst/>
          </a:prstGeom>
          <a:noFill/>
        </p:spPr>
        <p:txBody>
          <a:bodyPr wrap="square" rtlCol="0">
            <a:spAutoFit/>
          </a:bodyPr>
          <a:lstStyle/>
          <a:p>
            <a:pPr marL="342900" indent="-342900">
              <a:spcAft>
                <a:spcPts val="2400"/>
              </a:spcAft>
              <a:buClr>
                <a:schemeClr val="accent2"/>
              </a:buClr>
              <a:buFont typeface="+mj-lt"/>
              <a:buAutoNum type="alphaUcPeriod"/>
            </a:pPr>
            <a:r>
              <a:rPr lang="en-US" sz="2800" dirty="0"/>
              <a:t>Compiler Error</a:t>
            </a:r>
          </a:p>
          <a:p>
            <a:pPr marL="342900" indent="-342900">
              <a:spcAft>
                <a:spcPts val="2400"/>
              </a:spcAft>
              <a:buClr>
                <a:schemeClr val="accent2"/>
              </a:buClr>
              <a:buFont typeface="+mj-lt"/>
              <a:buAutoNum type="alphaUcPeriod"/>
            </a:pPr>
            <a:r>
              <a:rPr lang="en-US" sz="2800" dirty="0"/>
              <a:t>Runtime Error</a:t>
            </a:r>
          </a:p>
          <a:p>
            <a:pPr marL="342900" indent="-342900">
              <a:spcAft>
                <a:spcPts val="2400"/>
              </a:spcAft>
              <a:buClr>
                <a:schemeClr val="accent2"/>
              </a:buClr>
              <a:buFont typeface="+mj-lt"/>
              <a:buAutoNum type="alphaUcPeriod"/>
            </a:pPr>
            <a:r>
              <a:rPr lang="en-US" sz="2800" dirty="0"/>
              <a:t>No error– runs to completion</a:t>
            </a:r>
          </a:p>
        </p:txBody>
      </p:sp>
      <p:sp>
        <p:nvSpPr>
          <p:cNvPr id="7" name="Slide Number Placeholder 6">
            <a:extLst>
              <a:ext uri="{FF2B5EF4-FFF2-40B4-BE49-F238E27FC236}">
                <a16:creationId xmlns:a16="http://schemas.microsoft.com/office/drawing/2014/main" id="{FA3B4FC4-9D5A-4E2D-AE56-33F1A796B806}"/>
              </a:ext>
            </a:extLst>
          </p:cNvPr>
          <p:cNvSpPr>
            <a:spLocks noGrp="1"/>
          </p:cNvSpPr>
          <p:nvPr>
            <p:ph type="sldNum" sz="quarter" idx="10"/>
          </p:nvPr>
        </p:nvSpPr>
        <p:spPr/>
        <p:txBody>
          <a:bodyPr/>
          <a:lstStyle/>
          <a:p>
            <a:fld id="{B84CCEFC-A9FF-8249-A3D3-21FB7B7CCB8D}" type="slidenum">
              <a:rPr lang="en-US" smtClean="0"/>
              <a:pPr/>
              <a:t>17</a:t>
            </a:fld>
            <a:endParaRPr lang="en-US"/>
          </a:p>
        </p:txBody>
      </p:sp>
    </p:spTree>
    <p:extLst>
      <p:ext uri="{BB962C8B-B14F-4D97-AF65-F5344CB8AC3E}">
        <p14:creationId xmlns:p14="http://schemas.microsoft.com/office/powerpoint/2010/main" val="1503618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31CEF-4A21-809B-DD16-61B2418F64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317461-8C38-2270-02ED-EFA8B5DF681D}"/>
              </a:ext>
            </a:extLst>
          </p:cNvPr>
          <p:cNvSpPr>
            <a:spLocks noGrp="1"/>
          </p:cNvSpPr>
          <p:nvPr>
            <p:ph type="title"/>
          </p:nvPr>
        </p:nvSpPr>
        <p:spPr>
          <a:xfrm>
            <a:off x="575806" y="-1135653"/>
            <a:ext cx="10515600" cy="762635"/>
          </a:xfrm>
        </p:spPr>
        <p:txBody>
          <a:bodyPr>
            <a:normAutofit/>
          </a:bodyPr>
          <a:lstStyle/>
          <a:p>
            <a:r>
              <a:rPr lang="en-US" dirty="0"/>
              <a:t>Polymorphism Example 1: Pair</a:t>
            </a:r>
          </a:p>
        </p:txBody>
      </p:sp>
      <p:sp>
        <p:nvSpPr>
          <p:cNvPr id="9" name="Title 1">
            <a:extLst>
              <a:ext uri="{FF2B5EF4-FFF2-40B4-BE49-F238E27FC236}">
                <a16:creationId xmlns:a16="http://schemas.microsoft.com/office/drawing/2014/main" id="{F8E29AF1-96CB-4D11-8D9B-DFC8F9B8CC7A}"/>
              </a:ext>
            </a:extLst>
          </p:cNvPr>
          <p:cNvSpPr txBox="1">
            <a:spLocks/>
          </p:cNvSpPr>
          <p:nvPr/>
        </p:nvSpPr>
        <p:spPr>
          <a:xfrm>
            <a:off x="367747" y="1465711"/>
            <a:ext cx="10515600" cy="7626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tx1"/>
                </a:solidFill>
                <a:latin typeface="Calibri" panose="020F0502020204030204" pitchFamily="34" charset="0"/>
                <a:ea typeface="+mj-ea"/>
                <a:cs typeface="Calibri" panose="020F0502020204030204" pitchFamily="34" charset="0"/>
              </a:defRPr>
            </a:lvl1pPr>
          </a:lstStyle>
          <a:p>
            <a:r>
              <a:rPr lang="en-US" dirty="0"/>
              <a:t>What is the result of the following code?</a:t>
            </a:r>
          </a:p>
        </p:txBody>
      </p:sp>
      <p:pic>
        <p:nvPicPr>
          <p:cNvPr id="6" name="Picture 5" descr="qr code for https://app.sli.do/event/qJg2G7FUUgybkJP3oxLogN">
            <a:extLst>
              <a:ext uri="{FF2B5EF4-FFF2-40B4-BE49-F238E27FC236}">
                <a16:creationId xmlns:a16="http://schemas.microsoft.com/office/drawing/2014/main" id="{FC304C83-A65D-473C-A3F5-BFE199A972CD}"/>
              </a:ext>
            </a:extLst>
          </p:cNvPr>
          <p:cNvPicPr>
            <a:picLocks noChangeAspect="1"/>
          </p:cNvPicPr>
          <p:nvPr/>
        </p:nvPicPr>
        <p:blipFill>
          <a:blip r:embed="rId3"/>
          <a:stretch>
            <a:fillRect/>
          </a:stretch>
        </p:blipFill>
        <p:spPr>
          <a:xfrm>
            <a:off x="7349251" y="285427"/>
            <a:ext cx="777240" cy="777240"/>
          </a:xfrm>
          <a:prstGeom prst="rect">
            <a:avLst/>
          </a:prstGeom>
        </p:spPr>
      </p:pic>
      <p:sp>
        <p:nvSpPr>
          <p:cNvPr id="4" name="TextBox 3">
            <a:extLst>
              <a:ext uri="{FF2B5EF4-FFF2-40B4-BE49-F238E27FC236}">
                <a16:creationId xmlns:a16="http://schemas.microsoft.com/office/drawing/2014/main" id="{92973917-E9D3-ECC6-7691-0EB4A71E5395}"/>
              </a:ext>
            </a:extLst>
          </p:cNvPr>
          <p:cNvSpPr txBox="1"/>
          <p:nvPr/>
        </p:nvSpPr>
        <p:spPr>
          <a:xfrm>
            <a:off x="317395" y="3343291"/>
            <a:ext cx="7186731" cy="1015663"/>
          </a:xfrm>
          <a:prstGeom prst="rect">
            <a:avLst/>
          </a:prstGeom>
          <a:noFill/>
        </p:spPr>
        <p:txBody>
          <a:bodyPr wrap="square" rtlCol="0">
            <a:spAutoFit/>
          </a:bodyPr>
          <a:lstStyle/>
          <a:p>
            <a:r>
              <a:rPr lang="en-US" sz="2000" dirty="0">
                <a:latin typeface="Consolas" panose="020B0609020204030204" pitchFamily="49" charset="0"/>
              </a:rPr>
              <a:t>Teacher </a:t>
            </a:r>
            <a:r>
              <a:rPr lang="en-US" sz="2000" dirty="0" err="1">
                <a:latin typeface="Consolas" panose="020B0609020204030204" pitchFamily="49" charset="0"/>
              </a:rPr>
              <a:t>socrates</a:t>
            </a:r>
            <a:r>
              <a:rPr lang="en-US" sz="2000" dirty="0">
                <a:latin typeface="Consolas" panose="020B0609020204030204" pitchFamily="49" charset="0"/>
              </a:rPr>
              <a:t> = new Teacher("Socrates", 2400);</a:t>
            </a:r>
          </a:p>
          <a:p>
            <a:r>
              <a:rPr lang="en-US" sz="2000" dirty="0" err="1">
                <a:latin typeface="Consolas" panose="020B0609020204030204" pitchFamily="49" charset="0"/>
              </a:rPr>
              <a:t>System.out.println</a:t>
            </a:r>
            <a:r>
              <a:rPr lang="en-US" sz="2000" dirty="0">
                <a:latin typeface="Consolas" panose="020B0609020204030204" pitchFamily="49" charset="0"/>
              </a:rPr>
              <a:t>(</a:t>
            </a:r>
            <a:r>
              <a:rPr lang="en-US" sz="2000" dirty="0" err="1">
                <a:latin typeface="Consolas" panose="020B0609020204030204" pitchFamily="49" charset="0"/>
              </a:rPr>
              <a:t>socrates.getEmployeeName</a:t>
            </a:r>
            <a:r>
              <a:rPr lang="en-US" sz="2000" dirty="0">
                <a:latin typeface="Consolas" panose="020B0609020204030204" pitchFamily="49" charset="0"/>
              </a:rPr>
              <a:t>());</a:t>
            </a:r>
          </a:p>
          <a:p>
            <a:r>
              <a:rPr lang="en-US" sz="2000" dirty="0" err="1">
                <a:latin typeface="Consolas" panose="020B0609020204030204" pitchFamily="49" charset="0"/>
              </a:rPr>
              <a:t>System.out.println</a:t>
            </a:r>
            <a:r>
              <a:rPr lang="en-US" sz="2000" dirty="0">
                <a:latin typeface="Consolas" panose="020B0609020204030204" pitchFamily="49" charset="0"/>
              </a:rPr>
              <a:t>(</a:t>
            </a:r>
            <a:r>
              <a:rPr lang="en-US" sz="2000" dirty="0" err="1">
                <a:latin typeface="Consolas" panose="020B0609020204030204" pitchFamily="49" charset="0"/>
              </a:rPr>
              <a:t>socrates.getYearsExperience</a:t>
            </a:r>
            <a:r>
              <a:rPr lang="en-US" sz="2000" dirty="0">
                <a:latin typeface="Consolas" panose="020B0609020204030204" pitchFamily="49" charset="0"/>
              </a:rPr>
              <a:t>());</a:t>
            </a:r>
            <a:endParaRPr lang="en-US" sz="2000" b="0" dirty="0">
              <a:effectLst/>
              <a:latin typeface="Consolas" panose="020B0609020204030204" pitchFamily="49" charset="0"/>
            </a:endParaRPr>
          </a:p>
        </p:txBody>
      </p:sp>
      <p:sp>
        <p:nvSpPr>
          <p:cNvPr id="5" name="TextBox 4">
            <a:extLst>
              <a:ext uri="{FF2B5EF4-FFF2-40B4-BE49-F238E27FC236}">
                <a16:creationId xmlns:a16="http://schemas.microsoft.com/office/drawing/2014/main" id="{BBE70F98-3418-85FA-0803-47CF8D55F9DB}"/>
              </a:ext>
            </a:extLst>
          </p:cNvPr>
          <p:cNvSpPr txBox="1"/>
          <p:nvPr/>
        </p:nvSpPr>
        <p:spPr>
          <a:xfrm>
            <a:off x="7504126" y="2732249"/>
            <a:ext cx="4375517" cy="2431435"/>
          </a:xfrm>
          <a:prstGeom prst="rect">
            <a:avLst/>
          </a:prstGeom>
          <a:noFill/>
        </p:spPr>
        <p:txBody>
          <a:bodyPr wrap="square" rtlCol="0">
            <a:spAutoFit/>
          </a:bodyPr>
          <a:lstStyle/>
          <a:p>
            <a:pPr marL="342900" indent="-342900">
              <a:spcAft>
                <a:spcPts val="2400"/>
              </a:spcAft>
              <a:buClr>
                <a:schemeClr val="accent2"/>
              </a:buClr>
              <a:buFont typeface="+mj-lt"/>
              <a:buAutoNum type="alphaUcPeriod"/>
            </a:pPr>
            <a:r>
              <a:rPr lang="en-US" sz="2800" dirty="0"/>
              <a:t>Compiler Error</a:t>
            </a:r>
          </a:p>
          <a:p>
            <a:pPr marL="342900" indent="-342900">
              <a:spcAft>
                <a:spcPts val="2400"/>
              </a:spcAft>
              <a:buClr>
                <a:schemeClr val="accent2"/>
              </a:buClr>
              <a:buFont typeface="+mj-lt"/>
              <a:buAutoNum type="alphaUcPeriod"/>
            </a:pPr>
            <a:r>
              <a:rPr lang="en-US" sz="2800" dirty="0"/>
              <a:t>Runtime Error</a:t>
            </a:r>
          </a:p>
          <a:p>
            <a:pPr marL="342900" indent="-342900">
              <a:spcAft>
                <a:spcPts val="2400"/>
              </a:spcAft>
              <a:buClr>
                <a:schemeClr val="accent2"/>
              </a:buClr>
              <a:buFont typeface="+mj-lt"/>
              <a:buAutoNum type="alphaUcPeriod"/>
            </a:pPr>
            <a:r>
              <a:rPr lang="en-US" sz="2800" dirty="0"/>
              <a:t>No error– runs to completion</a:t>
            </a:r>
          </a:p>
        </p:txBody>
      </p:sp>
      <p:sp>
        <p:nvSpPr>
          <p:cNvPr id="7" name="Slide Number Placeholder 6">
            <a:extLst>
              <a:ext uri="{FF2B5EF4-FFF2-40B4-BE49-F238E27FC236}">
                <a16:creationId xmlns:a16="http://schemas.microsoft.com/office/drawing/2014/main" id="{BB560C7C-A698-48F0-BCF9-69A7DA430565}"/>
              </a:ext>
            </a:extLst>
          </p:cNvPr>
          <p:cNvSpPr>
            <a:spLocks noGrp="1"/>
          </p:cNvSpPr>
          <p:nvPr>
            <p:ph type="sldNum" sz="quarter" idx="10"/>
          </p:nvPr>
        </p:nvSpPr>
        <p:spPr/>
        <p:txBody>
          <a:bodyPr/>
          <a:lstStyle/>
          <a:p>
            <a:fld id="{B84CCEFC-A9FF-8249-A3D3-21FB7B7CCB8D}" type="slidenum">
              <a:rPr lang="en-US" smtClean="0"/>
              <a:pPr/>
              <a:t>18</a:t>
            </a:fld>
            <a:endParaRPr lang="en-US"/>
          </a:p>
        </p:txBody>
      </p:sp>
    </p:spTree>
    <p:extLst>
      <p:ext uri="{BB962C8B-B14F-4D97-AF65-F5344CB8AC3E}">
        <p14:creationId xmlns:p14="http://schemas.microsoft.com/office/powerpoint/2010/main" val="1857235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EF162-C58F-4E90-38F6-D9B62FB078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91E531-E6ED-FB85-AA68-393DFEE5BD1A}"/>
              </a:ext>
            </a:extLst>
          </p:cNvPr>
          <p:cNvSpPr>
            <a:spLocks noGrp="1"/>
          </p:cNvSpPr>
          <p:nvPr>
            <p:ph type="title"/>
          </p:nvPr>
        </p:nvSpPr>
        <p:spPr>
          <a:xfrm>
            <a:off x="726880" y="-1037082"/>
            <a:ext cx="10515600" cy="762635"/>
          </a:xfrm>
        </p:spPr>
        <p:txBody>
          <a:bodyPr>
            <a:normAutofit/>
          </a:bodyPr>
          <a:lstStyle/>
          <a:p>
            <a:r>
              <a:rPr lang="en-US" dirty="0"/>
              <a:t>Polymorphism Example 2: Think</a:t>
            </a:r>
          </a:p>
        </p:txBody>
      </p:sp>
      <p:sp>
        <p:nvSpPr>
          <p:cNvPr id="10" name="Title 1">
            <a:extLst>
              <a:ext uri="{FF2B5EF4-FFF2-40B4-BE49-F238E27FC236}">
                <a16:creationId xmlns:a16="http://schemas.microsoft.com/office/drawing/2014/main" id="{0FF02948-84A6-4E80-A726-6C58E4D35590}"/>
              </a:ext>
            </a:extLst>
          </p:cNvPr>
          <p:cNvSpPr txBox="1">
            <a:spLocks/>
          </p:cNvSpPr>
          <p:nvPr/>
        </p:nvSpPr>
        <p:spPr>
          <a:xfrm>
            <a:off x="367747" y="1465711"/>
            <a:ext cx="10515600" cy="7626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tx1"/>
                </a:solidFill>
                <a:latin typeface="Calibri" panose="020F0502020204030204" pitchFamily="34" charset="0"/>
                <a:ea typeface="+mj-ea"/>
                <a:cs typeface="Calibri" panose="020F0502020204030204" pitchFamily="34" charset="0"/>
              </a:defRPr>
            </a:lvl1pPr>
          </a:lstStyle>
          <a:p>
            <a:r>
              <a:rPr lang="en-US" dirty="0"/>
              <a:t>What is the result of the following code?</a:t>
            </a:r>
          </a:p>
        </p:txBody>
      </p:sp>
      <p:pic>
        <p:nvPicPr>
          <p:cNvPr id="6" name="Picture 5" descr="qr code for https://app.sli.do/event/qJg2G7FUUgybkJP3oxLogN">
            <a:extLst>
              <a:ext uri="{FF2B5EF4-FFF2-40B4-BE49-F238E27FC236}">
                <a16:creationId xmlns:a16="http://schemas.microsoft.com/office/drawing/2014/main" id="{3EA2C53E-7233-44D5-9C02-9FCE898FC86F}"/>
              </a:ext>
            </a:extLst>
          </p:cNvPr>
          <p:cNvPicPr>
            <a:picLocks noChangeAspect="1"/>
          </p:cNvPicPr>
          <p:nvPr/>
        </p:nvPicPr>
        <p:blipFill>
          <a:blip r:embed="rId3"/>
          <a:stretch>
            <a:fillRect/>
          </a:stretch>
        </p:blipFill>
        <p:spPr>
          <a:xfrm>
            <a:off x="7349251" y="285427"/>
            <a:ext cx="777240" cy="777240"/>
          </a:xfrm>
          <a:prstGeom prst="rect">
            <a:avLst/>
          </a:prstGeom>
        </p:spPr>
      </p:pic>
      <p:sp>
        <p:nvSpPr>
          <p:cNvPr id="4" name="TextBox 3">
            <a:extLst>
              <a:ext uri="{FF2B5EF4-FFF2-40B4-BE49-F238E27FC236}">
                <a16:creationId xmlns:a16="http://schemas.microsoft.com/office/drawing/2014/main" id="{E871F3CB-DCCC-6621-81F3-4E648DFB0596}"/>
              </a:ext>
            </a:extLst>
          </p:cNvPr>
          <p:cNvSpPr txBox="1"/>
          <p:nvPr/>
        </p:nvSpPr>
        <p:spPr>
          <a:xfrm>
            <a:off x="317395" y="3343291"/>
            <a:ext cx="7186731" cy="1015663"/>
          </a:xfrm>
          <a:prstGeom prst="rect">
            <a:avLst/>
          </a:prstGeom>
          <a:noFill/>
        </p:spPr>
        <p:txBody>
          <a:bodyPr wrap="square" rtlCol="0">
            <a:spAutoFit/>
          </a:bodyPr>
          <a:lstStyle/>
          <a:p>
            <a:r>
              <a:rPr lang="en-US" sz="2000" dirty="0">
                <a:latin typeface="Consolas" panose="020B0609020204030204" pitchFamily="49" charset="0"/>
              </a:rPr>
              <a:t>Employee </a:t>
            </a:r>
            <a:r>
              <a:rPr lang="en-US" sz="2000" dirty="0" err="1">
                <a:latin typeface="Consolas" panose="020B0609020204030204" pitchFamily="49" charset="0"/>
              </a:rPr>
              <a:t>anthony</a:t>
            </a:r>
            <a:r>
              <a:rPr lang="en-US" sz="2000" dirty="0">
                <a:latin typeface="Consolas" panose="020B0609020204030204" pitchFamily="49" charset="0"/>
              </a:rPr>
              <a:t> = new Chef("Anthony Bourdain");</a:t>
            </a:r>
          </a:p>
          <a:p>
            <a:r>
              <a:rPr lang="en-US" sz="2000" dirty="0" err="1">
                <a:latin typeface="Consolas" panose="020B0609020204030204" pitchFamily="49" charset="0"/>
              </a:rPr>
              <a:t>System.out.println</a:t>
            </a:r>
            <a:r>
              <a:rPr lang="en-US" sz="2000" dirty="0">
                <a:latin typeface="Consolas" panose="020B0609020204030204" pitchFamily="49" charset="0"/>
              </a:rPr>
              <a:t>(</a:t>
            </a:r>
            <a:r>
              <a:rPr lang="en-US" sz="2000" dirty="0" err="1">
                <a:latin typeface="Consolas" panose="020B0609020204030204" pitchFamily="49" charset="0"/>
              </a:rPr>
              <a:t>anthony.getEmployeeName</a:t>
            </a:r>
            <a:r>
              <a:rPr lang="en-US" sz="2000" dirty="0">
                <a:latin typeface="Consolas" panose="020B0609020204030204" pitchFamily="49" charset="0"/>
              </a:rPr>
              <a:t>());</a:t>
            </a:r>
          </a:p>
          <a:p>
            <a:r>
              <a:rPr lang="en-US" sz="2000" dirty="0" err="1">
                <a:latin typeface="Consolas" panose="020B0609020204030204" pitchFamily="49" charset="0"/>
              </a:rPr>
              <a:t>anthony.cookFood</a:t>
            </a:r>
            <a:r>
              <a:rPr lang="en-US" sz="2000" dirty="0">
                <a:latin typeface="Consolas" panose="020B0609020204030204" pitchFamily="49" charset="0"/>
              </a:rPr>
              <a:t>("shrimp");</a:t>
            </a:r>
            <a:endParaRPr lang="en-US" sz="2000" b="0" dirty="0">
              <a:effectLst/>
              <a:latin typeface="Consolas" panose="020B0609020204030204" pitchFamily="49" charset="0"/>
            </a:endParaRPr>
          </a:p>
        </p:txBody>
      </p:sp>
      <p:sp>
        <p:nvSpPr>
          <p:cNvPr id="5" name="TextBox 4">
            <a:extLst>
              <a:ext uri="{FF2B5EF4-FFF2-40B4-BE49-F238E27FC236}">
                <a16:creationId xmlns:a16="http://schemas.microsoft.com/office/drawing/2014/main" id="{73DD5993-0AE8-9019-8F12-ABF9F0352E9D}"/>
              </a:ext>
            </a:extLst>
          </p:cNvPr>
          <p:cNvSpPr txBox="1"/>
          <p:nvPr/>
        </p:nvSpPr>
        <p:spPr>
          <a:xfrm>
            <a:off x="7504126" y="2732249"/>
            <a:ext cx="4375517" cy="2431435"/>
          </a:xfrm>
          <a:prstGeom prst="rect">
            <a:avLst/>
          </a:prstGeom>
          <a:noFill/>
        </p:spPr>
        <p:txBody>
          <a:bodyPr wrap="square" rtlCol="0">
            <a:spAutoFit/>
          </a:bodyPr>
          <a:lstStyle/>
          <a:p>
            <a:pPr marL="342900" indent="-342900">
              <a:spcAft>
                <a:spcPts val="2400"/>
              </a:spcAft>
              <a:buClr>
                <a:schemeClr val="accent2"/>
              </a:buClr>
              <a:buFont typeface="+mj-lt"/>
              <a:buAutoNum type="alphaUcPeriod"/>
            </a:pPr>
            <a:r>
              <a:rPr lang="en-US" sz="2800" dirty="0"/>
              <a:t>Compiler Error</a:t>
            </a:r>
          </a:p>
          <a:p>
            <a:pPr marL="342900" indent="-342900">
              <a:spcAft>
                <a:spcPts val="2400"/>
              </a:spcAft>
              <a:buClr>
                <a:schemeClr val="accent2"/>
              </a:buClr>
              <a:buFont typeface="+mj-lt"/>
              <a:buAutoNum type="alphaUcPeriod"/>
            </a:pPr>
            <a:r>
              <a:rPr lang="en-US" sz="2800" dirty="0"/>
              <a:t>Runtime Error</a:t>
            </a:r>
          </a:p>
          <a:p>
            <a:pPr marL="342900" indent="-342900">
              <a:spcAft>
                <a:spcPts val="2400"/>
              </a:spcAft>
              <a:buClr>
                <a:schemeClr val="accent2"/>
              </a:buClr>
              <a:buFont typeface="+mj-lt"/>
              <a:buAutoNum type="alphaUcPeriod"/>
            </a:pPr>
            <a:r>
              <a:rPr lang="en-US" sz="2800" dirty="0"/>
              <a:t>No error– runs to completion</a:t>
            </a:r>
          </a:p>
        </p:txBody>
      </p:sp>
      <p:sp>
        <p:nvSpPr>
          <p:cNvPr id="7" name="Slide Number Placeholder 6">
            <a:extLst>
              <a:ext uri="{FF2B5EF4-FFF2-40B4-BE49-F238E27FC236}">
                <a16:creationId xmlns:a16="http://schemas.microsoft.com/office/drawing/2014/main" id="{22EAC6D4-D000-45C7-8144-4C4A13C8B843}"/>
              </a:ext>
            </a:extLst>
          </p:cNvPr>
          <p:cNvSpPr>
            <a:spLocks noGrp="1"/>
          </p:cNvSpPr>
          <p:nvPr>
            <p:ph type="sldNum" sz="quarter" idx="10"/>
          </p:nvPr>
        </p:nvSpPr>
        <p:spPr/>
        <p:txBody>
          <a:bodyPr/>
          <a:lstStyle/>
          <a:p>
            <a:fld id="{B84CCEFC-A9FF-8249-A3D3-21FB7B7CCB8D}" type="slidenum">
              <a:rPr lang="en-US" smtClean="0"/>
              <a:pPr/>
              <a:t>19</a:t>
            </a:fld>
            <a:endParaRPr lang="en-US"/>
          </a:p>
        </p:txBody>
      </p:sp>
    </p:spTree>
    <p:extLst>
      <p:ext uri="{BB962C8B-B14F-4D97-AF65-F5344CB8AC3E}">
        <p14:creationId xmlns:p14="http://schemas.microsoft.com/office/powerpoint/2010/main" val="2606310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B4D22-2D4C-4789-9B03-8A7FDCAC1D9E}"/>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7FF1C577-68D8-4BC7-B753-009897A9FD5B}"/>
              </a:ext>
            </a:extLst>
          </p:cNvPr>
          <p:cNvSpPr>
            <a:spLocks noGrp="1"/>
          </p:cNvSpPr>
          <p:nvPr>
            <p:ph idx="1"/>
          </p:nvPr>
        </p:nvSpPr>
        <p:spPr/>
        <p:txBody>
          <a:bodyPr>
            <a:normAutofit/>
          </a:bodyPr>
          <a:lstStyle/>
          <a:p>
            <a:r>
              <a:rPr lang="en-US" dirty="0"/>
              <a:t>Creative Project 0 due tonight, Wednesday, April 8 at 11:59pm!</a:t>
            </a:r>
          </a:p>
          <a:p>
            <a:pPr lvl="1"/>
            <a:r>
              <a:rPr lang="en-US" dirty="0"/>
              <a:t>See generic </a:t>
            </a:r>
            <a:r>
              <a:rPr lang="en-US" dirty="0">
                <a:hlinkClick r:id="rId2"/>
              </a:rPr>
              <a:t>Creative Project rubric</a:t>
            </a:r>
            <a:r>
              <a:rPr lang="en-US" dirty="0"/>
              <a:t> posted on website </a:t>
            </a:r>
          </a:p>
          <a:p>
            <a:r>
              <a:rPr lang="en-US" dirty="0"/>
              <a:t>Programming Assignment 0 will be released tomorrow, Thursday, April 9 and is due Wednesday, April 15</a:t>
            </a:r>
          </a:p>
          <a:p>
            <a:pPr lvl="1"/>
            <a:r>
              <a:rPr lang="en-US" dirty="0"/>
              <a:t>Focused on inheritance and abstract classes</a:t>
            </a:r>
          </a:p>
          <a:p>
            <a:r>
              <a:rPr lang="en-US" dirty="0"/>
              <a:t>Recruiting students for a research study about the self-placement</a:t>
            </a:r>
          </a:p>
          <a:p>
            <a:pPr lvl="1"/>
            <a:r>
              <a:rPr lang="en-US" dirty="0"/>
              <a:t>See </a:t>
            </a:r>
            <a:r>
              <a:rPr lang="en-US" dirty="0">
                <a:hlinkClick r:id="rId3"/>
              </a:rPr>
              <a:t>Ed post #71</a:t>
            </a:r>
            <a:r>
              <a:rPr lang="en-US" dirty="0"/>
              <a:t> for details</a:t>
            </a:r>
          </a:p>
          <a:p>
            <a:endParaRPr lang="en-US" dirty="0"/>
          </a:p>
        </p:txBody>
      </p:sp>
      <p:sp>
        <p:nvSpPr>
          <p:cNvPr id="4" name="Slide Number Placeholder 3">
            <a:extLst>
              <a:ext uri="{FF2B5EF4-FFF2-40B4-BE49-F238E27FC236}">
                <a16:creationId xmlns:a16="http://schemas.microsoft.com/office/drawing/2014/main" id="{AE19ADD6-CA3F-42A5-9032-F1658057D061}"/>
              </a:ext>
            </a:extLst>
          </p:cNvPr>
          <p:cNvSpPr>
            <a:spLocks noGrp="1"/>
          </p:cNvSpPr>
          <p:nvPr>
            <p:ph type="sldNum" sz="quarter" idx="12"/>
          </p:nvPr>
        </p:nvSpPr>
        <p:spPr/>
        <p:txBody>
          <a:bodyPr/>
          <a:lstStyle/>
          <a:p>
            <a:fld id="{B84CCEFC-A9FF-8249-A3D3-21FB7B7CCB8D}" type="slidenum">
              <a:rPr lang="en-US" smtClean="0"/>
              <a:t>2</a:t>
            </a:fld>
            <a:endParaRPr lang="en-US"/>
          </a:p>
        </p:txBody>
      </p:sp>
    </p:spTree>
    <p:extLst>
      <p:ext uri="{BB962C8B-B14F-4D97-AF65-F5344CB8AC3E}">
        <p14:creationId xmlns:p14="http://schemas.microsoft.com/office/powerpoint/2010/main" val="4289735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A56297-275A-FDDF-48F4-CC84C8FB98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0B6DAD-5040-1B15-53A6-4329597E9228}"/>
              </a:ext>
            </a:extLst>
          </p:cNvPr>
          <p:cNvSpPr>
            <a:spLocks noGrp="1"/>
          </p:cNvSpPr>
          <p:nvPr>
            <p:ph type="title"/>
          </p:nvPr>
        </p:nvSpPr>
        <p:spPr>
          <a:xfrm>
            <a:off x="971550" y="-930681"/>
            <a:ext cx="10515600" cy="762635"/>
          </a:xfrm>
        </p:spPr>
        <p:txBody>
          <a:bodyPr>
            <a:normAutofit/>
          </a:bodyPr>
          <a:lstStyle/>
          <a:p>
            <a:r>
              <a:rPr lang="en-US" dirty="0"/>
              <a:t>Polymorphism Example 2: Pair</a:t>
            </a:r>
          </a:p>
        </p:txBody>
      </p:sp>
      <p:sp>
        <p:nvSpPr>
          <p:cNvPr id="9" name="Title 1">
            <a:extLst>
              <a:ext uri="{FF2B5EF4-FFF2-40B4-BE49-F238E27FC236}">
                <a16:creationId xmlns:a16="http://schemas.microsoft.com/office/drawing/2014/main" id="{0CAC71D6-3A7B-400D-9154-47BBB41CA06F}"/>
              </a:ext>
            </a:extLst>
          </p:cNvPr>
          <p:cNvSpPr txBox="1">
            <a:spLocks/>
          </p:cNvSpPr>
          <p:nvPr/>
        </p:nvSpPr>
        <p:spPr>
          <a:xfrm>
            <a:off x="367747" y="1465711"/>
            <a:ext cx="10515600" cy="7626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tx1"/>
                </a:solidFill>
                <a:latin typeface="Calibri" panose="020F0502020204030204" pitchFamily="34" charset="0"/>
                <a:ea typeface="+mj-ea"/>
                <a:cs typeface="Calibri" panose="020F0502020204030204" pitchFamily="34" charset="0"/>
              </a:defRPr>
            </a:lvl1pPr>
          </a:lstStyle>
          <a:p>
            <a:r>
              <a:rPr lang="en-US" dirty="0"/>
              <a:t>What is the result of the following code?</a:t>
            </a:r>
          </a:p>
        </p:txBody>
      </p:sp>
      <p:pic>
        <p:nvPicPr>
          <p:cNvPr id="6" name="Picture 5" descr="qr code for https://app.sli.do/event/qJg2G7FUUgybkJP3oxLogN">
            <a:extLst>
              <a:ext uri="{FF2B5EF4-FFF2-40B4-BE49-F238E27FC236}">
                <a16:creationId xmlns:a16="http://schemas.microsoft.com/office/drawing/2014/main" id="{F8EB47AA-E1F7-4A0C-9286-041ECAF01F33}"/>
              </a:ext>
            </a:extLst>
          </p:cNvPr>
          <p:cNvPicPr>
            <a:picLocks noChangeAspect="1"/>
          </p:cNvPicPr>
          <p:nvPr/>
        </p:nvPicPr>
        <p:blipFill>
          <a:blip r:embed="rId3"/>
          <a:stretch>
            <a:fillRect/>
          </a:stretch>
        </p:blipFill>
        <p:spPr>
          <a:xfrm>
            <a:off x="7349251" y="285427"/>
            <a:ext cx="777240" cy="777240"/>
          </a:xfrm>
          <a:prstGeom prst="rect">
            <a:avLst/>
          </a:prstGeom>
        </p:spPr>
      </p:pic>
      <p:sp>
        <p:nvSpPr>
          <p:cNvPr id="4" name="TextBox 3">
            <a:extLst>
              <a:ext uri="{FF2B5EF4-FFF2-40B4-BE49-F238E27FC236}">
                <a16:creationId xmlns:a16="http://schemas.microsoft.com/office/drawing/2014/main" id="{7EE65E9C-5FA3-0421-B32E-15AED753B178}"/>
              </a:ext>
            </a:extLst>
          </p:cNvPr>
          <p:cNvSpPr txBox="1"/>
          <p:nvPr/>
        </p:nvSpPr>
        <p:spPr>
          <a:xfrm>
            <a:off x="317395" y="3343291"/>
            <a:ext cx="7186731" cy="1015663"/>
          </a:xfrm>
          <a:prstGeom prst="rect">
            <a:avLst/>
          </a:prstGeom>
          <a:noFill/>
        </p:spPr>
        <p:txBody>
          <a:bodyPr wrap="square" rtlCol="0">
            <a:spAutoFit/>
          </a:bodyPr>
          <a:lstStyle/>
          <a:p>
            <a:r>
              <a:rPr lang="en-US" sz="2000" dirty="0">
                <a:latin typeface="Consolas" panose="020B0609020204030204" pitchFamily="49" charset="0"/>
              </a:rPr>
              <a:t>Employee </a:t>
            </a:r>
            <a:r>
              <a:rPr lang="en-US" sz="2000" dirty="0" err="1">
                <a:latin typeface="Consolas" panose="020B0609020204030204" pitchFamily="49" charset="0"/>
              </a:rPr>
              <a:t>anthony</a:t>
            </a:r>
            <a:r>
              <a:rPr lang="en-US" sz="2000" dirty="0">
                <a:latin typeface="Consolas" panose="020B0609020204030204" pitchFamily="49" charset="0"/>
              </a:rPr>
              <a:t> = new Chef("Anthony Bourdain");</a:t>
            </a:r>
          </a:p>
          <a:p>
            <a:r>
              <a:rPr lang="en-US" sz="2000" dirty="0" err="1">
                <a:latin typeface="Consolas" panose="020B0609020204030204" pitchFamily="49" charset="0"/>
              </a:rPr>
              <a:t>System.out.println</a:t>
            </a:r>
            <a:r>
              <a:rPr lang="en-US" sz="2000" dirty="0">
                <a:latin typeface="Consolas" panose="020B0609020204030204" pitchFamily="49" charset="0"/>
              </a:rPr>
              <a:t>(</a:t>
            </a:r>
            <a:r>
              <a:rPr lang="en-US" sz="2000" dirty="0" err="1">
                <a:latin typeface="Consolas" panose="020B0609020204030204" pitchFamily="49" charset="0"/>
              </a:rPr>
              <a:t>anthony.getEmployeeName</a:t>
            </a:r>
            <a:r>
              <a:rPr lang="en-US" sz="2000" dirty="0">
                <a:latin typeface="Consolas" panose="020B0609020204030204" pitchFamily="49" charset="0"/>
              </a:rPr>
              <a:t>());</a:t>
            </a:r>
          </a:p>
          <a:p>
            <a:r>
              <a:rPr lang="en-US" sz="2000" dirty="0" err="1">
                <a:latin typeface="Consolas" panose="020B0609020204030204" pitchFamily="49" charset="0"/>
              </a:rPr>
              <a:t>anthony.cookFood</a:t>
            </a:r>
            <a:r>
              <a:rPr lang="en-US" sz="2000" dirty="0">
                <a:latin typeface="Consolas" panose="020B0609020204030204" pitchFamily="49" charset="0"/>
              </a:rPr>
              <a:t>("shrimp");</a:t>
            </a:r>
          </a:p>
        </p:txBody>
      </p:sp>
      <p:sp>
        <p:nvSpPr>
          <p:cNvPr id="5" name="TextBox 4">
            <a:extLst>
              <a:ext uri="{FF2B5EF4-FFF2-40B4-BE49-F238E27FC236}">
                <a16:creationId xmlns:a16="http://schemas.microsoft.com/office/drawing/2014/main" id="{7E0A6CDB-2D02-B462-2C9C-E8D50D5C79BF}"/>
              </a:ext>
            </a:extLst>
          </p:cNvPr>
          <p:cNvSpPr txBox="1"/>
          <p:nvPr/>
        </p:nvSpPr>
        <p:spPr>
          <a:xfrm>
            <a:off x="7504126" y="2732249"/>
            <a:ext cx="4375517" cy="2431435"/>
          </a:xfrm>
          <a:prstGeom prst="rect">
            <a:avLst/>
          </a:prstGeom>
          <a:noFill/>
        </p:spPr>
        <p:txBody>
          <a:bodyPr wrap="square" rtlCol="0">
            <a:spAutoFit/>
          </a:bodyPr>
          <a:lstStyle/>
          <a:p>
            <a:pPr marL="342900" indent="-342900">
              <a:spcAft>
                <a:spcPts val="2400"/>
              </a:spcAft>
              <a:buClr>
                <a:schemeClr val="accent2"/>
              </a:buClr>
              <a:buFont typeface="+mj-lt"/>
              <a:buAutoNum type="alphaUcPeriod"/>
            </a:pPr>
            <a:r>
              <a:rPr lang="en-US" sz="2800" dirty="0"/>
              <a:t>Compiler Error</a:t>
            </a:r>
          </a:p>
          <a:p>
            <a:pPr marL="342900" indent="-342900">
              <a:spcAft>
                <a:spcPts val="2400"/>
              </a:spcAft>
              <a:buClr>
                <a:schemeClr val="accent2"/>
              </a:buClr>
              <a:buFont typeface="+mj-lt"/>
              <a:buAutoNum type="alphaUcPeriod"/>
            </a:pPr>
            <a:r>
              <a:rPr lang="en-US" sz="2800" dirty="0"/>
              <a:t>Runtime Error</a:t>
            </a:r>
          </a:p>
          <a:p>
            <a:pPr marL="342900" indent="-342900">
              <a:spcAft>
                <a:spcPts val="2400"/>
              </a:spcAft>
              <a:buClr>
                <a:schemeClr val="accent2"/>
              </a:buClr>
              <a:buFont typeface="+mj-lt"/>
              <a:buAutoNum type="alphaUcPeriod"/>
            </a:pPr>
            <a:r>
              <a:rPr lang="en-US" sz="2800" dirty="0"/>
              <a:t>No error– runs to completion</a:t>
            </a:r>
          </a:p>
        </p:txBody>
      </p:sp>
      <p:sp>
        <p:nvSpPr>
          <p:cNvPr id="7" name="Slide Number Placeholder 6">
            <a:extLst>
              <a:ext uri="{FF2B5EF4-FFF2-40B4-BE49-F238E27FC236}">
                <a16:creationId xmlns:a16="http://schemas.microsoft.com/office/drawing/2014/main" id="{FD9C72DE-29C4-4898-8062-D4E2CC709D22}"/>
              </a:ext>
            </a:extLst>
          </p:cNvPr>
          <p:cNvSpPr>
            <a:spLocks noGrp="1"/>
          </p:cNvSpPr>
          <p:nvPr>
            <p:ph type="sldNum" sz="quarter" idx="10"/>
          </p:nvPr>
        </p:nvSpPr>
        <p:spPr/>
        <p:txBody>
          <a:bodyPr/>
          <a:lstStyle/>
          <a:p>
            <a:fld id="{B84CCEFC-A9FF-8249-A3D3-21FB7B7CCB8D}" type="slidenum">
              <a:rPr lang="en-US" smtClean="0"/>
              <a:pPr/>
              <a:t>20</a:t>
            </a:fld>
            <a:endParaRPr lang="en-US"/>
          </a:p>
        </p:txBody>
      </p:sp>
    </p:spTree>
    <p:extLst>
      <p:ext uri="{BB962C8B-B14F-4D97-AF65-F5344CB8AC3E}">
        <p14:creationId xmlns:p14="http://schemas.microsoft.com/office/powerpoint/2010/main" val="2274711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3371CC-81D5-DBB7-6B97-8F23838CD9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AD746B-BC1B-B2F3-85A1-D5A97E965AFC}"/>
              </a:ext>
            </a:extLst>
          </p:cNvPr>
          <p:cNvSpPr>
            <a:spLocks noGrp="1"/>
          </p:cNvSpPr>
          <p:nvPr>
            <p:ph type="title"/>
          </p:nvPr>
        </p:nvSpPr>
        <p:spPr>
          <a:xfrm>
            <a:off x="1172154" y="-880252"/>
            <a:ext cx="10515600" cy="762635"/>
          </a:xfrm>
        </p:spPr>
        <p:txBody>
          <a:bodyPr>
            <a:normAutofit/>
          </a:bodyPr>
          <a:lstStyle/>
          <a:p>
            <a:r>
              <a:rPr lang="en-US" dirty="0"/>
              <a:t>Polymorphism Example 3: Think</a:t>
            </a:r>
          </a:p>
        </p:txBody>
      </p:sp>
      <p:sp>
        <p:nvSpPr>
          <p:cNvPr id="9" name="Title 1">
            <a:extLst>
              <a:ext uri="{FF2B5EF4-FFF2-40B4-BE49-F238E27FC236}">
                <a16:creationId xmlns:a16="http://schemas.microsoft.com/office/drawing/2014/main" id="{8F53F6E0-8494-4ECE-B3AE-2A7E22E368A8}"/>
              </a:ext>
            </a:extLst>
          </p:cNvPr>
          <p:cNvSpPr txBox="1">
            <a:spLocks/>
          </p:cNvSpPr>
          <p:nvPr/>
        </p:nvSpPr>
        <p:spPr>
          <a:xfrm>
            <a:off x="367747" y="1465711"/>
            <a:ext cx="10515600" cy="7626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tx1"/>
                </a:solidFill>
                <a:latin typeface="Calibri" panose="020F0502020204030204" pitchFamily="34" charset="0"/>
                <a:ea typeface="+mj-ea"/>
                <a:cs typeface="Calibri" panose="020F0502020204030204" pitchFamily="34" charset="0"/>
              </a:defRPr>
            </a:lvl1pPr>
          </a:lstStyle>
          <a:p>
            <a:r>
              <a:rPr lang="en-US" dirty="0"/>
              <a:t>What is the result of the following code?</a:t>
            </a:r>
          </a:p>
        </p:txBody>
      </p:sp>
      <p:pic>
        <p:nvPicPr>
          <p:cNvPr id="6" name="Picture 5" descr="qr code for https://app.sli.do/event/qJg2G7FUUgybkJP3oxLogN">
            <a:extLst>
              <a:ext uri="{FF2B5EF4-FFF2-40B4-BE49-F238E27FC236}">
                <a16:creationId xmlns:a16="http://schemas.microsoft.com/office/drawing/2014/main" id="{41DFC7C8-7DD7-48EF-B62F-7BD7B60762DB}"/>
              </a:ext>
            </a:extLst>
          </p:cNvPr>
          <p:cNvPicPr>
            <a:picLocks noChangeAspect="1"/>
          </p:cNvPicPr>
          <p:nvPr/>
        </p:nvPicPr>
        <p:blipFill>
          <a:blip r:embed="rId3"/>
          <a:stretch>
            <a:fillRect/>
          </a:stretch>
        </p:blipFill>
        <p:spPr>
          <a:xfrm>
            <a:off x="7349251" y="285427"/>
            <a:ext cx="777240" cy="777240"/>
          </a:xfrm>
          <a:prstGeom prst="rect">
            <a:avLst/>
          </a:prstGeom>
        </p:spPr>
      </p:pic>
      <p:sp>
        <p:nvSpPr>
          <p:cNvPr id="4" name="TextBox 3">
            <a:extLst>
              <a:ext uri="{FF2B5EF4-FFF2-40B4-BE49-F238E27FC236}">
                <a16:creationId xmlns:a16="http://schemas.microsoft.com/office/drawing/2014/main" id="{1B332D56-0DC7-372E-BAA2-AD4C285996DE}"/>
              </a:ext>
            </a:extLst>
          </p:cNvPr>
          <p:cNvSpPr txBox="1"/>
          <p:nvPr/>
        </p:nvSpPr>
        <p:spPr>
          <a:xfrm>
            <a:off x="317395" y="3343291"/>
            <a:ext cx="7186731" cy="1323439"/>
          </a:xfrm>
          <a:prstGeom prst="rect">
            <a:avLst/>
          </a:prstGeom>
          <a:noFill/>
        </p:spPr>
        <p:txBody>
          <a:bodyPr wrap="square" rtlCol="0">
            <a:spAutoFit/>
          </a:bodyPr>
          <a:lstStyle/>
          <a:p>
            <a:r>
              <a:rPr lang="en-US" sz="2000" dirty="0">
                <a:latin typeface="Consolas" panose="020B0609020204030204" pitchFamily="49" charset="0"/>
              </a:rPr>
              <a:t>Employee </a:t>
            </a:r>
            <a:r>
              <a:rPr lang="en-US" sz="2000" dirty="0" err="1">
                <a:latin typeface="Consolas" panose="020B0609020204030204" pitchFamily="49" charset="0"/>
              </a:rPr>
              <a:t>anthony</a:t>
            </a:r>
            <a:r>
              <a:rPr lang="en-US" sz="2000" dirty="0">
                <a:latin typeface="Consolas" panose="020B0609020204030204" pitchFamily="49" charset="0"/>
              </a:rPr>
              <a:t> = new Chef("Anthony Bourdain");</a:t>
            </a:r>
          </a:p>
          <a:p>
            <a:r>
              <a:rPr lang="en-US" sz="2000" dirty="0" err="1">
                <a:latin typeface="Consolas" panose="020B0609020204030204" pitchFamily="49" charset="0"/>
              </a:rPr>
              <a:t>System.out.println</a:t>
            </a:r>
            <a:r>
              <a:rPr lang="en-US" sz="2000" dirty="0">
                <a:latin typeface="Consolas" panose="020B0609020204030204" pitchFamily="49" charset="0"/>
              </a:rPr>
              <a:t>(</a:t>
            </a:r>
            <a:r>
              <a:rPr lang="en-US" sz="2000" dirty="0" err="1">
                <a:latin typeface="Consolas" panose="020B0609020204030204" pitchFamily="49" charset="0"/>
              </a:rPr>
              <a:t>anthony.getEmployeeName</a:t>
            </a:r>
            <a:r>
              <a:rPr lang="en-US" sz="2000" dirty="0">
                <a:latin typeface="Consolas" panose="020B0609020204030204" pitchFamily="49" charset="0"/>
              </a:rPr>
              <a:t>());</a:t>
            </a:r>
          </a:p>
          <a:p>
            <a:r>
              <a:rPr lang="en-US" sz="2000" dirty="0">
                <a:latin typeface="Consolas" panose="020B0609020204030204" pitchFamily="49" charset="0"/>
              </a:rPr>
              <a:t>Chef c = (Chef) </a:t>
            </a:r>
            <a:r>
              <a:rPr lang="en-US" sz="2000" dirty="0" err="1">
                <a:latin typeface="Consolas" panose="020B0609020204030204" pitchFamily="49" charset="0"/>
              </a:rPr>
              <a:t>anthony</a:t>
            </a:r>
            <a:r>
              <a:rPr lang="en-US" sz="2000" dirty="0">
                <a:latin typeface="Consolas" panose="020B0609020204030204" pitchFamily="49" charset="0"/>
              </a:rPr>
              <a:t>;</a:t>
            </a:r>
          </a:p>
          <a:p>
            <a:r>
              <a:rPr lang="en-US" sz="2000" dirty="0" err="1">
                <a:latin typeface="Consolas" panose="020B0609020204030204" pitchFamily="49" charset="0"/>
              </a:rPr>
              <a:t>c.cookFood</a:t>
            </a:r>
            <a:r>
              <a:rPr lang="en-US" sz="2000" dirty="0">
                <a:latin typeface="Consolas" panose="020B0609020204030204" pitchFamily="49" charset="0"/>
              </a:rPr>
              <a:t>("shrimp");</a:t>
            </a:r>
            <a:endParaRPr lang="en-US" sz="2000" b="0" dirty="0">
              <a:effectLst/>
              <a:latin typeface="Consolas" panose="020B0609020204030204" pitchFamily="49" charset="0"/>
            </a:endParaRPr>
          </a:p>
        </p:txBody>
      </p:sp>
      <p:sp>
        <p:nvSpPr>
          <p:cNvPr id="5" name="TextBox 4">
            <a:extLst>
              <a:ext uri="{FF2B5EF4-FFF2-40B4-BE49-F238E27FC236}">
                <a16:creationId xmlns:a16="http://schemas.microsoft.com/office/drawing/2014/main" id="{B02A148A-D519-07F9-49D2-66E39A0446AB}"/>
              </a:ext>
            </a:extLst>
          </p:cNvPr>
          <p:cNvSpPr txBox="1"/>
          <p:nvPr/>
        </p:nvSpPr>
        <p:spPr>
          <a:xfrm>
            <a:off x="7504126" y="2732249"/>
            <a:ext cx="4375517" cy="2431435"/>
          </a:xfrm>
          <a:prstGeom prst="rect">
            <a:avLst/>
          </a:prstGeom>
          <a:noFill/>
        </p:spPr>
        <p:txBody>
          <a:bodyPr wrap="square" rtlCol="0">
            <a:spAutoFit/>
          </a:bodyPr>
          <a:lstStyle/>
          <a:p>
            <a:pPr marL="342900" indent="-342900">
              <a:spcAft>
                <a:spcPts val="2400"/>
              </a:spcAft>
              <a:buClr>
                <a:schemeClr val="accent2"/>
              </a:buClr>
              <a:buFont typeface="+mj-lt"/>
              <a:buAutoNum type="alphaUcPeriod"/>
            </a:pPr>
            <a:r>
              <a:rPr lang="en-US" sz="2800" dirty="0"/>
              <a:t>Compiler Error</a:t>
            </a:r>
          </a:p>
          <a:p>
            <a:pPr marL="342900" indent="-342900">
              <a:spcAft>
                <a:spcPts val="2400"/>
              </a:spcAft>
              <a:buClr>
                <a:schemeClr val="accent2"/>
              </a:buClr>
              <a:buFont typeface="+mj-lt"/>
              <a:buAutoNum type="alphaUcPeriod"/>
            </a:pPr>
            <a:r>
              <a:rPr lang="en-US" sz="2800" dirty="0"/>
              <a:t>Runtime Error</a:t>
            </a:r>
          </a:p>
          <a:p>
            <a:pPr marL="342900" indent="-342900">
              <a:spcAft>
                <a:spcPts val="2400"/>
              </a:spcAft>
              <a:buClr>
                <a:schemeClr val="accent2"/>
              </a:buClr>
              <a:buFont typeface="+mj-lt"/>
              <a:buAutoNum type="alphaUcPeriod"/>
            </a:pPr>
            <a:r>
              <a:rPr lang="en-US" sz="2800" dirty="0"/>
              <a:t>No error– runs to completion</a:t>
            </a:r>
          </a:p>
        </p:txBody>
      </p:sp>
      <p:sp>
        <p:nvSpPr>
          <p:cNvPr id="7" name="Slide Number Placeholder 6">
            <a:extLst>
              <a:ext uri="{FF2B5EF4-FFF2-40B4-BE49-F238E27FC236}">
                <a16:creationId xmlns:a16="http://schemas.microsoft.com/office/drawing/2014/main" id="{903BD672-C048-4CAE-8CC9-9B90453C7F01}"/>
              </a:ext>
            </a:extLst>
          </p:cNvPr>
          <p:cNvSpPr>
            <a:spLocks noGrp="1"/>
          </p:cNvSpPr>
          <p:nvPr>
            <p:ph type="sldNum" sz="quarter" idx="10"/>
          </p:nvPr>
        </p:nvSpPr>
        <p:spPr/>
        <p:txBody>
          <a:bodyPr/>
          <a:lstStyle/>
          <a:p>
            <a:fld id="{B84CCEFC-A9FF-8249-A3D3-21FB7B7CCB8D}" type="slidenum">
              <a:rPr lang="en-US" smtClean="0"/>
              <a:pPr/>
              <a:t>21</a:t>
            </a:fld>
            <a:endParaRPr lang="en-US"/>
          </a:p>
        </p:txBody>
      </p:sp>
    </p:spTree>
    <p:extLst>
      <p:ext uri="{BB962C8B-B14F-4D97-AF65-F5344CB8AC3E}">
        <p14:creationId xmlns:p14="http://schemas.microsoft.com/office/powerpoint/2010/main" val="3595711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CA115-A518-6C49-756D-E03F446ABD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3A97F9-08FB-4A58-61B5-EF8F1CCCB6F0}"/>
              </a:ext>
            </a:extLst>
          </p:cNvPr>
          <p:cNvSpPr>
            <a:spLocks noGrp="1"/>
          </p:cNvSpPr>
          <p:nvPr>
            <p:ph type="title"/>
          </p:nvPr>
        </p:nvSpPr>
        <p:spPr>
          <a:xfrm>
            <a:off x="766637" y="-1164046"/>
            <a:ext cx="10515600" cy="762635"/>
          </a:xfrm>
        </p:spPr>
        <p:txBody>
          <a:bodyPr>
            <a:normAutofit/>
          </a:bodyPr>
          <a:lstStyle/>
          <a:p>
            <a:r>
              <a:rPr lang="en-US" dirty="0"/>
              <a:t>Polymorphism Example 3: Pair</a:t>
            </a:r>
          </a:p>
        </p:txBody>
      </p:sp>
      <p:sp>
        <p:nvSpPr>
          <p:cNvPr id="9" name="Title 1">
            <a:extLst>
              <a:ext uri="{FF2B5EF4-FFF2-40B4-BE49-F238E27FC236}">
                <a16:creationId xmlns:a16="http://schemas.microsoft.com/office/drawing/2014/main" id="{06A225FF-4D49-438A-8FD9-45EE12037D23}"/>
              </a:ext>
            </a:extLst>
          </p:cNvPr>
          <p:cNvSpPr txBox="1">
            <a:spLocks/>
          </p:cNvSpPr>
          <p:nvPr/>
        </p:nvSpPr>
        <p:spPr>
          <a:xfrm>
            <a:off x="367747" y="1465711"/>
            <a:ext cx="10515600" cy="7626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tx1"/>
                </a:solidFill>
                <a:latin typeface="Calibri" panose="020F0502020204030204" pitchFamily="34" charset="0"/>
                <a:ea typeface="+mj-ea"/>
                <a:cs typeface="Calibri" panose="020F0502020204030204" pitchFamily="34" charset="0"/>
              </a:defRPr>
            </a:lvl1pPr>
          </a:lstStyle>
          <a:p>
            <a:r>
              <a:rPr lang="en-US" dirty="0"/>
              <a:t>What is the result of the following code?</a:t>
            </a:r>
          </a:p>
        </p:txBody>
      </p:sp>
      <p:pic>
        <p:nvPicPr>
          <p:cNvPr id="6" name="Picture 5" descr="qr code for https://app.sli.do/event/qJg2G7FUUgybkJP3oxLogN">
            <a:extLst>
              <a:ext uri="{FF2B5EF4-FFF2-40B4-BE49-F238E27FC236}">
                <a16:creationId xmlns:a16="http://schemas.microsoft.com/office/drawing/2014/main" id="{CC714B89-DEEE-4835-A8E1-BCEBCFBB3E59}"/>
              </a:ext>
            </a:extLst>
          </p:cNvPr>
          <p:cNvPicPr>
            <a:picLocks noChangeAspect="1"/>
          </p:cNvPicPr>
          <p:nvPr/>
        </p:nvPicPr>
        <p:blipFill>
          <a:blip r:embed="rId3"/>
          <a:stretch>
            <a:fillRect/>
          </a:stretch>
        </p:blipFill>
        <p:spPr>
          <a:xfrm>
            <a:off x="7349251" y="285427"/>
            <a:ext cx="777240" cy="777240"/>
          </a:xfrm>
          <a:prstGeom prst="rect">
            <a:avLst/>
          </a:prstGeom>
        </p:spPr>
      </p:pic>
      <p:sp>
        <p:nvSpPr>
          <p:cNvPr id="4" name="TextBox 3">
            <a:extLst>
              <a:ext uri="{FF2B5EF4-FFF2-40B4-BE49-F238E27FC236}">
                <a16:creationId xmlns:a16="http://schemas.microsoft.com/office/drawing/2014/main" id="{7745E34D-7433-DA40-D5A1-6A25017C69AA}"/>
              </a:ext>
            </a:extLst>
          </p:cNvPr>
          <p:cNvSpPr txBox="1"/>
          <p:nvPr/>
        </p:nvSpPr>
        <p:spPr>
          <a:xfrm>
            <a:off x="317395" y="3343291"/>
            <a:ext cx="7186731" cy="1323439"/>
          </a:xfrm>
          <a:prstGeom prst="rect">
            <a:avLst/>
          </a:prstGeom>
          <a:noFill/>
        </p:spPr>
        <p:txBody>
          <a:bodyPr wrap="square" rtlCol="0">
            <a:spAutoFit/>
          </a:bodyPr>
          <a:lstStyle/>
          <a:p>
            <a:r>
              <a:rPr lang="en-US" sz="2000" dirty="0">
                <a:latin typeface="Consolas" panose="020B0609020204030204" pitchFamily="49" charset="0"/>
              </a:rPr>
              <a:t>Employee </a:t>
            </a:r>
            <a:r>
              <a:rPr lang="en-US" sz="2000" dirty="0" err="1">
                <a:latin typeface="Consolas" panose="020B0609020204030204" pitchFamily="49" charset="0"/>
              </a:rPr>
              <a:t>anthony</a:t>
            </a:r>
            <a:r>
              <a:rPr lang="en-US" sz="2000" dirty="0">
                <a:latin typeface="Consolas" panose="020B0609020204030204" pitchFamily="49" charset="0"/>
              </a:rPr>
              <a:t> = new Chef("Anthony Bourdain");</a:t>
            </a:r>
          </a:p>
          <a:p>
            <a:r>
              <a:rPr lang="en-US" sz="2000" dirty="0" err="1">
                <a:latin typeface="Consolas" panose="020B0609020204030204" pitchFamily="49" charset="0"/>
              </a:rPr>
              <a:t>System.out.println</a:t>
            </a:r>
            <a:r>
              <a:rPr lang="en-US" sz="2000" dirty="0">
                <a:latin typeface="Consolas" panose="020B0609020204030204" pitchFamily="49" charset="0"/>
              </a:rPr>
              <a:t>(</a:t>
            </a:r>
            <a:r>
              <a:rPr lang="en-US" sz="2000" dirty="0" err="1">
                <a:latin typeface="Consolas" panose="020B0609020204030204" pitchFamily="49" charset="0"/>
              </a:rPr>
              <a:t>anthony.getEmployeeName</a:t>
            </a:r>
            <a:r>
              <a:rPr lang="en-US" sz="2000" dirty="0">
                <a:latin typeface="Consolas" panose="020B0609020204030204" pitchFamily="49" charset="0"/>
              </a:rPr>
              <a:t>());</a:t>
            </a:r>
          </a:p>
          <a:p>
            <a:r>
              <a:rPr lang="en-US" sz="2000" dirty="0">
                <a:latin typeface="Consolas" panose="020B0609020204030204" pitchFamily="49" charset="0"/>
              </a:rPr>
              <a:t>Chef c = (Chef) </a:t>
            </a:r>
            <a:r>
              <a:rPr lang="en-US" sz="2000" dirty="0" err="1">
                <a:latin typeface="Consolas" panose="020B0609020204030204" pitchFamily="49" charset="0"/>
              </a:rPr>
              <a:t>anthony</a:t>
            </a:r>
            <a:r>
              <a:rPr lang="en-US" sz="2000" dirty="0">
                <a:latin typeface="Consolas" panose="020B0609020204030204" pitchFamily="49" charset="0"/>
              </a:rPr>
              <a:t>;</a:t>
            </a:r>
          </a:p>
          <a:p>
            <a:r>
              <a:rPr lang="en-US" sz="2000" dirty="0" err="1">
                <a:latin typeface="Consolas" panose="020B0609020204030204" pitchFamily="49" charset="0"/>
              </a:rPr>
              <a:t>c.cookFood</a:t>
            </a:r>
            <a:r>
              <a:rPr lang="en-US" sz="2000" dirty="0">
                <a:latin typeface="Consolas" panose="020B0609020204030204" pitchFamily="49" charset="0"/>
              </a:rPr>
              <a:t>("shrimp");</a:t>
            </a:r>
          </a:p>
        </p:txBody>
      </p:sp>
      <p:sp>
        <p:nvSpPr>
          <p:cNvPr id="5" name="TextBox 4">
            <a:extLst>
              <a:ext uri="{FF2B5EF4-FFF2-40B4-BE49-F238E27FC236}">
                <a16:creationId xmlns:a16="http://schemas.microsoft.com/office/drawing/2014/main" id="{6143D887-BED6-F482-39C0-CF0AEDF5DAAA}"/>
              </a:ext>
            </a:extLst>
          </p:cNvPr>
          <p:cNvSpPr txBox="1"/>
          <p:nvPr/>
        </p:nvSpPr>
        <p:spPr>
          <a:xfrm>
            <a:off x="7504126" y="2732249"/>
            <a:ext cx="4375517" cy="2431435"/>
          </a:xfrm>
          <a:prstGeom prst="rect">
            <a:avLst/>
          </a:prstGeom>
          <a:noFill/>
        </p:spPr>
        <p:txBody>
          <a:bodyPr wrap="square" rtlCol="0">
            <a:spAutoFit/>
          </a:bodyPr>
          <a:lstStyle/>
          <a:p>
            <a:pPr marL="342900" indent="-342900">
              <a:spcAft>
                <a:spcPts val="2400"/>
              </a:spcAft>
              <a:buClr>
                <a:schemeClr val="accent2"/>
              </a:buClr>
              <a:buFont typeface="+mj-lt"/>
              <a:buAutoNum type="alphaUcPeriod"/>
            </a:pPr>
            <a:r>
              <a:rPr lang="en-US" sz="2800" dirty="0"/>
              <a:t>Compiler Error</a:t>
            </a:r>
          </a:p>
          <a:p>
            <a:pPr marL="342900" indent="-342900">
              <a:spcAft>
                <a:spcPts val="2400"/>
              </a:spcAft>
              <a:buClr>
                <a:schemeClr val="accent2"/>
              </a:buClr>
              <a:buFont typeface="+mj-lt"/>
              <a:buAutoNum type="alphaUcPeriod"/>
            </a:pPr>
            <a:r>
              <a:rPr lang="en-US" sz="2800" dirty="0"/>
              <a:t>Runtime Error</a:t>
            </a:r>
          </a:p>
          <a:p>
            <a:pPr marL="342900" indent="-342900">
              <a:spcAft>
                <a:spcPts val="2400"/>
              </a:spcAft>
              <a:buClr>
                <a:schemeClr val="accent2"/>
              </a:buClr>
              <a:buFont typeface="+mj-lt"/>
              <a:buAutoNum type="alphaUcPeriod"/>
            </a:pPr>
            <a:r>
              <a:rPr lang="en-US" sz="2800" dirty="0"/>
              <a:t>No error– runs to completion</a:t>
            </a:r>
          </a:p>
        </p:txBody>
      </p:sp>
      <p:sp>
        <p:nvSpPr>
          <p:cNvPr id="7" name="Slide Number Placeholder 6">
            <a:extLst>
              <a:ext uri="{FF2B5EF4-FFF2-40B4-BE49-F238E27FC236}">
                <a16:creationId xmlns:a16="http://schemas.microsoft.com/office/drawing/2014/main" id="{5531F7D7-D6E2-47E3-ABA3-E2509320F88A}"/>
              </a:ext>
            </a:extLst>
          </p:cNvPr>
          <p:cNvSpPr>
            <a:spLocks noGrp="1"/>
          </p:cNvSpPr>
          <p:nvPr>
            <p:ph type="sldNum" sz="quarter" idx="10"/>
          </p:nvPr>
        </p:nvSpPr>
        <p:spPr/>
        <p:txBody>
          <a:bodyPr/>
          <a:lstStyle/>
          <a:p>
            <a:fld id="{B84CCEFC-A9FF-8249-A3D3-21FB7B7CCB8D}" type="slidenum">
              <a:rPr lang="en-US" smtClean="0"/>
              <a:pPr/>
              <a:t>22</a:t>
            </a:fld>
            <a:endParaRPr lang="en-US"/>
          </a:p>
        </p:txBody>
      </p:sp>
    </p:spTree>
    <p:extLst>
      <p:ext uri="{BB962C8B-B14F-4D97-AF65-F5344CB8AC3E}">
        <p14:creationId xmlns:p14="http://schemas.microsoft.com/office/powerpoint/2010/main" val="2293083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C029F-EF27-1D77-0A18-23B273AC22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1BA227-E98A-BA16-DC9B-1FABB76ADF7A}"/>
              </a:ext>
            </a:extLst>
          </p:cNvPr>
          <p:cNvSpPr>
            <a:spLocks noGrp="1"/>
          </p:cNvSpPr>
          <p:nvPr>
            <p:ph type="title"/>
          </p:nvPr>
        </p:nvSpPr>
        <p:spPr>
          <a:xfrm>
            <a:off x="1156251" y="-1311999"/>
            <a:ext cx="10515600" cy="762635"/>
          </a:xfrm>
        </p:spPr>
        <p:txBody>
          <a:bodyPr>
            <a:normAutofit/>
          </a:bodyPr>
          <a:lstStyle/>
          <a:p>
            <a:r>
              <a:rPr lang="en-US" dirty="0"/>
              <a:t>Polymorphism Example 4: Think</a:t>
            </a:r>
          </a:p>
        </p:txBody>
      </p:sp>
      <p:sp>
        <p:nvSpPr>
          <p:cNvPr id="9" name="Title 1">
            <a:extLst>
              <a:ext uri="{FF2B5EF4-FFF2-40B4-BE49-F238E27FC236}">
                <a16:creationId xmlns:a16="http://schemas.microsoft.com/office/drawing/2014/main" id="{FAEE7ABB-87CC-4CEC-AF62-23BCFFD74C88}"/>
              </a:ext>
            </a:extLst>
          </p:cNvPr>
          <p:cNvSpPr txBox="1">
            <a:spLocks/>
          </p:cNvSpPr>
          <p:nvPr/>
        </p:nvSpPr>
        <p:spPr>
          <a:xfrm>
            <a:off x="367747" y="1465711"/>
            <a:ext cx="10515600" cy="7626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tx1"/>
                </a:solidFill>
                <a:latin typeface="Calibri" panose="020F0502020204030204" pitchFamily="34" charset="0"/>
                <a:ea typeface="+mj-ea"/>
                <a:cs typeface="Calibri" panose="020F0502020204030204" pitchFamily="34" charset="0"/>
              </a:defRPr>
            </a:lvl1pPr>
          </a:lstStyle>
          <a:p>
            <a:r>
              <a:rPr lang="en-US" dirty="0"/>
              <a:t>What is the result of the following code?</a:t>
            </a:r>
          </a:p>
        </p:txBody>
      </p:sp>
      <p:pic>
        <p:nvPicPr>
          <p:cNvPr id="6" name="Picture 5" descr="qr code for https://app.sli.do/event/qJg2G7FUUgybkJP3oxLogN">
            <a:extLst>
              <a:ext uri="{FF2B5EF4-FFF2-40B4-BE49-F238E27FC236}">
                <a16:creationId xmlns:a16="http://schemas.microsoft.com/office/drawing/2014/main" id="{6F5B0120-21DA-4CA8-A78E-EFEF98F92B1B}"/>
              </a:ext>
            </a:extLst>
          </p:cNvPr>
          <p:cNvPicPr>
            <a:picLocks noChangeAspect="1"/>
          </p:cNvPicPr>
          <p:nvPr/>
        </p:nvPicPr>
        <p:blipFill>
          <a:blip r:embed="rId3"/>
          <a:stretch>
            <a:fillRect/>
          </a:stretch>
        </p:blipFill>
        <p:spPr>
          <a:xfrm>
            <a:off x="7349251" y="285427"/>
            <a:ext cx="777240" cy="777240"/>
          </a:xfrm>
          <a:prstGeom prst="rect">
            <a:avLst/>
          </a:prstGeom>
        </p:spPr>
      </p:pic>
      <p:sp>
        <p:nvSpPr>
          <p:cNvPr id="4" name="TextBox 3">
            <a:extLst>
              <a:ext uri="{FF2B5EF4-FFF2-40B4-BE49-F238E27FC236}">
                <a16:creationId xmlns:a16="http://schemas.microsoft.com/office/drawing/2014/main" id="{5E6DC904-F297-1A12-B6B1-39CEA286F18F}"/>
              </a:ext>
            </a:extLst>
          </p:cNvPr>
          <p:cNvSpPr txBox="1"/>
          <p:nvPr/>
        </p:nvSpPr>
        <p:spPr>
          <a:xfrm>
            <a:off x="317395" y="3343291"/>
            <a:ext cx="7186731" cy="1323439"/>
          </a:xfrm>
          <a:prstGeom prst="rect">
            <a:avLst/>
          </a:prstGeom>
          <a:noFill/>
        </p:spPr>
        <p:txBody>
          <a:bodyPr wrap="square" rtlCol="0">
            <a:spAutoFit/>
          </a:bodyPr>
          <a:lstStyle/>
          <a:p>
            <a:r>
              <a:rPr lang="en-US" sz="2000" dirty="0">
                <a:latin typeface="Consolas" panose="020B0609020204030204" pitchFamily="49" charset="0"/>
              </a:rPr>
              <a:t>Employee </a:t>
            </a:r>
            <a:r>
              <a:rPr lang="en-US" sz="2000" dirty="0" err="1">
                <a:latin typeface="Consolas" panose="020B0609020204030204" pitchFamily="49" charset="0"/>
              </a:rPr>
              <a:t>anthony</a:t>
            </a:r>
            <a:r>
              <a:rPr lang="en-US" sz="2000" dirty="0">
                <a:latin typeface="Consolas" panose="020B0609020204030204" pitchFamily="49" charset="0"/>
              </a:rPr>
              <a:t> = new Chef("Anthony Bourdain");</a:t>
            </a:r>
          </a:p>
          <a:p>
            <a:r>
              <a:rPr lang="en-US" sz="2000" dirty="0" err="1">
                <a:latin typeface="Consolas" panose="020B0609020204030204" pitchFamily="49" charset="0"/>
              </a:rPr>
              <a:t>System.out.println</a:t>
            </a:r>
            <a:r>
              <a:rPr lang="en-US" sz="2000" dirty="0">
                <a:latin typeface="Consolas" panose="020B0609020204030204" pitchFamily="49" charset="0"/>
              </a:rPr>
              <a:t>(</a:t>
            </a:r>
            <a:r>
              <a:rPr lang="en-US" sz="2000" dirty="0" err="1">
                <a:latin typeface="Consolas" panose="020B0609020204030204" pitchFamily="49" charset="0"/>
              </a:rPr>
              <a:t>anthony.getEmployeeName</a:t>
            </a:r>
            <a:r>
              <a:rPr lang="en-US" sz="2000" dirty="0">
                <a:latin typeface="Consolas" panose="020B0609020204030204" pitchFamily="49" charset="0"/>
              </a:rPr>
              <a:t>());</a:t>
            </a:r>
          </a:p>
          <a:p>
            <a:r>
              <a:rPr lang="en-US" sz="2000" dirty="0">
                <a:latin typeface="Consolas" panose="020B0609020204030204" pitchFamily="49" charset="0"/>
              </a:rPr>
              <a:t>Teacher t = (Teacher) </a:t>
            </a:r>
            <a:r>
              <a:rPr lang="en-US" sz="2000" dirty="0" err="1">
                <a:latin typeface="Consolas" panose="020B0609020204030204" pitchFamily="49" charset="0"/>
              </a:rPr>
              <a:t>anthony</a:t>
            </a:r>
            <a:r>
              <a:rPr lang="en-US" sz="2000" dirty="0">
                <a:latin typeface="Consolas" panose="020B0609020204030204" pitchFamily="49" charset="0"/>
              </a:rPr>
              <a:t>;</a:t>
            </a:r>
          </a:p>
          <a:p>
            <a:r>
              <a:rPr lang="en-US" sz="2000" dirty="0" err="1">
                <a:latin typeface="Consolas" panose="020B0609020204030204" pitchFamily="49" charset="0"/>
              </a:rPr>
              <a:t>t.getYearsExperience</a:t>
            </a:r>
            <a:r>
              <a:rPr lang="en-US" sz="2000" dirty="0">
                <a:latin typeface="Consolas" panose="020B0609020204030204" pitchFamily="49" charset="0"/>
              </a:rPr>
              <a:t>();</a:t>
            </a:r>
            <a:endParaRPr lang="en-US" sz="2000" b="0" dirty="0">
              <a:effectLst/>
              <a:latin typeface="Consolas" panose="020B0609020204030204" pitchFamily="49" charset="0"/>
            </a:endParaRPr>
          </a:p>
        </p:txBody>
      </p:sp>
      <p:sp>
        <p:nvSpPr>
          <p:cNvPr id="5" name="TextBox 4">
            <a:extLst>
              <a:ext uri="{FF2B5EF4-FFF2-40B4-BE49-F238E27FC236}">
                <a16:creationId xmlns:a16="http://schemas.microsoft.com/office/drawing/2014/main" id="{87EFD6E0-95E0-8172-0A81-6296057CA1EB}"/>
              </a:ext>
            </a:extLst>
          </p:cNvPr>
          <p:cNvSpPr txBox="1"/>
          <p:nvPr/>
        </p:nvSpPr>
        <p:spPr>
          <a:xfrm>
            <a:off x="7504126" y="2732249"/>
            <a:ext cx="4375517" cy="2431435"/>
          </a:xfrm>
          <a:prstGeom prst="rect">
            <a:avLst/>
          </a:prstGeom>
          <a:noFill/>
        </p:spPr>
        <p:txBody>
          <a:bodyPr wrap="square" rtlCol="0">
            <a:spAutoFit/>
          </a:bodyPr>
          <a:lstStyle/>
          <a:p>
            <a:pPr marL="342900" indent="-342900">
              <a:spcAft>
                <a:spcPts val="2400"/>
              </a:spcAft>
              <a:buClr>
                <a:schemeClr val="accent2"/>
              </a:buClr>
              <a:buFont typeface="+mj-lt"/>
              <a:buAutoNum type="alphaUcPeriod"/>
            </a:pPr>
            <a:r>
              <a:rPr lang="en-US" sz="2800" dirty="0"/>
              <a:t>Compiler Error</a:t>
            </a:r>
          </a:p>
          <a:p>
            <a:pPr marL="342900" indent="-342900">
              <a:spcAft>
                <a:spcPts val="2400"/>
              </a:spcAft>
              <a:buClr>
                <a:schemeClr val="accent2"/>
              </a:buClr>
              <a:buFont typeface="+mj-lt"/>
              <a:buAutoNum type="alphaUcPeriod"/>
            </a:pPr>
            <a:r>
              <a:rPr lang="en-US" sz="2800" dirty="0"/>
              <a:t>Runtime Error</a:t>
            </a:r>
          </a:p>
          <a:p>
            <a:pPr marL="342900" indent="-342900">
              <a:spcAft>
                <a:spcPts val="2400"/>
              </a:spcAft>
              <a:buClr>
                <a:schemeClr val="accent2"/>
              </a:buClr>
              <a:buFont typeface="+mj-lt"/>
              <a:buAutoNum type="alphaUcPeriod"/>
            </a:pPr>
            <a:r>
              <a:rPr lang="en-US" sz="2800" dirty="0"/>
              <a:t>No error– runs to completion</a:t>
            </a:r>
          </a:p>
        </p:txBody>
      </p:sp>
      <p:sp>
        <p:nvSpPr>
          <p:cNvPr id="7" name="Slide Number Placeholder 6">
            <a:extLst>
              <a:ext uri="{FF2B5EF4-FFF2-40B4-BE49-F238E27FC236}">
                <a16:creationId xmlns:a16="http://schemas.microsoft.com/office/drawing/2014/main" id="{B1F3AB86-D040-403F-BFB7-3919C2F57F4D}"/>
              </a:ext>
            </a:extLst>
          </p:cNvPr>
          <p:cNvSpPr>
            <a:spLocks noGrp="1"/>
          </p:cNvSpPr>
          <p:nvPr>
            <p:ph type="sldNum" sz="quarter" idx="10"/>
          </p:nvPr>
        </p:nvSpPr>
        <p:spPr/>
        <p:txBody>
          <a:bodyPr/>
          <a:lstStyle/>
          <a:p>
            <a:fld id="{B84CCEFC-A9FF-8249-A3D3-21FB7B7CCB8D}" type="slidenum">
              <a:rPr lang="en-US" smtClean="0"/>
              <a:pPr/>
              <a:t>23</a:t>
            </a:fld>
            <a:endParaRPr lang="en-US"/>
          </a:p>
        </p:txBody>
      </p:sp>
    </p:spTree>
    <p:extLst>
      <p:ext uri="{BB962C8B-B14F-4D97-AF65-F5344CB8AC3E}">
        <p14:creationId xmlns:p14="http://schemas.microsoft.com/office/powerpoint/2010/main" val="28120789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B666D0-08F1-8FED-0B77-ED3E3A0703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937FF5-D9E2-8E86-0707-D3BD22179662}"/>
              </a:ext>
            </a:extLst>
          </p:cNvPr>
          <p:cNvSpPr>
            <a:spLocks noGrp="1"/>
          </p:cNvSpPr>
          <p:nvPr>
            <p:ph type="title"/>
          </p:nvPr>
        </p:nvSpPr>
        <p:spPr>
          <a:xfrm>
            <a:off x="971550" y="-1384155"/>
            <a:ext cx="10515600" cy="762635"/>
          </a:xfrm>
        </p:spPr>
        <p:txBody>
          <a:bodyPr>
            <a:normAutofit/>
          </a:bodyPr>
          <a:lstStyle/>
          <a:p>
            <a:r>
              <a:rPr lang="en-US" dirty="0"/>
              <a:t>Polymorphism Example 4: Pair</a:t>
            </a:r>
          </a:p>
        </p:txBody>
      </p:sp>
      <p:sp>
        <p:nvSpPr>
          <p:cNvPr id="9" name="Title 1">
            <a:extLst>
              <a:ext uri="{FF2B5EF4-FFF2-40B4-BE49-F238E27FC236}">
                <a16:creationId xmlns:a16="http://schemas.microsoft.com/office/drawing/2014/main" id="{3D19151A-77F2-496F-98F7-7EAEA735CE86}"/>
              </a:ext>
            </a:extLst>
          </p:cNvPr>
          <p:cNvSpPr txBox="1">
            <a:spLocks/>
          </p:cNvSpPr>
          <p:nvPr/>
        </p:nvSpPr>
        <p:spPr>
          <a:xfrm>
            <a:off x="367747" y="1465711"/>
            <a:ext cx="10515600" cy="7626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tx1"/>
                </a:solidFill>
                <a:latin typeface="Calibri" panose="020F0502020204030204" pitchFamily="34" charset="0"/>
                <a:ea typeface="+mj-ea"/>
                <a:cs typeface="Calibri" panose="020F0502020204030204" pitchFamily="34" charset="0"/>
              </a:defRPr>
            </a:lvl1pPr>
          </a:lstStyle>
          <a:p>
            <a:r>
              <a:rPr lang="en-US" dirty="0"/>
              <a:t>What is the result of the following code?</a:t>
            </a:r>
          </a:p>
        </p:txBody>
      </p:sp>
      <p:pic>
        <p:nvPicPr>
          <p:cNvPr id="6" name="Picture 5" descr="qr code for https://app.sli.do/event/qJg2G7FUUgybkJP3oxLogN">
            <a:extLst>
              <a:ext uri="{FF2B5EF4-FFF2-40B4-BE49-F238E27FC236}">
                <a16:creationId xmlns:a16="http://schemas.microsoft.com/office/drawing/2014/main" id="{9750B7D0-2949-4B6A-A1B6-7F2D1AAB7D55}"/>
              </a:ext>
            </a:extLst>
          </p:cNvPr>
          <p:cNvPicPr>
            <a:picLocks noChangeAspect="1"/>
          </p:cNvPicPr>
          <p:nvPr/>
        </p:nvPicPr>
        <p:blipFill>
          <a:blip r:embed="rId3"/>
          <a:stretch>
            <a:fillRect/>
          </a:stretch>
        </p:blipFill>
        <p:spPr>
          <a:xfrm>
            <a:off x="7349251" y="285427"/>
            <a:ext cx="777240" cy="777240"/>
          </a:xfrm>
          <a:prstGeom prst="rect">
            <a:avLst/>
          </a:prstGeom>
        </p:spPr>
      </p:pic>
      <p:sp>
        <p:nvSpPr>
          <p:cNvPr id="4" name="TextBox 3">
            <a:extLst>
              <a:ext uri="{FF2B5EF4-FFF2-40B4-BE49-F238E27FC236}">
                <a16:creationId xmlns:a16="http://schemas.microsoft.com/office/drawing/2014/main" id="{EDB6250C-E24D-FE6F-4650-C946BC268042}"/>
              </a:ext>
            </a:extLst>
          </p:cNvPr>
          <p:cNvSpPr txBox="1"/>
          <p:nvPr/>
        </p:nvSpPr>
        <p:spPr>
          <a:xfrm>
            <a:off x="317395" y="3343291"/>
            <a:ext cx="7186731" cy="1323439"/>
          </a:xfrm>
          <a:prstGeom prst="rect">
            <a:avLst/>
          </a:prstGeom>
          <a:noFill/>
        </p:spPr>
        <p:txBody>
          <a:bodyPr wrap="square" rtlCol="0">
            <a:spAutoFit/>
          </a:bodyPr>
          <a:lstStyle/>
          <a:p>
            <a:r>
              <a:rPr lang="en-US" sz="2000" dirty="0">
                <a:latin typeface="Consolas" panose="020B0609020204030204" pitchFamily="49" charset="0"/>
              </a:rPr>
              <a:t>Employee </a:t>
            </a:r>
            <a:r>
              <a:rPr lang="en-US" sz="2000" dirty="0" err="1">
                <a:latin typeface="Consolas" panose="020B0609020204030204" pitchFamily="49" charset="0"/>
              </a:rPr>
              <a:t>anthony</a:t>
            </a:r>
            <a:r>
              <a:rPr lang="en-US" sz="2000" dirty="0">
                <a:latin typeface="Consolas" panose="020B0609020204030204" pitchFamily="49" charset="0"/>
              </a:rPr>
              <a:t> = new Chef("Anthony Bourdain");</a:t>
            </a:r>
          </a:p>
          <a:p>
            <a:r>
              <a:rPr lang="en-US" sz="2000" dirty="0" err="1">
                <a:latin typeface="Consolas" panose="020B0609020204030204" pitchFamily="49" charset="0"/>
              </a:rPr>
              <a:t>System.out.println</a:t>
            </a:r>
            <a:r>
              <a:rPr lang="en-US" sz="2000" dirty="0">
                <a:latin typeface="Consolas" panose="020B0609020204030204" pitchFamily="49" charset="0"/>
              </a:rPr>
              <a:t>(</a:t>
            </a:r>
            <a:r>
              <a:rPr lang="en-US" sz="2000" dirty="0" err="1">
                <a:latin typeface="Consolas" panose="020B0609020204030204" pitchFamily="49" charset="0"/>
              </a:rPr>
              <a:t>anthony.getEmployeeName</a:t>
            </a:r>
            <a:r>
              <a:rPr lang="en-US" sz="2000" dirty="0">
                <a:latin typeface="Consolas" panose="020B0609020204030204" pitchFamily="49" charset="0"/>
              </a:rPr>
              <a:t>());</a:t>
            </a:r>
          </a:p>
          <a:p>
            <a:r>
              <a:rPr lang="en-US" sz="2000" dirty="0">
                <a:latin typeface="Consolas" panose="020B0609020204030204" pitchFamily="49" charset="0"/>
              </a:rPr>
              <a:t>Teacher t = (Teacher) </a:t>
            </a:r>
            <a:r>
              <a:rPr lang="en-US" sz="2000" dirty="0" err="1">
                <a:latin typeface="Consolas" panose="020B0609020204030204" pitchFamily="49" charset="0"/>
              </a:rPr>
              <a:t>anthony</a:t>
            </a:r>
            <a:r>
              <a:rPr lang="en-US" sz="2000" dirty="0">
                <a:latin typeface="Consolas" panose="020B0609020204030204" pitchFamily="49" charset="0"/>
              </a:rPr>
              <a:t>;</a:t>
            </a:r>
          </a:p>
          <a:p>
            <a:r>
              <a:rPr lang="en-US" sz="2000" dirty="0" err="1">
                <a:latin typeface="Consolas" panose="020B0609020204030204" pitchFamily="49" charset="0"/>
              </a:rPr>
              <a:t>t.getYearsExperience</a:t>
            </a:r>
            <a:r>
              <a:rPr lang="en-US" sz="2000" dirty="0">
                <a:latin typeface="Consolas" panose="020B0609020204030204" pitchFamily="49" charset="0"/>
              </a:rPr>
              <a:t>();</a:t>
            </a:r>
          </a:p>
        </p:txBody>
      </p:sp>
      <p:sp>
        <p:nvSpPr>
          <p:cNvPr id="5" name="TextBox 4">
            <a:extLst>
              <a:ext uri="{FF2B5EF4-FFF2-40B4-BE49-F238E27FC236}">
                <a16:creationId xmlns:a16="http://schemas.microsoft.com/office/drawing/2014/main" id="{15EBF3D8-E8A5-239F-0837-21A3324EB6C1}"/>
              </a:ext>
            </a:extLst>
          </p:cNvPr>
          <p:cNvSpPr txBox="1"/>
          <p:nvPr/>
        </p:nvSpPr>
        <p:spPr>
          <a:xfrm>
            <a:off x="7504126" y="2732249"/>
            <a:ext cx="4375517" cy="2431435"/>
          </a:xfrm>
          <a:prstGeom prst="rect">
            <a:avLst/>
          </a:prstGeom>
          <a:noFill/>
        </p:spPr>
        <p:txBody>
          <a:bodyPr wrap="square" rtlCol="0">
            <a:spAutoFit/>
          </a:bodyPr>
          <a:lstStyle/>
          <a:p>
            <a:pPr marL="342900" indent="-342900">
              <a:spcAft>
                <a:spcPts val="2400"/>
              </a:spcAft>
              <a:buClr>
                <a:schemeClr val="accent2"/>
              </a:buClr>
              <a:buFont typeface="+mj-lt"/>
              <a:buAutoNum type="alphaUcPeriod"/>
            </a:pPr>
            <a:r>
              <a:rPr lang="en-US" sz="2800" dirty="0"/>
              <a:t>Compiler Error</a:t>
            </a:r>
          </a:p>
          <a:p>
            <a:pPr marL="342900" indent="-342900">
              <a:spcAft>
                <a:spcPts val="2400"/>
              </a:spcAft>
              <a:buClr>
                <a:schemeClr val="accent2"/>
              </a:buClr>
              <a:buFont typeface="+mj-lt"/>
              <a:buAutoNum type="alphaUcPeriod"/>
            </a:pPr>
            <a:r>
              <a:rPr lang="en-US" sz="2800" dirty="0"/>
              <a:t>Runtime Error</a:t>
            </a:r>
          </a:p>
          <a:p>
            <a:pPr marL="342900" indent="-342900">
              <a:spcAft>
                <a:spcPts val="2400"/>
              </a:spcAft>
              <a:buClr>
                <a:schemeClr val="accent2"/>
              </a:buClr>
              <a:buFont typeface="+mj-lt"/>
              <a:buAutoNum type="alphaUcPeriod"/>
            </a:pPr>
            <a:r>
              <a:rPr lang="en-US" sz="2800" dirty="0"/>
              <a:t>No error– runs to completion</a:t>
            </a:r>
          </a:p>
        </p:txBody>
      </p:sp>
      <p:sp>
        <p:nvSpPr>
          <p:cNvPr id="7" name="Slide Number Placeholder 6">
            <a:extLst>
              <a:ext uri="{FF2B5EF4-FFF2-40B4-BE49-F238E27FC236}">
                <a16:creationId xmlns:a16="http://schemas.microsoft.com/office/drawing/2014/main" id="{79B8AB0D-C1C2-4640-A86D-7D4117AEE092}"/>
              </a:ext>
            </a:extLst>
          </p:cNvPr>
          <p:cNvSpPr>
            <a:spLocks noGrp="1"/>
          </p:cNvSpPr>
          <p:nvPr>
            <p:ph type="sldNum" sz="quarter" idx="10"/>
          </p:nvPr>
        </p:nvSpPr>
        <p:spPr/>
        <p:txBody>
          <a:bodyPr/>
          <a:lstStyle/>
          <a:p>
            <a:fld id="{B84CCEFC-A9FF-8249-A3D3-21FB7B7CCB8D}" type="slidenum">
              <a:rPr lang="en-US" smtClean="0"/>
              <a:pPr/>
              <a:t>24</a:t>
            </a:fld>
            <a:endParaRPr lang="en-US"/>
          </a:p>
        </p:txBody>
      </p:sp>
    </p:spTree>
    <p:extLst>
      <p:ext uri="{BB962C8B-B14F-4D97-AF65-F5344CB8AC3E}">
        <p14:creationId xmlns:p14="http://schemas.microsoft.com/office/powerpoint/2010/main" val="38490816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754C55-908F-95CE-345C-A5CBC9DF9C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77E5FA-A092-4EEE-BD09-D334E791BFD8}"/>
              </a:ext>
            </a:extLst>
          </p:cNvPr>
          <p:cNvSpPr>
            <a:spLocks noGrp="1"/>
          </p:cNvSpPr>
          <p:nvPr>
            <p:ph type="title"/>
          </p:nvPr>
        </p:nvSpPr>
        <p:spPr/>
        <p:txBody>
          <a:bodyPr/>
          <a:lstStyle/>
          <a:p>
            <a:r>
              <a:rPr lang="en-US" dirty="0"/>
              <a:t>Lecture Outline: Abstract Classes</a:t>
            </a:r>
          </a:p>
        </p:txBody>
      </p:sp>
      <p:sp>
        <p:nvSpPr>
          <p:cNvPr id="3" name="Content Placeholder 2">
            <a:extLst>
              <a:ext uri="{FF2B5EF4-FFF2-40B4-BE49-F238E27FC236}">
                <a16:creationId xmlns:a16="http://schemas.microsoft.com/office/drawing/2014/main" id="{8FCBAEF8-E3C9-7537-E07D-30EFD3DD6F87}"/>
              </a:ext>
            </a:extLst>
          </p:cNvPr>
          <p:cNvSpPr>
            <a:spLocks noGrp="1"/>
          </p:cNvSpPr>
          <p:nvPr>
            <p:ph idx="1"/>
          </p:nvPr>
        </p:nvSpPr>
        <p:spPr/>
        <p:txBody>
          <a:bodyPr/>
          <a:lstStyle/>
          <a:p>
            <a:pPr>
              <a:spcAft>
                <a:spcPts val="1200"/>
              </a:spcAft>
            </a:pPr>
            <a:r>
              <a:rPr lang="en-US" dirty="0"/>
              <a:t>Polymorphism</a:t>
            </a:r>
          </a:p>
          <a:p>
            <a:pPr>
              <a:spcAft>
                <a:spcPts val="1200"/>
              </a:spcAft>
            </a:pPr>
            <a:r>
              <a:rPr lang="en-US" dirty="0"/>
              <a:t>Compiler vs. Runtime Errors</a:t>
            </a:r>
            <a:endParaRPr lang="en-US" b="1" dirty="0">
              <a:solidFill>
                <a:srgbClr val="FA8231"/>
              </a:solidFill>
            </a:endParaRPr>
          </a:p>
          <a:p>
            <a:pPr>
              <a:spcAft>
                <a:spcPts val="1200"/>
              </a:spcAft>
            </a:pPr>
            <a:r>
              <a:rPr lang="en-US" b="1" dirty="0">
                <a:solidFill>
                  <a:schemeClr val="accent5"/>
                </a:solidFill>
              </a:rPr>
              <a:t>Abstract Classes</a:t>
            </a:r>
          </a:p>
          <a:p>
            <a:pPr>
              <a:spcAft>
                <a:spcPts val="1200"/>
              </a:spcAft>
            </a:pPr>
            <a:r>
              <a:rPr lang="en-US" dirty="0">
                <a:solidFill>
                  <a:schemeClr val="tx1">
                    <a:lumMod val="85000"/>
                    <a:lumOff val="15000"/>
                  </a:schemeClr>
                </a:solidFill>
              </a:rPr>
              <a:t>Academic Honesty Policy</a:t>
            </a:r>
          </a:p>
        </p:txBody>
      </p:sp>
      <p:sp>
        <p:nvSpPr>
          <p:cNvPr id="4" name="Pentagon 3" descr="pointing to abstract classes">
            <a:extLst>
              <a:ext uri="{FF2B5EF4-FFF2-40B4-BE49-F238E27FC236}">
                <a16:creationId xmlns:a16="http://schemas.microsoft.com/office/drawing/2014/main" id="{2B49D66F-6D06-5992-37B6-E423E8725AF7}"/>
              </a:ext>
            </a:extLst>
          </p:cNvPr>
          <p:cNvSpPr/>
          <p:nvPr/>
        </p:nvSpPr>
        <p:spPr>
          <a:xfrm rot="10800000">
            <a:off x="3616527" y="2786636"/>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27985328-5367-4341-8E55-6D6DCAB2AE8A}"/>
              </a:ext>
            </a:extLst>
          </p:cNvPr>
          <p:cNvSpPr>
            <a:spLocks noGrp="1"/>
          </p:cNvSpPr>
          <p:nvPr>
            <p:ph type="sldNum" sz="quarter" idx="12"/>
          </p:nvPr>
        </p:nvSpPr>
        <p:spPr/>
        <p:txBody>
          <a:bodyPr/>
          <a:lstStyle/>
          <a:p>
            <a:fld id="{B84CCEFC-A9FF-8249-A3D3-21FB7B7CCB8D}" type="slidenum">
              <a:rPr lang="en-US" smtClean="0"/>
              <a:t>25</a:t>
            </a:fld>
            <a:endParaRPr lang="en-US"/>
          </a:p>
        </p:txBody>
      </p:sp>
    </p:spTree>
    <p:extLst>
      <p:ext uri="{BB962C8B-B14F-4D97-AF65-F5344CB8AC3E}">
        <p14:creationId xmlns:p14="http://schemas.microsoft.com/office/powerpoint/2010/main" val="5153722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F3870-2373-2B03-570C-6B3CE09FAFB6}"/>
              </a:ext>
            </a:extLst>
          </p:cNvPr>
          <p:cNvSpPr>
            <a:spLocks noGrp="1"/>
          </p:cNvSpPr>
          <p:nvPr>
            <p:ph type="title"/>
          </p:nvPr>
        </p:nvSpPr>
        <p:spPr/>
        <p:txBody>
          <a:bodyPr/>
          <a:lstStyle/>
          <a:p>
            <a:r>
              <a:rPr lang="en-US" dirty="0"/>
              <a:t>Abstract Classes</a:t>
            </a:r>
          </a:p>
        </p:txBody>
      </p:sp>
      <p:sp>
        <p:nvSpPr>
          <p:cNvPr id="3" name="Content Placeholder 2">
            <a:extLst>
              <a:ext uri="{FF2B5EF4-FFF2-40B4-BE49-F238E27FC236}">
                <a16:creationId xmlns:a16="http://schemas.microsoft.com/office/drawing/2014/main" id="{8D365F00-1F12-0E48-0722-69545AF4853F}"/>
              </a:ext>
            </a:extLst>
          </p:cNvPr>
          <p:cNvSpPr>
            <a:spLocks noGrp="1"/>
          </p:cNvSpPr>
          <p:nvPr>
            <p:ph idx="1"/>
          </p:nvPr>
        </p:nvSpPr>
        <p:spPr>
          <a:xfrm>
            <a:off x="838200" y="1371600"/>
            <a:ext cx="10515600" cy="5232400"/>
          </a:xfrm>
        </p:spPr>
        <p:txBody>
          <a:bodyPr>
            <a:normAutofit/>
          </a:bodyPr>
          <a:lstStyle/>
          <a:p>
            <a:r>
              <a:rPr lang="en-US" sz="2800" dirty="0"/>
              <a:t>Mi</a:t>
            </a:r>
            <a:r>
              <a:rPr lang="en-US" dirty="0"/>
              <a:t>xture of </a:t>
            </a:r>
            <a:r>
              <a:rPr lang="en-US" dirty="0">
                <a:latin typeface="Consolas" panose="020B0609020204030204" pitchFamily="49" charset="0"/>
              </a:rPr>
              <a:t>Interfaces</a:t>
            </a:r>
            <a:r>
              <a:rPr lang="en-US" dirty="0"/>
              <a:t> and </a:t>
            </a:r>
            <a:r>
              <a:rPr lang="en-US" dirty="0">
                <a:latin typeface="Consolas" panose="020B0609020204030204" pitchFamily="49" charset="0"/>
              </a:rPr>
              <a:t>Classes</a:t>
            </a:r>
          </a:p>
          <a:p>
            <a:pPr lvl="1"/>
            <a:r>
              <a:rPr lang="en-US" dirty="0">
                <a:latin typeface="Consolas" panose="020B0609020204030204" pitchFamily="49" charset="0"/>
              </a:rPr>
              <a:t>Interface </a:t>
            </a:r>
            <a:r>
              <a:rPr lang="en-US" dirty="0"/>
              <a:t>similarities:</a:t>
            </a:r>
          </a:p>
          <a:p>
            <a:pPr marL="914400" lvl="2" indent="0">
              <a:buNone/>
            </a:pPr>
            <a:r>
              <a:rPr lang="en-US" dirty="0"/>
              <a:t>- Can contain (</a:t>
            </a:r>
            <a:r>
              <a:rPr lang="en-US" dirty="0">
                <a:latin typeface="Consolas" panose="020B0609020204030204" pitchFamily="49" charset="0"/>
              </a:rPr>
              <a:t>abstract</a:t>
            </a:r>
            <a:r>
              <a:rPr lang="en-US" dirty="0"/>
              <a:t>) method declarations</a:t>
            </a:r>
          </a:p>
          <a:p>
            <a:pPr marL="914400" lvl="2" indent="0">
              <a:buNone/>
            </a:pPr>
            <a:r>
              <a:rPr lang="en-US" dirty="0"/>
              <a:t>- Can’t be instantiated</a:t>
            </a:r>
          </a:p>
          <a:p>
            <a:pPr lvl="1"/>
            <a:r>
              <a:rPr lang="en-US" dirty="0">
                <a:latin typeface="Consolas" panose="020B0609020204030204" pitchFamily="49" charset="0"/>
              </a:rPr>
              <a:t>Class </a:t>
            </a:r>
            <a:r>
              <a:rPr lang="en-US" dirty="0"/>
              <a:t>similarities:</a:t>
            </a:r>
          </a:p>
          <a:p>
            <a:pPr marL="914400" lvl="2" indent="0">
              <a:buNone/>
            </a:pPr>
            <a:r>
              <a:rPr lang="en-US" dirty="0"/>
              <a:t>- Can contain method implementations</a:t>
            </a:r>
          </a:p>
          <a:p>
            <a:pPr marL="914400" lvl="2" indent="0">
              <a:buNone/>
            </a:pPr>
            <a:r>
              <a:rPr lang="en-US" dirty="0"/>
              <a:t>- Can have fields</a:t>
            </a:r>
          </a:p>
          <a:p>
            <a:pPr marL="914400" lvl="2" indent="0">
              <a:buNone/>
            </a:pPr>
            <a:r>
              <a:rPr lang="en-US" dirty="0"/>
              <a:t>- Can have constructors</a:t>
            </a:r>
          </a:p>
          <a:p>
            <a:pPr marL="0" indent="0">
              <a:buNone/>
            </a:pPr>
            <a:endParaRPr lang="en-US" dirty="0"/>
          </a:p>
          <a:p>
            <a:r>
              <a:rPr lang="en-US" dirty="0"/>
              <a:t>Is there identical / nearly similar behavior between classes that shouldn’t inherit from one another?</a:t>
            </a:r>
          </a:p>
        </p:txBody>
      </p:sp>
      <p:graphicFrame>
        <p:nvGraphicFramePr>
          <p:cNvPr id="4" name="Diagram 3" descr="venn diagram showing that interfaces and abstract classes have overlap, and classes and abstract classes have overlap">
            <a:extLst>
              <a:ext uri="{FF2B5EF4-FFF2-40B4-BE49-F238E27FC236}">
                <a16:creationId xmlns:a16="http://schemas.microsoft.com/office/drawing/2014/main" id="{26EEDBDE-4CFC-4A94-922C-C857515A9970}"/>
              </a:ext>
            </a:extLst>
          </p:cNvPr>
          <p:cNvGraphicFramePr/>
          <p:nvPr>
            <p:extLst>
              <p:ext uri="{D42A27DB-BD31-4B8C-83A1-F6EECF244321}">
                <p14:modId xmlns:p14="http://schemas.microsoft.com/office/powerpoint/2010/main" val="3502646884"/>
              </p:ext>
            </p:extLst>
          </p:nvPr>
        </p:nvGraphicFramePr>
        <p:xfrm>
          <a:off x="7623694" y="1219200"/>
          <a:ext cx="4355870" cy="33058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4BAA2C3D-A862-4DEF-8798-C87F9F820C4C}"/>
              </a:ext>
            </a:extLst>
          </p:cNvPr>
          <p:cNvSpPr>
            <a:spLocks noGrp="1"/>
          </p:cNvSpPr>
          <p:nvPr>
            <p:ph type="sldNum" sz="quarter" idx="12"/>
          </p:nvPr>
        </p:nvSpPr>
        <p:spPr/>
        <p:txBody>
          <a:bodyPr/>
          <a:lstStyle/>
          <a:p>
            <a:fld id="{B84CCEFC-A9FF-8249-A3D3-21FB7B7CCB8D}" type="slidenum">
              <a:rPr lang="en-US" smtClean="0"/>
              <a:t>26</a:t>
            </a:fld>
            <a:endParaRPr lang="en-US"/>
          </a:p>
        </p:txBody>
      </p:sp>
    </p:spTree>
    <p:extLst>
      <p:ext uri="{BB962C8B-B14F-4D97-AF65-F5344CB8AC3E}">
        <p14:creationId xmlns:p14="http://schemas.microsoft.com/office/powerpoint/2010/main" val="3009016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15BA5-1287-493E-9E2F-9FDE18C54806}"/>
              </a:ext>
            </a:extLst>
          </p:cNvPr>
          <p:cNvSpPr>
            <a:spLocks noGrp="1"/>
          </p:cNvSpPr>
          <p:nvPr>
            <p:ph type="title"/>
          </p:nvPr>
        </p:nvSpPr>
        <p:spPr/>
        <p:txBody>
          <a:bodyPr/>
          <a:lstStyle/>
          <a:p>
            <a:r>
              <a:rPr lang="en-US" dirty="0"/>
              <a:t>Shape Example: Tasks</a:t>
            </a:r>
          </a:p>
        </p:txBody>
      </p:sp>
      <p:sp>
        <p:nvSpPr>
          <p:cNvPr id="3" name="Content Placeholder 2">
            <a:extLst>
              <a:ext uri="{FF2B5EF4-FFF2-40B4-BE49-F238E27FC236}">
                <a16:creationId xmlns:a16="http://schemas.microsoft.com/office/drawing/2014/main" id="{6F9FE0BC-8A1A-499F-AA4C-8358AC402D5F}"/>
              </a:ext>
            </a:extLst>
          </p:cNvPr>
          <p:cNvSpPr>
            <a:spLocks noGrp="1"/>
          </p:cNvSpPr>
          <p:nvPr>
            <p:ph idx="1"/>
          </p:nvPr>
        </p:nvSpPr>
        <p:spPr/>
        <p:txBody>
          <a:bodyPr>
            <a:normAutofit fontScale="92500" lnSpcReduction="20000"/>
          </a:bodyPr>
          <a:lstStyle/>
          <a:p>
            <a:r>
              <a:rPr lang="en-US" dirty="0"/>
              <a:t>Add an abstract </a:t>
            </a:r>
            <a:r>
              <a:rPr lang="en-US" dirty="0" err="1">
                <a:latin typeface="Consolas" panose="020B0609020204030204" pitchFamily="49" charset="0"/>
              </a:rPr>
              <a:t>getName</a:t>
            </a:r>
            <a:r>
              <a:rPr lang="en-US" dirty="0"/>
              <a:t> method to the </a:t>
            </a:r>
            <a:r>
              <a:rPr lang="en-US" dirty="0">
                <a:latin typeface="Consolas" panose="020B0609020204030204" pitchFamily="49" charset="0"/>
              </a:rPr>
              <a:t>Shape</a:t>
            </a:r>
            <a:r>
              <a:rPr lang="en-US" dirty="0"/>
              <a:t>. </a:t>
            </a:r>
          </a:p>
          <a:p>
            <a:pPr lvl="1"/>
            <a:r>
              <a:rPr lang="en-US" dirty="0"/>
              <a:t>Add implementations of </a:t>
            </a:r>
            <a:r>
              <a:rPr lang="en-US" dirty="0" err="1">
                <a:latin typeface="Consolas" panose="020B0609020204030204" pitchFamily="49" charset="0"/>
              </a:rPr>
              <a:t>getName</a:t>
            </a:r>
            <a:r>
              <a:rPr lang="en-US" dirty="0"/>
              <a:t> to </a:t>
            </a:r>
            <a:r>
              <a:rPr lang="en-US" dirty="0">
                <a:latin typeface="Consolas" panose="020B0609020204030204" pitchFamily="49" charset="0"/>
              </a:rPr>
              <a:t>Square</a:t>
            </a:r>
            <a:r>
              <a:rPr lang="en-US" dirty="0"/>
              <a:t> and </a:t>
            </a:r>
            <a:r>
              <a:rPr lang="en-US" dirty="0">
                <a:latin typeface="Consolas" panose="020B0609020204030204" pitchFamily="49" charset="0"/>
              </a:rPr>
              <a:t>Circle</a:t>
            </a:r>
            <a:r>
              <a:rPr lang="en-US" dirty="0"/>
              <a:t> that return "Square" and "Circle".</a:t>
            </a:r>
          </a:p>
          <a:p>
            <a:r>
              <a:rPr lang="en-US" dirty="0"/>
              <a:t>Add a method </a:t>
            </a:r>
            <a:r>
              <a:rPr lang="en-US" dirty="0" err="1">
                <a:latin typeface="Consolas" panose="020B0609020204030204" pitchFamily="49" charset="0"/>
              </a:rPr>
              <a:t>isEmpty</a:t>
            </a:r>
            <a:r>
              <a:rPr lang="en-US" dirty="0"/>
              <a:t> to </a:t>
            </a:r>
            <a:r>
              <a:rPr lang="en-US" dirty="0">
                <a:latin typeface="Consolas" panose="020B0609020204030204" pitchFamily="49" charset="0"/>
              </a:rPr>
              <a:t>Shape</a:t>
            </a:r>
            <a:r>
              <a:rPr lang="en-US" dirty="0"/>
              <a:t> that tells you whether the shape is empty (has zero area) or not.</a:t>
            </a:r>
          </a:p>
          <a:p>
            <a:pPr lvl="1"/>
            <a:r>
              <a:rPr lang="en-US" dirty="0"/>
              <a:t>Hint: you will need to call </a:t>
            </a:r>
            <a:r>
              <a:rPr lang="en-US" dirty="0" err="1">
                <a:latin typeface="Consolas" panose="020B0609020204030204" pitchFamily="49" charset="0"/>
              </a:rPr>
              <a:t>getArea</a:t>
            </a:r>
            <a:r>
              <a:rPr lang="en-US" dirty="0"/>
              <a:t>, but we've included a slight trap related to </a:t>
            </a:r>
            <a:r>
              <a:rPr lang="en-US" dirty="0" err="1">
                <a:latin typeface="Consolas" panose="020B0609020204030204" pitchFamily="49" charset="0"/>
              </a:rPr>
              <a:t>getArea</a:t>
            </a:r>
            <a:r>
              <a:rPr lang="en-US" dirty="0"/>
              <a:t> in the starter code!</a:t>
            </a:r>
          </a:p>
          <a:p>
            <a:r>
              <a:rPr lang="en-US" dirty="0"/>
              <a:t>Implementing </a:t>
            </a:r>
            <a:r>
              <a:rPr lang="en-US" dirty="0" err="1">
                <a:latin typeface="Consolas" panose="020B0609020204030204" pitchFamily="49" charset="0"/>
              </a:rPr>
              <a:t>isEmpty</a:t>
            </a:r>
            <a:r>
              <a:rPr lang="en-US" dirty="0"/>
              <a:t> by calling </a:t>
            </a:r>
            <a:r>
              <a:rPr lang="en-US" dirty="0" err="1">
                <a:latin typeface="Consolas" panose="020B0609020204030204" pitchFamily="49" charset="0"/>
              </a:rPr>
              <a:t>getArea</a:t>
            </a:r>
            <a:r>
              <a:rPr lang="en-US" dirty="0"/>
              <a:t> works fine as is, but suppose we wanted to implement it in </a:t>
            </a:r>
            <a:r>
              <a:rPr lang="en-US" dirty="0">
                <a:latin typeface="Consolas" panose="020B0609020204030204" pitchFamily="49" charset="0"/>
              </a:rPr>
              <a:t>Circle</a:t>
            </a:r>
            <a:r>
              <a:rPr lang="en-US" dirty="0"/>
              <a:t> directly. How could we do this just by looking at the fields of the </a:t>
            </a:r>
            <a:r>
              <a:rPr lang="en-US" dirty="0">
                <a:latin typeface="Consolas" panose="020B0609020204030204" pitchFamily="49" charset="0"/>
              </a:rPr>
              <a:t>Circle</a:t>
            </a:r>
            <a:r>
              <a:rPr lang="en-US" dirty="0"/>
              <a:t>? Implement it this way by overriding </a:t>
            </a:r>
            <a:r>
              <a:rPr lang="en-US" dirty="0" err="1">
                <a:latin typeface="Consolas" panose="020B0609020204030204" pitchFamily="49" charset="0"/>
              </a:rPr>
              <a:t>isEmpty</a:t>
            </a:r>
            <a:r>
              <a:rPr lang="en-US" dirty="0"/>
              <a:t> in </a:t>
            </a:r>
            <a:r>
              <a:rPr lang="en-US" dirty="0">
                <a:latin typeface="Consolas" panose="020B0609020204030204" pitchFamily="49" charset="0"/>
              </a:rPr>
              <a:t>Circle</a:t>
            </a:r>
            <a:r>
              <a:rPr lang="en-US" dirty="0"/>
              <a:t>.</a:t>
            </a:r>
          </a:p>
          <a:p>
            <a:r>
              <a:rPr lang="en-US" dirty="0"/>
              <a:t>Override </a:t>
            </a:r>
            <a:r>
              <a:rPr lang="en-US" dirty="0" err="1">
                <a:latin typeface="Consolas" panose="020B0609020204030204" pitchFamily="49" charset="0"/>
              </a:rPr>
              <a:t>toString</a:t>
            </a:r>
            <a:r>
              <a:rPr lang="en-US" dirty="0"/>
              <a:t> in </a:t>
            </a:r>
            <a:r>
              <a:rPr lang="en-US" dirty="0">
                <a:latin typeface="Consolas" panose="020B0609020204030204" pitchFamily="49" charset="0"/>
              </a:rPr>
              <a:t>Shape</a:t>
            </a:r>
            <a:r>
              <a:rPr lang="en-US" dirty="0"/>
              <a:t> to return a similar message to what the </a:t>
            </a:r>
            <a:r>
              <a:rPr lang="en-US" dirty="0">
                <a:latin typeface="Consolas" panose="020B0609020204030204" pitchFamily="49" charset="0"/>
              </a:rPr>
              <a:t>Client</a:t>
            </a:r>
            <a:r>
              <a:rPr lang="en-US" dirty="0"/>
              <a:t> prints in the starter code:</a:t>
            </a:r>
          </a:p>
          <a:p>
            <a:pPr lvl="1"/>
            <a:r>
              <a:rPr lang="en-US" dirty="0"/>
              <a:t>Hint: your </a:t>
            </a:r>
            <a:r>
              <a:rPr lang="en-US" dirty="0" err="1">
                <a:latin typeface="Consolas" panose="020B0609020204030204" pitchFamily="49" charset="0"/>
              </a:rPr>
              <a:t>toString</a:t>
            </a:r>
            <a:r>
              <a:rPr lang="en-US" dirty="0"/>
              <a:t> can call abstract methods!</a:t>
            </a:r>
          </a:p>
          <a:p>
            <a:r>
              <a:rPr lang="en-US" dirty="0"/>
              <a:t>Rewrite the </a:t>
            </a:r>
            <a:r>
              <a:rPr lang="en-US" dirty="0">
                <a:latin typeface="Consolas" panose="020B0609020204030204" pitchFamily="49" charset="0"/>
              </a:rPr>
              <a:t>Client</a:t>
            </a:r>
            <a:r>
              <a:rPr lang="en-US" dirty="0"/>
              <a:t> class to use the new </a:t>
            </a:r>
            <a:r>
              <a:rPr lang="en-US" dirty="0" err="1">
                <a:latin typeface="Consolas" panose="020B0609020204030204" pitchFamily="49" charset="0"/>
              </a:rPr>
              <a:t>toString</a:t>
            </a:r>
            <a:r>
              <a:rPr lang="en-US" dirty="0"/>
              <a:t> on shapes.</a:t>
            </a:r>
          </a:p>
          <a:p>
            <a:endParaRPr lang="en-US" dirty="0"/>
          </a:p>
          <a:p>
            <a:endParaRPr lang="en-US" dirty="0"/>
          </a:p>
        </p:txBody>
      </p:sp>
      <p:sp>
        <p:nvSpPr>
          <p:cNvPr id="4" name="Slide Number Placeholder 3">
            <a:extLst>
              <a:ext uri="{FF2B5EF4-FFF2-40B4-BE49-F238E27FC236}">
                <a16:creationId xmlns:a16="http://schemas.microsoft.com/office/drawing/2014/main" id="{093F24A1-D7C7-4020-9DBA-3B9D9558B8F4}"/>
              </a:ext>
            </a:extLst>
          </p:cNvPr>
          <p:cNvSpPr>
            <a:spLocks noGrp="1"/>
          </p:cNvSpPr>
          <p:nvPr>
            <p:ph type="sldNum" sz="quarter" idx="12"/>
          </p:nvPr>
        </p:nvSpPr>
        <p:spPr/>
        <p:txBody>
          <a:bodyPr/>
          <a:lstStyle/>
          <a:p>
            <a:fld id="{B84CCEFC-A9FF-8249-A3D3-21FB7B7CCB8D}" type="slidenum">
              <a:rPr lang="en-US" smtClean="0"/>
              <a:t>27</a:t>
            </a:fld>
            <a:endParaRPr lang="en-US"/>
          </a:p>
        </p:txBody>
      </p:sp>
    </p:spTree>
    <p:extLst>
      <p:ext uri="{BB962C8B-B14F-4D97-AF65-F5344CB8AC3E}">
        <p14:creationId xmlns:p14="http://schemas.microsoft.com/office/powerpoint/2010/main" val="42913852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F3870-2373-2B03-570C-6B3CE09FAFB6}"/>
              </a:ext>
            </a:extLst>
          </p:cNvPr>
          <p:cNvSpPr>
            <a:spLocks noGrp="1"/>
          </p:cNvSpPr>
          <p:nvPr>
            <p:ph type="title"/>
          </p:nvPr>
        </p:nvSpPr>
        <p:spPr/>
        <p:txBody>
          <a:bodyPr/>
          <a:lstStyle/>
          <a:p>
            <a:r>
              <a:rPr lang="en-US" dirty="0"/>
              <a:t>Advanced OOP Summary</a:t>
            </a:r>
          </a:p>
        </p:txBody>
      </p:sp>
      <p:sp>
        <p:nvSpPr>
          <p:cNvPr id="3" name="Content Placeholder 2">
            <a:extLst>
              <a:ext uri="{FF2B5EF4-FFF2-40B4-BE49-F238E27FC236}">
                <a16:creationId xmlns:a16="http://schemas.microsoft.com/office/drawing/2014/main" id="{8D365F00-1F12-0E48-0722-69545AF4853F}"/>
              </a:ext>
            </a:extLst>
          </p:cNvPr>
          <p:cNvSpPr>
            <a:spLocks noGrp="1"/>
          </p:cNvSpPr>
          <p:nvPr>
            <p:ph idx="1"/>
          </p:nvPr>
        </p:nvSpPr>
        <p:spPr>
          <a:xfrm>
            <a:off x="838200" y="1371600"/>
            <a:ext cx="8850745" cy="5232400"/>
          </a:xfrm>
        </p:spPr>
        <p:txBody>
          <a:bodyPr>
            <a:normAutofit/>
          </a:bodyPr>
          <a:lstStyle/>
          <a:p>
            <a:r>
              <a:rPr lang="en-US" dirty="0"/>
              <a:t>Allow us to define differing levels of abstraction</a:t>
            </a:r>
          </a:p>
          <a:p>
            <a:pPr lvl="1"/>
            <a:r>
              <a:rPr lang="en-US" dirty="0"/>
              <a:t>Interfaces = high-level specification</a:t>
            </a:r>
          </a:p>
          <a:p>
            <a:pPr lvl="2"/>
            <a:r>
              <a:rPr lang="en-US" dirty="0"/>
              <a:t>What behavior should this type of class have</a:t>
            </a:r>
          </a:p>
          <a:p>
            <a:pPr lvl="1"/>
            <a:r>
              <a:rPr lang="en-US" dirty="0"/>
              <a:t>Abstract classes = shared behavior + high-level specification</a:t>
            </a:r>
          </a:p>
          <a:p>
            <a:pPr lvl="1"/>
            <a:r>
              <a:rPr lang="en-US" dirty="0"/>
              <a:t>Classes = individual behavior implementation</a:t>
            </a:r>
          </a:p>
          <a:p>
            <a:r>
              <a:rPr lang="en-US" dirty="0"/>
              <a:t>Inheritance allows us to share code via “is-a” relationships</a:t>
            </a:r>
          </a:p>
          <a:p>
            <a:pPr lvl="1"/>
            <a:r>
              <a:rPr lang="en-US" dirty="0"/>
              <a:t>Reduce redundancy / repeated code &amp; enable polymorphism</a:t>
            </a:r>
          </a:p>
          <a:p>
            <a:pPr lvl="2"/>
            <a:r>
              <a:rPr lang="en-US" dirty="0"/>
              <a:t>Still might not be the “best” decision!</a:t>
            </a:r>
          </a:p>
          <a:p>
            <a:pPr lvl="1"/>
            <a:r>
              <a:rPr lang="en-US" dirty="0"/>
              <a:t>Interfaces extend other interfaces</a:t>
            </a:r>
          </a:p>
          <a:p>
            <a:pPr lvl="1"/>
            <a:r>
              <a:rPr lang="en-US" dirty="0"/>
              <a:t>(abstract) classes extend other (abstract) classes</a:t>
            </a:r>
          </a:p>
          <a:p>
            <a:endParaRPr lang="en-US" dirty="0"/>
          </a:p>
          <a:p>
            <a:pPr lvl="1"/>
            <a:endParaRPr lang="en-US" dirty="0"/>
          </a:p>
          <a:p>
            <a:endParaRPr lang="en-US" dirty="0"/>
          </a:p>
        </p:txBody>
      </p:sp>
      <p:graphicFrame>
        <p:nvGraphicFramePr>
          <p:cNvPr id="5" name="Diagram 4" descr="Interfaces; abstract classes; classes">
            <a:extLst>
              <a:ext uri="{FF2B5EF4-FFF2-40B4-BE49-F238E27FC236}">
                <a16:creationId xmlns:a16="http://schemas.microsoft.com/office/drawing/2014/main" id="{A0EDD675-30BB-4EA8-A13A-1A8F09A8E343}"/>
              </a:ext>
            </a:extLst>
          </p:cNvPr>
          <p:cNvGraphicFramePr/>
          <p:nvPr>
            <p:extLst>
              <p:ext uri="{D42A27DB-BD31-4B8C-83A1-F6EECF244321}">
                <p14:modId xmlns:p14="http://schemas.microsoft.com/office/powerpoint/2010/main" val="2224485350"/>
              </p:ext>
            </p:extLst>
          </p:nvPr>
        </p:nvGraphicFramePr>
        <p:xfrm>
          <a:off x="10286714" y="1371600"/>
          <a:ext cx="1600486" cy="40001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CE63A0CF-619E-47F5-A6BE-0E1052C748D7}"/>
              </a:ext>
            </a:extLst>
          </p:cNvPr>
          <p:cNvSpPr txBox="1"/>
          <p:nvPr/>
        </p:nvSpPr>
        <p:spPr>
          <a:xfrm>
            <a:off x="838200" y="6126946"/>
            <a:ext cx="9653733" cy="954107"/>
          </a:xfrm>
          <a:prstGeom prst="rect">
            <a:avLst/>
          </a:prstGeom>
          <a:noFill/>
        </p:spPr>
        <p:txBody>
          <a:bodyPr wrap="none" rtlCol="0">
            <a:spAutoFit/>
          </a:bodyPr>
          <a:lstStyle/>
          <a:p>
            <a:pPr marL="285750" indent="-285750">
              <a:buFont typeface="Arial" panose="020B0604020202020204" pitchFamily="34" charset="0"/>
              <a:buChar char="•"/>
            </a:pPr>
            <a:r>
              <a:rPr lang="en-US" sz="2800" dirty="0"/>
              <a:t>You’re now capable of designing some pretty complex systems!</a:t>
            </a:r>
          </a:p>
          <a:p>
            <a:endParaRPr lang="en-US" sz="2800" dirty="0"/>
          </a:p>
        </p:txBody>
      </p:sp>
      <p:grpSp>
        <p:nvGrpSpPr>
          <p:cNvPr id="9" name="Group 8" descr="On the spectrum from abstract to concrete, topics are listed &quot;interfaces, abstract classes, classes&quot; in order">
            <a:extLst>
              <a:ext uri="{FF2B5EF4-FFF2-40B4-BE49-F238E27FC236}">
                <a16:creationId xmlns:a16="http://schemas.microsoft.com/office/drawing/2014/main" id="{D420C1C4-AA73-4023-ACC8-A91EC7F5B28D}"/>
              </a:ext>
            </a:extLst>
          </p:cNvPr>
          <p:cNvGrpSpPr/>
          <p:nvPr/>
        </p:nvGrpSpPr>
        <p:grpSpPr>
          <a:xfrm>
            <a:off x="8784576" y="958335"/>
            <a:ext cx="1404359" cy="4764017"/>
            <a:chOff x="8784576" y="958335"/>
            <a:chExt cx="1404359" cy="4764017"/>
          </a:xfrm>
        </p:grpSpPr>
        <p:sp>
          <p:nvSpPr>
            <p:cNvPr id="6" name="TextBox 5">
              <a:extLst>
                <a:ext uri="{FF2B5EF4-FFF2-40B4-BE49-F238E27FC236}">
                  <a16:creationId xmlns:a16="http://schemas.microsoft.com/office/drawing/2014/main" id="{6CA996D4-CCAE-48AE-9312-9E534D1D0363}"/>
                </a:ext>
              </a:extLst>
            </p:cNvPr>
            <p:cNvSpPr txBox="1"/>
            <p:nvPr/>
          </p:nvSpPr>
          <p:spPr>
            <a:xfrm>
              <a:off x="8830647" y="958335"/>
              <a:ext cx="1312219" cy="492443"/>
            </a:xfrm>
            <a:prstGeom prst="rect">
              <a:avLst/>
            </a:prstGeom>
            <a:noFill/>
          </p:spPr>
          <p:txBody>
            <a:bodyPr wrap="none" rtlCol="0">
              <a:spAutoFit/>
            </a:bodyPr>
            <a:lstStyle/>
            <a:p>
              <a:r>
                <a:rPr lang="en-US" sz="2600" i="1" dirty="0"/>
                <a:t>Abstract</a:t>
              </a:r>
            </a:p>
          </p:txBody>
        </p:sp>
        <p:sp>
          <p:nvSpPr>
            <p:cNvPr id="7" name="TextBox 6">
              <a:extLst>
                <a:ext uri="{FF2B5EF4-FFF2-40B4-BE49-F238E27FC236}">
                  <a16:creationId xmlns:a16="http://schemas.microsoft.com/office/drawing/2014/main" id="{1FE1B738-9F67-4EF0-A305-510FC34FD6B6}"/>
                </a:ext>
              </a:extLst>
            </p:cNvPr>
            <p:cNvSpPr txBox="1"/>
            <p:nvPr/>
          </p:nvSpPr>
          <p:spPr>
            <a:xfrm>
              <a:off x="8784576" y="5229909"/>
              <a:ext cx="1404359" cy="492443"/>
            </a:xfrm>
            <a:prstGeom prst="rect">
              <a:avLst/>
            </a:prstGeom>
            <a:noFill/>
          </p:spPr>
          <p:txBody>
            <a:bodyPr wrap="none" rtlCol="0">
              <a:spAutoFit/>
            </a:bodyPr>
            <a:lstStyle/>
            <a:p>
              <a:r>
                <a:rPr lang="en-US" sz="2600" i="1" dirty="0"/>
                <a:t>Concrete</a:t>
              </a:r>
            </a:p>
          </p:txBody>
        </p:sp>
        <p:cxnSp>
          <p:nvCxnSpPr>
            <p:cNvPr id="10" name="Straight Arrow Connector 9">
              <a:extLst>
                <a:ext uri="{FF2B5EF4-FFF2-40B4-BE49-F238E27FC236}">
                  <a16:creationId xmlns:a16="http://schemas.microsoft.com/office/drawing/2014/main" id="{3CE4BCC2-E512-407D-AC72-F3E9102E1E10}"/>
                </a:ext>
              </a:extLst>
            </p:cNvPr>
            <p:cNvCxnSpPr/>
            <p:nvPr/>
          </p:nvCxnSpPr>
          <p:spPr>
            <a:xfrm>
              <a:off x="9995985" y="1368973"/>
              <a:ext cx="0" cy="4002744"/>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4" name="Slide Number Placeholder 3">
            <a:extLst>
              <a:ext uri="{FF2B5EF4-FFF2-40B4-BE49-F238E27FC236}">
                <a16:creationId xmlns:a16="http://schemas.microsoft.com/office/drawing/2014/main" id="{0A0F3C55-3985-4248-B4B9-1A2BF1A1E346}"/>
              </a:ext>
            </a:extLst>
          </p:cNvPr>
          <p:cNvSpPr>
            <a:spLocks noGrp="1"/>
          </p:cNvSpPr>
          <p:nvPr>
            <p:ph type="sldNum" sz="quarter" idx="12"/>
          </p:nvPr>
        </p:nvSpPr>
        <p:spPr/>
        <p:txBody>
          <a:bodyPr/>
          <a:lstStyle/>
          <a:p>
            <a:fld id="{B84CCEFC-A9FF-8249-A3D3-21FB7B7CCB8D}" type="slidenum">
              <a:rPr lang="en-US" smtClean="0"/>
              <a:t>28</a:t>
            </a:fld>
            <a:endParaRPr lang="en-US"/>
          </a:p>
        </p:txBody>
      </p:sp>
    </p:spTree>
    <p:extLst>
      <p:ext uri="{BB962C8B-B14F-4D97-AF65-F5344CB8AC3E}">
        <p14:creationId xmlns:p14="http://schemas.microsoft.com/office/powerpoint/2010/main" val="209564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F3870-2373-2B03-570C-6B3CE09FAFB6}"/>
              </a:ext>
            </a:extLst>
          </p:cNvPr>
          <p:cNvSpPr>
            <a:spLocks noGrp="1"/>
          </p:cNvSpPr>
          <p:nvPr>
            <p:ph type="title"/>
          </p:nvPr>
        </p:nvSpPr>
        <p:spPr/>
        <p:txBody>
          <a:bodyPr/>
          <a:lstStyle/>
          <a:p>
            <a:r>
              <a:rPr lang="en-US" dirty="0"/>
              <a:t>Design in the “real world”</a:t>
            </a:r>
          </a:p>
        </p:txBody>
      </p:sp>
      <p:sp>
        <p:nvSpPr>
          <p:cNvPr id="3" name="Content Placeholder 2">
            <a:extLst>
              <a:ext uri="{FF2B5EF4-FFF2-40B4-BE49-F238E27FC236}">
                <a16:creationId xmlns:a16="http://schemas.microsoft.com/office/drawing/2014/main" id="{8D365F00-1F12-0E48-0722-69545AF4853F}"/>
              </a:ext>
            </a:extLst>
          </p:cNvPr>
          <p:cNvSpPr>
            <a:spLocks noGrp="1"/>
          </p:cNvSpPr>
          <p:nvPr>
            <p:ph idx="1"/>
          </p:nvPr>
        </p:nvSpPr>
        <p:spPr>
          <a:xfrm>
            <a:off x="838200" y="1371600"/>
            <a:ext cx="10515600" cy="5232400"/>
          </a:xfrm>
        </p:spPr>
        <p:txBody>
          <a:bodyPr>
            <a:normAutofit/>
          </a:bodyPr>
          <a:lstStyle/>
          <a:p>
            <a:r>
              <a:rPr lang="en-US" dirty="0"/>
              <a:t>In this course, we’ll always give you expected behavior of the classes you write</a:t>
            </a:r>
          </a:p>
          <a:p>
            <a:pPr lvl="1"/>
            <a:r>
              <a:rPr lang="en-US" dirty="0"/>
              <a:t>Often not the case when programming for real</a:t>
            </a:r>
          </a:p>
          <a:p>
            <a:pPr lvl="1"/>
            <a:r>
              <a:rPr lang="en-US" dirty="0"/>
              <a:t>Clients don’t really know what they want (but programmers don’t either)</a:t>
            </a:r>
          </a:p>
          <a:p>
            <a:pPr marL="457200" lvl="1" indent="0">
              <a:buNone/>
            </a:pPr>
            <a:endParaRPr lang="en-US" dirty="0"/>
          </a:p>
          <a:p>
            <a:r>
              <a:rPr lang="en-US" dirty="0"/>
              <a:t>My advice:</a:t>
            </a:r>
          </a:p>
          <a:p>
            <a:pPr lvl="1"/>
            <a:r>
              <a:rPr lang="en-US" dirty="0"/>
              <a:t>Clarify assumptions before making them (do I really want this functionality?)</a:t>
            </a:r>
          </a:p>
          <a:p>
            <a:pPr lvl="1"/>
            <a:r>
              <a:rPr lang="en-US" b="1" dirty="0"/>
              <a:t>There’s no one right answer</a:t>
            </a:r>
          </a:p>
          <a:p>
            <a:pPr lvl="2"/>
            <a:r>
              <a:rPr lang="en-US" dirty="0"/>
              <a:t>Weigh the options, make a decision, and provide explanation</a:t>
            </a:r>
          </a:p>
          <a:p>
            <a:pPr lvl="2"/>
            <a:r>
              <a:rPr lang="en-US" dirty="0"/>
              <a:t>Iterative development: make mistakes and learn from them</a:t>
            </a:r>
          </a:p>
          <a:p>
            <a:pPr lvl="2"/>
            <a:r>
              <a:rPr lang="en-US" dirty="0"/>
              <a:t>Be receptive to feedback and be willing to change your mind</a:t>
            </a:r>
          </a:p>
          <a:p>
            <a:pPr marL="0" indent="0">
              <a:buNone/>
            </a:pPr>
            <a:endParaRPr lang="en-US" dirty="0"/>
          </a:p>
        </p:txBody>
      </p:sp>
      <p:sp>
        <p:nvSpPr>
          <p:cNvPr id="4" name="Slide Number Placeholder 3">
            <a:extLst>
              <a:ext uri="{FF2B5EF4-FFF2-40B4-BE49-F238E27FC236}">
                <a16:creationId xmlns:a16="http://schemas.microsoft.com/office/drawing/2014/main" id="{71743B11-B2D2-4AE5-914B-24FE79463680}"/>
              </a:ext>
            </a:extLst>
          </p:cNvPr>
          <p:cNvSpPr>
            <a:spLocks noGrp="1"/>
          </p:cNvSpPr>
          <p:nvPr>
            <p:ph type="sldNum" sz="quarter" idx="12"/>
          </p:nvPr>
        </p:nvSpPr>
        <p:spPr/>
        <p:txBody>
          <a:bodyPr/>
          <a:lstStyle/>
          <a:p>
            <a:fld id="{B84CCEFC-A9FF-8249-A3D3-21FB7B7CCB8D}" type="slidenum">
              <a:rPr lang="en-US" smtClean="0"/>
              <a:t>29</a:t>
            </a:fld>
            <a:endParaRPr lang="en-US"/>
          </a:p>
        </p:txBody>
      </p:sp>
    </p:spTree>
    <p:extLst>
      <p:ext uri="{BB962C8B-B14F-4D97-AF65-F5344CB8AC3E}">
        <p14:creationId xmlns:p14="http://schemas.microsoft.com/office/powerpoint/2010/main" val="97856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49045-C18D-3A08-1CCA-3923E4E429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BD7534-53C6-B687-78AE-005D7474BB44}"/>
              </a:ext>
            </a:extLst>
          </p:cNvPr>
          <p:cNvSpPr>
            <a:spLocks noGrp="1"/>
          </p:cNvSpPr>
          <p:nvPr>
            <p:ph type="title"/>
          </p:nvPr>
        </p:nvSpPr>
        <p:spPr/>
        <p:txBody>
          <a:bodyPr/>
          <a:lstStyle/>
          <a:p>
            <a:r>
              <a:rPr lang="en-US" dirty="0"/>
              <a:t>Lecture Outline: Polymorphism</a:t>
            </a:r>
          </a:p>
        </p:txBody>
      </p:sp>
      <p:sp>
        <p:nvSpPr>
          <p:cNvPr id="3" name="Content Placeholder 2">
            <a:extLst>
              <a:ext uri="{FF2B5EF4-FFF2-40B4-BE49-F238E27FC236}">
                <a16:creationId xmlns:a16="http://schemas.microsoft.com/office/drawing/2014/main" id="{4E3DFA6A-363F-4BE4-0C1E-BFD03995D0E1}"/>
              </a:ext>
            </a:extLst>
          </p:cNvPr>
          <p:cNvSpPr>
            <a:spLocks noGrp="1"/>
          </p:cNvSpPr>
          <p:nvPr>
            <p:ph idx="1"/>
          </p:nvPr>
        </p:nvSpPr>
        <p:spPr/>
        <p:txBody>
          <a:bodyPr/>
          <a:lstStyle/>
          <a:p>
            <a:pPr>
              <a:spcAft>
                <a:spcPts val="1200"/>
              </a:spcAft>
            </a:pPr>
            <a:r>
              <a:rPr lang="en-US" b="1" dirty="0">
                <a:solidFill>
                  <a:schemeClr val="accent5"/>
                </a:solidFill>
              </a:rPr>
              <a:t>Polymorphism</a:t>
            </a:r>
          </a:p>
          <a:p>
            <a:pPr>
              <a:spcAft>
                <a:spcPts val="1200"/>
              </a:spcAft>
            </a:pPr>
            <a:r>
              <a:rPr lang="en-US" dirty="0"/>
              <a:t>Compiler vs. Runtime Errors</a:t>
            </a:r>
            <a:endParaRPr lang="en-US" b="1" dirty="0">
              <a:solidFill>
                <a:srgbClr val="FA8231"/>
              </a:solidFill>
            </a:endParaRPr>
          </a:p>
          <a:p>
            <a:pPr>
              <a:spcAft>
                <a:spcPts val="1200"/>
              </a:spcAft>
            </a:pPr>
            <a:r>
              <a:rPr lang="en-US" dirty="0">
                <a:solidFill>
                  <a:schemeClr val="tx1">
                    <a:lumMod val="85000"/>
                    <a:lumOff val="15000"/>
                  </a:schemeClr>
                </a:solidFill>
              </a:rPr>
              <a:t>Abstract Classes</a:t>
            </a:r>
          </a:p>
          <a:p>
            <a:pPr>
              <a:spcAft>
                <a:spcPts val="1200"/>
              </a:spcAft>
            </a:pPr>
            <a:r>
              <a:rPr lang="en-US" dirty="0">
                <a:solidFill>
                  <a:schemeClr val="tx1">
                    <a:lumMod val="85000"/>
                    <a:lumOff val="15000"/>
                  </a:schemeClr>
                </a:solidFill>
              </a:rPr>
              <a:t>Academic Honesty Policy</a:t>
            </a:r>
          </a:p>
        </p:txBody>
      </p:sp>
      <p:sp>
        <p:nvSpPr>
          <p:cNvPr id="4" name="Pentagon 3" descr="pointing to Polymorphism">
            <a:extLst>
              <a:ext uri="{FF2B5EF4-FFF2-40B4-BE49-F238E27FC236}">
                <a16:creationId xmlns:a16="http://schemas.microsoft.com/office/drawing/2014/main" id="{A9A81083-6104-3586-FB5A-E5AAE48CBDD9}"/>
              </a:ext>
            </a:extLst>
          </p:cNvPr>
          <p:cNvSpPr/>
          <p:nvPr/>
        </p:nvSpPr>
        <p:spPr>
          <a:xfrm rot="10800000">
            <a:off x="3414642" y="1441485"/>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A485AFD1-AE06-4C01-B11F-6BD27B08AA3D}"/>
              </a:ext>
            </a:extLst>
          </p:cNvPr>
          <p:cNvSpPr>
            <a:spLocks noGrp="1"/>
          </p:cNvSpPr>
          <p:nvPr>
            <p:ph type="sldNum" sz="quarter" idx="12"/>
          </p:nvPr>
        </p:nvSpPr>
        <p:spPr/>
        <p:txBody>
          <a:bodyPr/>
          <a:lstStyle/>
          <a:p>
            <a:fld id="{B84CCEFC-A9FF-8249-A3D3-21FB7B7CCB8D}" type="slidenum">
              <a:rPr lang="en-US" smtClean="0"/>
              <a:t>3</a:t>
            </a:fld>
            <a:endParaRPr lang="en-US"/>
          </a:p>
        </p:txBody>
      </p:sp>
    </p:spTree>
    <p:extLst>
      <p:ext uri="{BB962C8B-B14F-4D97-AF65-F5344CB8AC3E}">
        <p14:creationId xmlns:p14="http://schemas.microsoft.com/office/powerpoint/2010/main" val="14136408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9EA8A-4932-79DD-78D0-02EE78DA6FD1}"/>
              </a:ext>
            </a:extLst>
          </p:cNvPr>
          <p:cNvSpPr>
            <a:spLocks noGrp="1"/>
          </p:cNvSpPr>
          <p:nvPr>
            <p:ph type="title"/>
          </p:nvPr>
        </p:nvSpPr>
        <p:spPr/>
        <p:txBody>
          <a:bodyPr/>
          <a:lstStyle/>
          <a:p>
            <a:r>
              <a:rPr lang="en-US" dirty="0"/>
              <a:t>Interface vs. Implementation</a:t>
            </a:r>
          </a:p>
        </p:txBody>
      </p:sp>
      <p:sp>
        <p:nvSpPr>
          <p:cNvPr id="3" name="Content Placeholder 2">
            <a:extLst>
              <a:ext uri="{FF2B5EF4-FFF2-40B4-BE49-F238E27FC236}">
                <a16:creationId xmlns:a16="http://schemas.microsoft.com/office/drawing/2014/main" id="{F45EE59C-D0CD-2ACF-AEB5-AF3EA9086090}"/>
              </a:ext>
            </a:extLst>
          </p:cNvPr>
          <p:cNvSpPr>
            <a:spLocks noGrp="1"/>
          </p:cNvSpPr>
          <p:nvPr>
            <p:ph idx="1"/>
          </p:nvPr>
        </p:nvSpPr>
        <p:spPr/>
        <p:txBody>
          <a:bodyPr/>
          <a:lstStyle/>
          <a:p>
            <a:r>
              <a:rPr lang="en-US" dirty="0"/>
              <a:t>Interface: what something </a:t>
            </a:r>
            <a:r>
              <a:rPr lang="en-US" i="1" dirty="0"/>
              <a:t>should </a:t>
            </a:r>
            <a:r>
              <a:rPr lang="en-US" dirty="0"/>
              <a:t>do</a:t>
            </a:r>
          </a:p>
          <a:p>
            <a:endParaRPr lang="en-US" dirty="0"/>
          </a:p>
          <a:p>
            <a:r>
              <a:rPr lang="en-US" dirty="0"/>
              <a:t>Implementation:</a:t>
            </a:r>
            <a:r>
              <a:rPr lang="en-US" i="1" dirty="0"/>
              <a:t> how</a:t>
            </a:r>
            <a:r>
              <a:rPr lang="en-US" dirty="0"/>
              <a:t> something is done</a:t>
            </a:r>
          </a:p>
          <a:p>
            <a:endParaRPr lang="en-US" dirty="0"/>
          </a:p>
          <a:p>
            <a:r>
              <a:rPr lang="en-US" dirty="0"/>
              <a:t>These are different!</a:t>
            </a:r>
          </a:p>
          <a:p>
            <a:endParaRPr lang="en-US" dirty="0"/>
          </a:p>
          <a:p>
            <a:r>
              <a:rPr lang="en-US" dirty="0"/>
              <a:t>Big theme of CSE 123: </a:t>
            </a:r>
            <a:br>
              <a:rPr lang="en-US" dirty="0"/>
            </a:br>
            <a:br>
              <a:rPr lang="en-US" dirty="0"/>
            </a:br>
            <a:r>
              <a:rPr lang="en-US" dirty="0"/>
              <a:t>	choose between different implementations of same interface</a:t>
            </a:r>
          </a:p>
        </p:txBody>
      </p:sp>
      <p:sp>
        <p:nvSpPr>
          <p:cNvPr id="4" name="Slide Number Placeholder 3">
            <a:extLst>
              <a:ext uri="{FF2B5EF4-FFF2-40B4-BE49-F238E27FC236}">
                <a16:creationId xmlns:a16="http://schemas.microsoft.com/office/drawing/2014/main" id="{AAC3CC72-B06B-4065-B863-DE0A68F0E365}"/>
              </a:ext>
            </a:extLst>
          </p:cNvPr>
          <p:cNvSpPr>
            <a:spLocks noGrp="1"/>
          </p:cNvSpPr>
          <p:nvPr>
            <p:ph type="sldNum" sz="quarter" idx="12"/>
          </p:nvPr>
        </p:nvSpPr>
        <p:spPr/>
        <p:txBody>
          <a:bodyPr/>
          <a:lstStyle/>
          <a:p>
            <a:fld id="{B84CCEFC-A9FF-8249-A3D3-21FB7B7CCB8D}" type="slidenum">
              <a:rPr lang="en-US" smtClean="0"/>
              <a:t>30</a:t>
            </a:fld>
            <a:endParaRPr lang="en-US"/>
          </a:p>
        </p:txBody>
      </p:sp>
    </p:spTree>
    <p:extLst>
      <p:ext uri="{BB962C8B-B14F-4D97-AF65-F5344CB8AC3E}">
        <p14:creationId xmlns:p14="http://schemas.microsoft.com/office/powerpoint/2010/main" val="35075491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754C55-908F-95CE-345C-A5CBC9DF9C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77E5FA-A092-4EEE-BD09-D334E791BFD8}"/>
              </a:ext>
            </a:extLst>
          </p:cNvPr>
          <p:cNvSpPr>
            <a:spLocks noGrp="1"/>
          </p:cNvSpPr>
          <p:nvPr>
            <p:ph type="title"/>
          </p:nvPr>
        </p:nvSpPr>
        <p:spPr/>
        <p:txBody>
          <a:bodyPr/>
          <a:lstStyle/>
          <a:p>
            <a:r>
              <a:rPr lang="en-US" dirty="0"/>
              <a:t>Lecture Outline: Academic Honesty Policy</a:t>
            </a:r>
          </a:p>
        </p:txBody>
      </p:sp>
      <p:sp>
        <p:nvSpPr>
          <p:cNvPr id="3" name="Content Placeholder 2">
            <a:extLst>
              <a:ext uri="{FF2B5EF4-FFF2-40B4-BE49-F238E27FC236}">
                <a16:creationId xmlns:a16="http://schemas.microsoft.com/office/drawing/2014/main" id="{8FCBAEF8-E3C9-7537-E07D-30EFD3DD6F87}"/>
              </a:ext>
            </a:extLst>
          </p:cNvPr>
          <p:cNvSpPr>
            <a:spLocks noGrp="1"/>
          </p:cNvSpPr>
          <p:nvPr>
            <p:ph idx="1"/>
          </p:nvPr>
        </p:nvSpPr>
        <p:spPr/>
        <p:txBody>
          <a:bodyPr/>
          <a:lstStyle/>
          <a:p>
            <a:pPr>
              <a:spcAft>
                <a:spcPts val="1200"/>
              </a:spcAft>
            </a:pPr>
            <a:r>
              <a:rPr lang="en-US" dirty="0"/>
              <a:t>Polymorphism</a:t>
            </a:r>
          </a:p>
          <a:p>
            <a:pPr>
              <a:spcAft>
                <a:spcPts val="1200"/>
              </a:spcAft>
            </a:pPr>
            <a:r>
              <a:rPr lang="en-US" dirty="0"/>
              <a:t>Compiler vs. Runtime Errors</a:t>
            </a:r>
            <a:endParaRPr lang="en-US" b="1" dirty="0">
              <a:solidFill>
                <a:srgbClr val="FA8231"/>
              </a:solidFill>
            </a:endParaRPr>
          </a:p>
          <a:p>
            <a:pPr>
              <a:spcAft>
                <a:spcPts val="1200"/>
              </a:spcAft>
            </a:pPr>
            <a:r>
              <a:rPr lang="en-US" dirty="0"/>
              <a:t>Abstract Classes</a:t>
            </a:r>
          </a:p>
          <a:p>
            <a:pPr>
              <a:spcAft>
                <a:spcPts val="1200"/>
              </a:spcAft>
            </a:pPr>
            <a:r>
              <a:rPr lang="en-US" b="1" dirty="0">
                <a:solidFill>
                  <a:schemeClr val="accent5"/>
                </a:solidFill>
              </a:rPr>
              <a:t>Academic Honesty Policy</a:t>
            </a:r>
          </a:p>
        </p:txBody>
      </p:sp>
      <p:sp>
        <p:nvSpPr>
          <p:cNvPr id="4" name="Pentagon 3" descr="pointing to academic honesty policy">
            <a:extLst>
              <a:ext uri="{FF2B5EF4-FFF2-40B4-BE49-F238E27FC236}">
                <a16:creationId xmlns:a16="http://schemas.microsoft.com/office/drawing/2014/main" id="{2B49D66F-6D06-5992-37B6-E423E8725AF7}"/>
              </a:ext>
            </a:extLst>
          </p:cNvPr>
          <p:cNvSpPr/>
          <p:nvPr/>
        </p:nvSpPr>
        <p:spPr>
          <a:xfrm rot="10800000">
            <a:off x="5023908" y="3429000"/>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27985328-5367-4341-8E55-6D6DCAB2AE8A}"/>
              </a:ext>
            </a:extLst>
          </p:cNvPr>
          <p:cNvSpPr>
            <a:spLocks noGrp="1"/>
          </p:cNvSpPr>
          <p:nvPr>
            <p:ph type="sldNum" sz="quarter" idx="12"/>
          </p:nvPr>
        </p:nvSpPr>
        <p:spPr/>
        <p:txBody>
          <a:bodyPr/>
          <a:lstStyle/>
          <a:p>
            <a:fld id="{B84CCEFC-A9FF-8249-A3D3-21FB7B7CCB8D}" type="slidenum">
              <a:rPr lang="en-US" smtClean="0"/>
              <a:t>31</a:t>
            </a:fld>
            <a:endParaRPr lang="en-US"/>
          </a:p>
        </p:txBody>
      </p:sp>
    </p:spTree>
    <p:extLst>
      <p:ext uri="{BB962C8B-B14F-4D97-AF65-F5344CB8AC3E}">
        <p14:creationId xmlns:p14="http://schemas.microsoft.com/office/powerpoint/2010/main" val="33801259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Academic Honesty Policy</a:t>
            </a:r>
            <a:endParaRPr dirty="0"/>
          </a:p>
        </p:txBody>
      </p:sp>
      <p:sp>
        <p:nvSpPr>
          <p:cNvPr id="402" name="Google Shape;402;p30"/>
          <p:cNvSpPr txBox="1">
            <a:spLocks noGrp="1"/>
          </p:cNvSpPr>
          <p:nvPr>
            <p:ph type="body" idx="1"/>
          </p:nvPr>
        </p:nvSpPr>
        <p:spPr>
          <a:xfrm>
            <a:off x="838200" y="1825625"/>
            <a:ext cx="10515600" cy="4218516"/>
          </a:xfrm>
          <a:prstGeom prst="rect">
            <a:avLst/>
          </a:prstGeom>
          <a:noFill/>
          <a:ln>
            <a:noFill/>
          </a:ln>
        </p:spPr>
        <p:txBody>
          <a:bodyPr spcFirstLastPara="1" wrap="square" lIns="91425" tIns="45700" rIns="91425" bIns="45700" anchor="t" anchorCtr="0">
            <a:normAutofit fontScale="92500" lnSpcReduction="10000"/>
          </a:bodyPr>
          <a:lstStyle/>
          <a:p>
            <a:pPr marL="228600" indent="-228600">
              <a:buClr>
                <a:schemeClr val="dk1"/>
              </a:buClr>
              <a:buSzPts val="2800"/>
            </a:pPr>
            <a:r>
              <a:rPr lang="en-US" dirty="0"/>
              <a:t>When we assess your work in this class, we need to know that it’s </a:t>
            </a:r>
            <a:r>
              <a:rPr lang="en-US" i="1" dirty="0"/>
              <a:t>yours</a:t>
            </a:r>
            <a:r>
              <a:rPr lang="en-US" dirty="0"/>
              <a:t>.</a:t>
            </a:r>
          </a:p>
          <a:p>
            <a:pPr marL="228600" indent="-228600">
              <a:buClr>
                <a:schemeClr val="dk1"/>
              </a:buClr>
              <a:buSzPts val="2800"/>
            </a:pPr>
            <a:r>
              <a:rPr lang="en-US" dirty="0"/>
              <a:t>Unless otherwise specified, </a:t>
            </a:r>
            <a:r>
              <a:rPr lang="en-US" b="1" dirty="0"/>
              <a:t>all graded work must be completed individually and without touching AI tools.</a:t>
            </a:r>
          </a:p>
          <a:p>
            <a:pPr marL="228600" lvl="0" indent="-228600" algn="l" rtl="0">
              <a:lnSpc>
                <a:spcPct val="90000"/>
              </a:lnSpc>
              <a:spcBef>
                <a:spcPts val="1000"/>
              </a:spcBef>
              <a:spcAft>
                <a:spcPts val="0"/>
              </a:spcAft>
              <a:buClr>
                <a:schemeClr val="dk1"/>
              </a:buClr>
              <a:buSzPts val="2800"/>
              <a:buNone/>
            </a:pPr>
            <a:endParaRPr lang="en-US" dirty="0"/>
          </a:p>
          <a:p>
            <a:pPr marL="228600" lvl="0" indent="-228600" algn="l" rtl="0">
              <a:lnSpc>
                <a:spcPct val="90000"/>
              </a:lnSpc>
              <a:spcBef>
                <a:spcPts val="1000"/>
              </a:spcBef>
              <a:spcAft>
                <a:spcPts val="0"/>
              </a:spcAft>
              <a:buClr>
                <a:schemeClr val="dk1"/>
              </a:buClr>
              <a:buSzPts val="2800"/>
              <a:buNone/>
            </a:pPr>
            <a:r>
              <a:rPr lang="en-US" dirty="0"/>
              <a:t>Some specific rules to highlight:</a:t>
            </a:r>
          </a:p>
          <a:p>
            <a:pPr marL="685800" lvl="1" indent="-228600">
              <a:buClr>
                <a:schemeClr val="dk1"/>
              </a:buClr>
              <a:buSzPts val="2800"/>
              <a:buFont typeface="Arial" panose="020B0604020202020204" pitchFamily="34" charset="0"/>
              <a:buChar char="•"/>
            </a:pPr>
            <a:r>
              <a:rPr lang="en-US" dirty="0"/>
              <a:t>do not share your own solution code or view solution code from any source – including but not limited to other students, tutors, or the internet</a:t>
            </a:r>
          </a:p>
          <a:p>
            <a:pPr marL="685800" lvl="1" indent="-228600">
              <a:buClr>
                <a:schemeClr val="dk1"/>
              </a:buClr>
              <a:buSzPts val="2800"/>
              <a:buFont typeface="Arial" panose="020B0604020202020204" pitchFamily="34" charset="0"/>
              <a:buChar char="•"/>
            </a:pPr>
            <a:r>
              <a:rPr lang="en-US" dirty="0"/>
              <a:t>do not use AI tools (e.g. ChatGPT, Claude) to create or modify graded work</a:t>
            </a:r>
          </a:p>
          <a:p>
            <a:pPr marL="228600" lvl="0" indent="-228600" algn="l" rtl="0">
              <a:lnSpc>
                <a:spcPct val="90000"/>
              </a:lnSpc>
              <a:spcBef>
                <a:spcPts val="1000"/>
              </a:spcBef>
              <a:spcAft>
                <a:spcPts val="0"/>
              </a:spcAft>
              <a:buClr>
                <a:schemeClr val="dk1"/>
              </a:buClr>
              <a:buSzPts val="2800"/>
              <a:buNone/>
            </a:pPr>
            <a:endParaRPr lang="en-US" dirty="0"/>
          </a:p>
          <a:p>
            <a:pPr marL="228600" lvl="0" indent="-228600" algn="l" rtl="0">
              <a:lnSpc>
                <a:spcPct val="90000"/>
              </a:lnSpc>
              <a:spcBef>
                <a:spcPts val="1000"/>
              </a:spcBef>
              <a:spcAft>
                <a:spcPts val="0"/>
              </a:spcAft>
              <a:buClr>
                <a:schemeClr val="dk1"/>
              </a:buClr>
              <a:buSzPts val="2800"/>
              <a:buNone/>
            </a:pPr>
            <a:r>
              <a:rPr lang="en-US" dirty="0"/>
              <a:t>See the </a:t>
            </a:r>
            <a:r>
              <a:rPr lang="en-US" dirty="0">
                <a:hlinkClick r:id="rId3"/>
              </a:rPr>
              <a:t>syllabus</a:t>
            </a:r>
            <a:r>
              <a:rPr lang="en-US" dirty="0"/>
              <a:t> for more details (this is </a:t>
            </a:r>
            <a:r>
              <a:rPr lang="en-US" i="1" dirty="0"/>
              <a:t>very</a:t>
            </a:r>
            <a:r>
              <a:rPr lang="en-US" dirty="0"/>
              <a:t> important to understand).</a:t>
            </a:r>
            <a:endParaRPr dirty="0"/>
          </a:p>
        </p:txBody>
      </p:sp>
      <p:sp>
        <p:nvSpPr>
          <p:cNvPr id="2" name="Slide Number Placeholder 1">
            <a:extLst>
              <a:ext uri="{FF2B5EF4-FFF2-40B4-BE49-F238E27FC236}">
                <a16:creationId xmlns:a16="http://schemas.microsoft.com/office/drawing/2014/main" id="{A0AFC54B-35AA-4D2D-9BC4-FBA150584F35}"/>
              </a:ext>
            </a:extLst>
          </p:cNvPr>
          <p:cNvSpPr>
            <a:spLocks noGrp="1"/>
          </p:cNvSpPr>
          <p:nvPr>
            <p:ph type="sldNum" sz="quarter" idx="12"/>
          </p:nvPr>
        </p:nvSpPr>
        <p:spPr/>
        <p:txBody>
          <a:bodyPr/>
          <a:lstStyle/>
          <a:p>
            <a:fld id="{B84CCEFC-A9FF-8249-A3D3-21FB7B7CCB8D}" type="slidenum">
              <a:rPr lang="en-US" smtClean="0"/>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C1D81-90D8-5252-463F-C65193A412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49F7DD-025B-D89D-D7FB-D6AB2D67600D}"/>
              </a:ext>
            </a:extLst>
          </p:cNvPr>
          <p:cNvSpPr>
            <a:spLocks noGrp="1"/>
          </p:cNvSpPr>
          <p:nvPr>
            <p:ph type="title"/>
          </p:nvPr>
        </p:nvSpPr>
        <p:spPr/>
        <p:txBody>
          <a:bodyPr/>
          <a:lstStyle/>
          <a:p>
            <a:r>
              <a:rPr lang="en-US" dirty="0"/>
              <a:t>AI and CSE 123: Our Philosophy</a:t>
            </a:r>
          </a:p>
        </p:txBody>
      </p:sp>
      <p:sp>
        <p:nvSpPr>
          <p:cNvPr id="3" name="Text Placeholder 2">
            <a:extLst>
              <a:ext uri="{FF2B5EF4-FFF2-40B4-BE49-F238E27FC236}">
                <a16:creationId xmlns:a16="http://schemas.microsoft.com/office/drawing/2014/main" id="{C2EB226B-F996-FDF9-3692-9B42B85B4550}"/>
              </a:ext>
            </a:extLst>
          </p:cNvPr>
          <p:cNvSpPr>
            <a:spLocks noGrp="1"/>
          </p:cNvSpPr>
          <p:nvPr>
            <p:ph type="body" idx="1"/>
          </p:nvPr>
        </p:nvSpPr>
        <p:spPr>
          <a:xfrm>
            <a:off x="838200" y="1371600"/>
            <a:ext cx="10515600" cy="5012055"/>
          </a:xfrm>
        </p:spPr>
        <p:txBody>
          <a:bodyPr/>
          <a:lstStyle/>
          <a:p>
            <a:pPr marL="114300" indent="0">
              <a:buNone/>
            </a:pPr>
            <a:r>
              <a:rPr lang="en-US" dirty="0"/>
              <a:t>Computing applications enabled by </a:t>
            </a:r>
            <a:r>
              <a:rPr lang="en-US" b="1" dirty="0"/>
              <a:t>artificial intelligence (AI)</a:t>
            </a:r>
            <a:r>
              <a:rPr lang="en-US" dirty="0"/>
              <a:t> are increasingly common and more widely used for a variety of tasks.</a:t>
            </a:r>
          </a:p>
          <a:p>
            <a:pPr marL="114300" indent="0">
              <a:buNone/>
            </a:pPr>
            <a:endParaRPr lang="en-US" dirty="0"/>
          </a:p>
          <a:p>
            <a:pPr marL="114300" indent="0">
              <a:buNone/>
            </a:pPr>
            <a:r>
              <a:rPr lang="en-US" dirty="0"/>
              <a:t>It is becoming more difficult to teach an introductory computing course without acknowledging the </a:t>
            </a:r>
            <a:r>
              <a:rPr lang="en-US" b="1" dirty="0"/>
              <a:t>existence of AI tools</a:t>
            </a:r>
            <a:r>
              <a:rPr lang="en-US" dirty="0"/>
              <a:t>.</a:t>
            </a:r>
          </a:p>
          <a:p>
            <a:pPr marL="114300" indent="0">
              <a:buNone/>
            </a:pPr>
            <a:endParaRPr lang="en-US" dirty="0"/>
          </a:p>
          <a:p>
            <a:pPr marL="114300" indent="0">
              <a:buNone/>
            </a:pPr>
            <a:r>
              <a:rPr lang="en-US" dirty="0"/>
              <a:t>But as relatively new programmers, </a:t>
            </a:r>
            <a:r>
              <a:rPr lang="en-US" b="1" dirty="0"/>
              <a:t>you still need to learn and practice effectively using core programming ‘building blocks’</a:t>
            </a:r>
            <a:r>
              <a:rPr lang="en-US" dirty="0"/>
              <a:t>.</a:t>
            </a:r>
          </a:p>
        </p:txBody>
      </p:sp>
      <p:sp>
        <p:nvSpPr>
          <p:cNvPr id="4" name="Slide Number Placeholder 3">
            <a:extLst>
              <a:ext uri="{FF2B5EF4-FFF2-40B4-BE49-F238E27FC236}">
                <a16:creationId xmlns:a16="http://schemas.microsoft.com/office/drawing/2014/main" id="{CA3C0621-4256-4188-823F-AF0852F9910D}"/>
              </a:ext>
            </a:extLst>
          </p:cNvPr>
          <p:cNvSpPr>
            <a:spLocks noGrp="1"/>
          </p:cNvSpPr>
          <p:nvPr>
            <p:ph type="sldNum" sz="quarter" idx="12"/>
          </p:nvPr>
        </p:nvSpPr>
        <p:spPr/>
        <p:txBody>
          <a:bodyPr/>
          <a:lstStyle/>
          <a:p>
            <a:fld id="{B84CCEFC-A9FF-8249-A3D3-21FB7B7CCB8D}" type="slidenum">
              <a:rPr lang="en-US" smtClean="0"/>
              <a:t>33</a:t>
            </a:fld>
            <a:endParaRPr lang="en-US"/>
          </a:p>
        </p:txBody>
      </p:sp>
    </p:spTree>
    <p:extLst>
      <p:ext uri="{BB962C8B-B14F-4D97-AF65-F5344CB8AC3E}">
        <p14:creationId xmlns:p14="http://schemas.microsoft.com/office/powerpoint/2010/main" val="6908455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weet from user @Judyallbrite with a screenshot of a Google search “1000 km to tomatoes”. The AI Overview responds with the title sentence “1,000 tomatoes is equal to one kilotomato.”, and links to a /r/LifeProTips reddit thread.">
            <a:extLst>
              <a:ext uri="{FF2B5EF4-FFF2-40B4-BE49-F238E27FC236}">
                <a16:creationId xmlns:a16="http://schemas.microsoft.com/office/drawing/2014/main" id="{87DAAB82-086D-48EC-AB99-EB68E189DB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1280" y="282575"/>
            <a:ext cx="2717738" cy="64121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Tweet by user @icreatelife, with a screenshot of a Google AI overview to the question “How many rocks shall I eat”. The AI Overview responds with the paragraph “According to geologists at UC Berkeley, you should eat at least one small rock per day. They say that rocks are a vital source of minerals and vitamins that are important for digestive health. Dr. Joseph Granger suggests eating a serving of gravel, geodes, or pebles with each meal, or hiding rocks in food like ice cream or peanut butter.”">
            <a:extLst>
              <a:ext uri="{FF2B5EF4-FFF2-40B4-BE49-F238E27FC236}">
                <a16:creationId xmlns:a16="http://schemas.microsoft.com/office/drawing/2014/main" id="{AD884240-DFFB-4C61-8416-EC33BEF6AB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2575"/>
            <a:ext cx="3678070" cy="648012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CFA43C3-7FE0-44B8-976D-C929358763E1}"/>
              </a:ext>
            </a:extLst>
          </p:cNvPr>
          <p:cNvSpPr txBox="1"/>
          <p:nvPr/>
        </p:nvSpPr>
        <p:spPr>
          <a:xfrm>
            <a:off x="7071553" y="5773261"/>
            <a:ext cx="4722297" cy="738664"/>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Courtesy “</a:t>
            </a:r>
            <a:r>
              <a:rPr lang="en-US" dirty="0">
                <a:latin typeface="Calibri" panose="020F0502020204030204" pitchFamily="34" charset="0"/>
                <a:cs typeface="Calibri" panose="020F0502020204030204" pitchFamily="34" charset="0"/>
                <a:hlinkClick r:id="rId5"/>
              </a:rPr>
              <a:t>Glue in Pizza? Eat Rocks? Google’s AI Search Is Mocked for Bizarre Answers</a:t>
            </a:r>
            <a:r>
              <a:rPr lang="en-US" dirty="0">
                <a:latin typeface="Calibri" panose="020F0502020204030204" pitchFamily="34" charset="0"/>
                <a:cs typeface="Calibri" panose="020F0502020204030204" pitchFamily="34" charset="0"/>
              </a:rPr>
              <a:t>” by Ian Sherr for CNET. May 24, 2024</a:t>
            </a:r>
          </a:p>
        </p:txBody>
      </p:sp>
      <p:sp>
        <p:nvSpPr>
          <p:cNvPr id="7" name="Title 6">
            <a:extLst>
              <a:ext uri="{FF2B5EF4-FFF2-40B4-BE49-F238E27FC236}">
                <a16:creationId xmlns:a16="http://schemas.microsoft.com/office/drawing/2014/main" id="{D5C25044-CC40-4D04-99F1-FAE72D6728AD}"/>
              </a:ext>
            </a:extLst>
          </p:cNvPr>
          <p:cNvSpPr>
            <a:spLocks noGrp="1"/>
          </p:cNvSpPr>
          <p:nvPr>
            <p:ph type="title"/>
          </p:nvPr>
        </p:nvSpPr>
        <p:spPr>
          <a:xfrm>
            <a:off x="838200" y="-762635"/>
            <a:ext cx="10515600" cy="762635"/>
          </a:xfrm>
        </p:spPr>
        <p:txBody>
          <a:bodyPr vert="horz" lIns="91440" tIns="45720" rIns="91440" bIns="45720" rtlCol="0" anchor="b">
            <a:normAutofit/>
          </a:bodyPr>
          <a:lstStyle/>
          <a:p>
            <a:r>
              <a:rPr lang="en-US" dirty="0"/>
              <a:t>AI makes mistakes</a:t>
            </a:r>
          </a:p>
        </p:txBody>
      </p:sp>
      <p:sp>
        <p:nvSpPr>
          <p:cNvPr id="2" name="Slide Number Placeholder 1">
            <a:extLst>
              <a:ext uri="{FF2B5EF4-FFF2-40B4-BE49-F238E27FC236}">
                <a16:creationId xmlns:a16="http://schemas.microsoft.com/office/drawing/2014/main" id="{8200BECC-A0E0-42F9-8763-8C73F6F67B8D}"/>
              </a:ext>
            </a:extLst>
          </p:cNvPr>
          <p:cNvSpPr>
            <a:spLocks noGrp="1"/>
          </p:cNvSpPr>
          <p:nvPr>
            <p:ph type="sldNum" sz="quarter" idx="12"/>
          </p:nvPr>
        </p:nvSpPr>
        <p:spPr/>
        <p:txBody>
          <a:bodyPr/>
          <a:lstStyle/>
          <a:p>
            <a:fld id="{B84CCEFC-A9FF-8249-A3D3-21FB7B7CCB8D}" type="slidenum">
              <a:rPr lang="en-US" smtClean="0"/>
              <a:t>34</a:t>
            </a:fld>
            <a:endParaRPr lang="en-US"/>
          </a:p>
        </p:txBody>
      </p:sp>
    </p:spTree>
    <p:extLst>
      <p:ext uri="{BB962C8B-B14F-4D97-AF65-F5344CB8AC3E}">
        <p14:creationId xmlns:p14="http://schemas.microsoft.com/office/powerpoint/2010/main" val="228476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D9DD5-AB7E-F20A-ED1C-58A9CA04752A}"/>
              </a:ext>
            </a:extLst>
          </p:cNvPr>
          <p:cNvSpPr>
            <a:spLocks noGrp="1"/>
          </p:cNvSpPr>
          <p:nvPr>
            <p:ph type="title"/>
          </p:nvPr>
        </p:nvSpPr>
        <p:spPr/>
        <p:txBody>
          <a:bodyPr/>
          <a:lstStyle/>
          <a:p>
            <a:r>
              <a:rPr lang="en-US" dirty="0"/>
              <a:t>CSE 123 AI Policy</a:t>
            </a:r>
          </a:p>
        </p:txBody>
      </p:sp>
      <p:sp>
        <p:nvSpPr>
          <p:cNvPr id="7" name="TextBox 6">
            <a:extLst>
              <a:ext uri="{FF2B5EF4-FFF2-40B4-BE49-F238E27FC236}">
                <a16:creationId xmlns:a16="http://schemas.microsoft.com/office/drawing/2014/main" id="{534ABA32-E6A0-1D86-53DF-8DB486E44CF4}"/>
              </a:ext>
            </a:extLst>
          </p:cNvPr>
          <p:cNvSpPr txBox="1"/>
          <p:nvPr/>
        </p:nvSpPr>
        <p:spPr>
          <a:xfrm>
            <a:off x="3555357" y="6358036"/>
            <a:ext cx="5081286" cy="307777"/>
          </a:xfrm>
          <a:prstGeom prst="rect">
            <a:avLst/>
          </a:prstGeom>
          <a:noFill/>
        </p:spPr>
        <p:txBody>
          <a:bodyPr wrap="square" rtlCol="0">
            <a:spAutoFit/>
          </a:bodyPr>
          <a:lstStyle/>
          <a:p>
            <a:pPr algn="ctr"/>
            <a:r>
              <a:rPr lang="en-US" dirty="0">
                <a:solidFill>
                  <a:schemeClr val="bg1">
                    <a:lumMod val="65000"/>
                  </a:schemeClr>
                </a:solidFill>
                <a:latin typeface="Calibri" panose="020F0502020204030204" pitchFamily="34" charset="0"/>
                <a:cs typeface="Calibri" panose="020F0502020204030204" pitchFamily="34" charset="0"/>
                <a:hlinkClick r:id="rId3"/>
              </a:rPr>
              <a:t>cs.uw.edu/123/syllabus/#using-ai-in-cse-123</a:t>
            </a:r>
            <a:endParaRPr lang="en-US" dirty="0">
              <a:solidFill>
                <a:schemeClr val="bg1">
                  <a:lumMod val="65000"/>
                </a:schemeClr>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117233CA-5954-EDB8-56C2-471B4751F158}"/>
              </a:ext>
            </a:extLst>
          </p:cNvPr>
          <p:cNvSpPr txBox="1"/>
          <p:nvPr/>
        </p:nvSpPr>
        <p:spPr>
          <a:xfrm>
            <a:off x="1633959" y="1632028"/>
            <a:ext cx="8924081" cy="1631216"/>
          </a:xfrm>
          <a:prstGeom prst="rect">
            <a:avLst/>
          </a:prstGeom>
          <a:noFill/>
        </p:spPr>
        <p:txBody>
          <a:bodyPr wrap="square" rtlCol="0">
            <a:spAutoFit/>
          </a:bodyPr>
          <a:lstStyle/>
          <a:p>
            <a:r>
              <a:rPr lang="en-US" sz="2000" b="1" i="1" dirty="0">
                <a:solidFill>
                  <a:schemeClr val="accent3"/>
                </a:solidFill>
              </a:rPr>
              <a:t>No part of any graded work may touch an AI tool.</a:t>
            </a:r>
          </a:p>
          <a:p>
            <a:endParaRPr lang="en-US" sz="2000" i="1" dirty="0"/>
          </a:p>
          <a:p>
            <a:r>
              <a:rPr lang="en-US" sz="2000" i="1" dirty="0"/>
              <a:t>You may not copy and paste any work generated by AI into any graded submission, nor may you copy and paste any work from or for a graded assignment into an AI tool. All other uses of AI on graded work must be cited.</a:t>
            </a:r>
          </a:p>
        </p:txBody>
      </p:sp>
      <p:sp>
        <p:nvSpPr>
          <p:cNvPr id="9" name="Rounded Rectangle 8">
            <a:extLst>
              <a:ext uri="{FF2B5EF4-FFF2-40B4-BE49-F238E27FC236}">
                <a16:creationId xmlns:a16="http://schemas.microsoft.com/office/drawing/2014/main" id="{C9245AB1-60D3-7999-8E30-9C1BDC2F2785}"/>
              </a:ext>
              <a:ext uri="{C183D7F6-B498-43B3-948B-1728B52AA6E4}">
                <adec:decorative xmlns:adec="http://schemas.microsoft.com/office/drawing/2017/decorative" val="1"/>
              </a:ext>
            </a:extLst>
          </p:cNvPr>
          <p:cNvSpPr/>
          <p:nvPr/>
        </p:nvSpPr>
        <p:spPr>
          <a:xfrm>
            <a:off x="1473681" y="1462197"/>
            <a:ext cx="9244638" cy="1975483"/>
          </a:xfrm>
          <a:prstGeom prst="roundRect">
            <a:avLst>
              <a:gd name="adj" fmla="val 12296"/>
            </a:avLst>
          </a:prstGeom>
          <a:noFill/>
          <a:ln w="38100">
            <a:solidFill>
              <a:schemeClr val="accent3"/>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B146F628-202B-413C-B3FC-D2EBF675552C}"/>
              </a:ext>
            </a:extLst>
          </p:cNvPr>
          <p:cNvSpPr>
            <a:spLocks noGrp="1"/>
          </p:cNvSpPr>
          <p:nvPr>
            <p:ph type="sldNum" sz="quarter" idx="12"/>
          </p:nvPr>
        </p:nvSpPr>
        <p:spPr/>
        <p:txBody>
          <a:bodyPr/>
          <a:lstStyle/>
          <a:p>
            <a:fld id="{B84CCEFC-A9FF-8249-A3D3-21FB7B7CCB8D}" type="slidenum">
              <a:rPr lang="en-US" smtClean="0"/>
              <a:t>35</a:t>
            </a:fld>
            <a:endParaRPr lang="en-US"/>
          </a:p>
        </p:txBody>
      </p:sp>
    </p:spTree>
    <p:extLst>
      <p:ext uri="{BB962C8B-B14F-4D97-AF65-F5344CB8AC3E}">
        <p14:creationId xmlns:p14="http://schemas.microsoft.com/office/powerpoint/2010/main" val="42294474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6573A-90F6-4485-EC62-9AF9C86C2B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AFAE66-B3CD-843D-9DA8-469E173DF23F}"/>
              </a:ext>
            </a:extLst>
          </p:cNvPr>
          <p:cNvSpPr>
            <a:spLocks noGrp="1"/>
          </p:cNvSpPr>
          <p:nvPr>
            <p:ph type="title"/>
          </p:nvPr>
        </p:nvSpPr>
        <p:spPr/>
        <p:txBody>
          <a:bodyPr>
            <a:normAutofit/>
          </a:bodyPr>
          <a:lstStyle/>
          <a:p>
            <a:r>
              <a:rPr lang="en-US" dirty="0"/>
              <a:t>CSE 123 AI Policy: Examples</a:t>
            </a:r>
          </a:p>
        </p:txBody>
      </p:sp>
      <p:sp>
        <p:nvSpPr>
          <p:cNvPr id="8" name="TextBox 7">
            <a:extLst>
              <a:ext uri="{FF2B5EF4-FFF2-40B4-BE49-F238E27FC236}">
                <a16:creationId xmlns:a16="http://schemas.microsoft.com/office/drawing/2014/main" id="{8EB3B0A8-8A20-ED28-DFD1-AB1D82DF7D83}"/>
              </a:ext>
            </a:extLst>
          </p:cNvPr>
          <p:cNvSpPr txBox="1"/>
          <p:nvPr/>
        </p:nvSpPr>
        <p:spPr>
          <a:xfrm>
            <a:off x="1633959" y="1632028"/>
            <a:ext cx="8924081" cy="1631216"/>
          </a:xfrm>
          <a:prstGeom prst="rect">
            <a:avLst/>
          </a:prstGeom>
          <a:noFill/>
        </p:spPr>
        <p:txBody>
          <a:bodyPr wrap="square" rtlCol="0">
            <a:spAutoFit/>
          </a:bodyPr>
          <a:lstStyle/>
          <a:p>
            <a:r>
              <a:rPr lang="en-US" sz="2000" b="1" i="1" dirty="0">
                <a:solidFill>
                  <a:schemeClr val="accent3"/>
                </a:solidFill>
              </a:rPr>
              <a:t>No part of any graded work may touch an AI tool.</a:t>
            </a:r>
          </a:p>
          <a:p>
            <a:endParaRPr lang="en-US" sz="2000" i="1" dirty="0"/>
          </a:p>
          <a:p>
            <a:r>
              <a:rPr lang="en-US" sz="2000" i="1" dirty="0"/>
              <a:t>You may not copy and paste any work generated by AI into any graded submission, nor may you copy and paste any work from or for a graded assignment into an AI tool. All other uses of AI on graded work must be cited.</a:t>
            </a:r>
          </a:p>
        </p:txBody>
      </p:sp>
      <p:sp>
        <p:nvSpPr>
          <p:cNvPr id="9" name="Rounded Rectangle 8">
            <a:extLst>
              <a:ext uri="{FF2B5EF4-FFF2-40B4-BE49-F238E27FC236}">
                <a16:creationId xmlns:a16="http://schemas.microsoft.com/office/drawing/2014/main" id="{8D6A50DA-172B-179E-AF1E-F7713F7F62CC}"/>
              </a:ext>
              <a:ext uri="{C183D7F6-B498-43B3-948B-1728B52AA6E4}">
                <adec:decorative xmlns:adec="http://schemas.microsoft.com/office/drawing/2017/decorative" val="1"/>
              </a:ext>
            </a:extLst>
          </p:cNvPr>
          <p:cNvSpPr/>
          <p:nvPr/>
        </p:nvSpPr>
        <p:spPr>
          <a:xfrm>
            <a:off x="1473681" y="1462197"/>
            <a:ext cx="9244638" cy="1975483"/>
          </a:xfrm>
          <a:prstGeom prst="roundRect">
            <a:avLst>
              <a:gd name="adj" fmla="val 12296"/>
            </a:avLst>
          </a:prstGeom>
          <a:noFill/>
          <a:ln w="38100">
            <a:solidFill>
              <a:schemeClr val="accent3"/>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descr="allowed actions under the CSE 123 AI policy">
            <a:extLst>
              <a:ext uri="{FF2B5EF4-FFF2-40B4-BE49-F238E27FC236}">
                <a16:creationId xmlns:a16="http://schemas.microsoft.com/office/drawing/2014/main" id="{2459E5B8-1E44-F3D9-87EE-BABA78F69AF7}"/>
              </a:ext>
            </a:extLst>
          </p:cNvPr>
          <p:cNvGrpSpPr/>
          <p:nvPr/>
        </p:nvGrpSpPr>
        <p:grpSpPr>
          <a:xfrm>
            <a:off x="1633958" y="3977668"/>
            <a:ext cx="4072361" cy="2139251"/>
            <a:chOff x="1633958" y="3977668"/>
            <a:chExt cx="4072361" cy="2139251"/>
          </a:xfrm>
        </p:grpSpPr>
        <p:grpSp>
          <p:nvGrpSpPr>
            <p:cNvPr id="10" name="Google Shape;177;p10" descr="Lectures">
              <a:extLst>
                <a:ext uri="{FF2B5EF4-FFF2-40B4-BE49-F238E27FC236}">
                  <a16:creationId xmlns:a16="http://schemas.microsoft.com/office/drawing/2014/main" id="{4E503594-0204-5545-F4B6-A2273D577BD3}"/>
                </a:ext>
                <a:ext uri="{C183D7F6-B498-43B3-948B-1728B52AA6E4}">
                  <adec:decorative xmlns:adec="http://schemas.microsoft.com/office/drawing/2017/decorative" val="0"/>
                </a:ext>
              </a:extLst>
            </p:cNvPr>
            <p:cNvGrpSpPr/>
            <p:nvPr/>
          </p:nvGrpSpPr>
          <p:grpSpPr>
            <a:xfrm>
              <a:off x="1633959" y="3977668"/>
              <a:ext cx="1735253" cy="427513"/>
              <a:chOff x="0" y="0"/>
              <a:chExt cx="2158549" cy="427512"/>
            </a:xfrm>
            <a:solidFill>
              <a:schemeClr val="accent6"/>
            </a:solidFill>
          </p:grpSpPr>
          <p:sp>
            <p:nvSpPr>
              <p:cNvPr id="11" name="Google Shape;178;p10">
                <a:extLst>
                  <a:ext uri="{FF2B5EF4-FFF2-40B4-BE49-F238E27FC236}">
                    <a16:creationId xmlns:a16="http://schemas.microsoft.com/office/drawing/2014/main" id="{FCCCAEAE-875F-4F00-C294-C0E9F56396E3}"/>
                  </a:ext>
                  <a:ext uri="{C183D7F6-B498-43B3-948B-1728B52AA6E4}">
                    <adec:decorative xmlns:adec="http://schemas.microsoft.com/office/drawing/2017/decorative" val="1"/>
                  </a:ext>
                </a:extLst>
              </p:cNvPr>
              <p:cNvSpPr/>
              <p:nvPr/>
            </p:nvSpPr>
            <p:spPr>
              <a:xfrm>
                <a:off x="0" y="0"/>
                <a:ext cx="2158549" cy="427512"/>
              </a:xfrm>
              <a:prstGeom prst="roundRect">
                <a:avLst>
                  <a:gd name="adj" fmla="val 16667"/>
                </a:avLst>
              </a:prstGeom>
              <a:grp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1" i="0" u="none" strike="noStrike" cap="none">
                  <a:solidFill>
                    <a:srgbClr val="FFFFFF"/>
                  </a:solidFill>
                  <a:latin typeface="Calibri"/>
                  <a:ea typeface="Calibri"/>
                  <a:cs typeface="Calibri"/>
                  <a:sym typeface="Calibri"/>
                </a:endParaRPr>
              </a:p>
            </p:txBody>
          </p:sp>
          <p:sp>
            <p:nvSpPr>
              <p:cNvPr id="12" name="Google Shape;179;p10">
                <a:extLst>
                  <a:ext uri="{FF2B5EF4-FFF2-40B4-BE49-F238E27FC236}">
                    <a16:creationId xmlns:a16="http://schemas.microsoft.com/office/drawing/2014/main" id="{2BB393F2-CF77-F575-C05C-758C731094EF}"/>
                  </a:ext>
                </a:extLst>
              </p:cNvPr>
              <p:cNvSpPr txBox="1"/>
              <p:nvPr/>
            </p:nvSpPr>
            <p:spPr>
              <a:xfrm>
                <a:off x="66589" y="29111"/>
                <a:ext cx="1993871" cy="369290"/>
              </a:xfrm>
              <a:prstGeom prst="rect">
                <a:avLst/>
              </a:prstGeom>
              <a:grp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FFFFFF"/>
                  </a:buClr>
                  <a:buSzPts val="1800"/>
                  <a:buFont typeface="Montserrat"/>
                  <a:buNone/>
                </a:pPr>
                <a:r>
                  <a:rPr lang="en-US" b="1" i="0" u="none" strike="noStrike" cap="none" dirty="0">
                    <a:solidFill>
                      <a:srgbClr val="FFFFFF"/>
                    </a:solidFill>
                    <a:latin typeface="Montserrat" pitchFamily="2" charset="77"/>
                    <a:ea typeface="Montserrat"/>
                    <a:cs typeface="Montserrat"/>
                    <a:sym typeface="Montserrat"/>
                  </a:rPr>
                  <a:t>ALLOWED</a:t>
                </a:r>
                <a:endParaRPr b="1" dirty="0">
                  <a:latin typeface="Montserrat" pitchFamily="2" charset="77"/>
                  <a:cs typeface="Calibri" panose="020F0502020204030204" pitchFamily="34" charset="0"/>
                </a:endParaRPr>
              </a:p>
            </p:txBody>
          </p:sp>
        </p:grpSp>
        <p:sp>
          <p:nvSpPr>
            <p:cNvPr id="16" name="TextBox 15">
              <a:extLst>
                <a:ext uri="{FF2B5EF4-FFF2-40B4-BE49-F238E27FC236}">
                  <a16:creationId xmlns:a16="http://schemas.microsoft.com/office/drawing/2014/main" id="{F8C1B74E-BE66-2BFB-608F-FF072F7B02F8}"/>
                </a:ext>
              </a:extLst>
            </p:cNvPr>
            <p:cNvSpPr txBox="1"/>
            <p:nvPr/>
          </p:nvSpPr>
          <p:spPr>
            <a:xfrm>
              <a:off x="1633958" y="4639591"/>
              <a:ext cx="4072361" cy="1477328"/>
            </a:xfrm>
            <a:prstGeom prst="rect">
              <a:avLst/>
            </a:prstGeom>
            <a:noFill/>
          </p:spPr>
          <p:txBody>
            <a:bodyPr wrap="square" rtlCol="0">
              <a:spAutoFit/>
            </a:bodyPr>
            <a:lstStyle/>
            <a:p>
              <a:pPr marL="285750" indent="-285750">
                <a:buClr>
                  <a:schemeClr val="accent6"/>
                </a:buClr>
                <a:buFont typeface="Arial" panose="020B0604020202020204" pitchFamily="34" charset="0"/>
                <a:buChar char="•"/>
              </a:pPr>
              <a:r>
                <a:rPr lang="en-US" sz="1800" dirty="0">
                  <a:latin typeface="Calibri" panose="020F0502020204030204" pitchFamily="34" charset="0"/>
                  <a:cs typeface="Calibri" panose="020F0502020204030204" pitchFamily="34" charset="0"/>
                </a:rPr>
                <a:t>Asking AI to </a:t>
              </a:r>
              <a:r>
                <a:rPr lang="en-US" sz="1800" b="1" dirty="0">
                  <a:solidFill>
                    <a:schemeClr val="accent6"/>
                  </a:solidFill>
                  <a:latin typeface="Calibri" panose="020F0502020204030204" pitchFamily="34" charset="0"/>
                  <a:cs typeface="Calibri" panose="020F0502020204030204" pitchFamily="34" charset="0"/>
                </a:rPr>
                <a:t>explain an error message</a:t>
              </a:r>
            </a:p>
            <a:p>
              <a:pPr marL="285750" indent="-285750">
                <a:buClr>
                  <a:schemeClr val="accent6"/>
                </a:buClr>
                <a:buFont typeface="Arial" panose="020B0604020202020204" pitchFamily="34" charset="0"/>
                <a:buChar char="•"/>
              </a:pPr>
              <a:r>
                <a:rPr lang="en-US" sz="1800" dirty="0">
                  <a:latin typeface="Calibri" panose="020F0502020204030204" pitchFamily="34" charset="0"/>
                  <a:cs typeface="Calibri" panose="020F0502020204030204" pitchFamily="34" charset="0"/>
                </a:rPr>
                <a:t>Asking AI to </a:t>
              </a:r>
              <a:r>
                <a:rPr lang="en-US" sz="1800" b="1" dirty="0">
                  <a:solidFill>
                    <a:schemeClr val="accent6"/>
                  </a:solidFill>
                  <a:latin typeface="Calibri" panose="020F0502020204030204" pitchFamily="34" charset="0"/>
                  <a:cs typeface="Calibri" panose="020F0502020204030204" pitchFamily="34" charset="0"/>
                </a:rPr>
                <a:t>explain the functionality of non-graded code</a:t>
              </a:r>
              <a:r>
                <a:rPr lang="en-US" sz="1800" b="1"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snippets </a:t>
              </a:r>
            </a:p>
            <a:p>
              <a:pPr marL="285750" indent="-285750">
                <a:buClr>
                  <a:schemeClr val="accent6"/>
                </a:buClr>
                <a:buFont typeface="Arial" panose="020B0604020202020204" pitchFamily="34" charset="0"/>
                <a:buChar char="•"/>
              </a:pPr>
              <a:r>
                <a:rPr lang="en-US" sz="1800" dirty="0">
                  <a:latin typeface="Calibri" panose="020F0502020204030204" pitchFamily="34" charset="0"/>
                  <a:cs typeface="Calibri" panose="020F0502020204030204" pitchFamily="34" charset="0"/>
                </a:rPr>
                <a:t>Asking AI to </a:t>
              </a:r>
              <a:r>
                <a:rPr lang="en-US" sz="1800" b="1" dirty="0">
                  <a:solidFill>
                    <a:schemeClr val="accent6"/>
                  </a:solidFill>
                  <a:latin typeface="Calibri" panose="020F0502020204030204" pitchFamily="34" charset="0"/>
                  <a:cs typeface="Calibri" panose="020F0502020204030204" pitchFamily="34" charset="0"/>
                </a:rPr>
                <a:t>suggest additional information </a:t>
              </a:r>
              <a:r>
                <a:rPr lang="en-US" sz="1800" dirty="0">
                  <a:latin typeface="Calibri" panose="020F0502020204030204" pitchFamily="34" charset="0"/>
                  <a:cs typeface="Calibri" panose="020F0502020204030204" pitchFamily="34" charset="0"/>
                </a:rPr>
                <a:t>or resources</a:t>
              </a:r>
            </a:p>
          </p:txBody>
        </p:sp>
      </p:grpSp>
      <p:grpSp>
        <p:nvGrpSpPr>
          <p:cNvPr id="5" name="Group 4" descr="prohibited actions under the CSE 123 AI policy">
            <a:extLst>
              <a:ext uri="{FF2B5EF4-FFF2-40B4-BE49-F238E27FC236}">
                <a16:creationId xmlns:a16="http://schemas.microsoft.com/office/drawing/2014/main" id="{93523C39-A9BB-714F-8E96-341FF8076F3E}"/>
              </a:ext>
            </a:extLst>
          </p:cNvPr>
          <p:cNvGrpSpPr/>
          <p:nvPr/>
        </p:nvGrpSpPr>
        <p:grpSpPr>
          <a:xfrm>
            <a:off x="6698412" y="3976404"/>
            <a:ext cx="4262814" cy="1863516"/>
            <a:chOff x="6698412" y="3976404"/>
            <a:chExt cx="4262814" cy="1863516"/>
          </a:xfrm>
        </p:grpSpPr>
        <p:grpSp>
          <p:nvGrpSpPr>
            <p:cNvPr id="13" name="Google Shape;177;p10" descr="Lectures">
              <a:extLst>
                <a:ext uri="{FF2B5EF4-FFF2-40B4-BE49-F238E27FC236}">
                  <a16:creationId xmlns:a16="http://schemas.microsoft.com/office/drawing/2014/main" id="{274389ED-9673-9029-4D75-F41467D157E4}"/>
                </a:ext>
                <a:ext uri="{C183D7F6-B498-43B3-948B-1728B52AA6E4}">
                  <adec:decorative xmlns:adec="http://schemas.microsoft.com/office/drawing/2017/decorative" val="0"/>
                </a:ext>
              </a:extLst>
            </p:cNvPr>
            <p:cNvGrpSpPr/>
            <p:nvPr/>
          </p:nvGrpSpPr>
          <p:grpSpPr>
            <a:xfrm>
              <a:off x="6698412" y="3976404"/>
              <a:ext cx="1812541" cy="427513"/>
              <a:chOff x="-1" y="0"/>
              <a:chExt cx="2254691" cy="427512"/>
            </a:xfrm>
            <a:solidFill>
              <a:schemeClr val="accent2"/>
            </a:solidFill>
          </p:grpSpPr>
          <p:sp>
            <p:nvSpPr>
              <p:cNvPr id="14" name="Google Shape;178;p10">
                <a:extLst>
                  <a:ext uri="{FF2B5EF4-FFF2-40B4-BE49-F238E27FC236}">
                    <a16:creationId xmlns:a16="http://schemas.microsoft.com/office/drawing/2014/main" id="{19C41D2D-A175-62AF-E1A6-EE9547F334B1}"/>
                  </a:ext>
                  <a:ext uri="{C183D7F6-B498-43B3-948B-1728B52AA6E4}">
                    <adec:decorative xmlns:adec="http://schemas.microsoft.com/office/drawing/2017/decorative" val="1"/>
                  </a:ext>
                </a:extLst>
              </p:cNvPr>
              <p:cNvSpPr/>
              <p:nvPr/>
            </p:nvSpPr>
            <p:spPr>
              <a:xfrm>
                <a:off x="-1" y="0"/>
                <a:ext cx="2254691" cy="427512"/>
              </a:xfrm>
              <a:prstGeom prst="roundRect">
                <a:avLst>
                  <a:gd name="adj" fmla="val 16667"/>
                </a:avLst>
              </a:prstGeom>
              <a:grp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1" i="0" u="none" strike="noStrike" cap="none">
                  <a:solidFill>
                    <a:srgbClr val="FFFFFF"/>
                  </a:solidFill>
                  <a:latin typeface="Calibri"/>
                  <a:ea typeface="Calibri"/>
                  <a:cs typeface="Calibri"/>
                  <a:sym typeface="Calibri"/>
                </a:endParaRPr>
              </a:p>
            </p:txBody>
          </p:sp>
          <p:sp>
            <p:nvSpPr>
              <p:cNvPr id="15" name="Google Shape;179;p10">
                <a:extLst>
                  <a:ext uri="{FF2B5EF4-FFF2-40B4-BE49-F238E27FC236}">
                    <a16:creationId xmlns:a16="http://schemas.microsoft.com/office/drawing/2014/main" id="{7D97A173-A964-DB47-2C8C-A56486C1CAC0}"/>
                  </a:ext>
                </a:extLst>
              </p:cNvPr>
              <p:cNvSpPr txBox="1"/>
              <p:nvPr/>
            </p:nvSpPr>
            <p:spPr>
              <a:xfrm>
                <a:off x="66588" y="29110"/>
                <a:ext cx="2082680" cy="369290"/>
              </a:xfrm>
              <a:prstGeom prst="rect">
                <a:avLst/>
              </a:prstGeom>
              <a:grp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FFFFFF"/>
                  </a:buClr>
                  <a:buSzPts val="1800"/>
                  <a:buFont typeface="Montserrat"/>
                  <a:buNone/>
                </a:pPr>
                <a:r>
                  <a:rPr lang="en-US" b="1" i="0" u="none" strike="noStrike" cap="none" dirty="0">
                    <a:solidFill>
                      <a:srgbClr val="FFFFFF"/>
                    </a:solidFill>
                    <a:latin typeface="Montserrat" pitchFamily="2" charset="77"/>
                    <a:ea typeface="Montserrat"/>
                    <a:cs typeface="Montserrat"/>
                    <a:sym typeface="Montserrat"/>
                  </a:rPr>
                  <a:t>PROHIBITED</a:t>
                </a:r>
                <a:endParaRPr b="1" dirty="0">
                  <a:latin typeface="Montserrat" pitchFamily="2" charset="77"/>
                  <a:cs typeface="Calibri" panose="020F0502020204030204" pitchFamily="34" charset="0"/>
                </a:endParaRPr>
              </a:p>
            </p:txBody>
          </p:sp>
        </p:grpSp>
        <p:sp>
          <p:nvSpPr>
            <p:cNvPr id="17" name="TextBox 16">
              <a:extLst>
                <a:ext uri="{FF2B5EF4-FFF2-40B4-BE49-F238E27FC236}">
                  <a16:creationId xmlns:a16="http://schemas.microsoft.com/office/drawing/2014/main" id="{B11DDB78-86E8-0414-79E4-C9BFE6BD4311}"/>
                </a:ext>
              </a:extLst>
            </p:cNvPr>
            <p:cNvSpPr txBox="1"/>
            <p:nvPr/>
          </p:nvSpPr>
          <p:spPr>
            <a:xfrm>
              <a:off x="6698414" y="4639591"/>
              <a:ext cx="4262812" cy="1200329"/>
            </a:xfrm>
            <a:prstGeom prst="rect">
              <a:avLst/>
            </a:prstGeom>
            <a:noFill/>
          </p:spPr>
          <p:txBody>
            <a:bodyPr wrap="square" rtlCol="0">
              <a:spAutoFit/>
            </a:bodyPr>
            <a:lstStyle/>
            <a:p>
              <a:pPr marL="285750" indent="-285750">
                <a:buClr>
                  <a:schemeClr val="accent2"/>
                </a:buClr>
                <a:buFont typeface="Arial" panose="020B0604020202020204" pitchFamily="34" charset="0"/>
                <a:buChar char="•"/>
              </a:pPr>
              <a:r>
                <a:rPr lang="en-US" sz="1800" b="1" dirty="0">
                  <a:solidFill>
                    <a:schemeClr val="accent2"/>
                  </a:solidFill>
                  <a:latin typeface="Calibri" panose="020F0502020204030204" pitchFamily="34" charset="0"/>
                  <a:cs typeface="Calibri" panose="020F0502020204030204" pitchFamily="34" charset="0"/>
                </a:rPr>
                <a:t>Generating code, comments, reflections</a:t>
              </a:r>
            </a:p>
            <a:p>
              <a:pPr marL="285750" indent="-285750">
                <a:buClr>
                  <a:schemeClr val="accent2"/>
                </a:buClr>
                <a:buFont typeface="Arial" panose="020B0604020202020204" pitchFamily="34" charset="0"/>
                <a:buChar char="•"/>
              </a:pPr>
              <a:r>
                <a:rPr lang="en-US" sz="1800" dirty="0">
                  <a:latin typeface="Calibri" panose="020F0502020204030204" pitchFamily="34" charset="0"/>
                  <a:cs typeface="Calibri" panose="020F0502020204030204" pitchFamily="34" charset="0"/>
                </a:rPr>
                <a:t>Using AI to </a:t>
              </a:r>
              <a:r>
                <a:rPr lang="en-US" sz="1800" b="1" dirty="0">
                  <a:solidFill>
                    <a:schemeClr val="accent2"/>
                  </a:solidFill>
                  <a:latin typeface="Calibri" panose="020F0502020204030204" pitchFamily="34" charset="0"/>
                  <a:cs typeface="Calibri" panose="020F0502020204030204" pitchFamily="34" charset="0"/>
                </a:rPr>
                <a:t>‘solve’ an assignment</a:t>
              </a:r>
            </a:p>
            <a:p>
              <a:pPr marL="285750" indent="-285750">
                <a:buClr>
                  <a:schemeClr val="accent2"/>
                </a:buClr>
                <a:buFont typeface="Arial" panose="020B0604020202020204" pitchFamily="34" charset="0"/>
                <a:buChar char="•"/>
              </a:pPr>
              <a:r>
                <a:rPr lang="en-US" sz="1800" dirty="0">
                  <a:latin typeface="Calibri" panose="020F0502020204030204" pitchFamily="34" charset="0"/>
                  <a:cs typeface="Calibri" panose="020F0502020204030204" pitchFamily="34" charset="0"/>
                </a:rPr>
                <a:t>Using AI to </a:t>
              </a:r>
              <a:r>
                <a:rPr lang="en-US" sz="1800" b="1" dirty="0">
                  <a:solidFill>
                    <a:schemeClr val="accent2"/>
                  </a:solidFill>
                  <a:latin typeface="Calibri" panose="020F0502020204030204" pitchFamily="34" charset="0"/>
                  <a:cs typeface="Calibri" panose="020F0502020204030204" pitchFamily="34" charset="0"/>
                </a:rPr>
                <a:t>write, modify, or extend</a:t>
              </a:r>
              <a:r>
                <a:rPr lang="en-US" sz="1800" dirty="0">
                  <a:solidFill>
                    <a:schemeClr val="accent2"/>
                  </a:solidFill>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reflections, code, comments, etc.</a:t>
              </a:r>
            </a:p>
          </p:txBody>
        </p:sp>
      </p:grpSp>
      <p:sp>
        <p:nvSpPr>
          <p:cNvPr id="7" name="TextBox 6">
            <a:extLst>
              <a:ext uri="{FF2B5EF4-FFF2-40B4-BE49-F238E27FC236}">
                <a16:creationId xmlns:a16="http://schemas.microsoft.com/office/drawing/2014/main" id="{C8CD2A99-F70B-F929-DCCA-8C1CD16C3811}"/>
              </a:ext>
            </a:extLst>
          </p:cNvPr>
          <p:cNvSpPr txBox="1"/>
          <p:nvPr/>
        </p:nvSpPr>
        <p:spPr>
          <a:xfrm>
            <a:off x="3555357" y="6358036"/>
            <a:ext cx="5081286" cy="307777"/>
          </a:xfrm>
          <a:prstGeom prst="rect">
            <a:avLst/>
          </a:prstGeom>
          <a:noFill/>
        </p:spPr>
        <p:txBody>
          <a:bodyPr wrap="square" rtlCol="0">
            <a:spAutoFit/>
          </a:bodyPr>
          <a:lstStyle/>
          <a:p>
            <a:pPr algn="ctr"/>
            <a:r>
              <a:rPr lang="en-US" dirty="0">
                <a:solidFill>
                  <a:schemeClr val="bg1">
                    <a:lumMod val="65000"/>
                  </a:schemeClr>
                </a:solidFill>
                <a:latin typeface="Calibri" panose="020F0502020204030204" pitchFamily="34" charset="0"/>
                <a:cs typeface="Calibri" panose="020F0502020204030204" pitchFamily="34" charset="0"/>
                <a:hlinkClick r:id="rId3"/>
              </a:rPr>
              <a:t>cs.uw.edu/123/syllabus/#using-ai-in-cse-123</a:t>
            </a:r>
            <a:endParaRPr lang="en-US" dirty="0">
              <a:solidFill>
                <a:schemeClr val="bg1">
                  <a:lumMod val="65000"/>
                </a:schemeClr>
              </a:solidFill>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50F2D3E2-C50A-4FA3-B260-FC4AC48EA7F6}"/>
              </a:ext>
            </a:extLst>
          </p:cNvPr>
          <p:cNvSpPr>
            <a:spLocks noGrp="1"/>
          </p:cNvSpPr>
          <p:nvPr>
            <p:ph type="sldNum" sz="quarter" idx="12"/>
          </p:nvPr>
        </p:nvSpPr>
        <p:spPr/>
        <p:txBody>
          <a:bodyPr/>
          <a:lstStyle/>
          <a:p>
            <a:fld id="{B84CCEFC-A9FF-8249-A3D3-21FB7B7CCB8D}" type="slidenum">
              <a:rPr lang="en-US" smtClean="0"/>
              <a:t>36</a:t>
            </a:fld>
            <a:endParaRPr lang="en-US"/>
          </a:p>
        </p:txBody>
      </p:sp>
    </p:spTree>
    <p:extLst>
      <p:ext uri="{BB962C8B-B14F-4D97-AF65-F5344CB8AC3E}">
        <p14:creationId xmlns:p14="http://schemas.microsoft.com/office/powerpoint/2010/main" val="3748403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74137-454F-4228-821A-939B43E99E6D}"/>
              </a:ext>
            </a:extLst>
          </p:cNvPr>
          <p:cNvSpPr>
            <a:spLocks noGrp="1"/>
          </p:cNvSpPr>
          <p:nvPr>
            <p:ph type="title"/>
          </p:nvPr>
        </p:nvSpPr>
        <p:spPr/>
        <p:txBody>
          <a:bodyPr/>
          <a:lstStyle/>
          <a:p>
            <a:r>
              <a:rPr lang="en-US" dirty="0"/>
              <a:t>Polymorphism Review 1</a:t>
            </a:r>
          </a:p>
        </p:txBody>
      </p:sp>
      <p:sp>
        <p:nvSpPr>
          <p:cNvPr id="3" name="Content Placeholder 2">
            <a:extLst>
              <a:ext uri="{FF2B5EF4-FFF2-40B4-BE49-F238E27FC236}">
                <a16:creationId xmlns:a16="http://schemas.microsoft.com/office/drawing/2014/main" id="{3768DF6D-D585-4D00-AEEE-A7BCCB0F5840}"/>
              </a:ext>
            </a:extLst>
          </p:cNvPr>
          <p:cNvSpPr>
            <a:spLocks noGrp="1"/>
          </p:cNvSpPr>
          <p:nvPr>
            <p:ph idx="1"/>
          </p:nvPr>
        </p:nvSpPr>
        <p:spPr>
          <a:xfrm>
            <a:off x="838199" y="1229833"/>
            <a:ext cx="10652393" cy="5486400"/>
          </a:xfrm>
        </p:spPr>
        <p:txBody>
          <a:bodyPr>
            <a:normAutofit/>
          </a:bodyPr>
          <a:lstStyle/>
          <a:p>
            <a:pPr indent="-406400">
              <a:lnSpc>
                <a:spcPct val="100000"/>
              </a:lnSpc>
              <a:buSzPts val="2800"/>
            </a:pPr>
            <a:r>
              <a:rPr lang="en-US" dirty="0" err="1">
                <a:solidFill>
                  <a:srgbClr val="C00000"/>
                </a:solidFill>
                <a:latin typeface="Source Code Pro" panose="020F0502020204030204" pitchFamily="49" charset="0"/>
              </a:rPr>
              <a:t>DeclaredType</a:t>
            </a:r>
            <a:r>
              <a:rPr lang="en-US" dirty="0">
                <a:latin typeface="Consolas" panose="020B0609020204030204" pitchFamily="49" charset="0"/>
              </a:rPr>
              <a:t> x = new </a:t>
            </a:r>
            <a:r>
              <a:rPr lang="en-US" dirty="0" err="1">
                <a:solidFill>
                  <a:srgbClr val="0070C0"/>
                </a:solidFill>
                <a:latin typeface="Source Code Pro" panose="020F0502020204030204" pitchFamily="49" charset="0"/>
              </a:rPr>
              <a:t>ActualType</a:t>
            </a:r>
            <a:r>
              <a:rPr lang="en-US" dirty="0">
                <a:latin typeface="Consolas" panose="020B0609020204030204" pitchFamily="49" charset="0"/>
              </a:rPr>
              <a:t>()</a:t>
            </a:r>
          </a:p>
          <a:p>
            <a:pPr lvl="1" indent="-406400">
              <a:lnSpc>
                <a:spcPct val="100000"/>
              </a:lnSpc>
              <a:buSzPts val="2800"/>
            </a:pPr>
            <a:r>
              <a:rPr lang="en-US" dirty="0"/>
              <a:t>All methods in </a:t>
            </a:r>
            <a:r>
              <a:rPr lang="en-US" dirty="0" err="1">
                <a:solidFill>
                  <a:srgbClr val="C00000"/>
                </a:solidFill>
                <a:latin typeface="Source Code Pro" panose="020F0502020204030204" pitchFamily="49" charset="0"/>
              </a:rPr>
              <a:t>DeclaredType</a:t>
            </a:r>
            <a:r>
              <a:rPr lang="en-US" dirty="0"/>
              <a:t> can be called on </a:t>
            </a:r>
            <a:r>
              <a:rPr lang="en-US" dirty="0">
                <a:latin typeface="Consolas" panose="020B0609020204030204" pitchFamily="49" charset="0"/>
              </a:rPr>
              <a:t>x</a:t>
            </a:r>
          </a:p>
          <a:p>
            <a:pPr lvl="1" indent="-406400">
              <a:lnSpc>
                <a:spcPct val="100000"/>
              </a:lnSpc>
              <a:buSzPts val="2800"/>
            </a:pPr>
            <a:r>
              <a:rPr lang="en-US" dirty="0"/>
              <a:t>We’ve seen this with interfaces (</a:t>
            </a:r>
            <a:r>
              <a:rPr lang="en-US" dirty="0">
                <a:solidFill>
                  <a:srgbClr val="C00000"/>
                </a:solidFill>
                <a:latin typeface="Consolas" panose="020B0609020204030204" pitchFamily="49" charset="0"/>
              </a:rPr>
              <a:t>List</a:t>
            </a:r>
            <a:r>
              <a:rPr lang="en-US" dirty="0">
                <a:latin typeface="Consolas" panose="020B0609020204030204" pitchFamily="49" charset="0"/>
              </a:rPr>
              <a:t>&lt;String&gt; </a:t>
            </a:r>
            <a:r>
              <a:rPr lang="en-US" dirty="0"/>
              <a:t>vs.  </a:t>
            </a:r>
            <a:r>
              <a:rPr lang="en-US" dirty="0" err="1">
                <a:solidFill>
                  <a:srgbClr val="0070C0"/>
                </a:solidFill>
                <a:latin typeface="Consolas" panose="020B0609020204030204" pitchFamily="49" charset="0"/>
              </a:rPr>
              <a:t>ArrayList</a:t>
            </a:r>
            <a:r>
              <a:rPr lang="en-US" dirty="0">
                <a:latin typeface="Consolas" panose="020B0609020204030204" pitchFamily="49" charset="0"/>
              </a:rPr>
              <a:t>&lt;String&gt;</a:t>
            </a:r>
            <a:r>
              <a:rPr lang="en-US" dirty="0"/>
              <a:t>)</a:t>
            </a:r>
          </a:p>
          <a:p>
            <a:pPr lvl="1" indent="-406400">
              <a:lnSpc>
                <a:spcPct val="100000"/>
              </a:lnSpc>
              <a:buSzPts val="2800"/>
            </a:pPr>
            <a:r>
              <a:rPr lang="en-US" dirty="0"/>
              <a:t>Also applies to inheritance relationships</a:t>
            </a:r>
          </a:p>
          <a:p>
            <a:pPr lvl="1" indent="-406400">
              <a:lnSpc>
                <a:spcPct val="100000"/>
              </a:lnSpc>
              <a:buSzPts val="2800"/>
            </a:pPr>
            <a:r>
              <a:rPr lang="en-US" b="1" dirty="0">
                <a:latin typeface="Calibri" panose="020F0502020204030204" pitchFamily="34" charset="0"/>
                <a:cs typeface="Calibri" panose="020F0502020204030204" pitchFamily="34" charset="0"/>
              </a:rPr>
              <a:t>Important: </a:t>
            </a:r>
            <a:r>
              <a:rPr lang="en-US" dirty="0">
                <a:latin typeface="Calibri" panose="020F0502020204030204" pitchFamily="34" charset="0"/>
                <a:cs typeface="Calibri" panose="020F0502020204030204" pitchFamily="34" charset="0"/>
              </a:rPr>
              <a:t>The </a:t>
            </a:r>
            <a:r>
              <a:rPr lang="en-US" dirty="0" err="1">
                <a:solidFill>
                  <a:srgbClr val="0070C0"/>
                </a:solidFill>
                <a:latin typeface="Source Code Pro" panose="020F0502020204030204" pitchFamily="49" charset="0"/>
              </a:rPr>
              <a:t>ActualType</a:t>
            </a:r>
            <a:r>
              <a:rPr lang="en-US" dirty="0">
                <a:latin typeface="Calibri" panose="020F0502020204030204" pitchFamily="34" charset="0"/>
                <a:cs typeface="Calibri" panose="020F0502020204030204" pitchFamily="34" charset="0"/>
              </a:rPr>
              <a:t> determines what method is actually called!</a:t>
            </a:r>
            <a:endParaRPr lang="en-US" b="1" dirty="0">
              <a:latin typeface="Calibri" panose="020F0502020204030204" pitchFamily="34" charset="0"/>
              <a:cs typeface="Calibri" panose="020F0502020204030204" pitchFamily="34" charset="0"/>
            </a:endParaRPr>
          </a:p>
          <a:p>
            <a:pPr lvl="1" indent="-406400">
              <a:lnSpc>
                <a:spcPct val="100000"/>
              </a:lnSpc>
              <a:buSzPts val="2800"/>
            </a:pPr>
            <a:endParaRPr lang="en-US" dirty="0"/>
          </a:p>
          <a:p>
            <a:pPr marL="0" indent="0">
              <a:lnSpc>
                <a:spcPct val="100000"/>
              </a:lnSpc>
              <a:buSzPts val="2800"/>
              <a:buNone/>
            </a:pPr>
            <a:endParaRPr lang="en-US" sz="1000" dirty="0">
              <a:latin typeface="Consolas" panose="020B0609020204030204" pitchFamily="49" charset="0"/>
            </a:endParaRPr>
          </a:p>
          <a:p>
            <a:pPr marL="0" indent="0">
              <a:lnSpc>
                <a:spcPct val="100000"/>
              </a:lnSpc>
              <a:buSzPts val="2800"/>
              <a:buNone/>
            </a:pPr>
            <a:r>
              <a:rPr lang="en-US" sz="2400" dirty="0">
                <a:solidFill>
                  <a:srgbClr val="C00000"/>
                </a:solidFill>
                <a:latin typeface="Consolas" panose="020B0609020204030204" pitchFamily="49" charset="0"/>
              </a:rPr>
              <a:t>Animal</a:t>
            </a:r>
            <a:r>
              <a:rPr lang="en-US" sz="2400" dirty="0">
                <a:latin typeface="Consolas" panose="020B0609020204030204" pitchFamily="49" charset="0"/>
              </a:rPr>
              <a:t>[] </a:t>
            </a:r>
            <a:r>
              <a:rPr lang="en-US" sz="2400" dirty="0" err="1">
                <a:latin typeface="Consolas" panose="020B0609020204030204" pitchFamily="49" charset="0"/>
              </a:rPr>
              <a:t>arr</a:t>
            </a:r>
            <a:r>
              <a:rPr lang="en-US" sz="2400" dirty="0">
                <a:latin typeface="Consolas" panose="020B0609020204030204" pitchFamily="49" charset="0"/>
              </a:rPr>
              <a:t> = {new </a:t>
            </a:r>
            <a:r>
              <a:rPr lang="en-US" sz="2400" dirty="0">
                <a:solidFill>
                  <a:srgbClr val="0070C0"/>
                </a:solidFill>
                <a:latin typeface="Consolas" panose="020B0609020204030204" pitchFamily="49" charset="0"/>
              </a:rPr>
              <a:t>Animal</a:t>
            </a:r>
            <a:r>
              <a:rPr lang="en-US" sz="2400" dirty="0">
                <a:latin typeface="Consolas" panose="020B0609020204030204" pitchFamily="49" charset="0"/>
              </a:rPr>
              <a:t>(), new </a:t>
            </a:r>
            <a:r>
              <a:rPr lang="en-US" sz="2400" dirty="0">
                <a:solidFill>
                  <a:srgbClr val="0070C0"/>
                </a:solidFill>
                <a:latin typeface="Consolas" panose="020B0609020204030204" pitchFamily="49" charset="0"/>
              </a:rPr>
              <a:t>Dog</a:t>
            </a:r>
            <a:r>
              <a:rPr lang="en-US" sz="2400" dirty="0">
                <a:latin typeface="Consolas" panose="020B0609020204030204" pitchFamily="49" charset="0"/>
              </a:rPr>
              <a:t>(), new </a:t>
            </a:r>
            <a:r>
              <a:rPr lang="en-US" sz="2400" dirty="0">
                <a:solidFill>
                  <a:srgbClr val="0070C0"/>
                </a:solidFill>
                <a:latin typeface="Consolas" panose="020B0609020204030204" pitchFamily="49" charset="0"/>
              </a:rPr>
              <a:t>Husky</a:t>
            </a:r>
            <a:r>
              <a:rPr lang="en-US" sz="2400" dirty="0">
                <a:latin typeface="Consolas" panose="020B0609020204030204" pitchFamily="49" charset="0"/>
              </a:rPr>
              <a:t>()};</a:t>
            </a:r>
          </a:p>
          <a:p>
            <a:pPr marL="0" indent="0">
              <a:lnSpc>
                <a:spcPct val="100000"/>
              </a:lnSpc>
              <a:buSzPts val="2800"/>
              <a:buNone/>
            </a:pPr>
            <a:r>
              <a:rPr lang="en-US" sz="2400" dirty="0">
                <a:latin typeface="Consolas" panose="020B0609020204030204" pitchFamily="49" charset="0"/>
              </a:rPr>
              <a:t>for (</a:t>
            </a:r>
            <a:r>
              <a:rPr lang="en-US" sz="2400" dirty="0">
                <a:solidFill>
                  <a:srgbClr val="C00000"/>
                </a:solidFill>
                <a:latin typeface="Consolas" panose="020B0609020204030204" pitchFamily="49" charset="0"/>
              </a:rPr>
              <a:t>Animal</a:t>
            </a:r>
            <a:r>
              <a:rPr lang="en-US" sz="2400" dirty="0">
                <a:latin typeface="Consolas" panose="020B0609020204030204" pitchFamily="49" charset="0"/>
              </a:rPr>
              <a:t> a : </a:t>
            </a:r>
            <a:r>
              <a:rPr lang="en-US" sz="2400" dirty="0" err="1">
                <a:latin typeface="Consolas" panose="020B0609020204030204" pitchFamily="49" charset="0"/>
              </a:rPr>
              <a:t>arr</a:t>
            </a:r>
            <a:r>
              <a:rPr lang="en-US" sz="2400" dirty="0">
                <a:latin typeface="Consolas" panose="020B0609020204030204" pitchFamily="49" charset="0"/>
              </a:rPr>
              <a:t>) {</a:t>
            </a:r>
          </a:p>
          <a:p>
            <a:pPr marL="0" indent="0">
              <a:lnSpc>
                <a:spcPct val="100000"/>
              </a:lnSpc>
              <a:buSzPts val="2800"/>
              <a:buNone/>
            </a:pPr>
            <a:r>
              <a:rPr lang="en-US" sz="2400" dirty="0">
                <a:latin typeface="Consolas" panose="020B0609020204030204" pitchFamily="49" charset="0"/>
              </a:rPr>
              <a:t>    </a:t>
            </a:r>
            <a:r>
              <a:rPr lang="en-US" sz="2400" dirty="0" err="1">
                <a:latin typeface="Consolas" panose="020B0609020204030204" pitchFamily="49" charset="0"/>
              </a:rPr>
              <a:t>a.speak</a:t>
            </a:r>
            <a:r>
              <a:rPr lang="en-US" sz="2400" dirty="0">
                <a:latin typeface="Consolas" panose="020B0609020204030204" pitchFamily="49" charset="0"/>
              </a:rPr>
              <a:t>();</a:t>
            </a:r>
          </a:p>
          <a:p>
            <a:pPr marL="0" indent="0">
              <a:lnSpc>
                <a:spcPct val="100000"/>
              </a:lnSpc>
              <a:buSzPts val="2800"/>
              <a:buNone/>
            </a:pPr>
            <a:r>
              <a:rPr lang="en-US" sz="2400" dirty="0">
                <a:latin typeface="Consolas" panose="020B0609020204030204" pitchFamily="49" charset="0"/>
              </a:rPr>
              <a:t>}</a:t>
            </a:r>
          </a:p>
        </p:txBody>
      </p:sp>
      <p:sp>
        <p:nvSpPr>
          <p:cNvPr id="4" name="Slide Number Placeholder 3">
            <a:extLst>
              <a:ext uri="{FF2B5EF4-FFF2-40B4-BE49-F238E27FC236}">
                <a16:creationId xmlns:a16="http://schemas.microsoft.com/office/drawing/2014/main" id="{F7A9C0E3-1CD0-4628-9A33-DAB72F744BFB}"/>
              </a:ext>
            </a:extLst>
          </p:cNvPr>
          <p:cNvSpPr>
            <a:spLocks noGrp="1"/>
          </p:cNvSpPr>
          <p:nvPr>
            <p:ph type="sldNum" sz="quarter" idx="12"/>
          </p:nvPr>
        </p:nvSpPr>
        <p:spPr/>
        <p:txBody>
          <a:bodyPr/>
          <a:lstStyle/>
          <a:p>
            <a:fld id="{B84CCEFC-A9FF-8249-A3D3-21FB7B7CCB8D}" type="slidenum">
              <a:rPr lang="en-US" smtClean="0"/>
              <a:t>4</a:t>
            </a:fld>
            <a:endParaRPr lang="en-US"/>
          </a:p>
        </p:txBody>
      </p:sp>
    </p:spTree>
    <p:extLst>
      <p:ext uri="{BB962C8B-B14F-4D97-AF65-F5344CB8AC3E}">
        <p14:creationId xmlns:p14="http://schemas.microsoft.com/office/powerpoint/2010/main" val="921079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B65E1C3-4690-8C41-A36C-3A2F54251B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90044F-AAEF-5AF6-47DD-E15743462A94}"/>
              </a:ext>
            </a:extLst>
          </p:cNvPr>
          <p:cNvSpPr>
            <a:spLocks noGrp="1"/>
          </p:cNvSpPr>
          <p:nvPr>
            <p:ph type="title"/>
          </p:nvPr>
        </p:nvSpPr>
        <p:spPr/>
        <p:txBody>
          <a:bodyPr/>
          <a:lstStyle/>
          <a:p>
            <a:r>
              <a:rPr lang="en-US" dirty="0"/>
              <a:t>Polymorphism Review 2</a:t>
            </a:r>
          </a:p>
        </p:txBody>
      </p:sp>
      <p:sp>
        <p:nvSpPr>
          <p:cNvPr id="3" name="Content Placeholder 2">
            <a:extLst>
              <a:ext uri="{FF2B5EF4-FFF2-40B4-BE49-F238E27FC236}">
                <a16:creationId xmlns:a16="http://schemas.microsoft.com/office/drawing/2014/main" id="{E9060B14-3213-36A0-5F3D-A05E3BE87606}"/>
              </a:ext>
            </a:extLst>
          </p:cNvPr>
          <p:cNvSpPr>
            <a:spLocks noGrp="1"/>
          </p:cNvSpPr>
          <p:nvPr>
            <p:ph idx="1"/>
          </p:nvPr>
        </p:nvSpPr>
        <p:spPr>
          <a:xfrm>
            <a:off x="838199" y="1229833"/>
            <a:ext cx="10652393" cy="5486400"/>
          </a:xfrm>
        </p:spPr>
        <p:txBody>
          <a:bodyPr>
            <a:normAutofit/>
          </a:bodyPr>
          <a:lstStyle/>
          <a:p>
            <a:pPr marL="0" indent="0">
              <a:lnSpc>
                <a:spcPct val="100000"/>
              </a:lnSpc>
              <a:buSzPts val="2800"/>
              <a:buNone/>
            </a:pPr>
            <a:endParaRPr lang="en-US" sz="2400" dirty="0">
              <a:solidFill>
                <a:srgbClr val="FF0000"/>
              </a:solidFill>
              <a:latin typeface="Consolas" panose="020B0609020204030204" pitchFamily="49" charset="0"/>
            </a:endParaRPr>
          </a:p>
          <a:p>
            <a:pPr marL="0" indent="0">
              <a:lnSpc>
                <a:spcPct val="100000"/>
              </a:lnSpc>
              <a:buSzPts val="2800"/>
              <a:buNone/>
            </a:pPr>
            <a:r>
              <a:rPr lang="en-US" sz="2400" dirty="0">
                <a:solidFill>
                  <a:srgbClr val="C00000"/>
                </a:solidFill>
                <a:latin typeface="Consolas" panose="020B0609020204030204" pitchFamily="49" charset="0"/>
              </a:rPr>
              <a:t>Animal</a:t>
            </a:r>
            <a:r>
              <a:rPr lang="en-US" sz="2400" dirty="0">
                <a:latin typeface="Consolas" panose="020B0609020204030204" pitchFamily="49" charset="0"/>
              </a:rPr>
              <a:t>[] </a:t>
            </a:r>
            <a:r>
              <a:rPr lang="en-US" sz="2400" dirty="0" err="1">
                <a:latin typeface="Consolas" panose="020B0609020204030204" pitchFamily="49" charset="0"/>
              </a:rPr>
              <a:t>arr</a:t>
            </a:r>
            <a:r>
              <a:rPr lang="en-US" sz="2400" dirty="0">
                <a:latin typeface="Consolas" panose="020B0609020204030204" pitchFamily="49" charset="0"/>
              </a:rPr>
              <a:t> = {new </a:t>
            </a:r>
            <a:r>
              <a:rPr lang="en-US" sz="2400" dirty="0">
                <a:solidFill>
                  <a:srgbClr val="0070C0"/>
                </a:solidFill>
                <a:latin typeface="Consolas" panose="020B0609020204030204" pitchFamily="49" charset="0"/>
              </a:rPr>
              <a:t>Animal</a:t>
            </a:r>
            <a:r>
              <a:rPr lang="en-US" sz="2400" dirty="0">
                <a:latin typeface="Consolas" panose="020B0609020204030204" pitchFamily="49" charset="0"/>
              </a:rPr>
              <a:t>(), new </a:t>
            </a:r>
            <a:r>
              <a:rPr lang="en-US" sz="2400" dirty="0">
                <a:solidFill>
                  <a:srgbClr val="0070C0"/>
                </a:solidFill>
                <a:latin typeface="Consolas" panose="020B0609020204030204" pitchFamily="49" charset="0"/>
              </a:rPr>
              <a:t>Dog</a:t>
            </a:r>
            <a:r>
              <a:rPr lang="en-US" sz="2400" dirty="0">
                <a:latin typeface="Consolas" panose="020B0609020204030204" pitchFamily="49" charset="0"/>
              </a:rPr>
              <a:t>(), new </a:t>
            </a:r>
            <a:r>
              <a:rPr lang="en-US" sz="2400" dirty="0">
                <a:solidFill>
                  <a:srgbClr val="0070C0"/>
                </a:solidFill>
                <a:latin typeface="Consolas" panose="020B0609020204030204" pitchFamily="49" charset="0"/>
              </a:rPr>
              <a:t>Husky</a:t>
            </a:r>
            <a:r>
              <a:rPr lang="en-US" sz="2400" dirty="0">
                <a:latin typeface="Consolas" panose="020B0609020204030204" pitchFamily="49" charset="0"/>
              </a:rPr>
              <a:t>()};</a:t>
            </a:r>
          </a:p>
          <a:p>
            <a:pPr marL="0" indent="0">
              <a:lnSpc>
                <a:spcPct val="100000"/>
              </a:lnSpc>
              <a:buSzPts val="2800"/>
              <a:buNone/>
            </a:pPr>
            <a:r>
              <a:rPr lang="en-US" sz="2400" dirty="0">
                <a:latin typeface="Consolas" panose="020B0609020204030204" pitchFamily="49" charset="0"/>
              </a:rPr>
              <a:t>for (</a:t>
            </a:r>
            <a:r>
              <a:rPr lang="en-US" sz="2400" dirty="0">
                <a:solidFill>
                  <a:srgbClr val="C00000"/>
                </a:solidFill>
                <a:latin typeface="Consolas" panose="020B0609020204030204" pitchFamily="49" charset="0"/>
              </a:rPr>
              <a:t>Animal</a:t>
            </a:r>
            <a:r>
              <a:rPr lang="en-US" sz="2400" dirty="0">
                <a:latin typeface="Consolas" panose="020B0609020204030204" pitchFamily="49" charset="0"/>
              </a:rPr>
              <a:t> a : </a:t>
            </a:r>
            <a:r>
              <a:rPr lang="en-US" sz="2400" dirty="0" err="1">
                <a:latin typeface="Consolas" panose="020B0609020204030204" pitchFamily="49" charset="0"/>
              </a:rPr>
              <a:t>arr</a:t>
            </a:r>
            <a:r>
              <a:rPr lang="en-US" sz="2400" dirty="0">
                <a:latin typeface="Consolas" panose="020B0609020204030204" pitchFamily="49" charset="0"/>
              </a:rPr>
              <a:t>) {</a:t>
            </a:r>
          </a:p>
          <a:p>
            <a:pPr marL="0" indent="0">
              <a:lnSpc>
                <a:spcPct val="100000"/>
              </a:lnSpc>
              <a:buSzPts val="2800"/>
              <a:buNone/>
            </a:pPr>
            <a:r>
              <a:rPr lang="en-US" sz="2400" dirty="0">
                <a:latin typeface="Consolas" panose="020B0609020204030204" pitchFamily="49" charset="0"/>
              </a:rPr>
              <a:t>    </a:t>
            </a:r>
            <a:r>
              <a:rPr lang="en-US" sz="2400" dirty="0" err="1">
                <a:latin typeface="Consolas" panose="020B0609020204030204" pitchFamily="49" charset="0"/>
              </a:rPr>
              <a:t>a.speak</a:t>
            </a:r>
            <a:r>
              <a:rPr lang="en-US" sz="2400" dirty="0">
                <a:latin typeface="Consolas" panose="020B0609020204030204" pitchFamily="49" charset="0"/>
              </a:rPr>
              <a:t>();</a:t>
            </a:r>
          </a:p>
          <a:p>
            <a:pPr marL="0" indent="0">
              <a:lnSpc>
                <a:spcPct val="100000"/>
              </a:lnSpc>
              <a:buSzPts val="2800"/>
              <a:buNone/>
            </a:pPr>
            <a:r>
              <a:rPr lang="en-US" sz="2400" dirty="0">
                <a:latin typeface="Consolas" panose="020B0609020204030204" pitchFamily="49" charset="0"/>
              </a:rPr>
              <a:t>}</a:t>
            </a:r>
          </a:p>
          <a:p>
            <a:pPr marL="0" indent="0">
              <a:lnSpc>
                <a:spcPct val="100000"/>
              </a:lnSpc>
              <a:buSzPts val="2800"/>
              <a:buNone/>
            </a:pPr>
            <a:endParaRPr lang="en-US" sz="2400" dirty="0">
              <a:latin typeface="Consolas" panose="020B0609020204030204" pitchFamily="49" charset="0"/>
            </a:endParaRPr>
          </a:p>
          <a:p>
            <a:pPr indent="-406400">
              <a:lnSpc>
                <a:spcPct val="100000"/>
              </a:lnSpc>
              <a:buSzPts val="2800"/>
            </a:pPr>
            <a:r>
              <a:rPr lang="en-US" dirty="0" err="1">
                <a:solidFill>
                  <a:srgbClr val="C00000"/>
                </a:solidFill>
                <a:latin typeface="Source Code Pro" panose="020F0502020204030204" pitchFamily="49" charset="0"/>
              </a:rPr>
              <a:t>DeclaredType</a:t>
            </a:r>
            <a:r>
              <a:rPr lang="en-US" dirty="0">
                <a:latin typeface="Consolas" panose="020B0609020204030204" pitchFamily="49" charset="0"/>
              </a:rPr>
              <a:t> x = new </a:t>
            </a:r>
            <a:r>
              <a:rPr lang="en-US" dirty="0" err="1">
                <a:solidFill>
                  <a:srgbClr val="0070C0"/>
                </a:solidFill>
                <a:latin typeface="Source Code Pro" panose="020F0502020204030204" pitchFamily="49" charset="0"/>
              </a:rPr>
              <a:t>ActualType</a:t>
            </a:r>
            <a:r>
              <a:rPr lang="en-US" dirty="0">
                <a:latin typeface="Consolas" panose="020B0609020204030204" pitchFamily="49" charset="0"/>
              </a:rPr>
              <a:t>()</a:t>
            </a:r>
            <a:endParaRPr lang="en-US" sz="2400" dirty="0">
              <a:latin typeface="Consolas" panose="020B0609020204030204" pitchFamily="49" charset="0"/>
            </a:endParaRPr>
          </a:p>
          <a:p>
            <a:pPr lvl="1" indent="-406400">
              <a:lnSpc>
                <a:spcPct val="100000"/>
              </a:lnSpc>
              <a:buSzPts val="2800"/>
            </a:pPr>
            <a:r>
              <a:rPr lang="en-US" sz="2800" b="1" dirty="0">
                <a:latin typeface="Calibri" panose="020F0502020204030204" pitchFamily="34" charset="0"/>
                <a:cs typeface="Calibri" panose="020F0502020204030204" pitchFamily="34" charset="0"/>
              </a:rPr>
              <a:t>Important: </a:t>
            </a:r>
            <a:br>
              <a:rPr lang="en-US" sz="2800" b="1" dirty="0">
                <a:latin typeface="Calibri" panose="020F0502020204030204" pitchFamily="34" charset="0"/>
                <a:cs typeface="Calibri" panose="020F0502020204030204" pitchFamily="34" charset="0"/>
              </a:rPr>
            </a:br>
            <a:r>
              <a:rPr lang="en-US" sz="800" b="1" dirty="0">
                <a:latin typeface="Calibri" panose="020F0502020204030204" pitchFamily="34" charset="0"/>
                <a:cs typeface="Calibri" panose="020F0502020204030204" pitchFamily="34" charset="0"/>
              </a:rPr>
              <a:t>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The </a:t>
            </a:r>
            <a:r>
              <a:rPr lang="en-US" sz="2800" dirty="0" err="1">
                <a:solidFill>
                  <a:srgbClr val="0070C0"/>
                </a:solidFill>
                <a:latin typeface="Source Code Pro" panose="020F0502020204030204" pitchFamily="49" charset="0"/>
              </a:rPr>
              <a:t>ActualType</a:t>
            </a:r>
            <a:r>
              <a:rPr lang="en-US" sz="2800" dirty="0">
                <a:latin typeface="Calibri" panose="020F0502020204030204" pitchFamily="34" charset="0"/>
                <a:cs typeface="Calibri" panose="020F0502020204030204" pitchFamily="34" charset="0"/>
              </a:rPr>
              <a:t> determines what method is actually called!</a:t>
            </a:r>
            <a:endParaRPr lang="en-US" sz="2800" b="1"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8608D1CC-474E-4D8F-B813-9CE808152348}"/>
              </a:ext>
            </a:extLst>
          </p:cNvPr>
          <p:cNvSpPr>
            <a:spLocks noGrp="1"/>
          </p:cNvSpPr>
          <p:nvPr>
            <p:ph type="sldNum" sz="quarter" idx="12"/>
          </p:nvPr>
        </p:nvSpPr>
        <p:spPr/>
        <p:txBody>
          <a:bodyPr/>
          <a:lstStyle/>
          <a:p>
            <a:fld id="{B84CCEFC-A9FF-8249-A3D3-21FB7B7CCB8D}" type="slidenum">
              <a:rPr lang="en-US" smtClean="0"/>
              <a:t>5</a:t>
            </a:fld>
            <a:endParaRPr lang="en-US"/>
          </a:p>
        </p:txBody>
      </p:sp>
    </p:spTree>
    <p:extLst>
      <p:ext uri="{BB962C8B-B14F-4D97-AF65-F5344CB8AC3E}">
        <p14:creationId xmlns:p14="http://schemas.microsoft.com/office/powerpoint/2010/main" val="1741834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9CA84-BB09-F98A-324E-682DF90F3D4D}"/>
              </a:ext>
            </a:extLst>
          </p:cNvPr>
          <p:cNvSpPr>
            <a:spLocks noGrp="1"/>
          </p:cNvSpPr>
          <p:nvPr>
            <p:ph type="title"/>
          </p:nvPr>
        </p:nvSpPr>
        <p:spPr/>
        <p:txBody>
          <a:bodyPr/>
          <a:lstStyle/>
          <a:p>
            <a:r>
              <a:rPr lang="en-US" dirty="0"/>
              <a:t>Declared Type and Actual Type</a:t>
            </a:r>
          </a:p>
        </p:txBody>
      </p:sp>
      <p:sp>
        <p:nvSpPr>
          <p:cNvPr id="10" name="TextBox 9">
            <a:extLst>
              <a:ext uri="{FF2B5EF4-FFF2-40B4-BE49-F238E27FC236}">
                <a16:creationId xmlns:a16="http://schemas.microsoft.com/office/drawing/2014/main" id="{BD1C9554-2A6D-01BA-47C4-D1653A9A2E12}"/>
              </a:ext>
            </a:extLst>
          </p:cNvPr>
          <p:cNvSpPr txBox="1"/>
          <p:nvPr/>
        </p:nvSpPr>
        <p:spPr>
          <a:xfrm>
            <a:off x="2761872" y="1483508"/>
            <a:ext cx="6494085" cy="400110"/>
          </a:xfrm>
          <a:prstGeom prst="rect">
            <a:avLst/>
          </a:prstGeom>
          <a:noFill/>
        </p:spPr>
        <p:txBody>
          <a:bodyPr wrap="none" rtlCol="0">
            <a:spAutoFit/>
          </a:bodyPr>
          <a:lstStyle/>
          <a:p>
            <a:r>
              <a:rPr lang="en-US" sz="2000" b="0" i="0" dirty="0" err="1">
                <a:solidFill>
                  <a:srgbClr val="C00000"/>
                </a:solidFill>
                <a:effectLst/>
                <a:latin typeface="Source Code Pro" panose="020F0502020204030204" pitchFamily="49" charset="0"/>
              </a:rPr>
              <a:t>DeclaredType</a:t>
            </a:r>
            <a:r>
              <a:rPr lang="en-US" sz="2000" b="0" i="0" dirty="0">
                <a:solidFill>
                  <a:srgbClr val="000000"/>
                </a:solidFill>
                <a:effectLst/>
                <a:latin typeface="Source Code Pro" panose="020F0502020204030204" pitchFamily="49" charset="0"/>
              </a:rPr>
              <a:t> </a:t>
            </a:r>
            <a:r>
              <a:rPr lang="en-US" sz="2000" b="0" i="0" dirty="0" err="1">
                <a:solidFill>
                  <a:srgbClr val="000000"/>
                </a:solidFill>
                <a:effectLst/>
                <a:latin typeface="Source Code Pro" panose="020F0502020204030204" pitchFamily="49" charset="0"/>
              </a:rPr>
              <a:t>varName</a:t>
            </a:r>
            <a:r>
              <a:rPr lang="en-US" sz="2000" b="0" i="0" dirty="0">
                <a:solidFill>
                  <a:srgbClr val="000000"/>
                </a:solidFill>
                <a:effectLst/>
                <a:latin typeface="Source Code Pro" panose="020F0502020204030204" pitchFamily="49" charset="0"/>
              </a:rPr>
              <a:t> = new </a:t>
            </a:r>
            <a:r>
              <a:rPr lang="en-US" sz="2000" b="0" i="0" dirty="0" err="1">
                <a:solidFill>
                  <a:srgbClr val="0070C0"/>
                </a:solidFill>
                <a:effectLst/>
                <a:latin typeface="Source Code Pro" panose="020F0502020204030204" pitchFamily="49" charset="0"/>
              </a:rPr>
              <a:t>ActualType</a:t>
            </a:r>
            <a:r>
              <a:rPr lang="en-US" sz="2000" b="0" i="0" dirty="0">
                <a:solidFill>
                  <a:srgbClr val="000000"/>
                </a:solidFill>
                <a:effectLst/>
                <a:latin typeface="Source Code Pro" panose="020F0502020204030204" pitchFamily="49" charset="0"/>
              </a:rPr>
              <a:t>(…);</a:t>
            </a:r>
            <a:endParaRPr lang="en-US" sz="2000" dirty="0"/>
          </a:p>
        </p:txBody>
      </p:sp>
      <p:sp>
        <p:nvSpPr>
          <p:cNvPr id="4" name="TextBox 3">
            <a:extLst>
              <a:ext uri="{FF2B5EF4-FFF2-40B4-BE49-F238E27FC236}">
                <a16:creationId xmlns:a16="http://schemas.microsoft.com/office/drawing/2014/main" id="{329C26DB-F437-1865-8B48-8A110293C069}"/>
              </a:ext>
            </a:extLst>
          </p:cNvPr>
          <p:cNvSpPr txBox="1"/>
          <p:nvPr/>
        </p:nvSpPr>
        <p:spPr>
          <a:xfrm>
            <a:off x="2422018" y="2312937"/>
            <a:ext cx="7433766" cy="400110"/>
          </a:xfrm>
          <a:prstGeom prst="rect">
            <a:avLst/>
          </a:prstGeom>
          <a:solidFill>
            <a:schemeClr val="accent4">
              <a:lumMod val="20000"/>
              <a:lumOff val="80000"/>
            </a:schemeClr>
          </a:solidFill>
          <a:ln w="38100">
            <a:solidFill>
              <a:schemeClr val="accent4">
                <a:lumMod val="75000"/>
              </a:schemeClr>
            </a:solidFill>
          </a:ln>
        </p:spPr>
        <p:txBody>
          <a:bodyPr wrap="none" rtlCol="0">
            <a:spAutoFit/>
          </a:bodyPr>
          <a:lstStyle/>
          <a:p>
            <a:r>
              <a:rPr lang="en-US" sz="2000" dirty="0" err="1">
                <a:solidFill>
                  <a:srgbClr val="0070C0"/>
                </a:solidFill>
                <a:latin typeface="Source Code Pro" panose="020F0502020204030204" pitchFamily="49" charset="0"/>
              </a:rPr>
              <a:t>ActualType</a:t>
            </a:r>
            <a:r>
              <a:rPr lang="en-US" sz="2000" dirty="0">
                <a:solidFill>
                  <a:srgbClr val="0070C0"/>
                </a:solidFill>
                <a:latin typeface="Source Code Pro" panose="020F0502020204030204" pitchFamily="49" charset="0"/>
              </a:rPr>
              <a:t> </a:t>
            </a:r>
            <a:r>
              <a:rPr lang="en-US" sz="2000" dirty="0">
                <a:latin typeface="Calibri" panose="020F0502020204030204" pitchFamily="34" charset="0"/>
                <a:cs typeface="Calibri" panose="020F0502020204030204" pitchFamily="34" charset="0"/>
              </a:rPr>
              <a:t>must be a subclass of (or same as)</a:t>
            </a:r>
            <a:r>
              <a:rPr lang="en-US" sz="2000" dirty="0">
                <a:latin typeface="Source Code Pro" panose="020F0502020204030204" pitchFamily="49" charset="0"/>
              </a:rPr>
              <a:t> </a:t>
            </a:r>
            <a:r>
              <a:rPr lang="en-US" sz="2000" b="0" i="0" dirty="0" err="1">
                <a:solidFill>
                  <a:srgbClr val="C00000"/>
                </a:solidFill>
                <a:effectLst/>
                <a:latin typeface="Source Code Pro" panose="020F0502020204030204" pitchFamily="49" charset="0"/>
              </a:rPr>
              <a:t>DeclaredType</a:t>
            </a:r>
            <a:endParaRPr lang="en-US" sz="2000" dirty="0">
              <a:solidFill>
                <a:srgbClr val="C00000"/>
              </a:solidFill>
            </a:endParaRPr>
          </a:p>
        </p:txBody>
      </p:sp>
      <p:grpSp>
        <p:nvGrpSpPr>
          <p:cNvPr id="5" name="Group 4" descr="Example 1&#10;Animal rufus = new Dog(&quot;Rufus&quot;);&#10;&#10;Declared type is Animal; Actual type is Dog&#10;&#10;Can call methods that make sense for EVERY Animal &#10;If Dog overrides a method, uses the Dog version">
            <a:extLst>
              <a:ext uri="{FF2B5EF4-FFF2-40B4-BE49-F238E27FC236}">
                <a16:creationId xmlns:a16="http://schemas.microsoft.com/office/drawing/2014/main" id="{2265B3EE-8668-4DBD-B0A7-1F77D458B8CD}"/>
              </a:ext>
            </a:extLst>
          </p:cNvPr>
          <p:cNvGrpSpPr/>
          <p:nvPr/>
        </p:nvGrpSpPr>
        <p:grpSpPr>
          <a:xfrm>
            <a:off x="173163" y="3756140"/>
            <a:ext cx="5835752" cy="2283880"/>
            <a:chOff x="173163" y="3756140"/>
            <a:chExt cx="5835752" cy="2283880"/>
          </a:xfrm>
        </p:grpSpPr>
        <p:sp>
          <p:nvSpPr>
            <p:cNvPr id="8" name="TextBox 7">
              <a:extLst>
                <a:ext uri="{FF2B5EF4-FFF2-40B4-BE49-F238E27FC236}">
                  <a16:creationId xmlns:a16="http://schemas.microsoft.com/office/drawing/2014/main" id="{3633E257-17D9-A352-408A-85BD61DDB18D}"/>
                </a:ext>
              </a:extLst>
            </p:cNvPr>
            <p:cNvSpPr txBox="1"/>
            <p:nvPr/>
          </p:nvSpPr>
          <p:spPr>
            <a:xfrm>
              <a:off x="173163" y="3756140"/>
              <a:ext cx="4134465" cy="584775"/>
            </a:xfrm>
            <a:prstGeom prst="rect">
              <a:avLst/>
            </a:prstGeom>
            <a:noFill/>
          </p:spPr>
          <p:txBody>
            <a:bodyPr wrap="none" rtlCol="0">
              <a:spAutoFit/>
            </a:bodyPr>
            <a:lstStyle/>
            <a:p>
              <a:r>
                <a:rPr lang="en-US" sz="1600" b="0" i="0" u="sng" dirty="0">
                  <a:effectLst/>
                </a:rPr>
                <a:t>Example 1</a:t>
              </a:r>
            </a:p>
            <a:p>
              <a:r>
                <a:rPr lang="en-US" sz="1600" b="0" i="0" dirty="0">
                  <a:solidFill>
                    <a:srgbClr val="C00000"/>
                  </a:solidFill>
                  <a:effectLst/>
                  <a:latin typeface="Source Code Pro" panose="020F0502020204030204" pitchFamily="49" charset="0"/>
                </a:rPr>
                <a:t>Animal</a:t>
              </a:r>
              <a:r>
                <a:rPr lang="en-US" sz="1600" b="0" i="0" dirty="0">
                  <a:solidFill>
                    <a:srgbClr val="000000"/>
                  </a:solidFill>
                  <a:effectLst/>
                  <a:latin typeface="Source Code Pro" panose="020F0502020204030204" pitchFamily="49" charset="0"/>
                </a:rPr>
                <a:t> rufus = new </a:t>
              </a:r>
              <a:r>
                <a:rPr lang="en-US" sz="1600" b="0" i="0" dirty="0">
                  <a:solidFill>
                    <a:srgbClr val="0070C0"/>
                  </a:solidFill>
                  <a:effectLst/>
                  <a:latin typeface="Source Code Pro" panose="020F0502020204030204" pitchFamily="49" charset="0"/>
                </a:rPr>
                <a:t>Dog</a:t>
              </a:r>
              <a:r>
                <a:rPr lang="en-US" sz="1600" b="0" i="0" dirty="0">
                  <a:solidFill>
                    <a:srgbClr val="000000"/>
                  </a:solidFill>
                  <a:effectLst/>
                  <a:latin typeface="Source Code Pro" panose="020F0502020204030204" pitchFamily="49" charset="0"/>
                </a:rPr>
                <a:t>("Rufus");</a:t>
              </a:r>
              <a:endParaRPr lang="en-US" sz="1600" dirty="0"/>
            </a:p>
          </p:txBody>
        </p:sp>
        <p:sp>
          <p:nvSpPr>
            <p:cNvPr id="11" name="TextBox 10">
              <a:extLst>
                <a:ext uri="{FF2B5EF4-FFF2-40B4-BE49-F238E27FC236}">
                  <a16:creationId xmlns:a16="http://schemas.microsoft.com/office/drawing/2014/main" id="{05E61201-1B4F-6552-C9FF-9A8937684C46}"/>
                </a:ext>
              </a:extLst>
            </p:cNvPr>
            <p:cNvSpPr txBox="1"/>
            <p:nvPr/>
          </p:nvSpPr>
          <p:spPr>
            <a:xfrm>
              <a:off x="173163" y="4562692"/>
              <a:ext cx="5835752" cy="1477328"/>
            </a:xfrm>
            <a:prstGeom prst="rect">
              <a:avLst/>
            </a:prstGeom>
            <a:noFill/>
          </p:spPr>
          <p:txBody>
            <a:bodyPr wrap="square" rtlCol="0">
              <a:spAutoFit/>
            </a:bodyPr>
            <a:lstStyle/>
            <a:p>
              <a:r>
                <a:rPr lang="en-US" dirty="0">
                  <a:solidFill>
                    <a:srgbClr val="C00000"/>
                  </a:solidFill>
                </a:rPr>
                <a:t>Declared Type: Animal</a:t>
              </a:r>
            </a:p>
            <a:p>
              <a:r>
                <a:rPr lang="en-US" dirty="0">
                  <a:solidFill>
                    <a:srgbClr val="0070C0"/>
                  </a:solidFill>
                </a:rPr>
                <a:t>Actual Type: Dog</a:t>
              </a:r>
            </a:p>
            <a:p>
              <a:endParaRPr lang="en-US" dirty="0"/>
            </a:p>
            <a:p>
              <a:r>
                <a:rPr lang="en-US" dirty="0"/>
                <a:t>Can call methods that makes sense for EVERY </a:t>
              </a:r>
              <a:r>
                <a:rPr lang="en-US" dirty="0">
                  <a:solidFill>
                    <a:srgbClr val="C00000"/>
                  </a:solidFill>
                </a:rPr>
                <a:t>Animal</a:t>
              </a:r>
            </a:p>
            <a:p>
              <a:r>
                <a:rPr lang="en-US" dirty="0"/>
                <a:t>If </a:t>
              </a:r>
              <a:r>
                <a:rPr lang="en-US" dirty="0">
                  <a:solidFill>
                    <a:srgbClr val="0070C0"/>
                  </a:solidFill>
                </a:rPr>
                <a:t>Dog</a:t>
              </a:r>
              <a:r>
                <a:rPr lang="en-US" dirty="0"/>
                <a:t> overrides a method, uses the </a:t>
              </a:r>
              <a:r>
                <a:rPr lang="en-US" dirty="0">
                  <a:solidFill>
                    <a:srgbClr val="0070C0"/>
                  </a:solidFill>
                </a:rPr>
                <a:t>Dog</a:t>
              </a:r>
              <a:r>
                <a:rPr lang="en-US" dirty="0"/>
                <a:t> version</a:t>
              </a:r>
            </a:p>
          </p:txBody>
        </p:sp>
      </p:grpSp>
      <p:grpSp>
        <p:nvGrpSpPr>
          <p:cNvPr id="6" name="Group 5" descr="Example 2&#10;Dog rufus = new Dog(&quot;Rufus&quot;);&#10;&#10;Declared type is Dog; Actual type is Dog&#10;&#10;Can call methods that make sense for EVERY Dog &#10;If Dog overrides a method, uses the Dog version">
            <a:extLst>
              <a:ext uri="{FF2B5EF4-FFF2-40B4-BE49-F238E27FC236}">
                <a16:creationId xmlns:a16="http://schemas.microsoft.com/office/drawing/2014/main" id="{D7E4893B-91A7-4B5C-A853-ED4E40312CFE}"/>
              </a:ext>
            </a:extLst>
          </p:cNvPr>
          <p:cNvGrpSpPr/>
          <p:nvPr/>
        </p:nvGrpSpPr>
        <p:grpSpPr>
          <a:xfrm>
            <a:off x="6355145" y="3756140"/>
            <a:ext cx="5836855" cy="2283880"/>
            <a:chOff x="6355145" y="3756140"/>
            <a:chExt cx="5836855" cy="2283880"/>
          </a:xfrm>
        </p:grpSpPr>
        <p:sp>
          <p:nvSpPr>
            <p:cNvPr id="3" name="TextBox 2">
              <a:extLst>
                <a:ext uri="{FF2B5EF4-FFF2-40B4-BE49-F238E27FC236}">
                  <a16:creationId xmlns:a16="http://schemas.microsoft.com/office/drawing/2014/main" id="{A7D36A94-E288-99B4-BCFA-E765064D79A3}"/>
                </a:ext>
              </a:extLst>
            </p:cNvPr>
            <p:cNvSpPr txBox="1"/>
            <p:nvPr/>
          </p:nvSpPr>
          <p:spPr>
            <a:xfrm>
              <a:off x="6355145" y="3756140"/>
              <a:ext cx="3764172" cy="584775"/>
            </a:xfrm>
            <a:prstGeom prst="rect">
              <a:avLst/>
            </a:prstGeom>
            <a:noFill/>
          </p:spPr>
          <p:txBody>
            <a:bodyPr wrap="none" rtlCol="0">
              <a:spAutoFit/>
            </a:bodyPr>
            <a:lstStyle/>
            <a:p>
              <a:r>
                <a:rPr lang="en-US" sz="1600" b="0" i="0" u="sng" dirty="0">
                  <a:effectLst/>
                </a:rPr>
                <a:t>Example 2</a:t>
              </a:r>
            </a:p>
            <a:p>
              <a:r>
                <a:rPr lang="en-US" sz="1600" b="0" i="0" dirty="0">
                  <a:solidFill>
                    <a:srgbClr val="C00000"/>
                  </a:solidFill>
                  <a:effectLst/>
                  <a:latin typeface="Source Code Pro" panose="020F0502020204030204" pitchFamily="49" charset="0"/>
                </a:rPr>
                <a:t>Dog</a:t>
              </a:r>
              <a:r>
                <a:rPr lang="en-US" sz="1600" b="0" i="0" dirty="0">
                  <a:solidFill>
                    <a:srgbClr val="000000"/>
                  </a:solidFill>
                  <a:effectLst/>
                  <a:latin typeface="Source Code Pro" panose="020F0502020204030204" pitchFamily="49" charset="0"/>
                </a:rPr>
                <a:t> rufus = new </a:t>
              </a:r>
              <a:r>
                <a:rPr lang="en-US" sz="1600" b="0" i="0" dirty="0">
                  <a:solidFill>
                    <a:srgbClr val="0070C0"/>
                  </a:solidFill>
                  <a:effectLst/>
                  <a:latin typeface="Source Code Pro" panose="020F0502020204030204" pitchFamily="49" charset="0"/>
                </a:rPr>
                <a:t>Dog</a:t>
              </a:r>
              <a:r>
                <a:rPr lang="en-US" sz="1600" b="0" i="0" dirty="0">
                  <a:solidFill>
                    <a:srgbClr val="000000"/>
                  </a:solidFill>
                  <a:effectLst/>
                  <a:latin typeface="Source Code Pro" panose="020F0502020204030204" pitchFamily="49" charset="0"/>
                </a:rPr>
                <a:t>(”Rufus");</a:t>
              </a:r>
              <a:endParaRPr lang="en-US" sz="1600" dirty="0"/>
            </a:p>
          </p:txBody>
        </p:sp>
        <p:sp>
          <p:nvSpPr>
            <p:cNvPr id="15" name="TextBox 14">
              <a:extLst>
                <a:ext uri="{FF2B5EF4-FFF2-40B4-BE49-F238E27FC236}">
                  <a16:creationId xmlns:a16="http://schemas.microsoft.com/office/drawing/2014/main" id="{E1170072-321F-7D8F-DC87-3513C7A1621A}"/>
                </a:ext>
              </a:extLst>
            </p:cNvPr>
            <p:cNvSpPr txBox="1"/>
            <p:nvPr/>
          </p:nvSpPr>
          <p:spPr>
            <a:xfrm>
              <a:off x="6356248" y="4562692"/>
              <a:ext cx="5835752" cy="1477328"/>
            </a:xfrm>
            <a:prstGeom prst="rect">
              <a:avLst/>
            </a:prstGeom>
            <a:noFill/>
          </p:spPr>
          <p:txBody>
            <a:bodyPr wrap="square" rtlCol="0">
              <a:spAutoFit/>
            </a:bodyPr>
            <a:lstStyle/>
            <a:p>
              <a:r>
                <a:rPr lang="en-US" dirty="0">
                  <a:solidFill>
                    <a:srgbClr val="C00000"/>
                  </a:solidFill>
                </a:rPr>
                <a:t>Declared Type: Dog</a:t>
              </a:r>
            </a:p>
            <a:p>
              <a:r>
                <a:rPr lang="en-US" dirty="0">
                  <a:solidFill>
                    <a:srgbClr val="0070C0"/>
                  </a:solidFill>
                </a:rPr>
                <a:t>Actual Type: Dog</a:t>
              </a:r>
            </a:p>
            <a:p>
              <a:endParaRPr lang="en-US" dirty="0"/>
            </a:p>
            <a:p>
              <a:r>
                <a:rPr lang="en-US" dirty="0"/>
                <a:t>Can call methods that makes sense for EVERY </a:t>
              </a:r>
              <a:r>
                <a:rPr lang="en-US" dirty="0">
                  <a:solidFill>
                    <a:srgbClr val="C00000"/>
                  </a:solidFill>
                </a:rPr>
                <a:t>Dog</a:t>
              </a:r>
            </a:p>
            <a:p>
              <a:r>
                <a:rPr lang="en-US" dirty="0"/>
                <a:t>If </a:t>
              </a:r>
              <a:r>
                <a:rPr lang="en-US" dirty="0">
                  <a:solidFill>
                    <a:srgbClr val="0070C0"/>
                  </a:solidFill>
                </a:rPr>
                <a:t>Dog</a:t>
              </a:r>
              <a:r>
                <a:rPr lang="en-US" dirty="0"/>
                <a:t> overrides a method, uses the </a:t>
              </a:r>
              <a:r>
                <a:rPr lang="en-US" dirty="0">
                  <a:solidFill>
                    <a:srgbClr val="0070C0"/>
                  </a:solidFill>
                </a:rPr>
                <a:t>Dog</a:t>
              </a:r>
              <a:r>
                <a:rPr lang="en-US" dirty="0"/>
                <a:t> version</a:t>
              </a:r>
            </a:p>
          </p:txBody>
        </p:sp>
      </p:grpSp>
      <p:sp>
        <p:nvSpPr>
          <p:cNvPr id="7" name="Slide Number Placeholder 6">
            <a:extLst>
              <a:ext uri="{FF2B5EF4-FFF2-40B4-BE49-F238E27FC236}">
                <a16:creationId xmlns:a16="http://schemas.microsoft.com/office/drawing/2014/main" id="{9845958A-225C-4D5B-9D05-54E37D97F458}"/>
              </a:ext>
            </a:extLst>
          </p:cNvPr>
          <p:cNvSpPr>
            <a:spLocks noGrp="1"/>
          </p:cNvSpPr>
          <p:nvPr>
            <p:ph type="sldNum" sz="quarter" idx="12"/>
          </p:nvPr>
        </p:nvSpPr>
        <p:spPr/>
        <p:txBody>
          <a:bodyPr/>
          <a:lstStyle/>
          <a:p>
            <a:fld id="{B84CCEFC-A9FF-8249-A3D3-21FB7B7CCB8D}" type="slidenum">
              <a:rPr lang="en-US" smtClean="0"/>
              <a:t>6</a:t>
            </a:fld>
            <a:endParaRPr lang="en-US"/>
          </a:p>
        </p:txBody>
      </p:sp>
    </p:spTree>
    <p:extLst>
      <p:ext uri="{BB962C8B-B14F-4D97-AF65-F5344CB8AC3E}">
        <p14:creationId xmlns:p14="http://schemas.microsoft.com/office/powerpoint/2010/main" val="3381297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74137-454F-4228-821A-939B43E99E6D}"/>
              </a:ext>
            </a:extLst>
          </p:cNvPr>
          <p:cNvSpPr>
            <a:spLocks noGrp="1"/>
          </p:cNvSpPr>
          <p:nvPr>
            <p:ph type="title"/>
          </p:nvPr>
        </p:nvSpPr>
        <p:spPr/>
        <p:txBody>
          <a:bodyPr/>
          <a:lstStyle/>
          <a:p>
            <a:r>
              <a:rPr lang="en-US" dirty="0"/>
              <a:t>Polymorphism: Typical Problem</a:t>
            </a:r>
          </a:p>
        </p:txBody>
      </p:sp>
      <p:sp>
        <p:nvSpPr>
          <p:cNvPr id="3" name="Content Placeholder 2">
            <a:extLst>
              <a:ext uri="{FF2B5EF4-FFF2-40B4-BE49-F238E27FC236}">
                <a16:creationId xmlns:a16="http://schemas.microsoft.com/office/drawing/2014/main" id="{3768DF6D-D585-4D00-AEEE-A7BCCB0F5840}"/>
              </a:ext>
            </a:extLst>
          </p:cNvPr>
          <p:cNvSpPr>
            <a:spLocks noGrp="1"/>
          </p:cNvSpPr>
          <p:nvPr>
            <p:ph idx="1"/>
          </p:nvPr>
        </p:nvSpPr>
        <p:spPr>
          <a:xfrm>
            <a:off x="838199" y="1229833"/>
            <a:ext cx="10652393" cy="5486400"/>
          </a:xfrm>
        </p:spPr>
        <p:txBody>
          <a:bodyPr>
            <a:normAutofit/>
          </a:bodyPr>
          <a:lstStyle/>
          <a:p>
            <a:pPr marL="0" indent="0">
              <a:lnSpc>
                <a:spcPct val="100000"/>
              </a:lnSpc>
              <a:buSzPts val="2800"/>
              <a:buNone/>
            </a:pPr>
            <a:endParaRPr lang="en-US" sz="2400" dirty="0">
              <a:solidFill>
                <a:srgbClr val="FF0000"/>
              </a:solidFill>
              <a:latin typeface="Consolas" panose="020B0609020204030204" pitchFamily="49" charset="0"/>
            </a:endParaRPr>
          </a:p>
          <a:p>
            <a:pPr marL="0" indent="0">
              <a:lnSpc>
                <a:spcPct val="100000"/>
              </a:lnSpc>
              <a:buSzPts val="2800"/>
              <a:buNone/>
            </a:pPr>
            <a:r>
              <a:rPr lang="en-US" sz="2400" dirty="0">
                <a:solidFill>
                  <a:srgbClr val="C00000"/>
                </a:solidFill>
                <a:latin typeface="Consolas" panose="020B0609020204030204" pitchFamily="49" charset="0"/>
              </a:rPr>
              <a:t>Animal</a:t>
            </a:r>
            <a:r>
              <a:rPr lang="en-US" sz="2400" dirty="0">
                <a:latin typeface="Consolas" panose="020B0609020204030204" pitchFamily="49" charset="0"/>
              </a:rPr>
              <a:t>[] </a:t>
            </a:r>
            <a:r>
              <a:rPr lang="en-US" sz="2400" dirty="0" err="1">
                <a:latin typeface="Consolas" panose="020B0609020204030204" pitchFamily="49" charset="0"/>
              </a:rPr>
              <a:t>arr</a:t>
            </a:r>
            <a:r>
              <a:rPr lang="en-US" sz="2400" dirty="0">
                <a:latin typeface="Consolas" panose="020B0609020204030204" pitchFamily="49" charset="0"/>
              </a:rPr>
              <a:t> = {new </a:t>
            </a:r>
            <a:r>
              <a:rPr lang="en-US" sz="2400" dirty="0">
                <a:solidFill>
                  <a:srgbClr val="0070C0"/>
                </a:solidFill>
                <a:latin typeface="Consolas" panose="020B0609020204030204" pitchFamily="49" charset="0"/>
              </a:rPr>
              <a:t>Animal</a:t>
            </a:r>
            <a:r>
              <a:rPr lang="en-US" sz="2400" dirty="0">
                <a:latin typeface="Consolas" panose="020B0609020204030204" pitchFamily="49" charset="0"/>
              </a:rPr>
              <a:t>(), new </a:t>
            </a:r>
            <a:r>
              <a:rPr lang="en-US" sz="2400" dirty="0">
                <a:solidFill>
                  <a:srgbClr val="0070C0"/>
                </a:solidFill>
                <a:latin typeface="Consolas" panose="020B0609020204030204" pitchFamily="49" charset="0"/>
              </a:rPr>
              <a:t>Dog</a:t>
            </a:r>
            <a:r>
              <a:rPr lang="en-US" sz="2400" dirty="0">
                <a:latin typeface="Consolas" panose="020B0609020204030204" pitchFamily="49" charset="0"/>
              </a:rPr>
              <a:t>(), new </a:t>
            </a:r>
            <a:r>
              <a:rPr lang="en-US" sz="2400" dirty="0">
                <a:solidFill>
                  <a:srgbClr val="0070C0"/>
                </a:solidFill>
                <a:latin typeface="Consolas" panose="020B0609020204030204" pitchFamily="49" charset="0"/>
              </a:rPr>
              <a:t>Husky</a:t>
            </a:r>
            <a:r>
              <a:rPr lang="en-US" sz="2400" dirty="0">
                <a:latin typeface="Consolas" panose="020B0609020204030204" pitchFamily="49" charset="0"/>
              </a:rPr>
              <a:t>()};</a:t>
            </a:r>
          </a:p>
          <a:p>
            <a:pPr marL="0" indent="0">
              <a:lnSpc>
                <a:spcPct val="100000"/>
              </a:lnSpc>
              <a:buSzPts val="2800"/>
              <a:buNone/>
            </a:pPr>
            <a:r>
              <a:rPr lang="en-US" sz="2400" dirty="0">
                <a:latin typeface="Consolas" panose="020B0609020204030204" pitchFamily="49" charset="0"/>
              </a:rPr>
              <a:t>for (</a:t>
            </a:r>
            <a:r>
              <a:rPr lang="en-US" sz="2400" dirty="0">
                <a:solidFill>
                  <a:srgbClr val="C00000"/>
                </a:solidFill>
                <a:latin typeface="Consolas" panose="020B0609020204030204" pitchFamily="49" charset="0"/>
              </a:rPr>
              <a:t>Animal</a:t>
            </a:r>
            <a:r>
              <a:rPr lang="en-US" sz="2400" dirty="0">
                <a:latin typeface="Consolas" panose="020B0609020204030204" pitchFamily="49" charset="0"/>
              </a:rPr>
              <a:t> a : </a:t>
            </a:r>
            <a:r>
              <a:rPr lang="en-US" sz="2400" dirty="0" err="1">
                <a:latin typeface="Consolas" panose="020B0609020204030204" pitchFamily="49" charset="0"/>
              </a:rPr>
              <a:t>arr</a:t>
            </a:r>
            <a:r>
              <a:rPr lang="en-US" sz="2400" dirty="0">
                <a:latin typeface="Consolas" panose="020B0609020204030204" pitchFamily="49" charset="0"/>
              </a:rPr>
              <a:t>) {</a:t>
            </a:r>
          </a:p>
          <a:p>
            <a:pPr marL="0" indent="0">
              <a:lnSpc>
                <a:spcPct val="100000"/>
              </a:lnSpc>
              <a:buSzPts val="2800"/>
              <a:buNone/>
            </a:pPr>
            <a:r>
              <a:rPr lang="en-US" sz="2400" dirty="0">
                <a:latin typeface="Consolas" panose="020B0609020204030204" pitchFamily="49" charset="0"/>
              </a:rPr>
              <a:t>    </a:t>
            </a:r>
            <a:r>
              <a:rPr lang="en-US" sz="2400" dirty="0" err="1">
                <a:latin typeface="Consolas" panose="020B0609020204030204" pitchFamily="49" charset="0"/>
              </a:rPr>
              <a:t>a.speak</a:t>
            </a:r>
            <a:r>
              <a:rPr lang="en-US" sz="2400" dirty="0">
                <a:latin typeface="Consolas" panose="020B0609020204030204" pitchFamily="49" charset="0"/>
              </a:rPr>
              <a:t>();</a:t>
            </a:r>
          </a:p>
          <a:p>
            <a:pPr marL="0" indent="0">
              <a:lnSpc>
                <a:spcPct val="100000"/>
              </a:lnSpc>
              <a:buSzPts val="2800"/>
              <a:buNone/>
            </a:pPr>
            <a:r>
              <a:rPr lang="en-US" sz="2400" dirty="0">
                <a:latin typeface="Consolas" panose="020B0609020204030204" pitchFamily="49" charset="0"/>
              </a:rPr>
              <a:t>}</a:t>
            </a:r>
          </a:p>
          <a:p>
            <a:pPr marL="0" indent="0">
              <a:lnSpc>
                <a:spcPct val="100000"/>
              </a:lnSpc>
              <a:buSzPts val="2800"/>
              <a:buNone/>
            </a:pPr>
            <a:endParaRPr lang="en-US" sz="2400" dirty="0">
              <a:latin typeface="Consolas" panose="020B0609020204030204" pitchFamily="49" charset="0"/>
            </a:endParaRPr>
          </a:p>
          <a:p>
            <a:pPr marL="0" indent="0">
              <a:lnSpc>
                <a:spcPct val="100000"/>
              </a:lnSpc>
              <a:buSzPts val="2800"/>
              <a:buNone/>
            </a:pPr>
            <a:r>
              <a:rPr lang="en-US" dirty="0">
                <a:latin typeface="Calibri" panose="020F0502020204030204" pitchFamily="34" charset="0"/>
                <a:cs typeface="Calibri" panose="020F0502020204030204" pitchFamily="34" charset="0"/>
              </a:rPr>
              <a:t>Suppose </a:t>
            </a:r>
            <a:r>
              <a:rPr lang="en-US" dirty="0">
                <a:solidFill>
                  <a:srgbClr val="0070C0"/>
                </a:solidFill>
                <a:latin typeface="Consolas" panose="020B0609020204030204" pitchFamily="49" charset="0"/>
              </a:rPr>
              <a:t>Animal</a:t>
            </a:r>
            <a:r>
              <a:rPr lang="en-US" dirty="0">
                <a:latin typeface="Calibri" panose="020F0502020204030204" pitchFamily="34" charset="0"/>
                <a:cs typeface="Calibri" panose="020F0502020204030204" pitchFamily="34" charset="0"/>
              </a:rPr>
              <a:t>, </a:t>
            </a:r>
            <a:r>
              <a:rPr lang="en-US" dirty="0">
                <a:solidFill>
                  <a:srgbClr val="0070C0"/>
                </a:solidFill>
                <a:latin typeface="Consolas" panose="020B0609020204030204" pitchFamily="49" charset="0"/>
              </a:rPr>
              <a:t>Dog</a:t>
            </a:r>
            <a:r>
              <a:rPr lang="en-US" dirty="0">
                <a:latin typeface="Calibri" panose="020F0502020204030204" pitchFamily="34" charset="0"/>
                <a:cs typeface="Calibri" panose="020F0502020204030204" pitchFamily="34" charset="0"/>
              </a:rPr>
              <a:t>, and </a:t>
            </a:r>
            <a:r>
              <a:rPr lang="en-US" dirty="0">
                <a:solidFill>
                  <a:srgbClr val="0070C0"/>
                </a:solidFill>
                <a:latin typeface="Consolas" panose="020B0609020204030204" pitchFamily="49" charset="0"/>
              </a:rPr>
              <a:t>Husky</a:t>
            </a:r>
            <a:r>
              <a:rPr lang="en-US" dirty="0">
                <a:latin typeface="Calibri" panose="020F0502020204030204" pitchFamily="34" charset="0"/>
                <a:cs typeface="Calibri" panose="020F0502020204030204" pitchFamily="34" charset="0"/>
              </a:rPr>
              <a:t> all implement speak.</a:t>
            </a:r>
          </a:p>
          <a:p>
            <a:pPr marL="0" indent="0">
              <a:lnSpc>
                <a:spcPct val="100000"/>
              </a:lnSpc>
              <a:buSzPts val="2800"/>
              <a:buNone/>
            </a:pPr>
            <a:endParaRPr lang="en-US" dirty="0">
              <a:latin typeface="Calibri" panose="020F0502020204030204" pitchFamily="34" charset="0"/>
              <a:cs typeface="Calibri" panose="020F0502020204030204" pitchFamily="34" charset="0"/>
            </a:endParaRPr>
          </a:p>
          <a:p>
            <a:pPr marL="0" indent="0">
              <a:lnSpc>
                <a:spcPct val="100000"/>
              </a:lnSpc>
              <a:buSzPts val="2800"/>
              <a:buNone/>
            </a:pPr>
            <a:r>
              <a:rPr lang="en-US" dirty="0">
                <a:latin typeface="Calibri" panose="020F0502020204030204" pitchFamily="34" charset="0"/>
                <a:cs typeface="Calibri" panose="020F0502020204030204" pitchFamily="34" charset="0"/>
              </a:rPr>
              <a:t>Which version gets called on each iteration of the loop?</a:t>
            </a:r>
          </a:p>
        </p:txBody>
      </p:sp>
      <p:sp>
        <p:nvSpPr>
          <p:cNvPr id="5" name="Slide Number Placeholder 4">
            <a:extLst>
              <a:ext uri="{FF2B5EF4-FFF2-40B4-BE49-F238E27FC236}">
                <a16:creationId xmlns:a16="http://schemas.microsoft.com/office/drawing/2014/main" id="{294A5F9C-237C-45F5-9BCB-D852FEDBA68E}"/>
              </a:ext>
            </a:extLst>
          </p:cNvPr>
          <p:cNvSpPr>
            <a:spLocks noGrp="1"/>
          </p:cNvSpPr>
          <p:nvPr>
            <p:ph type="sldNum" sz="quarter" idx="12"/>
          </p:nvPr>
        </p:nvSpPr>
        <p:spPr/>
        <p:txBody>
          <a:bodyPr/>
          <a:lstStyle/>
          <a:p>
            <a:fld id="{B84CCEFC-A9FF-8249-A3D3-21FB7B7CCB8D}" type="slidenum">
              <a:rPr lang="en-US" smtClean="0"/>
              <a:t>7</a:t>
            </a:fld>
            <a:endParaRPr lang="en-US"/>
          </a:p>
        </p:txBody>
      </p:sp>
    </p:spTree>
    <p:extLst>
      <p:ext uri="{BB962C8B-B14F-4D97-AF65-F5344CB8AC3E}">
        <p14:creationId xmlns:p14="http://schemas.microsoft.com/office/powerpoint/2010/main" val="4050650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1BCEC84-1808-2256-4C27-EF00BDACD36B}"/>
              </a:ext>
              <a:ext uri="{C183D7F6-B498-43B3-948B-1728B52AA6E4}">
                <adec:decorative xmlns:adec="http://schemas.microsoft.com/office/drawing/2017/decorative" val="1"/>
              </a:ext>
            </a:extLst>
          </p:cNvPr>
          <p:cNvSpPr/>
          <p:nvPr/>
        </p:nvSpPr>
        <p:spPr>
          <a:xfrm>
            <a:off x="6008914" y="2166385"/>
            <a:ext cx="5780312" cy="2383843"/>
          </a:xfrm>
          <a:prstGeom prst="rect">
            <a:avLst/>
          </a:prstGeom>
          <a:solidFill>
            <a:srgbClr val="D9F2D0"/>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69CA84-BB09-F98A-324E-682DF90F3D4D}"/>
              </a:ext>
            </a:extLst>
          </p:cNvPr>
          <p:cNvSpPr>
            <a:spLocks noGrp="1"/>
          </p:cNvSpPr>
          <p:nvPr>
            <p:ph type="title"/>
          </p:nvPr>
        </p:nvSpPr>
        <p:spPr/>
        <p:txBody>
          <a:bodyPr/>
          <a:lstStyle/>
          <a:p>
            <a:r>
              <a:rPr lang="en-US" dirty="0"/>
              <a:t>Overrides and Method Calls</a:t>
            </a:r>
          </a:p>
        </p:txBody>
      </p:sp>
      <p:sp>
        <p:nvSpPr>
          <p:cNvPr id="23" name="Rounded Rectangle 22">
            <a:extLst>
              <a:ext uri="{FF2B5EF4-FFF2-40B4-BE49-F238E27FC236}">
                <a16:creationId xmlns:a16="http://schemas.microsoft.com/office/drawing/2014/main" id="{A8F685B2-A888-51F1-3F7E-74F6C3FFE8C5}"/>
              </a:ext>
            </a:extLst>
          </p:cNvPr>
          <p:cNvSpPr/>
          <p:nvPr/>
        </p:nvSpPr>
        <p:spPr>
          <a:xfrm>
            <a:off x="8107017" y="470452"/>
            <a:ext cx="3750366" cy="901148"/>
          </a:xfrm>
          <a:prstGeom prst="roundRect">
            <a:avLst/>
          </a:prstGeom>
          <a:solidFill>
            <a:schemeClr val="accent4">
              <a:lumMod val="40000"/>
              <a:lumOff val="60000"/>
            </a:schemeClr>
          </a:solidFill>
          <a:ln w="508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Solution Technique</a:t>
            </a:r>
          </a:p>
        </p:txBody>
      </p:sp>
      <p:sp>
        <p:nvSpPr>
          <p:cNvPr id="15" name="TextBox 14">
            <a:extLst>
              <a:ext uri="{FF2B5EF4-FFF2-40B4-BE49-F238E27FC236}">
                <a16:creationId xmlns:a16="http://schemas.microsoft.com/office/drawing/2014/main" id="{7ED949AC-6152-5294-320A-52338AD6647E}"/>
              </a:ext>
            </a:extLst>
          </p:cNvPr>
          <p:cNvSpPr txBox="1"/>
          <p:nvPr/>
        </p:nvSpPr>
        <p:spPr>
          <a:xfrm>
            <a:off x="254234" y="1362111"/>
            <a:ext cx="3393878" cy="584775"/>
          </a:xfrm>
          <a:prstGeom prst="rect">
            <a:avLst/>
          </a:prstGeom>
          <a:noFill/>
        </p:spPr>
        <p:txBody>
          <a:bodyPr wrap="none" rtlCol="0">
            <a:spAutoFit/>
          </a:bodyPr>
          <a:lstStyle/>
          <a:p>
            <a:r>
              <a:rPr lang="en-US" sz="1600" dirty="0">
                <a:solidFill>
                  <a:srgbClr val="C00000"/>
                </a:solidFill>
                <a:latin typeface="Source Code Pro" panose="020F0502020204030204" pitchFamily="49" charset="0"/>
              </a:rPr>
              <a:t>Animal</a:t>
            </a:r>
            <a:r>
              <a:rPr lang="en-US" sz="1600" b="0" i="0" dirty="0">
                <a:solidFill>
                  <a:srgbClr val="000000"/>
                </a:solidFill>
                <a:effectLst/>
                <a:latin typeface="Source Code Pro" panose="020F0502020204030204" pitchFamily="49" charset="0"/>
              </a:rPr>
              <a:t> </a:t>
            </a:r>
            <a:r>
              <a:rPr lang="en-US" sz="1600" dirty="0">
                <a:solidFill>
                  <a:srgbClr val="000000"/>
                </a:solidFill>
                <a:latin typeface="Source Code Pro" panose="020F0502020204030204" pitchFamily="49" charset="0"/>
              </a:rPr>
              <a:t>dubs</a:t>
            </a:r>
            <a:r>
              <a:rPr lang="en-US" sz="1600" b="0" i="0" dirty="0">
                <a:solidFill>
                  <a:srgbClr val="000000"/>
                </a:solidFill>
                <a:effectLst/>
                <a:latin typeface="Source Code Pro" panose="020F0502020204030204" pitchFamily="49" charset="0"/>
              </a:rPr>
              <a:t> = new </a:t>
            </a:r>
            <a:r>
              <a:rPr lang="en-US" sz="1600" b="0" i="0" dirty="0">
                <a:solidFill>
                  <a:srgbClr val="0070C0"/>
                </a:solidFill>
                <a:effectLst/>
                <a:latin typeface="Source Code Pro" panose="020F0502020204030204" pitchFamily="49" charset="0"/>
              </a:rPr>
              <a:t>Husky</a:t>
            </a:r>
            <a:r>
              <a:rPr lang="en-US" sz="1600" b="0" i="0" dirty="0">
                <a:solidFill>
                  <a:srgbClr val="000000"/>
                </a:solidFill>
                <a:effectLst/>
                <a:latin typeface="Source Code Pro" panose="020F0502020204030204" pitchFamily="49" charset="0"/>
              </a:rPr>
              <a:t>();</a:t>
            </a:r>
          </a:p>
          <a:p>
            <a:r>
              <a:rPr lang="en-US" sz="1600" dirty="0" err="1">
                <a:solidFill>
                  <a:srgbClr val="000000"/>
                </a:solidFill>
                <a:latin typeface="Source Code Pro" panose="020F0502020204030204" pitchFamily="49" charset="0"/>
              </a:rPr>
              <a:t>dubs.speak</a:t>
            </a:r>
            <a:r>
              <a:rPr lang="en-US" sz="1600" dirty="0">
                <a:solidFill>
                  <a:srgbClr val="000000"/>
                </a:solidFill>
                <a:latin typeface="Source Code Pro" panose="020F0502020204030204" pitchFamily="49" charset="0"/>
              </a:rPr>
              <a:t>();</a:t>
            </a:r>
            <a:endParaRPr lang="en-US" sz="1600" dirty="0"/>
          </a:p>
        </p:txBody>
      </p:sp>
      <p:grpSp>
        <p:nvGrpSpPr>
          <p:cNvPr id="9" name="Group 8" descr="inheritance tree: Husky extends Dog, Dog extends Animal">
            <a:extLst>
              <a:ext uri="{FF2B5EF4-FFF2-40B4-BE49-F238E27FC236}">
                <a16:creationId xmlns:a16="http://schemas.microsoft.com/office/drawing/2014/main" id="{5DA9A4DE-E3F4-41FC-8371-314207C7407D}"/>
              </a:ext>
            </a:extLst>
          </p:cNvPr>
          <p:cNvGrpSpPr/>
          <p:nvPr/>
        </p:nvGrpSpPr>
        <p:grpSpPr>
          <a:xfrm>
            <a:off x="2465613" y="2069534"/>
            <a:ext cx="1534885" cy="4505288"/>
            <a:chOff x="2465613" y="2069534"/>
            <a:chExt cx="1534885" cy="4505288"/>
          </a:xfrm>
        </p:grpSpPr>
        <p:sp>
          <p:nvSpPr>
            <p:cNvPr id="4" name="Rectangle 3">
              <a:extLst>
                <a:ext uri="{FF2B5EF4-FFF2-40B4-BE49-F238E27FC236}">
                  <a16:creationId xmlns:a16="http://schemas.microsoft.com/office/drawing/2014/main" id="{6221BEFD-0D70-E2F5-AA5E-4029EBF1230F}"/>
                </a:ext>
              </a:extLst>
            </p:cNvPr>
            <p:cNvSpPr/>
            <p:nvPr/>
          </p:nvSpPr>
          <p:spPr>
            <a:xfrm>
              <a:off x="2465613" y="2069534"/>
              <a:ext cx="1534885" cy="642257"/>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Animal</a:t>
              </a:r>
            </a:p>
          </p:txBody>
        </p:sp>
        <p:sp>
          <p:nvSpPr>
            <p:cNvPr id="5" name="Rectangle 4">
              <a:extLst>
                <a:ext uri="{FF2B5EF4-FFF2-40B4-BE49-F238E27FC236}">
                  <a16:creationId xmlns:a16="http://schemas.microsoft.com/office/drawing/2014/main" id="{5ACC5551-74C0-3C8C-ED8C-90C05D7EAC99}"/>
                </a:ext>
              </a:extLst>
            </p:cNvPr>
            <p:cNvSpPr/>
            <p:nvPr/>
          </p:nvSpPr>
          <p:spPr>
            <a:xfrm>
              <a:off x="2465613" y="3994151"/>
              <a:ext cx="1534885" cy="642257"/>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Dog</a:t>
              </a:r>
            </a:p>
          </p:txBody>
        </p:sp>
        <p:sp>
          <p:nvSpPr>
            <p:cNvPr id="6" name="Rectangle 5">
              <a:extLst>
                <a:ext uri="{FF2B5EF4-FFF2-40B4-BE49-F238E27FC236}">
                  <a16:creationId xmlns:a16="http://schemas.microsoft.com/office/drawing/2014/main" id="{139931D9-8E74-3D36-0A4B-07C4C9A8D2A1}"/>
                </a:ext>
              </a:extLst>
            </p:cNvPr>
            <p:cNvSpPr/>
            <p:nvPr/>
          </p:nvSpPr>
          <p:spPr>
            <a:xfrm>
              <a:off x="2465613" y="5932565"/>
              <a:ext cx="1534885" cy="642257"/>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Husky</a:t>
              </a:r>
            </a:p>
          </p:txBody>
        </p:sp>
        <p:sp>
          <p:nvSpPr>
            <p:cNvPr id="18" name="TextBox 17">
              <a:extLst>
                <a:ext uri="{FF2B5EF4-FFF2-40B4-BE49-F238E27FC236}">
                  <a16:creationId xmlns:a16="http://schemas.microsoft.com/office/drawing/2014/main" id="{379E9548-1FE0-3FD3-7417-5D9562D751A1}"/>
                </a:ext>
              </a:extLst>
            </p:cNvPr>
            <p:cNvSpPr txBox="1"/>
            <p:nvPr/>
          </p:nvSpPr>
          <p:spPr>
            <a:xfrm rot="16200000">
              <a:off x="2704898" y="2971351"/>
              <a:ext cx="1056315" cy="707886"/>
            </a:xfrm>
            <a:prstGeom prst="rect">
              <a:avLst/>
            </a:prstGeom>
            <a:noFill/>
          </p:spPr>
          <p:txBody>
            <a:bodyPr wrap="none" rtlCol="0">
              <a:spAutoFit/>
            </a:bodyPr>
            <a:lstStyle/>
            <a:p>
              <a:r>
                <a:rPr lang="en-US" sz="2000" dirty="0"/>
                <a:t>extends</a:t>
              </a:r>
            </a:p>
            <a:p>
              <a:r>
                <a:rPr lang="en-US" sz="2000" dirty="0"/>
                <a:t>“is a”</a:t>
              </a:r>
            </a:p>
          </p:txBody>
        </p:sp>
        <p:sp>
          <p:nvSpPr>
            <p:cNvPr id="21" name="TextBox 20">
              <a:extLst>
                <a:ext uri="{FF2B5EF4-FFF2-40B4-BE49-F238E27FC236}">
                  <a16:creationId xmlns:a16="http://schemas.microsoft.com/office/drawing/2014/main" id="{6E0E6DB0-B6B7-3414-DD9D-13463986E2BF}"/>
                </a:ext>
              </a:extLst>
            </p:cNvPr>
            <p:cNvSpPr txBox="1"/>
            <p:nvPr/>
          </p:nvSpPr>
          <p:spPr>
            <a:xfrm rot="16200000">
              <a:off x="2698274" y="4892918"/>
              <a:ext cx="1056315" cy="707886"/>
            </a:xfrm>
            <a:prstGeom prst="rect">
              <a:avLst/>
            </a:prstGeom>
            <a:noFill/>
          </p:spPr>
          <p:txBody>
            <a:bodyPr wrap="none" rtlCol="0">
              <a:spAutoFit/>
            </a:bodyPr>
            <a:lstStyle/>
            <a:p>
              <a:r>
                <a:rPr lang="en-US" sz="2000" dirty="0"/>
                <a:t>extends</a:t>
              </a:r>
            </a:p>
            <a:p>
              <a:r>
                <a:rPr lang="en-US" sz="2000" dirty="0"/>
                <a:t>“is a”</a:t>
              </a:r>
            </a:p>
          </p:txBody>
        </p:sp>
      </p:grpSp>
      <p:cxnSp>
        <p:nvCxnSpPr>
          <p:cNvPr id="17" name="Straight Arrow Connector 16">
            <a:extLst>
              <a:ext uri="{FF2B5EF4-FFF2-40B4-BE49-F238E27FC236}">
                <a16:creationId xmlns:a16="http://schemas.microsoft.com/office/drawing/2014/main" id="{86BEFE0C-3AD2-69C7-F174-99985464F8F9}"/>
              </a:ext>
              <a:ext uri="{C183D7F6-B498-43B3-948B-1728B52AA6E4}">
                <adec:decorative xmlns:adec="http://schemas.microsoft.com/office/drawing/2017/decorative" val="1"/>
              </a:ext>
            </a:extLst>
          </p:cNvPr>
          <p:cNvCxnSpPr>
            <a:cxnSpLocks/>
            <a:stCxn id="5" idx="0"/>
            <a:endCxn id="4" idx="2"/>
          </p:cNvCxnSpPr>
          <p:nvPr/>
        </p:nvCxnSpPr>
        <p:spPr>
          <a:xfrm flipV="1">
            <a:off x="3233056" y="2711791"/>
            <a:ext cx="0" cy="128236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Arrow: Right 2" descr="Actual Type is Husky">
            <a:extLst>
              <a:ext uri="{FF2B5EF4-FFF2-40B4-BE49-F238E27FC236}">
                <a16:creationId xmlns:a16="http://schemas.microsoft.com/office/drawing/2014/main" id="{5670ACF0-7A18-E5C8-2634-441CCC89C5FE}"/>
              </a:ext>
            </a:extLst>
          </p:cNvPr>
          <p:cNvSpPr/>
          <p:nvPr/>
        </p:nvSpPr>
        <p:spPr>
          <a:xfrm>
            <a:off x="710291" y="5969297"/>
            <a:ext cx="1502228" cy="642257"/>
          </a:xfrm>
          <a:prstGeom prst="rightArrow">
            <a:avLst/>
          </a:prstGeom>
          <a:solidFill>
            <a:schemeClr val="tx2">
              <a:lumMod val="50000"/>
              <a:lumOff val="50000"/>
            </a:schemeClr>
          </a:solidFill>
          <a:ln>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Actual Type</a:t>
            </a:r>
          </a:p>
        </p:txBody>
      </p:sp>
      <p:sp>
        <p:nvSpPr>
          <p:cNvPr id="22" name="TextBox 21">
            <a:extLst>
              <a:ext uri="{FF2B5EF4-FFF2-40B4-BE49-F238E27FC236}">
                <a16:creationId xmlns:a16="http://schemas.microsoft.com/office/drawing/2014/main" id="{1F28A47C-D98D-3C45-CE87-2D6850CE185D}"/>
              </a:ext>
            </a:extLst>
          </p:cNvPr>
          <p:cNvSpPr txBox="1"/>
          <p:nvPr/>
        </p:nvSpPr>
        <p:spPr>
          <a:xfrm>
            <a:off x="6096000" y="1493837"/>
            <a:ext cx="5693228" cy="3785652"/>
          </a:xfrm>
          <a:prstGeom prst="rect">
            <a:avLst/>
          </a:prstGeom>
          <a:noFill/>
        </p:spPr>
        <p:txBody>
          <a:bodyPr wrap="square" rtlCol="0">
            <a:spAutoFit/>
          </a:bodyPr>
          <a:lstStyle/>
          <a:p>
            <a:r>
              <a:rPr lang="en-US" sz="2400" b="1" dirty="0"/>
              <a:t>When running:</a:t>
            </a:r>
          </a:p>
          <a:p>
            <a:endParaRPr lang="en-US" sz="2400" dirty="0"/>
          </a:p>
          <a:p>
            <a:r>
              <a:rPr lang="en-US" sz="2400" dirty="0"/>
              <a:t>Use the </a:t>
            </a:r>
            <a:r>
              <a:rPr lang="en-US" sz="2400" i="1" dirty="0"/>
              <a:t>most specific</a:t>
            </a:r>
            <a:r>
              <a:rPr lang="en-US" sz="2400" dirty="0"/>
              <a:t> version of the method call starting from the </a:t>
            </a:r>
            <a:r>
              <a:rPr lang="en-US" sz="2400" dirty="0">
                <a:solidFill>
                  <a:srgbClr val="0070C0"/>
                </a:solidFill>
              </a:rPr>
              <a:t>actual type</a:t>
            </a:r>
            <a:r>
              <a:rPr lang="en-US" sz="2400" dirty="0"/>
              <a:t>.</a:t>
            </a:r>
            <a:endParaRPr lang="en-US" sz="2400" i="1" dirty="0"/>
          </a:p>
          <a:p>
            <a:endParaRPr lang="en-US" sz="2400" dirty="0"/>
          </a:p>
          <a:p>
            <a:r>
              <a:rPr lang="en-US" sz="2400" dirty="0"/>
              <a:t>Start from the </a:t>
            </a:r>
            <a:r>
              <a:rPr lang="en-US" sz="2400" dirty="0">
                <a:solidFill>
                  <a:srgbClr val="0070C0"/>
                </a:solidFill>
              </a:rPr>
              <a:t>actual type</a:t>
            </a:r>
            <a:r>
              <a:rPr lang="en-US" sz="2400" dirty="0"/>
              <a:t>, then go “up” to super classes until you find the method. Run that first-discovered version.</a:t>
            </a:r>
          </a:p>
          <a:p>
            <a:endParaRPr lang="en-US" sz="2400" dirty="0"/>
          </a:p>
          <a:p>
            <a:endParaRPr lang="en-US" sz="2400" dirty="0"/>
          </a:p>
        </p:txBody>
      </p:sp>
      <p:sp>
        <p:nvSpPr>
          <p:cNvPr id="11" name="Arrow: Left 10">
            <a:extLst>
              <a:ext uri="{FF2B5EF4-FFF2-40B4-BE49-F238E27FC236}">
                <a16:creationId xmlns:a16="http://schemas.microsoft.com/office/drawing/2014/main" id="{5A1CC531-B1FC-D506-BBDB-285AA8BA7C7B}"/>
              </a:ext>
              <a:ext uri="{C183D7F6-B498-43B3-948B-1728B52AA6E4}">
                <adec:decorative xmlns:adec="http://schemas.microsoft.com/office/drawing/2017/decorative" val="1"/>
              </a:ext>
            </a:extLst>
          </p:cNvPr>
          <p:cNvSpPr/>
          <p:nvPr/>
        </p:nvSpPr>
        <p:spPr>
          <a:xfrm rot="5400000">
            <a:off x="-683008" y="3037781"/>
            <a:ext cx="3668336" cy="2068287"/>
          </a:xfrm>
          <a:prstGeom prst="leftArrow">
            <a:avLst/>
          </a:prstGeom>
          <a:solidFill>
            <a:schemeClr val="accent6">
              <a:lumMod val="40000"/>
              <a:lumOff val="60000"/>
              <a:alpha val="50196"/>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TextBox 18">
            <a:extLst>
              <a:ext uri="{FF2B5EF4-FFF2-40B4-BE49-F238E27FC236}">
                <a16:creationId xmlns:a16="http://schemas.microsoft.com/office/drawing/2014/main" id="{32ED8A86-1F5D-1ACB-B4DC-A9D595A01273}"/>
              </a:ext>
            </a:extLst>
          </p:cNvPr>
          <p:cNvSpPr txBox="1"/>
          <p:nvPr/>
        </p:nvSpPr>
        <p:spPr>
          <a:xfrm>
            <a:off x="130625" y="3257566"/>
            <a:ext cx="2068289" cy="2585323"/>
          </a:xfrm>
          <a:prstGeom prst="rect">
            <a:avLst/>
          </a:prstGeom>
          <a:noFill/>
        </p:spPr>
        <p:txBody>
          <a:bodyPr wrap="square">
            <a:spAutoFit/>
          </a:bodyPr>
          <a:lstStyle/>
          <a:p>
            <a:pPr algn="ctr"/>
            <a:r>
              <a:rPr lang="en-US" b="1" dirty="0">
                <a:solidFill>
                  <a:schemeClr val="tx1"/>
                </a:solidFill>
              </a:rPr>
              <a:t>Running</a:t>
            </a:r>
            <a:r>
              <a:rPr lang="en-US" dirty="0">
                <a:solidFill>
                  <a:schemeClr val="tx1"/>
                </a:solidFill>
              </a:rPr>
              <a:t>:</a:t>
            </a:r>
          </a:p>
          <a:p>
            <a:pPr algn="ctr"/>
            <a:r>
              <a:rPr lang="en-US" dirty="0">
                <a:solidFill>
                  <a:schemeClr val="tx1"/>
                </a:solidFill>
              </a:rPr>
              <a:t>Look up the inheritance tree (Husky, then Dog, then Animal) for </a:t>
            </a:r>
            <a:r>
              <a:rPr lang="en-US" sz="1800" dirty="0">
                <a:solidFill>
                  <a:srgbClr val="000000"/>
                </a:solidFill>
                <a:latin typeface="Source Code Pro" panose="020F0502020204030204" pitchFamily="49" charset="0"/>
              </a:rPr>
              <a:t>speak</a:t>
            </a:r>
            <a:endParaRPr lang="en-US" dirty="0">
              <a:solidFill>
                <a:schemeClr val="tx1"/>
              </a:solidFill>
            </a:endParaRPr>
          </a:p>
          <a:p>
            <a:pPr algn="ctr"/>
            <a:r>
              <a:rPr lang="en-US" dirty="0">
                <a:solidFill>
                  <a:schemeClr val="tx1"/>
                </a:solidFill>
              </a:rPr>
              <a:t>Use the first implementation found</a:t>
            </a:r>
          </a:p>
        </p:txBody>
      </p:sp>
      <p:sp>
        <p:nvSpPr>
          <p:cNvPr id="8" name="Rectangle 7">
            <a:extLst>
              <a:ext uri="{FF2B5EF4-FFF2-40B4-BE49-F238E27FC236}">
                <a16:creationId xmlns:a16="http://schemas.microsoft.com/office/drawing/2014/main" id="{C9C2BEA1-44EB-43B3-1D6F-A6B84C9C17F9}"/>
              </a:ext>
              <a:ext uri="{C183D7F6-B498-43B3-948B-1728B52AA6E4}">
                <adec:decorative xmlns:adec="http://schemas.microsoft.com/office/drawing/2017/decorative" val="1"/>
              </a:ext>
            </a:extLst>
          </p:cNvPr>
          <p:cNvSpPr/>
          <p:nvPr/>
        </p:nvSpPr>
        <p:spPr>
          <a:xfrm>
            <a:off x="6008914" y="5135427"/>
            <a:ext cx="5780312" cy="1576062"/>
          </a:xfrm>
          <a:prstGeom prst="rect">
            <a:avLst/>
          </a:prstGeom>
          <a:solidFill>
            <a:srgbClr val="D9F2D0"/>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C6B54897-C6C0-7A67-69CD-D7D186DDE278}"/>
              </a:ext>
            </a:extLst>
          </p:cNvPr>
          <p:cNvSpPr txBox="1"/>
          <p:nvPr/>
        </p:nvSpPr>
        <p:spPr>
          <a:xfrm>
            <a:off x="6008914" y="5230633"/>
            <a:ext cx="5619869" cy="1477328"/>
          </a:xfrm>
          <a:prstGeom prst="rect">
            <a:avLst/>
          </a:prstGeom>
          <a:noFill/>
        </p:spPr>
        <p:txBody>
          <a:bodyPr wrap="square">
            <a:spAutoFit/>
          </a:bodyPr>
          <a:lstStyle/>
          <a:p>
            <a:r>
              <a:rPr lang="en-US" sz="1800" b="1" dirty="0"/>
              <a:t>In this example:</a:t>
            </a:r>
          </a:p>
          <a:p>
            <a:endParaRPr lang="en-US" b="1" dirty="0"/>
          </a:p>
          <a:p>
            <a:r>
              <a:rPr lang="en-US" b="1" dirty="0"/>
              <a:t>If the Husky class overrides speak, then we’ll use the implementation in Husky. If not, we’ll look in Dog and use that one if found. If not, then we’ll look in Animal.</a:t>
            </a:r>
            <a:endParaRPr lang="en-US" sz="1800" dirty="0"/>
          </a:p>
        </p:txBody>
      </p:sp>
      <p:cxnSp>
        <p:nvCxnSpPr>
          <p:cNvPr id="16" name="Straight Arrow Connector 15">
            <a:extLst>
              <a:ext uri="{FF2B5EF4-FFF2-40B4-BE49-F238E27FC236}">
                <a16:creationId xmlns:a16="http://schemas.microsoft.com/office/drawing/2014/main" id="{DDDEE29B-A9AD-EB51-D8B4-FDC36908C053}"/>
              </a:ext>
              <a:ext uri="{C183D7F6-B498-43B3-948B-1728B52AA6E4}">
                <adec:decorative xmlns:adec="http://schemas.microsoft.com/office/drawing/2017/decorative" val="1"/>
              </a:ext>
            </a:extLst>
          </p:cNvPr>
          <p:cNvCxnSpPr>
            <a:cxnSpLocks/>
          </p:cNvCxnSpPr>
          <p:nvPr/>
        </p:nvCxnSpPr>
        <p:spPr>
          <a:xfrm flipV="1">
            <a:off x="3226432" y="4633358"/>
            <a:ext cx="0" cy="128236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 name="Slide Number Placeholder 6">
            <a:extLst>
              <a:ext uri="{FF2B5EF4-FFF2-40B4-BE49-F238E27FC236}">
                <a16:creationId xmlns:a16="http://schemas.microsoft.com/office/drawing/2014/main" id="{1918543B-F4D6-4E7F-9C7B-A083CC63CFCA}"/>
              </a:ext>
            </a:extLst>
          </p:cNvPr>
          <p:cNvSpPr>
            <a:spLocks noGrp="1"/>
          </p:cNvSpPr>
          <p:nvPr>
            <p:ph type="sldNum" sz="quarter" idx="12"/>
          </p:nvPr>
        </p:nvSpPr>
        <p:spPr/>
        <p:txBody>
          <a:bodyPr/>
          <a:lstStyle/>
          <a:p>
            <a:fld id="{B84CCEFC-A9FF-8249-A3D3-21FB7B7CCB8D}" type="slidenum">
              <a:rPr lang="en-US" smtClean="0"/>
              <a:t>8</a:t>
            </a:fld>
            <a:endParaRPr lang="en-US"/>
          </a:p>
        </p:txBody>
      </p:sp>
    </p:spTree>
    <p:extLst>
      <p:ext uri="{BB962C8B-B14F-4D97-AF65-F5344CB8AC3E}">
        <p14:creationId xmlns:p14="http://schemas.microsoft.com/office/powerpoint/2010/main" val="2773901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 Compile vs. Runtime Errors</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solidFill>
                  <a:schemeClr val="tx1">
                    <a:lumMod val="85000"/>
                    <a:lumOff val="15000"/>
                  </a:schemeClr>
                </a:solidFill>
              </a:rPr>
              <a:t>Polymorphism</a:t>
            </a:r>
          </a:p>
          <a:p>
            <a:pPr>
              <a:spcAft>
                <a:spcPts val="1200"/>
              </a:spcAft>
            </a:pPr>
            <a:r>
              <a:rPr lang="en-US" b="1" dirty="0">
                <a:solidFill>
                  <a:schemeClr val="accent5"/>
                </a:solidFill>
              </a:rPr>
              <a:t>Compiler vs. Runtime Errors</a:t>
            </a:r>
          </a:p>
          <a:p>
            <a:pPr>
              <a:spcAft>
                <a:spcPts val="1200"/>
              </a:spcAft>
            </a:pPr>
            <a:r>
              <a:rPr lang="en-US" dirty="0">
                <a:solidFill>
                  <a:schemeClr val="tx1">
                    <a:lumMod val="85000"/>
                    <a:lumOff val="15000"/>
                  </a:schemeClr>
                </a:solidFill>
              </a:rPr>
              <a:t>Abstract Classes</a:t>
            </a:r>
          </a:p>
          <a:p>
            <a:pPr>
              <a:spcAft>
                <a:spcPts val="1200"/>
              </a:spcAft>
            </a:pPr>
            <a:r>
              <a:rPr lang="en-US" dirty="0">
                <a:solidFill>
                  <a:schemeClr val="tx1">
                    <a:lumMod val="85000"/>
                    <a:lumOff val="15000"/>
                  </a:schemeClr>
                </a:solidFill>
              </a:rPr>
              <a:t>Academic Honesty Policy</a:t>
            </a:r>
          </a:p>
          <a:p>
            <a:pPr>
              <a:spcAft>
                <a:spcPts val="1200"/>
              </a:spcAft>
            </a:pPr>
            <a:endParaRPr lang="en-US" dirty="0">
              <a:solidFill>
                <a:schemeClr val="tx1">
                  <a:lumMod val="85000"/>
                  <a:lumOff val="15000"/>
                </a:schemeClr>
              </a:solidFill>
            </a:endParaRPr>
          </a:p>
        </p:txBody>
      </p:sp>
      <p:sp>
        <p:nvSpPr>
          <p:cNvPr id="4" name="Pentagon 3" descr="Pointing to compiler vs. runtime errors">
            <a:extLst>
              <a:ext uri="{FF2B5EF4-FFF2-40B4-BE49-F238E27FC236}">
                <a16:creationId xmlns:a16="http://schemas.microsoft.com/office/drawing/2014/main" id="{A474EB40-D05B-4D47-ACB8-073DBA3E897B}"/>
              </a:ext>
            </a:extLst>
          </p:cNvPr>
          <p:cNvSpPr/>
          <p:nvPr/>
        </p:nvSpPr>
        <p:spPr>
          <a:xfrm rot="10800000">
            <a:off x="5349240" y="2106504"/>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B6A09016-ED4A-44A0-B796-9489C6C2D827}"/>
              </a:ext>
            </a:extLst>
          </p:cNvPr>
          <p:cNvSpPr>
            <a:spLocks noGrp="1"/>
          </p:cNvSpPr>
          <p:nvPr>
            <p:ph type="sldNum" sz="quarter" idx="12"/>
          </p:nvPr>
        </p:nvSpPr>
        <p:spPr/>
        <p:txBody>
          <a:bodyPr/>
          <a:lstStyle/>
          <a:p>
            <a:fld id="{B84CCEFC-A9FF-8249-A3D3-21FB7B7CCB8D}" type="slidenum">
              <a:rPr lang="en-US" smtClean="0"/>
              <a:t>9</a:t>
            </a:fld>
            <a:endParaRPr lang="en-US"/>
          </a:p>
        </p:txBody>
      </p:sp>
    </p:spTree>
    <p:extLst>
      <p:ext uri="{BB962C8B-B14F-4D97-AF65-F5344CB8AC3E}">
        <p14:creationId xmlns:p14="http://schemas.microsoft.com/office/powerpoint/2010/main" val="3052190638"/>
      </p:ext>
    </p:extLst>
  </p:cSld>
  <p:clrMapOvr>
    <a:masterClrMapping/>
  </p:clrMapOvr>
</p:sld>
</file>

<file path=ppt/theme/theme1.xml><?xml version="1.0" encoding="utf-8"?>
<a:theme xmlns:a="http://schemas.openxmlformats.org/drawingml/2006/main" name="CSE 373 Summer 2020">
  <a:themeElements>
    <a:clrScheme name="CSE 373 20su">
      <a:dk1>
        <a:srgbClr val="000000"/>
      </a:dk1>
      <a:lt1>
        <a:srgbClr val="FFFFFF"/>
      </a:lt1>
      <a:dk2>
        <a:srgbClr val="44546A"/>
      </a:dk2>
      <a:lt2>
        <a:srgbClr val="E7E6E6"/>
      </a:lt2>
      <a:accent1>
        <a:srgbClr val="2E235D"/>
      </a:accent1>
      <a:accent2>
        <a:srgbClr val="E83C60"/>
      </a:accent2>
      <a:accent3>
        <a:srgbClr val="2699A9"/>
      </a:accent3>
      <a:accent4>
        <a:srgbClr val="FFC000"/>
      </a:accent4>
      <a:accent5>
        <a:srgbClr val="EE8A64"/>
      </a:accent5>
      <a:accent6>
        <a:srgbClr val="09A98A"/>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Gallery</Template>
  <TotalTime>17953</TotalTime>
  <Words>3055</Words>
  <Application>Microsoft Office PowerPoint</Application>
  <PresentationFormat>Widescreen</PresentationFormat>
  <Paragraphs>517</Paragraphs>
  <Slides>36</Slides>
  <Notes>17</Notes>
  <HiddenSlides>8</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Aptos</vt:lpstr>
      <vt:lpstr>Arial</vt:lpstr>
      <vt:lpstr>Calibri</vt:lpstr>
      <vt:lpstr>Consolas</vt:lpstr>
      <vt:lpstr>Montserrat</vt:lpstr>
      <vt:lpstr>Montserrat ExtraBold</vt:lpstr>
      <vt:lpstr>Montserrat SemiBold</vt:lpstr>
      <vt:lpstr>Source Code Pro</vt:lpstr>
      <vt:lpstr>System Font Regular</vt:lpstr>
      <vt:lpstr>CSE 373 Summer 2020</vt:lpstr>
      <vt:lpstr>Polymorphism; Abstract Classes</vt:lpstr>
      <vt:lpstr>Announcements</vt:lpstr>
      <vt:lpstr>Lecture Outline: Polymorphism</vt:lpstr>
      <vt:lpstr>Polymorphism Review 1</vt:lpstr>
      <vt:lpstr>Polymorphism Review 2</vt:lpstr>
      <vt:lpstr>Declared Type and Actual Type</vt:lpstr>
      <vt:lpstr>Polymorphism: Typical Problem</vt:lpstr>
      <vt:lpstr>Overrides and Method Calls</vt:lpstr>
      <vt:lpstr>Lecture Outline: Compile vs. Runtime Errors</vt:lpstr>
      <vt:lpstr>Compiler vs. Runtime Errors</vt:lpstr>
      <vt:lpstr>Compiling Method Calls</vt:lpstr>
      <vt:lpstr>Running Method Calls</vt:lpstr>
      <vt:lpstr>Casts and Method Calls (No error)</vt:lpstr>
      <vt:lpstr>Casts and Method Calls (Runtime error)</vt:lpstr>
      <vt:lpstr>Compiler vs. Runtime Errors: Method Calls</vt:lpstr>
      <vt:lpstr>Compiler vs. Runtime Errors: Casting</vt:lpstr>
      <vt:lpstr>Polymorphism Example 1: Think</vt:lpstr>
      <vt:lpstr>Polymorphism Example 1: Pair</vt:lpstr>
      <vt:lpstr>Polymorphism Example 2: Think</vt:lpstr>
      <vt:lpstr>Polymorphism Example 2: Pair</vt:lpstr>
      <vt:lpstr>Polymorphism Example 3: Think</vt:lpstr>
      <vt:lpstr>Polymorphism Example 3: Pair</vt:lpstr>
      <vt:lpstr>Polymorphism Example 4: Think</vt:lpstr>
      <vt:lpstr>Polymorphism Example 4: Pair</vt:lpstr>
      <vt:lpstr>Lecture Outline: Abstract Classes</vt:lpstr>
      <vt:lpstr>Abstract Classes</vt:lpstr>
      <vt:lpstr>Shape Example: Tasks</vt:lpstr>
      <vt:lpstr>Advanced OOP Summary</vt:lpstr>
      <vt:lpstr>Design in the “real world”</vt:lpstr>
      <vt:lpstr>Interface vs. Implementation</vt:lpstr>
      <vt:lpstr>Lecture Outline: Academic Honesty Policy</vt:lpstr>
      <vt:lpstr>Academic Honesty Policy</vt:lpstr>
      <vt:lpstr>AI and CSE 123: Our Philosophy</vt:lpstr>
      <vt:lpstr>AI makes mistakes</vt:lpstr>
      <vt:lpstr>CSE 123 AI Policy</vt:lpstr>
      <vt:lpstr>CSE 123 AI Policy: Examples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S Johnston</dc:creator>
  <cp:lastModifiedBy>mnats</cp:lastModifiedBy>
  <cp:revision>327</cp:revision>
  <cp:lastPrinted>2022-09-27T21:33:44Z</cp:lastPrinted>
  <dcterms:created xsi:type="dcterms:W3CDTF">2020-06-13T06:27:42Z</dcterms:created>
  <dcterms:modified xsi:type="dcterms:W3CDTF">2026-04-08T22:16:33Z</dcterms:modified>
</cp:coreProperties>
</file>