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9" r:id="rId2"/>
    <p:sldId id="340" r:id="rId3"/>
    <p:sldId id="256" r:id="rId4"/>
    <p:sldId id="262" r:id="rId5"/>
    <p:sldId id="342" r:id="rId6"/>
    <p:sldId id="343" r:id="rId7"/>
    <p:sldId id="268" r:id="rId8"/>
    <p:sldId id="345" r:id="rId9"/>
    <p:sldId id="349" r:id="rId10"/>
    <p:sldId id="330" r:id="rId11"/>
    <p:sldId id="35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7" autoAdjust="0"/>
    <p:restoredTop sz="93083" autoAdjust="0"/>
  </p:normalViewPr>
  <p:slideViewPr>
    <p:cSldViewPr snapToGrid="0" snapToObjects="1">
      <p:cViewPr>
        <p:scale>
          <a:sx n="60" d="100"/>
          <a:sy n="60" d="100"/>
        </p:scale>
        <p:origin x="318" y="735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Slido</a:t>
            </a:r>
            <a:r>
              <a:rPr lang="en-US" dirty="0"/>
              <a:t> event: https://app.sli.do/event/o8Mrk2DkftppBrpfxCZAxj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Slido.com and event code cse123</a:t>
            </a:r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D13B23DA-5181-25F9-8F6E-828350030C96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sp>
        <p:nvSpPr>
          <p:cNvPr id="22" name="Google Shape;22;p29"/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/>
          <p:nvPr/>
        </p:nvSpPr>
        <p:spPr>
          <a:xfrm>
            <a:off x="6714463" y="1251642"/>
            <a:ext cx="5250244" cy="5486042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105432" y="3799913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42828" y="5666317"/>
            <a:ext cx="21592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  <a:tabLst/>
              <a:defRPr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lang="en-US" sz="1200" dirty="0"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C96B5491-F7FA-23FC-FB30-12701599F978}"/>
              </a:ext>
            </a:extLst>
          </p:cNvPr>
          <p:cNvSpPr txBox="1"/>
          <p:nvPr userDrawn="1"/>
        </p:nvSpPr>
        <p:spPr>
          <a:xfrm>
            <a:off x="7148325" y="1757973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9ED2A101-430A-CE69-E5BC-7D6DD50BF4E3}"/>
              </a:ext>
            </a:extLst>
          </p:cNvPr>
          <p:cNvSpPr txBox="1"/>
          <p:nvPr userDrawn="1"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C360F-4256-FEE1-7C14-17182C543AFA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  <p:sp>
        <p:nvSpPr>
          <p:cNvPr id="12" name="Google Shape;23;p29">
            <a:extLst>
              <a:ext uri="{FF2B5EF4-FFF2-40B4-BE49-F238E27FC236}">
                <a16:creationId xmlns:a16="http://schemas.microsoft.com/office/drawing/2014/main" id="{8AB0C156-E646-655A-EAEF-6213F4E43055}"/>
              </a:ext>
            </a:extLst>
          </p:cNvPr>
          <p:cNvSpPr txBox="1"/>
          <p:nvPr userDrawn="1"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19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299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Spring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  <p:sldLayoutId id="214748365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pen.spotify.com/playlist/3fZiDBuo8bMbuQCWwhcluE?si=LZUfkfdGRJiBio82B6PowA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g"/><Relationship Id="rId18" Type="http://schemas.openxmlformats.org/officeDocument/2006/relationships/image" Target="../media/image32.jpeg"/><Relationship Id="rId26" Type="http://schemas.openxmlformats.org/officeDocument/2006/relationships/image" Target="../media/image40.png"/><Relationship Id="rId39" Type="http://schemas.openxmlformats.org/officeDocument/2006/relationships/image" Target="../media/image53.jpg"/><Relationship Id="rId21" Type="http://schemas.openxmlformats.org/officeDocument/2006/relationships/image" Target="../media/image35.jpeg"/><Relationship Id="rId34" Type="http://schemas.openxmlformats.org/officeDocument/2006/relationships/image" Target="../media/image4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jpg"/><Relationship Id="rId20" Type="http://schemas.openxmlformats.org/officeDocument/2006/relationships/image" Target="../media/image34.jpeg"/><Relationship Id="rId29" Type="http://schemas.openxmlformats.org/officeDocument/2006/relationships/image" Target="../media/image43.png"/><Relationship Id="rId41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24" Type="http://schemas.openxmlformats.org/officeDocument/2006/relationships/image" Target="../media/image38.jpeg"/><Relationship Id="rId32" Type="http://schemas.openxmlformats.org/officeDocument/2006/relationships/image" Target="../media/image46.png"/><Relationship Id="rId37" Type="http://schemas.openxmlformats.org/officeDocument/2006/relationships/image" Target="../media/image51.jpg"/><Relationship Id="rId40" Type="http://schemas.openxmlformats.org/officeDocument/2006/relationships/image" Target="../media/image54.jpg"/><Relationship Id="rId5" Type="http://schemas.openxmlformats.org/officeDocument/2006/relationships/image" Target="../media/image19.jpeg"/><Relationship Id="rId15" Type="http://schemas.openxmlformats.org/officeDocument/2006/relationships/image" Target="../media/image29.jpg"/><Relationship Id="rId23" Type="http://schemas.openxmlformats.org/officeDocument/2006/relationships/image" Target="../media/image37.jpeg"/><Relationship Id="rId28" Type="http://schemas.openxmlformats.org/officeDocument/2006/relationships/image" Target="../media/image42.jpeg"/><Relationship Id="rId36" Type="http://schemas.openxmlformats.org/officeDocument/2006/relationships/image" Target="../media/image50.pn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31" Type="http://schemas.openxmlformats.org/officeDocument/2006/relationships/image" Target="../media/image45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Relationship Id="rId22" Type="http://schemas.openxmlformats.org/officeDocument/2006/relationships/image" Target="../media/image36.jpg"/><Relationship Id="rId27" Type="http://schemas.openxmlformats.org/officeDocument/2006/relationships/image" Target="../media/image41.jpg"/><Relationship Id="rId30" Type="http://schemas.openxmlformats.org/officeDocument/2006/relationships/image" Target="../media/image44.jpg"/><Relationship Id="rId35" Type="http://schemas.openxmlformats.org/officeDocument/2006/relationships/image" Target="../media/image49.jpg"/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5" Type="http://schemas.openxmlformats.org/officeDocument/2006/relationships/image" Target="../media/image39.jpg"/><Relationship Id="rId33" Type="http://schemas.openxmlformats.org/officeDocument/2006/relationships/image" Target="../media/image47.png"/><Relationship Id="rId38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44/" TargetMode="External"/><Relationship Id="rId13" Type="http://schemas.openxmlformats.org/officeDocument/2006/relationships/hyperlink" Target="https://courses.cs.washington.edu/courses/cse374/" TargetMode="External"/><Relationship Id="rId3" Type="http://schemas.openxmlformats.org/officeDocument/2006/relationships/hyperlink" Target="https://courses.cs.washington.edu/courses/cse311/" TargetMode="External"/><Relationship Id="rId7" Type="http://schemas.openxmlformats.org/officeDocument/2006/relationships/hyperlink" Target="https://courses.cs.washington.edu/courses/cse341/" TargetMode="External"/><Relationship Id="rId12" Type="http://schemas.openxmlformats.org/officeDocument/2006/relationships/hyperlink" Target="https://courses.cs.washington.edu/courses/cse373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urses.cs.washington.edu/courses/cse340/" TargetMode="External"/><Relationship Id="rId11" Type="http://schemas.openxmlformats.org/officeDocument/2006/relationships/hyperlink" Target="https://courses.cs.washington.edu/courses/cse180/" TargetMode="External"/><Relationship Id="rId5" Type="http://schemas.openxmlformats.org/officeDocument/2006/relationships/hyperlink" Target="https://courses.cs.washington.edu/courses/cse331/" TargetMode="External"/><Relationship Id="rId15" Type="http://schemas.openxmlformats.org/officeDocument/2006/relationships/hyperlink" Target="https://courses.cs.washington.edu/courses/cse416/" TargetMode="External"/><Relationship Id="rId10" Type="http://schemas.openxmlformats.org/officeDocument/2006/relationships/hyperlink" Target="https://courses.cs.washington.edu/courses/cse163/" TargetMode="External"/><Relationship Id="rId4" Type="http://schemas.openxmlformats.org/officeDocument/2006/relationships/hyperlink" Target="https://courses.cs.washington.edu/courses/cse351/" TargetMode="External"/><Relationship Id="rId9" Type="http://schemas.openxmlformats.org/officeDocument/2006/relationships/hyperlink" Target="https://courses.cs.washington.edu/courses/cse154/" TargetMode="External"/><Relationship Id="rId14" Type="http://schemas.openxmlformats.org/officeDocument/2006/relationships/hyperlink" Target="https://courses.cs.washington.edu/courses/cse41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131885" y="4013370"/>
            <a:ext cx="6471138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/>
            <a:r>
              <a:rPr lang="en-US" sz="4000" dirty="0"/>
              <a:t>Victory Lap &amp; </a:t>
            </a:r>
            <a:br>
              <a:rPr lang="en-US" sz="4000" dirty="0"/>
            </a:br>
            <a:r>
              <a:rPr lang="en-US" sz="4000" dirty="0"/>
              <a:t>Next Steps</a:t>
            </a:r>
            <a:endParaRPr sz="3800" dirty="0">
              <a:latin typeface="Montserrat SemiBold" panose="00000700000000000000" pitchFamily="2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D04F4-55AB-5CE1-FC37-42BEC912BC09}"/>
              </a:ext>
            </a:extLst>
          </p:cNvPr>
          <p:cNvSpPr txBox="1"/>
          <p:nvPr/>
        </p:nvSpPr>
        <p:spPr>
          <a:xfrm>
            <a:off x="7071026" y="2237509"/>
            <a:ext cx="453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  <a:p>
            <a:pPr algn="ctr"/>
            <a:endParaRPr lang="en-US" b="1" dirty="0">
              <a:solidFill>
                <a:schemeClr val="accent6"/>
              </a:solidFill>
              <a:cs typeface="Calibri"/>
              <a:sym typeface="Calibri"/>
            </a:endParaRPr>
          </a:p>
          <a:p>
            <a:pPr algn="ctr"/>
            <a:r>
              <a:rPr lang="en-US" b="1" dirty="0">
                <a:solidFill>
                  <a:schemeClr val="accent6"/>
                </a:solidFill>
                <a:cs typeface="Calibri"/>
                <a:sym typeface="Calibri"/>
              </a:rPr>
              <a:t>Respond on sli.do!</a:t>
            </a:r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qr code for https://app.sli.do/event/o8Mrk2DkftppBrpfxCZAxj&#10;slido event details in speaker notes">
            <a:extLst>
              <a:ext uri="{FF2B5EF4-FFF2-40B4-BE49-F238E27FC236}">
                <a16:creationId xmlns:a16="http://schemas.microsoft.com/office/drawing/2014/main" id="{7C9B5DFC-3D80-4DA4-8486-00DEF5F78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77" y="5649889"/>
            <a:ext cx="1005840" cy="1005840"/>
          </a:xfrm>
          <a:prstGeom prst="rect">
            <a:avLst/>
          </a:prstGeom>
        </p:spPr>
      </p:pic>
      <p:sp>
        <p:nvSpPr>
          <p:cNvPr id="9" name="Google Shape;96;p1">
            <a:extLst>
              <a:ext uri="{FF2B5EF4-FFF2-40B4-BE49-F238E27FC236}">
                <a16:creationId xmlns:a16="http://schemas.microsoft.com/office/drawing/2014/main" id="{241F2F9D-597B-49FE-B081-79A0CD6CD3B7}"/>
              </a:ext>
            </a:extLst>
          </p:cNvPr>
          <p:cNvSpPr txBox="1"/>
          <p:nvPr/>
        </p:nvSpPr>
        <p:spPr>
          <a:xfrm>
            <a:off x="6519481" y="3741864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" name="Google Shape;98;p1">
            <a:extLst>
              <a:ext uri="{FF2B5EF4-FFF2-40B4-BE49-F238E27FC236}">
                <a16:creationId xmlns:a16="http://schemas.microsoft.com/office/drawing/2014/main" id="{3C8B760B-AF08-4160-AC47-AD3A48C10740}"/>
              </a:ext>
            </a:extLst>
          </p:cNvPr>
          <p:cNvSpPr txBox="1"/>
          <p:nvPr/>
        </p:nvSpPr>
        <p:spPr>
          <a:xfrm>
            <a:off x="8657726" y="3736492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" name="Google Shape;96;p1">
            <a:extLst>
              <a:ext uri="{FF2B5EF4-FFF2-40B4-BE49-F238E27FC236}">
                <a16:creationId xmlns:a16="http://schemas.microsoft.com/office/drawing/2014/main" id="{57011047-E95E-4D37-B36C-46DA2252DCCE}"/>
              </a:ext>
            </a:extLst>
          </p:cNvPr>
          <p:cNvSpPr txBox="1"/>
          <p:nvPr/>
        </p:nvSpPr>
        <p:spPr>
          <a:xfrm>
            <a:off x="5500614" y="4433103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38280-FC36-4EDE-8A59-4877EF7FE761}"/>
              </a:ext>
            </a:extLst>
          </p:cNvPr>
          <p:cNvSpPr txBox="1"/>
          <p:nvPr/>
        </p:nvSpPr>
        <p:spPr>
          <a:xfrm>
            <a:off x="7643103" y="4255881"/>
            <a:ext cx="4011913" cy="215443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r>
              <a:rPr lang="en-US" sz="1200" dirty="0" err="1">
                <a:latin typeface="Montserrat" panose="00000500000000000000" pitchFamily="2" charset="0"/>
              </a:rPr>
              <a:t>Arohan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Sreshta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Rushil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Sean B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Chloe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Jenny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Nate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Saachi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Hawa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Maggie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Sean 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Shiven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Vrinda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Gavin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Shreya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Jonah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Renee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Chris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Ishita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Kuhu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Kavya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Misha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Yuntong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Amiya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Sahana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Anirudh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Rohan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Crystal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Eeshani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Prakshi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Aidan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Cora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Nhan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Anya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Anisha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Trien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Neal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Evan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FA161-D640-4786-A1C4-6C40DF9B873A}"/>
              </a:ext>
            </a:extLst>
          </p:cNvPr>
          <p:cNvSpPr txBox="1"/>
          <p:nvPr/>
        </p:nvSpPr>
        <p:spPr>
          <a:xfrm>
            <a:off x="6815404" y="6360778"/>
            <a:ext cx="520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535353"/>
                </a:solidFill>
                <a:latin typeface="Montserrat SemiBold" panose="00000700000000000000" pitchFamily="2" charset="0"/>
              </a:rPr>
              <a:t>Music 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: 🌻 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  <a:hlinkClick r:id="rId4"/>
              </a:rPr>
              <a:t>CSE 123 26sp Lecture Tunes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 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your TAs!</a:t>
            </a:r>
          </a:p>
        </p:txBody>
      </p:sp>
      <p:pic>
        <p:nvPicPr>
          <p:cNvPr id="4" name="Picture 3" descr="Arohan Agate wearing a jacket, standing in Bellevue Downtown Park.">
            <a:extLst>
              <a:ext uri="{FF2B5EF4-FFF2-40B4-BE49-F238E27FC236}">
                <a16:creationId xmlns:a16="http://schemas.microsoft.com/office/drawing/2014/main" id="{AC883090-20A6-4E94-8DA3-A098E895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23" y="5529480"/>
            <a:ext cx="1188720" cy="1188720"/>
          </a:xfrm>
          <a:prstGeom prst="rect">
            <a:avLst/>
          </a:prstGeom>
        </p:spPr>
      </p:pic>
      <p:pic>
        <p:nvPicPr>
          <p:cNvPr id="6" name="Picture 5" descr="Portrait of a woman with long dark hair outside wearing a blue blouse.">
            <a:extLst>
              <a:ext uri="{FF2B5EF4-FFF2-40B4-BE49-F238E27FC236}">
                <a16:creationId xmlns:a16="http://schemas.microsoft.com/office/drawing/2014/main" id="{912BA3D4-B703-4C25-8677-A99E1BE92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661" y="271603"/>
            <a:ext cx="1188720" cy="1188720"/>
          </a:xfrm>
          <a:prstGeom prst="rect">
            <a:avLst/>
          </a:prstGeom>
        </p:spPr>
      </p:pic>
      <p:pic>
        <p:nvPicPr>
          <p:cNvPr id="8" name="Picture 7" descr="Ani at Steven’s Pass">
            <a:extLst>
              <a:ext uri="{FF2B5EF4-FFF2-40B4-BE49-F238E27FC236}">
                <a16:creationId xmlns:a16="http://schemas.microsoft.com/office/drawing/2014/main" id="{239103CD-A681-43BC-9448-DD9DB7CC6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860" y="264007"/>
            <a:ext cx="892098" cy="1188720"/>
          </a:xfrm>
          <a:prstGeom prst="rect">
            <a:avLst/>
          </a:prstGeom>
        </p:spPr>
      </p:pic>
      <p:pic>
        <p:nvPicPr>
          <p:cNvPr id="10" name="Picture 9" descr="Amiya Saha in front of the Golden Gate Bridge on a foggy day">
            <a:extLst>
              <a:ext uri="{FF2B5EF4-FFF2-40B4-BE49-F238E27FC236}">
                <a16:creationId xmlns:a16="http://schemas.microsoft.com/office/drawing/2014/main" id="{62522998-43D0-4CE3-929F-C73E38154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126" y="329606"/>
            <a:ext cx="1188720" cy="1188720"/>
          </a:xfrm>
          <a:prstGeom prst="rect">
            <a:avLst/>
          </a:prstGeom>
        </p:spPr>
      </p:pic>
      <p:pic>
        <p:nvPicPr>
          <p:cNvPr id="12" name="Picture 11" descr="Selfie of Aidan Suen pointing to a goat in the background">
            <a:extLst>
              <a:ext uri="{FF2B5EF4-FFF2-40B4-BE49-F238E27FC236}">
                <a16:creationId xmlns:a16="http://schemas.microsoft.com/office/drawing/2014/main" id="{23DAA10B-6832-4DC3-B93F-173C3BA1B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7790" y="5529480"/>
            <a:ext cx="1188720" cy="1188720"/>
          </a:xfrm>
          <a:prstGeom prst="rect">
            <a:avLst/>
          </a:prstGeom>
        </p:spPr>
      </p:pic>
      <p:pic>
        <p:nvPicPr>
          <p:cNvPr id="14" name="Picture 13" descr="A photo of Anya Vaish at sunset">
            <a:extLst>
              <a:ext uri="{FF2B5EF4-FFF2-40B4-BE49-F238E27FC236}">
                <a16:creationId xmlns:a16="http://schemas.microsoft.com/office/drawing/2014/main" id="{AE377A31-BD59-4514-9375-7D22BEDE1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947" y="5529787"/>
            <a:ext cx="1188720" cy="1188720"/>
          </a:xfrm>
          <a:prstGeom prst="rect">
            <a:avLst/>
          </a:prstGeom>
        </p:spPr>
      </p:pic>
      <p:pic>
        <p:nvPicPr>
          <p:cNvPr id="16" name="Picture 15" descr="This image is of Chloe wearing a hat shaped like a cloud.">
            <a:extLst>
              <a:ext uri="{FF2B5EF4-FFF2-40B4-BE49-F238E27FC236}">
                <a16:creationId xmlns:a16="http://schemas.microsoft.com/office/drawing/2014/main" id="{EE5B5D9D-0952-467C-B9CE-D70947CD1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8581" y="5529787"/>
            <a:ext cx="1188720" cy="1188720"/>
          </a:xfrm>
          <a:prstGeom prst="rect">
            <a:avLst/>
          </a:prstGeom>
        </p:spPr>
      </p:pic>
      <p:pic>
        <p:nvPicPr>
          <p:cNvPr id="19" name="Picture 18" descr="man hanging upside down reading a book in a climbing gym">
            <a:extLst>
              <a:ext uri="{FF2B5EF4-FFF2-40B4-BE49-F238E27FC236}">
                <a16:creationId xmlns:a16="http://schemas.microsoft.com/office/drawing/2014/main" id="{5057A634-9957-40ED-8DA3-A27058B0B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531" y="5529787"/>
            <a:ext cx="1188720" cy="1188720"/>
          </a:xfrm>
          <a:prstGeom prst="rect">
            <a:avLst/>
          </a:prstGeom>
        </p:spPr>
      </p:pic>
      <p:pic>
        <p:nvPicPr>
          <p:cNvPr id="23" name="Picture 22" descr="Cora aura-farming at a photo booth in Seoul, South Korea. She is wearing a bedazzled tank top and really cool sunglasses.">
            <a:extLst>
              <a:ext uri="{FF2B5EF4-FFF2-40B4-BE49-F238E27FC236}">
                <a16:creationId xmlns:a16="http://schemas.microsoft.com/office/drawing/2014/main" id="{0E4FA238-5E03-414F-92D1-41B944C04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8898" y="5557217"/>
            <a:ext cx="1188720" cy="1188720"/>
          </a:xfrm>
          <a:prstGeom prst="rect">
            <a:avLst/>
          </a:prstGeom>
        </p:spPr>
      </p:pic>
      <p:pic>
        <p:nvPicPr>
          <p:cNvPr id="25" name="Picture 24" descr="Headshot of CSE 123 TA Crystal Shen at Leon's Coffee House">
            <a:extLst>
              <a:ext uri="{FF2B5EF4-FFF2-40B4-BE49-F238E27FC236}">
                <a16:creationId xmlns:a16="http://schemas.microsoft.com/office/drawing/2014/main" id="{EE5E23DE-6BB0-420F-93C3-5DC2AB6C5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5463" y="5564398"/>
            <a:ext cx="1188720" cy="1188720"/>
          </a:xfrm>
          <a:prstGeom prst="rect">
            <a:avLst/>
          </a:prstGeom>
        </p:spPr>
      </p:pic>
      <p:pic>
        <p:nvPicPr>
          <p:cNvPr id="27" name="Picture 26" descr="A photo of Eeshani - Indian, Long hair, head tilted, friendly">
            <a:extLst>
              <a:ext uri="{FF2B5EF4-FFF2-40B4-BE49-F238E27FC236}">
                <a16:creationId xmlns:a16="http://schemas.microsoft.com/office/drawing/2014/main" id="{D4404A05-186B-4294-B190-CFCEE125F6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255" y="5545391"/>
            <a:ext cx="1188720" cy="1188720"/>
          </a:xfrm>
          <a:prstGeom prst="rect">
            <a:avLst/>
          </a:prstGeom>
        </p:spPr>
      </p:pic>
      <p:pic>
        <p:nvPicPr>
          <p:cNvPr id="29" name="Picture 28" descr="picture of TA named Evan Wu standing in front of a beluga whale exhibit. His hat has a beluga whale embroidered on it.">
            <a:extLst>
              <a:ext uri="{FF2B5EF4-FFF2-40B4-BE49-F238E27FC236}">
                <a16:creationId xmlns:a16="http://schemas.microsoft.com/office/drawing/2014/main" id="{271569E6-4CF3-4698-88A0-65AD23700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1342" y="4236841"/>
            <a:ext cx="1188720" cy="1188720"/>
          </a:xfrm>
          <a:prstGeom prst="rect">
            <a:avLst/>
          </a:prstGeom>
        </p:spPr>
      </p:pic>
      <p:pic>
        <p:nvPicPr>
          <p:cNvPr id="31" name="Picture 30" descr="A young man with dark blonde hair smiles and makes a peace sign while hiking. He is wearing a grey hoodie and a green backpack, with a backdrop of lush evergreen trees and blue, hazy mountains under a cloudy sky.">
            <a:extLst>
              <a:ext uri="{FF2B5EF4-FFF2-40B4-BE49-F238E27FC236}">
                <a16:creationId xmlns:a16="http://schemas.microsoft.com/office/drawing/2014/main" id="{BF93C92A-00C5-4BCC-9669-B46AFB3876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42192" y="4217351"/>
            <a:ext cx="1188720" cy="1188720"/>
          </a:xfrm>
          <a:prstGeom prst="rect">
            <a:avLst/>
          </a:prstGeom>
        </p:spPr>
      </p:pic>
      <p:pic>
        <p:nvPicPr>
          <p:cNvPr id="33" name="Picture 32" descr="hawa, the teaching assistant, pictured smiling while and looking in a mirror.">
            <a:extLst>
              <a:ext uri="{FF2B5EF4-FFF2-40B4-BE49-F238E27FC236}">
                <a16:creationId xmlns:a16="http://schemas.microsoft.com/office/drawing/2014/main" id="{45CF60E0-9AC6-4F65-BFF2-089AB11220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2749" y="4217351"/>
            <a:ext cx="1188720" cy="1188720"/>
          </a:xfrm>
          <a:prstGeom prst="rect">
            <a:avLst/>
          </a:prstGeom>
        </p:spPr>
      </p:pic>
      <p:pic>
        <p:nvPicPr>
          <p:cNvPr id="35" name="Picture 34" descr="Picture of Ishita in New York standing next to a statue">
            <a:extLst>
              <a:ext uri="{FF2B5EF4-FFF2-40B4-BE49-F238E27FC236}">
                <a16:creationId xmlns:a16="http://schemas.microsoft.com/office/drawing/2014/main" id="{73D86202-0EC1-4F9B-822C-47C5AD6A1F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9536" y="4221305"/>
            <a:ext cx="1188720" cy="1188720"/>
          </a:xfrm>
          <a:prstGeom prst="rect">
            <a:avLst/>
          </a:prstGeom>
        </p:spPr>
      </p:pic>
      <p:pic>
        <p:nvPicPr>
          <p:cNvPr id="39" name="Picture 38" descr="Jenny is an Asian girl with glasses and medium-length hair. She is smiling in the selfie against a background of mountains and a lake">
            <a:extLst>
              <a:ext uri="{FF2B5EF4-FFF2-40B4-BE49-F238E27FC236}">
                <a16:creationId xmlns:a16="http://schemas.microsoft.com/office/drawing/2014/main" id="{9D72F830-3EC0-460D-8214-CC359BC5BE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0048" y="4236021"/>
            <a:ext cx="1156269" cy="1188720"/>
          </a:xfrm>
          <a:prstGeom prst="rect">
            <a:avLst/>
          </a:prstGeom>
        </p:spPr>
      </p:pic>
      <p:pic>
        <p:nvPicPr>
          <p:cNvPr id="42" name="Picture 41" descr="Jonah is a white man with medium-length slightly curly brown hair. He's wearing a Snoopy T-shirt and holding up a peace sign. He's standing in front of a WSDOT ferry on the water.">
            <a:extLst>
              <a:ext uri="{FF2B5EF4-FFF2-40B4-BE49-F238E27FC236}">
                <a16:creationId xmlns:a16="http://schemas.microsoft.com/office/drawing/2014/main" id="{137D3A57-D195-4C01-A9EB-AB294917F1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3815" y="4255101"/>
            <a:ext cx="1188720" cy="1188720"/>
          </a:xfrm>
          <a:prstGeom prst="rect">
            <a:avLst/>
          </a:prstGeom>
        </p:spPr>
      </p:pic>
      <p:pic>
        <p:nvPicPr>
          <p:cNvPr id="44" name="Picture 43" descr="Kuhu is a woman with long black hair. She has a side part and she’s wearing a grey off the shoulder sweater while smiling. She is also carrying a purse. It is a sunny day and the cherry blossoms are glistening in the background.">
            <a:extLst>
              <a:ext uri="{FF2B5EF4-FFF2-40B4-BE49-F238E27FC236}">
                <a16:creationId xmlns:a16="http://schemas.microsoft.com/office/drawing/2014/main" id="{71F932A5-8E2D-4EA3-82DE-F3C888EE2E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4941" y="4236021"/>
            <a:ext cx="1188720" cy="1188720"/>
          </a:xfrm>
          <a:prstGeom prst="rect">
            <a:avLst/>
          </a:prstGeom>
        </p:spPr>
      </p:pic>
      <p:pic>
        <p:nvPicPr>
          <p:cNvPr id="46" name="Picture 45" descr="A photo of a person with glasses and long black hair wearing a black top and skirt, smiling at the camera.">
            <a:extLst>
              <a:ext uri="{FF2B5EF4-FFF2-40B4-BE49-F238E27FC236}">
                <a16:creationId xmlns:a16="http://schemas.microsoft.com/office/drawing/2014/main" id="{A312352D-BB67-49F0-AA3C-41A3379105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84898" y="4230517"/>
            <a:ext cx="1188720" cy="1188720"/>
          </a:xfrm>
          <a:prstGeom prst="rect">
            <a:avLst/>
          </a:prstGeom>
        </p:spPr>
      </p:pic>
      <p:pic>
        <p:nvPicPr>
          <p:cNvPr id="50" name="Picture 49" descr="A photo of Maggie Duan, smiling in front of a blooming pink cherry blossom tree on a sunny day. She is an Asian woman wearing a blue denim button-down shirt and glasses.">
            <a:extLst>
              <a:ext uri="{FF2B5EF4-FFF2-40B4-BE49-F238E27FC236}">
                <a16:creationId xmlns:a16="http://schemas.microsoft.com/office/drawing/2014/main" id="{BD27BAD4-D3FB-4F78-8886-BF773A9DBB2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68667" y="2833200"/>
            <a:ext cx="1188720" cy="1188720"/>
          </a:xfrm>
          <a:prstGeom prst="rect">
            <a:avLst/>
          </a:prstGeom>
        </p:spPr>
      </p:pic>
      <p:pic>
        <p:nvPicPr>
          <p:cNvPr id="54" name="Picture 53" descr="Misha - an Indian girl with wavy, black hair pretending to be British in front of a red, London bus">
            <a:extLst>
              <a:ext uri="{FF2B5EF4-FFF2-40B4-BE49-F238E27FC236}">
                <a16:creationId xmlns:a16="http://schemas.microsoft.com/office/drawing/2014/main" id="{1DE49B70-B356-47D1-8601-3F6D572022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09421" y="2833685"/>
            <a:ext cx="1188720" cy="1188720"/>
          </a:xfrm>
          <a:prstGeom prst="rect">
            <a:avLst/>
          </a:prstGeom>
        </p:spPr>
      </p:pic>
      <p:pic>
        <p:nvPicPr>
          <p:cNvPr id="58" name="Picture 57" descr="Asian male with sunglasses">
            <a:extLst>
              <a:ext uri="{FF2B5EF4-FFF2-40B4-BE49-F238E27FC236}">
                <a16:creationId xmlns:a16="http://schemas.microsoft.com/office/drawing/2014/main" id="{88F60294-FA31-4B49-9F7C-6F2A054615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20499" y="2833685"/>
            <a:ext cx="1187695" cy="1188720"/>
          </a:xfrm>
          <a:prstGeom prst="rect">
            <a:avLst/>
          </a:prstGeom>
        </p:spPr>
      </p:pic>
      <p:pic>
        <p:nvPicPr>
          <p:cNvPr id="62" name="Picture 61" descr="This image shows Nate wearing a purple UW table tennis jersey biting down on a medal">
            <a:extLst>
              <a:ext uri="{FF2B5EF4-FFF2-40B4-BE49-F238E27FC236}">
                <a16:creationId xmlns:a16="http://schemas.microsoft.com/office/drawing/2014/main" id="{3F3FD54A-5BF9-452A-B116-9F939DC6F5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14167" y="2833685"/>
            <a:ext cx="1188720" cy="1188720"/>
          </a:xfrm>
          <a:prstGeom prst="rect">
            <a:avLst/>
          </a:prstGeom>
        </p:spPr>
      </p:pic>
      <p:pic>
        <p:nvPicPr>
          <p:cNvPr id="66" name="Picture 65" descr="Neal is an Asian man with glasses and short black hair. He's wearing a pink shirt, white tennis cap, and cross-body bag, smiling atop a hilltop in Paris with sandy-tan buildings in the background.">
            <a:extLst>
              <a:ext uri="{FF2B5EF4-FFF2-40B4-BE49-F238E27FC236}">
                <a16:creationId xmlns:a16="http://schemas.microsoft.com/office/drawing/2014/main" id="{2FE15F09-113B-439C-9978-F72AC5712F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25245" y="2833685"/>
            <a:ext cx="1188720" cy="1188720"/>
          </a:xfrm>
          <a:prstGeom prst="rect">
            <a:avLst/>
          </a:prstGeom>
        </p:spPr>
      </p:pic>
      <p:pic>
        <p:nvPicPr>
          <p:cNvPr id="70" name="Picture 69" descr="A Southeast Asian male with glasses standing in front of Kane Hall and pointing at it.">
            <a:extLst>
              <a:ext uri="{FF2B5EF4-FFF2-40B4-BE49-F238E27FC236}">
                <a16:creationId xmlns:a16="http://schemas.microsoft.com/office/drawing/2014/main" id="{F6BD9E0E-3951-44E4-93B2-A4A69D27802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44952" y="1491086"/>
            <a:ext cx="1584960" cy="1188720"/>
          </a:xfrm>
          <a:prstGeom prst="rect">
            <a:avLst/>
          </a:prstGeom>
        </p:spPr>
      </p:pic>
      <p:pic>
        <p:nvPicPr>
          <p:cNvPr id="74" name="Picture 73" descr="Yuntong smiling and holding a microphone.">
            <a:extLst>
              <a:ext uri="{FF2B5EF4-FFF2-40B4-BE49-F238E27FC236}">
                <a16:creationId xmlns:a16="http://schemas.microsoft.com/office/drawing/2014/main" id="{77D04D41-F270-4887-BAF6-CCC72C98852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36121" y="2833685"/>
            <a:ext cx="1188720" cy="1188720"/>
          </a:xfrm>
          <a:prstGeom prst="rect">
            <a:avLst/>
          </a:prstGeom>
        </p:spPr>
      </p:pic>
      <p:pic>
        <p:nvPicPr>
          <p:cNvPr id="78" name="Picture 77" descr="Prakshi is an Indian woman with black curly hair. She’s wearing a white T-shirt and sunglasses on the top of her head in this picture atop a building where we can see the NYC skyline in the background. ">
            <a:extLst>
              <a:ext uri="{FF2B5EF4-FFF2-40B4-BE49-F238E27FC236}">
                <a16:creationId xmlns:a16="http://schemas.microsoft.com/office/drawing/2014/main" id="{BBF49569-CFA8-4C34-BC10-839B0CAA0A3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57301" y="1496726"/>
            <a:ext cx="1188720" cy="1188720"/>
          </a:xfrm>
          <a:prstGeom prst="rect">
            <a:avLst/>
          </a:prstGeom>
        </p:spPr>
      </p:pic>
      <p:pic>
        <p:nvPicPr>
          <p:cNvPr id="82" name="Picture 81" descr="Rushil standing in front of a camel.  ">
            <a:extLst>
              <a:ext uri="{FF2B5EF4-FFF2-40B4-BE49-F238E27FC236}">
                <a16:creationId xmlns:a16="http://schemas.microsoft.com/office/drawing/2014/main" id="{F3C6E1D5-6801-484E-B2C3-CF16931E584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98405" y="1508006"/>
            <a:ext cx="1188720" cy="1188720"/>
          </a:xfrm>
          <a:prstGeom prst="rect">
            <a:avLst/>
          </a:prstGeom>
        </p:spPr>
      </p:pic>
      <p:pic>
        <p:nvPicPr>
          <p:cNvPr id="86" name="Picture 85" descr="Person smiling on a garden path in Maui.">
            <a:extLst>
              <a:ext uri="{FF2B5EF4-FFF2-40B4-BE49-F238E27FC236}">
                <a16:creationId xmlns:a16="http://schemas.microsoft.com/office/drawing/2014/main" id="{C6766091-585D-4389-B353-F1F93A7C92D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82735" y="2833685"/>
            <a:ext cx="1188720" cy="1188720"/>
          </a:xfrm>
          <a:prstGeom prst="rect">
            <a:avLst/>
          </a:prstGeom>
        </p:spPr>
      </p:pic>
      <p:pic>
        <p:nvPicPr>
          <p:cNvPr id="92" name="Picture 91" descr="A top down photograph of someone in glasses with curly black hair.">
            <a:extLst>
              <a:ext uri="{FF2B5EF4-FFF2-40B4-BE49-F238E27FC236}">
                <a16:creationId xmlns:a16="http://schemas.microsoft.com/office/drawing/2014/main" id="{E1DB193D-9A16-4930-AA11-B831FD5B3A8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60641" y="1518326"/>
            <a:ext cx="1188720" cy="1188720"/>
          </a:xfrm>
          <a:prstGeom prst="rect">
            <a:avLst/>
          </a:prstGeom>
        </p:spPr>
      </p:pic>
      <p:pic>
        <p:nvPicPr>
          <p:cNvPr id="94" name="Picture 93" descr="A young woman with long dark hair stands against a plain beige wall, smiling gently at the camera. She is wearing a light-colored short-sleeve button-up top.">
            <a:extLst>
              <a:ext uri="{FF2B5EF4-FFF2-40B4-BE49-F238E27FC236}">
                <a16:creationId xmlns:a16="http://schemas.microsoft.com/office/drawing/2014/main" id="{518ECFEC-D605-43DD-89BA-1A80ECEAAF1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56035" y="2833685"/>
            <a:ext cx="1262034" cy="1188720"/>
          </a:xfrm>
          <a:prstGeom prst="rect">
            <a:avLst/>
          </a:prstGeom>
        </p:spPr>
      </p:pic>
      <p:pic>
        <p:nvPicPr>
          <p:cNvPr id="96" name="Picture 95" descr="Headshot of Indian woman wearing white dress">
            <a:extLst>
              <a:ext uri="{FF2B5EF4-FFF2-40B4-BE49-F238E27FC236}">
                <a16:creationId xmlns:a16="http://schemas.microsoft.com/office/drawing/2014/main" id="{A047A417-E9D4-40A4-9655-2C25A3E0297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7255" y="1518326"/>
            <a:ext cx="1188720" cy="1188720"/>
          </a:xfrm>
          <a:prstGeom prst="rect">
            <a:avLst/>
          </a:prstGeom>
        </p:spPr>
      </p:pic>
      <p:pic>
        <p:nvPicPr>
          <p:cNvPr id="98" name="Picture 97" descr="Smiling young Indian woman in a yellow floral traditional outfit sitting by a creek.">
            <a:extLst>
              <a:ext uri="{FF2B5EF4-FFF2-40B4-BE49-F238E27FC236}">
                <a16:creationId xmlns:a16="http://schemas.microsoft.com/office/drawing/2014/main" id="{E0957ADE-A009-4610-A4C2-E0042CFD105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7120" y="5545391"/>
            <a:ext cx="1180647" cy="1188720"/>
          </a:xfrm>
          <a:prstGeom prst="rect">
            <a:avLst/>
          </a:prstGeom>
        </p:spPr>
      </p:pic>
      <p:pic>
        <p:nvPicPr>
          <p:cNvPr id="100" name="Picture 99" descr="Sean is a light-skinned man with short dark hair. In this photo, he's wearing a black shirt and giving a piggyback to another TA.">
            <a:extLst>
              <a:ext uri="{FF2B5EF4-FFF2-40B4-BE49-F238E27FC236}">
                <a16:creationId xmlns:a16="http://schemas.microsoft.com/office/drawing/2014/main" id="{2D9A5554-3396-42DE-B3BD-CAADDF5FC9B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123680" y="1518326"/>
            <a:ext cx="1213332" cy="1188720"/>
          </a:xfrm>
          <a:prstGeom prst="rect">
            <a:avLst/>
          </a:prstGeom>
        </p:spPr>
      </p:pic>
      <p:pic>
        <p:nvPicPr>
          <p:cNvPr id="102" name="Picture 101" descr="Filipino male with sunglasses">
            <a:extLst>
              <a:ext uri="{FF2B5EF4-FFF2-40B4-BE49-F238E27FC236}">
                <a16:creationId xmlns:a16="http://schemas.microsoft.com/office/drawing/2014/main" id="{46991F66-FA42-4DE3-8960-1E4F1440977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429523" y="1513405"/>
            <a:ext cx="1188720" cy="1188720"/>
          </a:xfrm>
          <a:prstGeom prst="rect">
            <a:avLst/>
          </a:prstGeom>
        </p:spPr>
      </p:pic>
      <p:pic>
        <p:nvPicPr>
          <p:cNvPr id="104" name="Picture 103" descr="Shiven hugging a golden retriever on a cold and windy beach">
            <a:extLst>
              <a:ext uri="{FF2B5EF4-FFF2-40B4-BE49-F238E27FC236}">
                <a16:creationId xmlns:a16="http://schemas.microsoft.com/office/drawing/2014/main" id="{9CC7C16C-E4C5-4730-9E64-3CE572C625C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5274" y="4230517"/>
            <a:ext cx="1188327" cy="1188720"/>
          </a:xfrm>
          <a:prstGeom prst="rect">
            <a:avLst/>
          </a:prstGeom>
        </p:spPr>
      </p:pic>
      <p:pic>
        <p:nvPicPr>
          <p:cNvPr id="106" name="Picture 105" descr="Shreya outside with greenery in the background, black hair &amp; brown skin">
            <a:extLst>
              <a:ext uri="{FF2B5EF4-FFF2-40B4-BE49-F238E27FC236}">
                <a16:creationId xmlns:a16="http://schemas.microsoft.com/office/drawing/2014/main" id="{194B3C9A-A856-4B9B-9E33-DD06BCA1E54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22675" y="2833685"/>
            <a:ext cx="1188720" cy="1188720"/>
          </a:xfrm>
          <a:prstGeom prst="rect">
            <a:avLst/>
          </a:prstGeom>
        </p:spPr>
      </p:pic>
      <p:pic>
        <p:nvPicPr>
          <p:cNvPr id="108" name="Picture 107" descr="Vrinda and her white fluffy dog">
            <a:extLst>
              <a:ext uri="{FF2B5EF4-FFF2-40B4-BE49-F238E27FC236}">
                <a16:creationId xmlns:a16="http://schemas.microsoft.com/office/drawing/2014/main" id="{D933AA3B-AC28-4417-A2C0-ACC8C7864A1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09760" y="1518326"/>
            <a:ext cx="1188720" cy="1188720"/>
          </a:xfrm>
          <a:prstGeom prst="rect">
            <a:avLst/>
          </a:prstGeom>
        </p:spPr>
      </p:pic>
      <p:pic>
        <p:nvPicPr>
          <p:cNvPr id="110" name="Picture 109" descr="Rena stands under a cherry tree in UW by night time">
            <a:extLst>
              <a:ext uri="{FF2B5EF4-FFF2-40B4-BE49-F238E27FC236}">
                <a16:creationId xmlns:a16="http://schemas.microsoft.com/office/drawing/2014/main" id="{37B60546-F1CE-48B1-9A02-BEB626DD4B9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09047" y="1518326"/>
            <a:ext cx="1188720" cy="1188720"/>
          </a:xfrm>
          <a:prstGeom prst="rect">
            <a:avLst/>
          </a:prstGeom>
        </p:spPr>
      </p:pic>
      <p:sp>
        <p:nvSpPr>
          <p:cNvPr id="111" name="Slide Number Placeholder 110">
            <a:extLst>
              <a:ext uri="{FF2B5EF4-FFF2-40B4-BE49-F238E27FC236}">
                <a16:creationId xmlns:a16="http://schemas.microsoft.com/office/drawing/2014/main" id="{279497AC-7F66-4728-BAE1-61680820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  <p:pic>
        <p:nvPicPr>
          <p:cNvPr id="1026" name="Picture 2" descr="Miya smiling with a fluffy tricolor corgi in the sun">
            <a:extLst>
              <a:ext uri="{FF2B5EF4-FFF2-40B4-BE49-F238E27FC236}">
                <a16:creationId xmlns:a16="http://schemas.microsoft.com/office/drawing/2014/main" id="{DD328084-1DD0-4FB8-AB35-656ECDF6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56" y="1935955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AFF2C-8DA9-44F2-9AE6-3FD8FA1B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C3 due tonight (6/5) at 11:59pm</a:t>
            </a:r>
          </a:p>
          <a:p>
            <a:r>
              <a:rPr lang="en-US" dirty="0"/>
              <a:t>R7/R-Gumball due Sunday (6/7) at 11:59pm</a:t>
            </a:r>
          </a:p>
          <a:p>
            <a:pPr lvl="1"/>
            <a:r>
              <a:rPr lang="en-US" dirty="0"/>
              <a:t>R7 open to C3 if you need two extra days instead of another resub</a:t>
            </a:r>
          </a:p>
          <a:p>
            <a:pPr lvl="1"/>
            <a:r>
              <a:rPr lang="en-US" dirty="0"/>
              <a:t>R-Gumball open to all assignments w/ feedback released</a:t>
            </a:r>
          </a:p>
          <a:p>
            <a:r>
              <a:rPr lang="en-US" dirty="0"/>
              <a:t>IPL closes end of day today (6/5)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pPr lvl="1"/>
            <a:r>
              <a:rPr lang="en-US" dirty="0"/>
              <a:t>Message board will remain available</a:t>
            </a:r>
          </a:p>
          <a:p>
            <a:r>
              <a:rPr lang="en-US" b="1" dirty="0"/>
              <a:t>Final Exam Thursday (6/11) @ 12:30pm-2:20pm in KNE 210/220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night! </a:t>
            </a:r>
          </a:p>
          <a:p>
            <a:pPr lvl="1"/>
            <a:r>
              <a:rPr lang="en-US" dirty="0"/>
              <a:t>Currently at about 12.5%</a:t>
            </a:r>
          </a:p>
          <a:p>
            <a:r>
              <a:rPr lang="en-US" dirty="0"/>
              <a:t>TA-led review session Tuesday 6/9 4:30pm-7:00pm in JHN 102</a:t>
            </a:r>
          </a:p>
          <a:p>
            <a:r>
              <a:rPr lang="en-US" dirty="0"/>
              <a:t>Gumball &amp; friends visit on Monday, 6/8 1:00pm – 2:30pm around Drumheller Fountain!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449B8-70BA-4AD3-A346-E2CA2265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pic>
        <p:nvPicPr>
          <p:cNvPr id="92" name="Google Shape;92;p1" descr="rocky running up the stairs, throwing some air punches, and celebra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two people walking away from a crash in combat g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tiny fey from 30 rock high fiving herself and giving finger gu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spongebob squarepants dusting off his hands satisfactoril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mic dro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bringing in a crown on a tennis racket, crowning herself, and walking off camer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in a car giving ecstatic double thumbs up to the camer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FC85B-95F2-4D67-A7D9-9DBCCE90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grpSp>
        <p:nvGrpSpPr>
          <p:cNvPr id="2" name="Group 1" descr="Be a better programmer: encompassing points 1 and 2">
            <a:extLst>
              <a:ext uri="{FF2B5EF4-FFF2-40B4-BE49-F238E27FC236}">
                <a16:creationId xmlns:a16="http://schemas.microsoft.com/office/drawing/2014/main" id="{3710F884-E804-42AF-A92B-0CFC1FFE05E0}"/>
              </a:ext>
            </a:extLst>
          </p:cNvPr>
          <p:cNvGrpSpPr/>
          <p:nvPr/>
        </p:nvGrpSpPr>
        <p:grpSpPr>
          <a:xfrm>
            <a:off x="10072687" y="1371600"/>
            <a:ext cx="2071688" cy="2550319"/>
            <a:chOff x="10072687" y="1371600"/>
            <a:chExt cx="2071688" cy="2550319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6A8AD491-4B21-457E-AD7E-D270102A5920}"/>
                </a:ext>
              </a:extLst>
            </p:cNvPr>
            <p:cNvSpPr/>
            <p:nvPr/>
          </p:nvSpPr>
          <p:spPr>
            <a:xfrm>
              <a:off x="10072687" y="1371600"/>
              <a:ext cx="392907" cy="255031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A5E5A6-6315-454D-95E1-DD1F2EA1B924}"/>
                </a:ext>
              </a:extLst>
            </p:cNvPr>
            <p:cNvSpPr txBox="1"/>
            <p:nvPr/>
          </p:nvSpPr>
          <p:spPr>
            <a:xfrm>
              <a:off x="10544176" y="2323593"/>
              <a:ext cx="160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Be a better programmer</a:t>
              </a:r>
            </a:p>
          </p:txBody>
        </p:sp>
      </p:grpSp>
      <p:grpSp>
        <p:nvGrpSpPr>
          <p:cNvPr id="5" name="Group 4" descr="Be a better person: encompassing point 3">
            <a:extLst>
              <a:ext uri="{FF2B5EF4-FFF2-40B4-BE49-F238E27FC236}">
                <a16:creationId xmlns:a16="http://schemas.microsoft.com/office/drawing/2014/main" id="{F32E8BFA-BEFE-424E-857F-43DE6F3AA4AB}"/>
              </a:ext>
            </a:extLst>
          </p:cNvPr>
          <p:cNvGrpSpPr/>
          <p:nvPr/>
        </p:nvGrpSpPr>
        <p:grpSpPr>
          <a:xfrm>
            <a:off x="10072687" y="4575572"/>
            <a:ext cx="1993106" cy="1510904"/>
            <a:chOff x="10072687" y="4575572"/>
            <a:chExt cx="1993106" cy="1510904"/>
          </a:xfrm>
        </p:grpSpPr>
        <p:sp>
          <p:nvSpPr>
            <p:cNvPr id="15" name="Right Brace 14" descr="Be a better programmer: To solve more complex problems by leveraging more complex programming structures / patterns; and To better rationalize specific design decisions (how to &quot;best&quot; structure classes to reduce redundancy, Which ADT implementations are &quot;most&quot; appropriate to use)">
              <a:extLst>
                <a:ext uri="{FF2B5EF4-FFF2-40B4-BE49-F238E27FC236}">
                  <a16:creationId xmlns:a16="http://schemas.microsoft.com/office/drawing/2014/main" id="{DBFC2A86-1405-4062-A74C-E0F584EAD3FC}"/>
                </a:ext>
              </a:extLst>
            </p:cNvPr>
            <p:cNvSpPr/>
            <p:nvPr/>
          </p:nvSpPr>
          <p:spPr>
            <a:xfrm>
              <a:off x="10072687" y="4575572"/>
              <a:ext cx="392907" cy="151090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50D4D5-0916-4BE3-A7AF-A0A11EE18724}"/>
                </a:ext>
              </a:extLst>
            </p:cNvPr>
            <p:cNvSpPr txBox="1"/>
            <p:nvPr/>
          </p:nvSpPr>
          <p:spPr>
            <a:xfrm>
              <a:off x="10622757" y="5092809"/>
              <a:ext cx="1443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Be a better person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509A-BF0F-471C-80BC-C1BE5B97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grpSp>
        <p:nvGrpSpPr>
          <p:cNvPr id="2" name="Group 1" descr="All covered topics are assessable content, other than machine learning and hashing">
            <a:extLst>
              <a:ext uri="{FF2B5EF4-FFF2-40B4-BE49-F238E27FC236}">
                <a16:creationId xmlns:a16="http://schemas.microsoft.com/office/drawing/2014/main" id="{92837B0B-C565-4365-8C0B-A55A14269579}"/>
              </a:ext>
            </a:extLst>
          </p:cNvPr>
          <p:cNvGrpSpPr/>
          <p:nvPr/>
        </p:nvGrpSpPr>
        <p:grpSpPr>
          <a:xfrm>
            <a:off x="7339112" y="1233639"/>
            <a:ext cx="1888808" cy="4830277"/>
            <a:chOff x="7339112" y="1233639"/>
            <a:chExt cx="1888808" cy="4830277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F2121923-9B4C-4841-B7B3-63A186117BEA}"/>
                </a:ext>
              </a:extLst>
            </p:cNvPr>
            <p:cNvSpPr/>
            <p:nvPr/>
          </p:nvSpPr>
          <p:spPr>
            <a:xfrm>
              <a:off x="7339112" y="1233639"/>
              <a:ext cx="392907" cy="483027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06082D-619E-44B5-8C28-7B27E176ADB0}"/>
                </a:ext>
              </a:extLst>
            </p:cNvPr>
            <p:cNvSpPr txBox="1"/>
            <p:nvPr/>
          </p:nvSpPr>
          <p:spPr>
            <a:xfrm>
              <a:off x="7627721" y="3325611"/>
              <a:ext cx="160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Assessable content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B47287-2AD4-44FC-8EF3-E828A714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1258417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1287"/>
              </p:ext>
            </p:extLst>
          </p:nvPr>
        </p:nvGraphicFramePr>
        <p:xfrm>
          <a:off x="844563" y="1804016"/>
          <a:ext cx="4898457" cy="367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3"/>
                        </a:rPr>
                        <a:t>CSE 311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4"/>
                        </a:rPr>
                        <a:t>CSE 351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5"/>
                        </a:rPr>
                        <a:t>CSE 331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6"/>
                        </a:rPr>
                        <a:t>CSE 340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Interaction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68348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7"/>
                        </a:rPr>
                        <a:t>CSE 341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8"/>
                        </a:rPr>
                        <a:t>CSE 344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36608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844563" y="5498954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93096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9"/>
                        </a:rPr>
                        <a:t>CSE 154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0"/>
                        </a:rPr>
                        <a:t>CSE 163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1"/>
                        </a:rPr>
                        <a:t>CSE 180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2"/>
                        </a:rPr>
                        <a:t>CSE 373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3"/>
                        </a:rPr>
                        <a:t>CSE 374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4"/>
                        </a:rPr>
                        <a:t>CSE 412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5"/>
                        </a:rPr>
                        <a:t>CSE 416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59D6D-365C-43C8-980E-C8D773DB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a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D61F0-EF92-439C-B782-64851F8F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865BB-EB99-461E-8F2D-0B6B398B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17132</TotalTime>
  <Words>963</Words>
  <Application>Microsoft Office PowerPoint</Application>
  <PresentationFormat>Widescreen</PresentationFormat>
  <Paragraphs>221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 Next Steps</vt:lpstr>
      <vt:lpstr>Announcements</vt:lpstr>
      <vt:lpstr>You Made It!</vt:lpstr>
      <vt:lpstr>[Recap] Why 123?</vt:lpstr>
      <vt:lpstr>[Recap] Topics Covered</vt:lpstr>
      <vt:lpstr>Future Courses</vt:lpstr>
      <vt:lpstr>Applications of CS</vt:lpstr>
      <vt:lpstr>Future Projects</vt:lpstr>
      <vt:lpstr>Frequently Asked Questions</vt:lpstr>
      <vt:lpstr>Thank your TAs!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mnats</cp:lastModifiedBy>
  <cp:revision>331</cp:revision>
  <cp:lastPrinted>2022-09-27T21:33:44Z</cp:lastPrinted>
  <dcterms:created xsi:type="dcterms:W3CDTF">2020-06-13T06:27:42Z</dcterms:created>
  <dcterms:modified xsi:type="dcterms:W3CDTF">2026-06-05T21:32:47Z</dcterms:modified>
</cp:coreProperties>
</file>