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99" r:id="rId2"/>
    <p:sldId id="324" r:id="rId3"/>
    <p:sldId id="325" r:id="rId4"/>
    <p:sldId id="338" r:id="rId5"/>
    <p:sldId id="336" r:id="rId6"/>
    <p:sldId id="337" r:id="rId7"/>
    <p:sldId id="329" r:id="rId8"/>
    <p:sldId id="332" r:id="rId9"/>
    <p:sldId id="340" r:id="rId10"/>
    <p:sldId id="339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33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D5D3DF"/>
    <a:srgbClr val="0FB9B1"/>
    <a:srgbClr val="54A0FF"/>
    <a:srgbClr val="FAFAFA"/>
    <a:srgbClr val="F5F5F5"/>
    <a:srgbClr val="EF5777"/>
    <a:srgbClr val="F7B731"/>
    <a:srgbClr val="4E408B"/>
    <a:srgbClr val="4336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3" autoAdjust="0"/>
    <p:restoredTop sz="96327"/>
  </p:normalViewPr>
  <p:slideViewPr>
    <p:cSldViewPr snapToGrid="0" snapToObjects="1">
      <p:cViewPr>
        <p:scale>
          <a:sx n="73" d="100"/>
          <a:sy n="73" d="100"/>
        </p:scale>
        <p:origin x="-9" y="38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Slido</a:t>
            </a:r>
            <a:r>
              <a:rPr lang="en-US" dirty="0"/>
              <a:t> event: https://app.sli.do/event/39Jaqvi3Ko16ErigGiwbuS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Slido.com and event code cse123</a:t>
            </a:r>
            <a:endParaRPr dirty="0"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190e800d3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2f190e800d3_0_3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g2f190e800d3_0_3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f190e800d3_0_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2f190e800d3_0_3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g2f190e800d3_0_3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>
          <a:extLst>
            <a:ext uri="{FF2B5EF4-FFF2-40B4-BE49-F238E27FC236}">
              <a16:creationId xmlns:a16="http://schemas.microsoft.com/office/drawing/2014/main" id="{63B30178-253A-7B0E-0499-7D948BACD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f190e800d3_0_279:notes">
            <a:extLst>
              <a:ext uri="{FF2B5EF4-FFF2-40B4-BE49-F238E27FC236}">
                <a16:creationId xmlns:a16="http://schemas.microsoft.com/office/drawing/2014/main" id="{A3930435-F4FF-0FD6-C76A-ABA8FE2CA2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f190e800d3_0_279:notes">
            <a:extLst>
              <a:ext uri="{FF2B5EF4-FFF2-40B4-BE49-F238E27FC236}">
                <a16:creationId xmlns:a16="http://schemas.microsoft.com/office/drawing/2014/main" id="{164C1B0B-F447-5DDC-62CF-861654A9F39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g2f190e800d3_0_279:notes">
            <a:extLst>
              <a:ext uri="{FF2B5EF4-FFF2-40B4-BE49-F238E27FC236}">
                <a16:creationId xmlns:a16="http://schemas.microsoft.com/office/drawing/2014/main" id="{8D0052EC-3AAC-2F8B-8FF4-5D204B8BDFA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6146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>
          <a:extLst>
            <a:ext uri="{FF2B5EF4-FFF2-40B4-BE49-F238E27FC236}">
              <a16:creationId xmlns:a16="http://schemas.microsoft.com/office/drawing/2014/main" id="{93C30F8F-1C25-F767-6CD2-E416EAD01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f190e800d3_0_279:notes">
            <a:extLst>
              <a:ext uri="{FF2B5EF4-FFF2-40B4-BE49-F238E27FC236}">
                <a16:creationId xmlns:a16="http://schemas.microsoft.com/office/drawing/2014/main" id="{198C1C9F-3A71-6C0A-E8F7-CCAFA1185D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f190e800d3_0_279:notes">
            <a:extLst>
              <a:ext uri="{FF2B5EF4-FFF2-40B4-BE49-F238E27FC236}">
                <a16:creationId xmlns:a16="http://schemas.microsoft.com/office/drawing/2014/main" id="{09A73372-F761-9165-62D8-98B2553323B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g2f190e800d3_0_279:notes">
            <a:extLst>
              <a:ext uri="{FF2B5EF4-FFF2-40B4-BE49-F238E27FC236}">
                <a16:creationId xmlns:a16="http://schemas.microsoft.com/office/drawing/2014/main" id="{BC29D96C-1AD4-949F-6DBB-21F61F62351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9680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f190e800d3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f190e800d3_0_2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g2f190e800d3_0_2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f190e800d3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2f190e800d3_0_2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g2f190e800d3_0_29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f190e800d3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f190e800d3_0_3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g2f190e800d3_0_3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f190e800d3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f190e800d3_0_3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g2f190e800d3_0_3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f190e800d3_0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2f190e800d3_0_3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g2f190e800d3_0_3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f190e800d3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2f190e800d3_0_3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2f190e800d3_0_3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17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</a:t>
            </a:r>
          </a:p>
        </p:txBody>
      </p:sp>
      <p:sp>
        <p:nvSpPr>
          <p:cNvPr id="5" name="Google Shape;24;p29">
            <a:extLst>
              <a:ext uri="{FF2B5EF4-FFF2-40B4-BE49-F238E27FC236}">
                <a16:creationId xmlns:a16="http://schemas.microsoft.com/office/drawing/2014/main" id="{F1F2FD0D-4D7C-5977-7E46-9259727EDA6E}"/>
              </a:ext>
            </a:extLst>
          </p:cNvPr>
          <p:cNvSpPr/>
          <p:nvPr userDrawn="1"/>
        </p:nvSpPr>
        <p:spPr>
          <a:xfrm>
            <a:off x="7275442" y="1530627"/>
            <a:ext cx="4673729" cy="4641574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A1B304-5B04-4952-B277-A9AE1C7FDFD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27130" y="273611"/>
            <a:ext cx="819849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AFDCD9-DDE6-4B38-AC5F-42F1A8FE6D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27130" y="273611"/>
            <a:ext cx="819849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 txBox="1">
            <a:spLocks noGrp="1"/>
          </p:cNvSpPr>
          <p:nvPr>
            <p:ph type="title"/>
          </p:nvPr>
        </p:nvSpPr>
        <p:spPr>
          <a:xfrm>
            <a:off x="292977" y="4013370"/>
            <a:ext cx="6212926" cy="195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  <a:defRPr sz="6000" b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3182199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123</a:t>
            </a:r>
            <a:endParaRPr dirty="0"/>
          </a:p>
        </p:txBody>
      </p:sp>
      <p:sp>
        <p:nvSpPr>
          <p:cNvPr id="22" name="Google Shape;22;p29"/>
          <p:cNvSpPr/>
          <p:nvPr/>
        </p:nvSpPr>
        <p:spPr>
          <a:xfrm>
            <a:off x="420127" y="2753847"/>
            <a:ext cx="1269525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/>
          <p:cNvSpPr/>
          <p:nvPr/>
        </p:nvSpPr>
        <p:spPr>
          <a:xfrm>
            <a:off x="6714463" y="1251642"/>
            <a:ext cx="5250244" cy="5486042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/>
          <p:cNvCxnSpPr/>
          <p:nvPr/>
        </p:nvCxnSpPr>
        <p:spPr>
          <a:xfrm>
            <a:off x="7105432" y="3799913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/>
          <p:cNvSpPr/>
          <p:nvPr/>
        </p:nvSpPr>
        <p:spPr>
          <a:xfrm>
            <a:off x="6931" y="5505568"/>
            <a:ext cx="4514270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9"/>
          <p:cNvSpPr txBox="1"/>
          <p:nvPr/>
        </p:nvSpPr>
        <p:spPr>
          <a:xfrm>
            <a:off x="242828" y="5666317"/>
            <a:ext cx="215923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</a:pPr>
            <a:r>
              <a:rPr lang="en-US" sz="1200" b="1" i="0" u="none" strike="noStrike" cap="none" dirty="0">
                <a:solidFill>
                  <a:srgbClr val="A6A6A6"/>
                </a:solidFill>
                <a:latin typeface="Montserrat"/>
                <a:ea typeface="Montserrat"/>
                <a:cs typeface="Montserrat"/>
                <a:sym typeface="Montserrat"/>
              </a:rPr>
              <a:t>Questions during Class?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  <a:tabLst/>
              <a:defRPr/>
            </a:pPr>
            <a:r>
              <a:rPr lang="en-US" sz="1200" b="1" i="0" u="none" strike="noStrike" cap="none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lang="en-US" sz="1200" dirty="0"/>
          </a:p>
        </p:txBody>
      </p:sp>
      <p:sp>
        <p:nvSpPr>
          <p:cNvPr id="28" name="Google Shape;28;p29"/>
          <p:cNvSpPr txBox="1"/>
          <p:nvPr/>
        </p:nvSpPr>
        <p:spPr>
          <a:xfrm>
            <a:off x="242828" y="6094422"/>
            <a:ext cx="215486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0" i="0" u="none" strike="noStrike" cap="none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sli.do    #cse123 </a:t>
            </a:r>
            <a:endParaRPr dirty="0"/>
          </a:p>
        </p:txBody>
      </p:sp>
      <p:sp>
        <p:nvSpPr>
          <p:cNvPr id="30" name="Google Shape;6;p28">
            <a:extLst>
              <a:ext uri="{FF2B5EF4-FFF2-40B4-BE49-F238E27FC236}">
                <a16:creationId xmlns:a16="http://schemas.microsoft.com/office/drawing/2014/main" id="{90DE1CCA-3C44-4A8B-8512-85130B59739C}"/>
              </a:ext>
            </a:extLst>
          </p:cNvPr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Google Shape;7;p28" descr="Picture 6">
            <a:extLst>
              <a:ext uri="{FF2B5EF4-FFF2-40B4-BE49-F238E27FC236}">
                <a16:creationId xmlns:a16="http://schemas.microsoft.com/office/drawing/2014/main" id="{5CC3B2A6-B9E4-4692-B1C5-C4AFE479505E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-5988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8;p28">
            <a:extLst>
              <a:ext uri="{FF2B5EF4-FFF2-40B4-BE49-F238E27FC236}">
                <a16:creationId xmlns:a16="http://schemas.microsoft.com/office/drawing/2014/main" id="{1897D9CE-58CC-4DB4-A4A6-DD3585087B5E}"/>
              </a:ext>
            </a:extLst>
          </p:cNvPr>
          <p:cNvSpPr txBox="1"/>
          <p:nvPr userDrawn="1"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123 Spring 2026</a:t>
            </a:r>
            <a:endParaRPr dirty="0"/>
          </a:p>
        </p:txBody>
      </p:sp>
      <p:sp>
        <p:nvSpPr>
          <p:cNvPr id="2" name="Google Shape;92;p1">
            <a:extLst>
              <a:ext uri="{FF2B5EF4-FFF2-40B4-BE49-F238E27FC236}">
                <a16:creationId xmlns:a16="http://schemas.microsoft.com/office/drawing/2014/main" id="{C96B5491-F7FA-23FC-FB30-12701599F978}"/>
              </a:ext>
            </a:extLst>
          </p:cNvPr>
          <p:cNvSpPr txBox="1"/>
          <p:nvPr userDrawn="1"/>
        </p:nvSpPr>
        <p:spPr>
          <a:xfrm>
            <a:off x="7148325" y="1757973"/>
            <a:ext cx="438540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94;p1">
            <a:extLst>
              <a:ext uri="{FF2B5EF4-FFF2-40B4-BE49-F238E27FC236}">
                <a16:creationId xmlns:a16="http://schemas.microsoft.com/office/drawing/2014/main" id="{9ED2A101-430A-CE69-E5BC-7D6DD50BF4E3}"/>
              </a:ext>
            </a:extLst>
          </p:cNvPr>
          <p:cNvSpPr txBox="1"/>
          <p:nvPr userDrawn="1"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8C360F-4256-FEE1-7C14-17182C543AFA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17: Hashing</a:t>
            </a:r>
          </a:p>
        </p:txBody>
      </p:sp>
      <p:sp>
        <p:nvSpPr>
          <p:cNvPr id="12" name="Google Shape;23;p29">
            <a:extLst>
              <a:ext uri="{FF2B5EF4-FFF2-40B4-BE49-F238E27FC236}">
                <a16:creationId xmlns:a16="http://schemas.microsoft.com/office/drawing/2014/main" id="{8AB0C156-E646-655A-EAEF-6213F4E43055}"/>
              </a:ext>
            </a:extLst>
          </p:cNvPr>
          <p:cNvSpPr txBox="1"/>
          <p:nvPr userDrawn="1"/>
        </p:nvSpPr>
        <p:spPr>
          <a:xfrm>
            <a:off x="486355" y="2794656"/>
            <a:ext cx="11370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LEC 17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7074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Spring 2026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17: Hashing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  <p:sldLayoutId id="214748365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open.spotify.com/playlist/3fZiDBuo8bMbuQCWwhcluE?si=LZUfkfdGRJiBio82B6PowA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/>
          </p:nvPr>
        </p:nvSpPr>
        <p:spPr>
          <a:xfrm>
            <a:off x="131885" y="4013370"/>
            <a:ext cx="6471138" cy="195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lvl="0"/>
            <a:r>
              <a:rPr lang="en-US" sz="4000" dirty="0"/>
              <a:t>Hashing</a:t>
            </a:r>
            <a:endParaRPr sz="3800" dirty="0">
              <a:latin typeface="Montserrat SemiBold" panose="00000700000000000000" pitchFamily="2" charset="0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8D04F4-55AB-5CE1-FC37-42BEC912BC09}"/>
              </a:ext>
            </a:extLst>
          </p:cNvPr>
          <p:cNvSpPr txBox="1"/>
          <p:nvPr/>
        </p:nvSpPr>
        <p:spPr>
          <a:xfrm>
            <a:off x="7071026" y="2237509"/>
            <a:ext cx="4539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i="1" dirty="0"/>
          </a:p>
          <a:p>
            <a:pPr algn="ctr"/>
            <a:r>
              <a:rPr lang="en-US" i="1" dirty="0"/>
              <a:t>Favorite breakfast cereal?</a:t>
            </a:r>
          </a:p>
          <a:p>
            <a:pPr algn="ctr"/>
            <a:endParaRPr lang="en-US" b="1" dirty="0">
              <a:solidFill>
                <a:schemeClr val="accent6"/>
              </a:solidFill>
              <a:cs typeface="Calibri"/>
              <a:sym typeface="Calibri"/>
            </a:endParaRPr>
          </a:p>
          <a:p>
            <a:pPr algn="ctr"/>
            <a:r>
              <a:rPr lang="en-US" b="1" dirty="0">
                <a:solidFill>
                  <a:schemeClr val="accent6"/>
                </a:solidFill>
                <a:cs typeface="Calibri"/>
                <a:sym typeface="Calibri"/>
              </a:rPr>
              <a:t>Respond on sli.do!</a:t>
            </a:r>
            <a:endParaRPr lang="en-US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qr code for https://app.sli.do/event/39Jaqvi3Ko16ErigGiwbuS&#10;slido event details in speaker notes">
            <a:extLst>
              <a:ext uri="{FF2B5EF4-FFF2-40B4-BE49-F238E27FC236}">
                <a16:creationId xmlns:a16="http://schemas.microsoft.com/office/drawing/2014/main" id="{B54FC3CD-0495-432D-9212-A3AAB1922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395" y="5655223"/>
            <a:ext cx="1005840" cy="1005840"/>
          </a:xfrm>
          <a:prstGeom prst="rect">
            <a:avLst/>
          </a:prstGeom>
        </p:spPr>
      </p:pic>
      <p:sp>
        <p:nvSpPr>
          <p:cNvPr id="8" name="Google Shape;96;p1">
            <a:extLst>
              <a:ext uri="{FF2B5EF4-FFF2-40B4-BE49-F238E27FC236}">
                <a16:creationId xmlns:a16="http://schemas.microsoft.com/office/drawing/2014/main" id="{E677E2B5-C23D-40A7-A708-48D735F8F1C1}"/>
              </a:ext>
            </a:extLst>
          </p:cNvPr>
          <p:cNvSpPr txBox="1"/>
          <p:nvPr/>
        </p:nvSpPr>
        <p:spPr>
          <a:xfrm>
            <a:off x="6519481" y="3741864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2000" dirty="0">
              <a:solidFill>
                <a:schemeClr val="tx1">
                  <a:lumMod val="75000"/>
                  <a:lumOff val="2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" name="Google Shape;98;p1">
            <a:extLst>
              <a:ext uri="{FF2B5EF4-FFF2-40B4-BE49-F238E27FC236}">
                <a16:creationId xmlns:a16="http://schemas.microsoft.com/office/drawing/2014/main" id="{AE2A4C5A-46F5-46DF-8EEB-108FC20A1F8F}"/>
              </a:ext>
            </a:extLst>
          </p:cNvPr>
          <p:cNvSpPr txBox="1"/>
          <p:nvPr/>
        </p:nvSpPr>
        <p:spPr>
          <a:xfrm>
            <a:off x="8657726" y="3736492"/>
            <a:ext cx="30537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Miya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Natsuhara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" name="Google Shape;96;p1">
            <a:extLst>
              <a:ext uri="{FF2B5EF4-FFF2-40B4-BE49-F238E27FC236}">
                <a16:creationId xmlns:a16="http://schemas.microsoft.com/office/drawing/2014/main" id="{5378B2DE-937E-45F7-ACED-FC4F1C2C38D0}"/>
              </a:ext>
            </a:extLst>
          </p:cNvPr>
          <p:cNvSpPr txBox="1"/>
          <p:nvPr/>
        </p:nvSpPr>
        <p:spPr>
          <a:xfrm>
            <a:off x="5500614" y="4433103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2000" dirty="0">
              <a:solidFill>
                <a:schemeClr val="tx1">
                  <a:lumMod val="75000"/>
                  <a:lumOff val="2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730E03-8677-4103-A5DD-A8A4907D0571}"/>
              </a:ext>
            </a:extLst>
          </p:cNvPr>
          <p:cNvSpPr txBox="1"/>
          <p:nvPr/>
        </p:nvSpPr>
        <p:spPr>
          <a:xfrm>
            <a:off x="7643103" y="4255881"/>
            <a:ext cx="4011913" cy="2154436"/>
          </a:xfrm>
          <a:prstGeom prst="rect">
            <a:avLst/>
          </a:prstGeom>
          <a:noFill/>
        </p:spPr>
        <p:txBody>
          <a:bodyPr wrap="square" numCol="4" rtlCol="0">
            <a:spAutoFit/>
          </a:bodyPr>
          <a:lstStyle/>
          <a:p>
            <a:r>
              <a:rPr lang="en-US" sz="1200" dirty="0" err="1">
                <a:latin typeface="Montserrat" panose="00000500000000000000" pitchFamily="2" charset="0"/>
              </a:rPr>
              <a:t>Arohan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 err="1">
                <a:latin typeface="Montserrat" panose="00000500000000000000" pitchFamily="2" charset="0"/>
              </a:rPr>
              <a:t>Sreshta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 err="1">
                <a:latin typeface="Montserrat" panose="00000500000000000000" pitchFamily="2" charset="0"/>
              </a:rPr>
              <a:t>Rushil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>
                <a:latin typeface="Montserrat" panose="00000500000000000000" pitchFamily="2" charset="0"/>
              </a:rPr>
              <a:t>Sean B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Chloe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Jenny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Nate</a:t>
            </a:r>
          </a:p>
          <a:p>
            <a:r>
              <a:rPr lang="en-US" sz="1200" dirty="0" err="1">
                <a:latin typeface="Montserrat" panose="00000500000000000000" pitchFamily="2" charset="0"/>
              </a:rPr>
              <a:t>Saachi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 err="1">
                <a:latin typeface="Montserrat" panose="00000500000000000000" pitchFamily="2" charset="0"/>
              </a:rPr>
              <a:t>Hawa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>
                <a:latin typeface="Montserrat" panose="00000500000000000000" pitchFamily="2" charset="0"/>
              </a:rPr>
              <a:t>Maggie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Sean E</a:t>
            </a:r>
          </a:p>
          <a:p>
            <a:r>
              <a:rPr lang="en-US" sz="1200" dirty="0" err="1">
                <a:latin typeface="Montserrat" panose="00000500000000000000" pitchFamily="2" charset="0"/>
              </a:rPr>
              <a:t>Shiven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 err="1">
                <a:latin typeface="Montserrat" panose="00000500000000000000" pitchFamily="2" charset="0"/>
              </a:rPr>
              <a:t>Vrinda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>
                <a:latin typeface="Montserrat" panose="00000500000000000000" pitchFamily="2" charset="0"/>
              </a:rPr>
              <a:t>Gavin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Shreya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Jonah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Renee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Chris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Ishita</a:t>
            </a:r>
          </a:p>
          <a:p>
            <a:r>
              <a:rPr lang="en-US" sz="1200" dirty="0" err="1">
                <a:latin typeface="Montserrat" panose="00000500000000000000" pitchFamily="2" charset="0"/>
              </a:rPr>
              <a:t>Kuhu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>
                <a:latin typeface="Montserrat" panose="00000500000000000000" pitchFamily="2" charset="0"/>
              </a:rPr>
              <a:t>Kavya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Misha</a:t>
            </a:r>
          </a:p>
          <a:p>
            <a:r>
              <a:rPr lang="en-US" sz="1200" dirty="0" err="1">
                <a:latin typeface="Montserrat" panose="00000500000000000000" pitchFamily="2" charset="0"/>
              </a:rPr>
              <a:t>Yuntong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>
                <a:latin typeface="Montserrat" panose="00000500000000000000" pitchFamily="2" charset="0"/>
              </a:rPr>
              <a:t>Amiya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Sahana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Anirudh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Rohan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Crystal</a:t>
            </a:r>
          </a:p>
          <a:p>
            <a:r>
              <a:rPr lang="en-US" sz="1200" dirty="0" err="1">
                <a:latin typeface="Montserrat" panose="00000500000000000000" pitchFamily="2" charset="0"/>
              </a:rPr>
              <a:t>Eeshani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 err="1">
                <a:latin typeface="Montserrat" panose="00000500000000000000" pitchFamily="2" charset="0"/>
              </a:rPr>
              <a:t>Prakshi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>
                <a:latin typeface="Montserrat" panose="00000500000000000000" pitchFamily="2" charset="0"/>
              </a:rPr>
              <a:t>Aidan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Cora</a:t>
            </a:r>
          </a:p>
          <a:p>
            <a:r>
              <a:rPr lang="en-US" sz="1200" dirty="0" err="1">
                <a:latin typeface="Montserrat" panose="00000500000000000000" pitchFamily="2" charset="0"/>
              </a:rPr>
              <a:t>Nhan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>
                <a:latin typeface="Montserrat" panose="00000500000000000000" pitchFamily="2" charset="0"/>
              </a:rPr>
              <a:t>Anya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Anisha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Trien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Neal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Evan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Rena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287901-759D-4BB6-AB08-CF2BBBA9C7D1}"/>
              </a:ext>
            </a:extLst>
          </p:cNvPr>
          <p:cNvSpPr txBox="1"/>
          <p:nvPr/>
        </p:nvSpPr>
        <p:spPr>
          <a:xfrm>
            <a:off x="6815404" y="6360778"/>
            <a:ext cx="5208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535353"/>
                </a:solidFill>
                <a:latin typeface="Montserrat SemiBold" panose="00000700000000000000" pitchFamily="2" charset="0"/>
              </a:rPr>
              <a:t>Music </a:t>
            </a:r>
            <a:r>
              <a:rPr lang="en-US" dirty="0">
                <a:solidFill>
                  <a:srgbClr val="535353"/>
                </a:solidFill>
                <a:latin typeface="Montserrat SemiBold" panose="00000700000000000000" pitchFamily="2" charset="0"/>
              </a:rPr>
              <a:t>: 🌻 </a:t>
            </a:r>
            <a:r>
              <a:rPr lang="en-US" dirty="0">
                <a:solidFill>
                  <a:srgbClr val="535353"/>
                </a:solidFill>
                <a:latin typeface="Montserrat SemiBold" panose="00000700000000000000" pitchFamily="2" charset="0"/>
                <a:hlinkClick r:id="rId4"/>
              </a:rPr>
              <a:t>CSE 123 26sp Lecture Tunes</a:t>
            </a:r>
            <a:r>
              <a:rPr lang="en-US" dirty="0">
                <a:solidFill>
                  <a:srgbClr val="535353"/>
                </a:solidFill>
                <a:latin typeface="Montserrat SemiBold" panose="00000700000000000000" pitchFamily="2" charset="0"/>
              </a:rPr>
              <a:t> 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>
          <a:extLst>
            <a:ext uri="{FF2B5EF4-FFF2-40B4-BE49-F238E27FC236}">
              <a16:creationId xmlns:a16="http://schemas.microsoft.com/office/drawing/2014/main" id="{FFE96AD7-8C88-1EE5-2312-50426F584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f190e800d3_0_279">
            <a:extLst>
              <a:ext uri="{FF2B5EF4-FFF2-40B4-BE49-F238E27FC236}">
                <a16:creationId xmlns:a16="http://schemas.microsoft.com/office/drawing/2014/main" id="{50C560F4-8DAB-005A-201A-BEFE58A8BC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Linear Probing?</a:t>
            </a:r>
            <a:endParaRPr/>
          </a:p>
        </p:txBody>
      </p:sp>
      <p:sp>
        <p:nvSpPr>
          <p:cNvPr id="247" name="Google Shape;247;g2f190e800d3_0_279">
            <a:extLst>
              <a:ext uri="{FF2B5EF4-FFF2-40B4-BE49-F238E27FC236}">
                <a16:creationId xmlns:a16="http://schemas.microsoft.com/office/drawing/2014/main" id="{3CFBF909-9552-498E-FC96-063E16EF7DB3}"/>
              </a:ext>
            </a:extLst>
          </p:cNvPr>
          <p:cNvSpPr/>
          <p:nvPr/>
        </p:nvSpPr>
        <p:spPr>
          <a:xfrm>
            <a:off x="2410350" y="1375625"/>
            <a:ext cx="7371300" cy="11946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way to resolve collisions by adding the element in the next available spot</a:t>
            </a:r>
            <a:endParaRPr sz="2700" u="sng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g2f190e800d3_0_279">
            <a:extLst>
              <a:ext uri="{FF2B5EF4-FFF2-40B4-BE49-F238E27FC236}">
                <a16:creationId xmlns:a16="http://schemas.microsoft.com/office/drawing/2014/main" id="{D08CA940-FBBB-55F8-D2A8-D81EA2AB1B0B}"/>
              </a:ext>
            </a:extLst>
          </p:cNvPr>
          <p:cNvSpPr txBox="1"/>
          <p:nvPr/>
        </p:nvSpPr>
        <p:spPr>
          <a:xfrm>
            <a:off x="1999675" y="3121200"/>
            <a:ext cx="3825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Regular Hash Function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g2f190e800d3_0_279">
            <a:extLst>
              <a:ext uri="{FF2B5EF4-FFF2-40B4-BE49-F238E27FC236}">
                <a16:creationId xmlns:a16="http://schemas.microsoft.com/office/drawing/2014/main" id="{99FC2674-3B7A-BA3C-83CC-82DE4A4750B0}"/>
              </a:ext>
            </a:extLst>
          </p:cNvPr>
          <p:cNvSpPr txBox="1"/>
          <p:nvPr/>
        </p:nvSpPr>
        <p:spPr>
          <a:xfrm>
            <a:off x="1999675" y="3898725"/>
            <a:ext cx="2261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h(x) = x % size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g2f190e800d3_0_279">
            <a:extLst>
              <a:ext uri="{FF2B5EF4-FFF2-40B4-BE49-F238E27FC236}">
                <a16:creationId xmlns:a16="http://schemas.microsoft.com/office/drawing/2014/main" id="{7E17C5D3-FD9A-4108-3F4F-E24954467E4D}"/>
              </a:ext>
            </a:extLst>
          </p:cNvPr>
          <p:cNvSpPr txBox="1"/>
          <p:nvPr/>
        </p:nvSpPr>
        <p:spPr>
          <a:xfrm>
            <a:off x="6044075" y="3121200"/>
            <a:ext cx="4477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Hash Function (if collision)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g2f190e800d3_0_279">
            <a:extLst>
              <a:ext uri="{FF2B5EF4-FFF2-40B4-BE49-F238E27FC236}">
                <a16:creationId xmlns:a16="http://schemas.microsoft.com/office/drawing/2014/main" id="{BEDAAF16-236F-AB46-F1C4-06230AF5F5F9}"/>
              </a:ext>
            </a:extLst>
          </p:cNvPr>
          <p:cNvSpPr txBox="1"/>
          <p:nvPr/>
        </p:nvSpPr>
        <p:spPr>
          <a:xfrm>
            <a:off x="6044075" y="3898725"/>
            <a:ext cx="3865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h’(x) = [h(x) + f(i)] % size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g2f190e800d3_0_279">
            <a:extLst>
              <a:ext uri="{FF2B5EF4-FFF2-40B4-BE49-F238E27FC236}">
                <a16:creationId xmlns:a16="http://schemas.microsoft.com/office/drawing/2014/main" id="{12BAC312-C78B-B8DB-BC89-262783E93AC6}"/>
              </a:ext>
            </a:extLst>
          </p:cNvPr>
          <p:cNvSpPr txBox="1"/>
          <p:nvPr/>
        </p:nvSpPr>
        <p:spPr>
          <a:xfrm>
            <a:off x="6044075" y="4514325"/>
            <a:ext cx="3865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f(i) = i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0810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f190e800d3_0_269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is Linear Probing? Example</a:t>
            </a:r>
            <a:endParaRPr dirty="0"/>
          </a:p>
        </p:txBody>
      </p:sp>
      <p:sp>
        <p:nvSpPr>
          <p:cNvPr id="254" name="Google Shape;254;g2f190e800d3_0_269"/>
          <p:cNvSpPr txBox="1"/>
          <p:nvPr/>
        </p:nvSpPr>
        <p:spPr>
          <a:xfrm>
            <a:off x="838200" y="1219175"/>
            <a:ext cx="3865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h(x) = x % size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g2f190e800d3_0_269"/>
          <p:cNvSpPr txBox="1"/>
          <p:nvPr/>
        </p:nvSpPr>
        <p:spPr>
          <a:xfrm>
            <a:off x="3593025" y="1219175"/>
            <a:ext cx="3865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h’(x) = [h(x) + f(i)] % size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g2f190e800d3_0_269"/>
          <p:cNvSpPr txBox="1"/>
          <p:nvPr/>
        </p:nvSpPr>
        <p:spPr>
          <a:xfrm>
            <a:off x="7552175" y="1219175"/>
            <a:ext cx="3865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f(i) = i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55" name="Google Shape;255;g2f190e800d3_0_269"/>
          <p:cNvGraphicFramePr/>
          <p:nvPr>
            <p:extLst>
              <p:ext uri="{D42A27DB-BD31-4B8C-83A1-F6EECF244321}">
                <p14:modId xmlns:p14="http://schemas.microsoft.com/office/powerpoint/2010/main" val="1991491511"/>
              </p:ext>
            </p:extLst>
          </p:nvPr>
        </p:nvGraphicFramePr>
        <p:xfrm>
          <a:off x="3247450" y="2428663"/>
          <a:ext cx="664325" cy="45717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6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56" name="Google Shape;256;g2f190e800d3_0_269"/>
          <p:cNvSpPr txBox="1"/>
          <p:nvPr/>
        </p:nvSpPr>
        <p:spPr>
          <a:xfrm>
            <a:off x="3790225" y="1813063"/>
            <a:ext cx="1041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Index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g2f190e800d3_0_269"/>
          <p:cNvSpPr txBox="1"/>
          <p:nvPr/>
        </p:nvSpPr>
        <p:spPr>
          <a:xfrm>
            <a:off x="4079750" y="2324813"/>
            <a:ext cx="664200" cy="4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2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2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2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2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2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g2f190e800d3_0_269"/>
          <p:cNvSpPr/>
          <p:nvPr/>
        </p:nvSpPr>
        <p:spPr>
          <a:xfrm>
            <a:off x="1127350" y="2422450"/>
            <a:ext cx="1550100" cy="3704100"/>
          </a:xfrm>
          <a:prstGeom prst="flowChartConnector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8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3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13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23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43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10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f190e800d3_0_293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Quadratic Probing?</a:t>
            </a:r>
            <a:endParaRPr/>
          </a:p>
        </p:txBody>
      </p:sp>
      <p:sp>
        <p:nvSpPr>
          <p:cNvPr id="272" name="Google Shape;272;g2f190e800d3_0_293"/>
          <p:cNvSpPr/>
          <p:nvPr/>
        </p:nvSpPr>
        <p:spPr>
          <a:xfrm>
            <a:off x="2410350" y="1375625"/>
            <a:ext cx="7371300" cy="11946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way to resolve collisions by adding the element in the next available spot (quadratically)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g2f190e800d3_0_293"/>
          <p:cNvSpPr txBox="1"/>
          <p:nvPr/>
        </p:nvSpPr>
        <p:spPr>
          <a:xfrm>
            <a:off x="1999675" y="3121200"/>
            <a:ext cx="3825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Regular Hash Function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g2f190e800d3_0_293"/>
          <p:cNvSpPr txBox="1"/>
          <p:nvPr/>
        </p:nvSpPr>
        <p:spPr>
          <a:xfrm>
            <a:off x="1999675" y="3898725"/>
            <a:ext cx="2261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h(x) = x % size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g2f190e800d3_0_293"/>
          <p:cNvSpPr txBox="1"/>
          <p:nvPr/>
        </p:nvSpPr>
        <p:spPr>
          <a:xfrm>
            <a:off x="6044075" y="3121200"/>
            <a:ext cx="4477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Hash Function (if collision)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g2f190e800d3_0_293"/>
          <p:cNvSpPr txBox="1"/>
          <p:nvPr/>
        </p:nvSpPr>
        <p:spPr>
          <a:xfrm>
            <a:off x="6044075" y="3898725"/>
            <a:ext cx="3865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h’(x) = [h(x) + f(i)] % size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g2f190e800d3_0_293"/>
          <p:cNvSpPr txBox="1"/>
          <p:nvPr/>
        </p:nvSpPr>
        <p:spPr>
          <a:xfrm>
            <a:off x="6044075" y="4514325"/>
            <a:ext cx="38652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f(i) = i</a:t>
            </a:r>
            <a:r>
              <a:rPr lang="en-US" sz="2900" b="1" baseline="30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900" b="1" baseline="30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f190e800d3_0_30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is Quadratic Probing? Example</a:t>
            </a:r>
            <a:endParaRPr dirty="0"/>
          </a:p>
        </p:txBody>
      </p:sp>
      <p:sp>
        <p:nvSpPr>
          <p:cNvPr id="279" name="Google Shape;279;g2f190e800d3_0_304"/>
          <p:cNvSpPr txBox="1"/>
          <p:nvPr/>
        </p:nvSpPr>
        <p:spPr>
          <a:xfrm>
            <a:off x="838200" y="1219175"/>
            <a:ext cx="3865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h(x) = x % size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g2f190e800d3_0_304"/>
          <p:cNvSpPr txBox="1"/>
          <p:nvPr/>
        </p:nvSpPr>
        <p:spPr>
          <a:xfrm>
            <a:off x="3593025" y="1219175"/>
            <a:ext cx="3865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h’(x) = [h(x) + f(i)] % size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g2f190e800d3_0_304"/>
          <p:cNvSpPr txBox="1"/>
          <p:nvPr/>
        </p:nvSpPr>
        <p:spPr>
          <a:xfrm>
            <a:off x="7552175" y="1219175"/>
            <a:ext cx="38652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f(i) = i</a:t>
            </a:r>
            <a:r>
              <a:rPr lang="en-US" sz="29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80" name="Google Shape;280;g2f190e800d3_0_304"/>
          <p:cNvGraphicFramePr/>
          <p:nvPr/>
        </p:nvGraphicFramePr>
        <p:xfrm>
          <a:off x="3247450" y="2428663"/>
          <a:ext cx="664325" cy="45717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6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81" name="Google Shape;281;g2f190e800d3_0_304"/>
          <p:cNvSpPr txBox="1"/>
          <p:nvPr/>
        </p:nvSpPr>
        <p:spPr>
          <a:xfrm>
            <a:off x="3790225" y="1813063"/>
            <a:ext cx="1041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Index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g2f190e800d3_0_304"/>
          <p:cNvSpPr txBox="1"/>
          <p:nvPr/>
        </p:nvSpPr>
        <p:spPr>
          <a:xfrm>
            <a:off x="4079750" y="2324813"/>
            <a:ext cx="664200" cy="4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g2f190e800d3_0_304"/>
          <p:cNvSpPr/>
          <p:nvPr/>
        </p:nvSpPr>
        <p:spPr>
          <a:xfrm>
            <a:off x="1127350" y="2422450"/>
            <a:ext cx="1550100" cy="3704100"/>
          </a:xfrm>
          <a:prstGeom prst="flowChartConnector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8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3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13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23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43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10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f190e800d3_0_316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is Chaining?</a:t>
            </a:r>
            <a:endParaRPr dirty="0"/>
          </a:p>
        </p:txBody>
      </p:sp>
      <p:sp>
        <p:nvSpPr>
          <p:cNvPr id="292" name="Google Shape;292;g2f190e800d3_0_316"/>
          <p:cNvSpPr/>
          <p:nvPr/>
        </p:nvSpPr>
        <p:spPr>
          <a:xfrm>
            <a:off x="2410350" y="1375625"/>
            <a:ext cx="7371300" cy="11946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way to resolve collisions by creating a LinkedList at that Index (also called a “bucket”)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g2f190e800d3_0_316"/>
          <p:cNvSpPr txBox="1"/>
          <p:nvPr/>
        </p:nvSpPr>
        <p:spPr>
          <a:xfrm>
            <a:off x="1496425" y="3368600"/>
            <a:ext cx="88308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Combines both features of ArrayList Indexing and the ease of adding values using LinkedLists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f190e800d3_0_327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is Chaining? Example</a:t>
            </a:r>
            <a:endParaRPr dirty="0"/>
          </a:p>
        </p:txBody>
      </p:sp>
      <p:sp>
        <p:nvSpPr>
          <p:cNvPr id="300" name="Google Shape;300;g2f190e800d3_0_327"/>
          <p:cNvSpPr txBox="1"/>
          <p:nvPr/>
        </p:nvSpPr>
        <p:spPr>
          <a:xfrm>
            <a:off x="838200" y="1219175"/>
            <a:ext cx="3865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h(x) = x % size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01" name="Google Shape;301;g2f190e800d3_0_327"/>
          <p:cNvGraphicFramePr/>
          <p:nvPr/>
        </p:nvGraphicFramePr>
        <p:xfrm>
          <a:off x="3247450" y="2428663"/>
          <a:ext cx="664325" cy="45717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6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02" name="Google Shape;302;g2f190e800d3_0_327"/>
          <p:cNvSpPr txBox="1"/>
          <p:nvPr/>
        </p:nvSpPr>
        <p:spPr>
          <a:xfrm>
            <a:off x="3790225" y="1813063"/>
            <a:ext cx="1041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Index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g2f190e800d3_0_327"/>
          <p:cNvSpPr txBox="1"/>
          <p:nvPr/>
        </p:nvSpPr>
        <p:spPr>
          <a:xfrm>
            <a:off x="4079750" y="2324813"/>
            <a:ext cx="664200" cy="4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g2f190e800d3_0_327"/>
          <p:cNvSpPr/>
          <p:nvPr/>
        </p:nvSpPr>
        <p:spPr>
          <a:xfrm>
            <a:off x="1127350" y="2422450"/>
            <a:ext cx="1550100" cy="3704100"/>
          </a:xfrm>
          <a:prstGeom prst="flowChartConnector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8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3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13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23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43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10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190e800d3_0_339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Recap (Comparison)</a:t>
            </a:r>
            <a:endParaRPr/>
          </a:p>
        </p:txBody>
      </p:sp>
      <p:graphicFrame>
        <p:nvGraphicFramePr>
          <p:cNvPr id="311" name="Google Shape;311;g2f190e800d3_0_339"/>
          <p:cNvGraphicFramePr/>
          <p:nvPr>
            <p:extLst>
              <p:ext uri="{D42A27DB-BD31-4B8C-83A1-F6EECF244321}">
                <p14:modId xmlns:p14="http://schemas.microsoft.com/office/powerpoint/2010/main" val="1742971302"/>
              </p:ext>
            </p:extLst>
          </p:nvPr>
        </p:nvGraphicFramePr>
        <p:xfrm>
          <a:off x="952500" y="1585125"/>
          <a:ext cx="10287000" cy="1965900"/>
        </p:xfrm>
        <a:graphic>
          <a:graphicData uri="http://schemas.openxmlformats.org/drawingml/2006/table">
            <a:tbl>
              <a:tblPr firstRow="1">
                <a:noFill/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Linear Probing</a:t>
                      </a:r>
                      <a:endParaRPr sz="2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Quadratic Probing</a:t>
                      </a:r>
                      <a:endParaRPr sz="2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dirty="0"/>
                        <a:t>Chaining</a:t>
                      </a:r>
                      <a:endParaRPr sz="21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A way to resolve collisions by adding the element in the next available spot</a:t>
                      </a:r>
                      <a:endParaRPr sz="2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A way to resolve collisions by adding the element in the next available spot (quadratically)</a:t>
                      </a:r>
                      <a:endParaRPr sz="2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dirty="0"/>
                        <a:t>A way to resolve collisions by creating a LinkedList at that Index (also called a “bucket”)</a:t>
                      </a:r>
                      <a:endParaRPr sz="21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f190e800d3_0_345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Why Chaining? Clustering</a:t>
            </a:r>
            <a:endParaRPr dirty="0"/>
          </a:p>
        </p:txBody>
      </p:sp>
      <p:sp>
        <p:nvSpPr>
          <p:cNvPr id="320" name="Google Shape;320;g2f190e800d3_0_345"/>
          <p:cNvSpPr/>
          <p:nvPr/>
        </p:nvSpPr>
        <p:spPr>
          <a:xfrm>
            <a:off x="2410350" y="1375625"/>
            <a:ext cx="7371300" cy="14496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Clustering - A tendency for data to clump together when using solutions to Collisions like Linear and Quadratic probing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g2f190e800d3_0_345"/>
          <p:cNvSpPr txBox="1"/>
          <p:nvPr/>
        </p:nvSpPr>
        <p:spPr>
          <a:xfrm>
            <a:off x="1153800" y="2865325"/>
            <a:ext cx="98844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Linear and Quadratic Probing often result in “Clustering”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Inefficient use of space in the table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means the Runtimes will also be slower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19" name="Google Shape;319;g2f190e800d3_0_345"/>
          <p:cNvGraphicFramePr/>
          <p:nvPr/>
        </p:nvGraphicFramePr>
        <p:xfrm>
          <a:off x="952500" y="4989900"/>
          <a:ext cx="10287000" cy="4571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6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7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8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9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f190e800d3_0_372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Why Chaining? Efficiency</a:t>
            </a:r>
            <a:endParaRPr dirty="0"/>
          </a:p>
        </p:txBody>
      </p:sp>
      <p:sp>
        <p:nvSpPr>
          <p:cNvPr id="328" name="Google Shape;328;g2f190e800d3_0_372"/>
          <p:cNvSpPr txBox="1"/>
          <p:nvPr/>
        </p:nvSpPr>
        <p:spPr>
          <a:xfrm>
            <a:off x="952500" y="1219165"/>
            <a:ext cx="82542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Hashing can reduce it down to O(1)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“Load Factor” - lambda (𝞴)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○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number of values in each LinkedList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Finding the index in the Table is O(1)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Finding value in LinkedList is O(𝞴) or essentially O(1)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149A2-86D0-2610-5587-83F583E48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Java </a:t>
            </a:r>
            <a:r>
              <a:rPr lang="en-US" dirty="0" err="1"/>
              <a:t>hashCode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55705-EC3E-4F4A-C0C5-F97BC6C28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i="1" dirty="0">
                <a:latin typeface="Consolas" panose="020B0609020204030204" pitchFamily="49" charset="0"/>
              </a:rPr>
              <a:t>hash = 0</a:t>
            </a:r>
          </a:p>
          <a:p>
            <a:pPr marL="0" indent="0">
              <a:buNone/>
            </a:pPr>
            <a:r>
              <a:rPr lang="en-US" i="1" dirty="0">
                <a:latin typeface="Consolas" panose="020B0609020204030204" pitchFamily="49" charset="0"/>
              </a:rPr>
              <a:t>for (each field) {</a:t>
            </a:r>
          </a:p>
          <a:p>
            <a:pPr marL="0" indent="0">
              <a:buNone/>
            </a:pPr>
            <a:r>
              <a:rPr lang="en-US" i="1" dirty="0">
                <a:latin typeface="Consolas" panose="020B0609020204030204" pitchFamily="49" charset="0"/>
              </a:rPr>
              <a:t>    hash = 31 * hash + hash(field)</a:t>
            </a:r>
          </a:p>
          <a:p>
            <a:pPr marL="0" indent="0">
              <a:buNone/>
            </a:pPr>
            <a:r>
              <a:rPr lang="en-US" i="1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56595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107172"/>
          </a:xfrm>
        </p:spPr>
        <p:txBody>
          <a:bodyPr>
            <a:normAutofit/>
          </a:bodyPr>
          <a:lstStyle/>
          <a:p>
            <a:r>
              <a:rPr lang="en-US" dirty="0"/>
              <a:t>Programming Project 3 due today, Friday 5/29 at 11:59pm</a:t>
            </a:r>
          </a:p>
          <a:p>
            <a:r>
              <a:rPr lang="en-US" dirty="0"/>
              <a:t>Creative Project 3 out, due Friday, 6/5 at 11:59pm</a:t>
            </a:r>
          </a:p>
          <a:p>
            <a:r>
              <a:rPr lang="en-US" dirty="0"/>
              <a:t>Resubmission Cycle 6 due </a:t>
            </a:r>
            <a:r>
              <a:rPr lang="en-US" b="1" dirty="0"/>
              <a:t>tonight at 11:59pm</a:t>
            </a:r>
          </a:p>
          <a:p>
            <a:pPr lvl="1"/>
            <a:r>
              <a:rPr lang="en-US" b="1" i="1" u="sng" dirty="0">
                <a:solidFill>
                  <a:schemeClr val="accent2"/>
                </a:solidFill>
              </a:rPr>
              <a:t>P1</a:t>
            </a:r>
            <a:r>
              <a:rPr lang="en-US" dirty="0"/>
              <a:t>, C2, P2 eligible </a:t>
            </a:r>
          </a:p>
          <a:p>
            <a:r>
              <a:rPr lang="en-US" dirty="0"/>
              <a:t>R7 / R-Gumball will open on Monday</a:t>
            </a:r>
          </a:p>
          <a:p>
            <a:r>
              <a:rPr lang="en-US" dirty="0"/>
              <a:t>Final Exam: Thursday, June 11 12:30pm – 2:20pm</a:t>
            </a:r>
          </a:p>
          <a:p>
            <a:pPr lvl="1"/>
            <a:r>
              <a:rPr lang="en-US" dirty="0"/>
              <a:t>Information has been posted on the course website</a:t>
            </a:r>
          </a:p>
          <a:p>
            <a:pPr lvl="1"/>
            <a:r>
              <a:rPr lang="en-US" dirty="0"/>
              <a:t>Most of next week's class sessions are dedicated to final exam review! </a:t>
            </a:r>
          </a:p>
          <a:p>
            <a:pPr lvl="1"/>
            <a:r>
              <a:rPr lang="en-US" dirty="0"/>
              <a:t>TA-led review session on Tuesday, June 9 4:30pm – 7:00pm in JHN 102</a:t>
            </a:r>
          </a:p>
          <a:p>
            <a:r>
              <a:rPr lang="en-US" dirty="0"/>
              <a:t>Gumball and friends visit on Monday, June 8 1:00pm – 2:30pm around Drumheller Fountain 🐾</a:t>
            </a:r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EB0D1-B512-277E-EA16-E5EC5CC04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structures 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1CE83-E95A-AA85-70FD-590A9FF1E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Lists</a:t>
            </a:r>
          </a:p>
          <a:p>
            <a:pPr lvl="1"/>
            <a:r>
              <a:rPr lang="en-US" dirty="0"/>
              <a:t>Maintain an ordered sequence of elements</a:t>
            </a:r>
          </a:p>
          <a:p>
            <a:pPr lvl="1"/>
            <a:r>
              <a:rPr lang="en-US" dirty="0"/>
              <a:t>Provides </a:t>
            </a:r>
            <a:r>
              <a:rPr lang="en-US" dirty="0">
                <a:latin typeface="Consolas" panose="020B0609020204030204" pitchFamily="49" charset="0"/>
              </a:rPr>
              <a:t>get()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</a:rPr>
              <a:t>add()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</a:rPr>
              <a:t>remove()</a:t>
            </a:r>
            <a:r>
              <a:rPr lang="en-US" dirty="0"/>
              <a:t>, ...</a:t>
            </a:r>
          </a:p>
          <a:p>
            <a:pPr lvl="1"/>
            <a:r>
              <a:rPr lang="en-US" dirty="0"/>
              <a:t>Studied two implementations: </a:t>
            </a:r>
            <a:r>
              <a:rPr lang="en-US" dirty="0" err="1">
                <a:latin typeface="Consolas" panose="020B0609020204030204" pitchFamily="49" charset="0"/>
              </a:rPr>
              <a:t>ArrayIntList</a:t>
            </a:r>
            <a:r>
              <a:rPr lang="en-US" dirty="0"/>
              <a:t> and </a:t>
            </a:r>
            <a:r>
              <a:rPr lang="en-US" dirty="0" err="1">
                <a:latin typeface="Consolas" panose="020B0609020204030204" pitchFamily="49" charset="0"/>
              </a:rPr>
              <a:t>LinkedIntList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endParaRPr lang="en-US" dirty="0"/>
          </a:p>
          <a:p>
            <a:r>
              <a:rPr lang="en-US" b="1" dirty="0"/>
              <a:t>Sets</a:t>
            </a:r>
          </a:p>
          <a:p>
            <a:pPr lvl="1"/>
            <a:r>
              <a:rPr lang="en-US" dirty="0"/>
              <a:t>Maintain a collection of elements</a:t>
            </a:r>
          </a:p>
          <a:p>
            <a:pPr lvl="1"/>
            <a:r>
              <a:rPr lang="en-US" dirty="0"/>
              <a:t>Provides </a:t>
            </a:r>
            <a:r>
              <a:rPr lang="en-US" dirty="0">
                <a:latin typeface="Consolas" panose="020B0609020204030204" pitchFamily="49" charset="0"/>
              </a:rPr>
              <a:t>contains()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</a:rPr>
              <a:t>add()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</a:rPr>
              <a:t>remove()</a:t>
            </a:r>
            <a:r>
              <a:rPr lang="en-US" dirty="0"/>
              <a:t>, ...</a:t>
            </a:r>
          </a:p>
          <a:p>
            <a:pPr lvl="1"/>
            <a:r>
              <a:rPr lang="en-US" dirty="0"/>
              <a:t>Implementations?</a:t>
            </a:r>
          </a:p>
        </p:txBody>
      </p:sp>
    </p:spTree>
    <p:extLst>
      <p:ext uri="{BB962C8B-B14F-4D97-AF65-F5344CB8AC3E}">
        <p14:creationId xmlns:p14="http://schemas.microsoft.com/office/powerpoint/2010/main" val="3150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698CBA-68CC-899A-3DB4-3C5050B4D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08273754-87C7-068B-AC15-CE10E46C9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r>
              <a:rPr lang="en-US" dirty="0"/>
              <a:t>Set implementations: </a:t>
            </a:r>
            <a:r>
              <a:rPr lang="en-US" dirty="0" err="1"/>
              <a:t>ArraySet</a:t>
            </a:r>
            <a:r>
              <a:rPr lang="en-US" dirty="0"/>
              <a:t>, </a:t>
            </a:r>
            <a:r>
              <a:rPr lang="en-US" dirty="0" err="1"/>
              <a:t>LinkedSet</a:t>
            </a:r>
            <a:endParaRPr lang="en-US" dirty="0"/>
          </a:p>
        </p:txBody>
      </p:sp>
      <p:graphicFrame>
        <p:nvGraphicFramePr>
          <p:cNvPr id="30" name="Content Placeholder 3">
            <a:extLst>
              <a:ext uri="{FF2B5EF4-FFF2-40B4-BE49-F238E27FC236}">
                <a16:creationId xmlns:a16="http://schemas.microsoft.com/office/drawing/2014/main" id="{19B772A9-0AA2-A99B-E1F5-8635D76E41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0954999"/>
              </p:ext>
            </p:extLst>
          </p:nvPr>
        </p:nvGraphicFramePr>
        <p:xfrm>
          <a:off x="838200" y="2564296"/>
          <a:ext cx="10515600" cy="148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3197170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45236930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8110129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79821166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52378145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1646563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ArraySet</a:t>
                      </a:r>
                      <a:r>
                        <a:rPr lang="en-US" dirty="0"/>
                        <a:t>(?)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LinkedSet</a:t>
                      </a:r>
                      <a:r>
                        <a:rPr lang="en-US" dirty="0"/>
                        <a:t>(?)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SortedArraySet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TreeSet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HashSet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962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contains()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535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add()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876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remove()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256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0558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6C864-FDC7-6BF9-F21B-9F5FB5972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6F8789A5-EF8B-C8C3-C6F1-D4DE5D0EB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r>
              <a:rPr lang="en-US" dirty="0"/>
              <a:t>Set implementations: </a:t>
            </a:r>
            <a:r>
              <a:rPr lang="en-US" dirty="0" err="1"/>
              <a:t>SortedArraySet</a:t>
            </a:r>
            <a:endParaRPr lang="en-US" dirty="0"/>
          </a:p>
        </p:txBody>
      </p:sp>
      <p:graphicFrame>
        <p:nvGraphicFramePr>
          <p:cNvPr id="30" name="Content Placeholder 3">
            <a:extLst>
              <a:ext uri="{FF2B5EF4-FFF2-40B4-BE49-F238E27FC236}">
                <a16:creationId xmlns:a16="http://schemas.microsoft.com/office/drawing/2014/main" id="{542FF9EE-F099-B75E-70F8-19D728B496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4441744"/>
              </p:ext>
            </p:extLst>
          </p:nvPr>
        </p:nvGraphicFramePr>
        <p:xfrm>
          <a:off x="838200" y="2564296"/>
          <a:ext cx="10515600" cy="148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3197170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45236930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8110129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79821166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52378145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1646563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ArraySet</a:t>
                      </a:r>
                      <a:r>
                        <a:rPr lang="en-US" dirty="0"/>
                        <a:t>(?)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LinkedSet</a:t>
                      </a:r>
                      <a:r>
                        <a:rPr lang="en-US" dirty="0"/>
                        <a:t>(?)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SortedArraySet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TreeSet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HashSet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962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contains()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O(log(n))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535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add()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876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remove()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256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1887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5E3F6-7DB1-006C-A6B1-E8C68B492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1D3EA16F-8434-21DA-B1AB-316562E26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r>
              <a:rPr lang="en-US" dirty="0"/>
              <a:t>Set implementations: </a:t>
            </a:r>
            <a:r>
              <a:rPr lang="en-US" dirty="0" err="1"/>
              <a:t>TreeSet</a:t>
            </a:r>
            <a:endParaRPr lang="en-US" dirty="0"/>
          </a:p>
        </p:txBody>
      </p:sp>
      <p:graphicFrame>
        <p:nvGraphicFramePr>
          <p:cNvPr id="30" name="Content Placeholder 3">
            <a:extLst>
              <a:ext uri="{FF2B5EF4-FFF2-40B4-BE49-F238E27FC236}">
                <a16:creationId xmlns:a16="http://schemas.microsoft.com/office/drawing/2014/main" id="{D1B77657-7E3A-E294-4511-892D2BEE1BC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564296"/>
          <a:ext cx="10515600" cy="148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3197170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45236930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8110129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79821166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52378145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1646563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ArraySet</a:t>
                      </a:r>
                      <a:r>
                        <a:rPr lang="en-US" dirty="0"/>
                        <a:t>(?)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LinkedSet</a:t>
                      </a:r>
                      <a:r>
                        <a:rPr lang="en-US" dirty="0"/>
                        <a:t>(?)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SortedArraySet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TreeSet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HashSet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962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contains()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O(log(n))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O(log(n))*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535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add()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O(log(n))*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876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remove()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O(log(n))*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256430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AC805542-829D-EDA6-271A-B512D263D0F5}"/>
              </a:ext>
            </a:extLst>
          </p:cNvPr>
          <p:cNvSpPr txBox="1"/>
          <p:nvPr/>
        </p:nvSpPr>
        <p:spPr>
          <a:xfrm>
            <a:off x="7880467" y="4066524"/>
            <a:ext cx="6347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assuming tree </a:t>
            </a:r>
            <a:br>
              <a:rPr lang="en-US" dirty="0"/>
            </a:br>
            <a:r>
              <a:rPr lang="en-US" dirty="0"/>
              <a:t>   is balanced</a:t>
            </a:r>
          </a:p>
        </p:txBody>
      </p:sp>
    </p:spTree>
    <p:extLst>
      <p:ext uri="{BB962C8B-B14F-4D97-AF65-F5344CB8AC3E}">
        <p14:creationId xmlns:p14="http://schemas.microsoft.com/office/powerpoint/2010/main" val="2936107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0752F-0024-3D64-6D63-CD8F514C3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013B4-8D24-025B-B230-50B493822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2179983"/>
          </a:xfrm>
        </p:spPr>
        <p:txBody>
          <a:bodyPr>
            <a:normAutofit/>
          </a:bodyPr>
          <a:lstStyle/>
          <a:p>
            <a:r>
              <a:rPr lang="en-US" dirty="0"/>
              <a:t>Define a </a:t>
            </a:r>
            <a:r>
              <a:rPr lang="en-US" b="1" dirty="0"/>
              <a:t>hash function </a:t>
            </a:r>
            <a:r>
              <a:rPr lang="en-US" dirty="0"/>
              <a:t>h(x) that turns any value into an integer</a:t>
            </a:r>
          </a:p>
          <a:p>
            <a:pPr lvl="1"/>
            <a:r>
              <a:rPr lang="en-US" dirty="0"/>
              <a:t>Call this the values </a:t>
            </a:r>
            <a:r>
              <a:rPr lang="en-US" b="1" dirty="0"/>
              <a:t>hash code</a:t>
            </a:r>
            <a:endParaRPr lang="en-US" dirty="0"/>
          </a:p>
          <a:p>
            <a:r>
              <a:rPr lang="en-US" dirty="0"/>
              <a:t>Create a big array</a:t>
            </a:r>
          </a:p>
          <a:p>
            <a:r>
              <a:rPr lang="en-US" dirty="0"/>
              <a:t>Store each value in the array at index h(x)</a:t>
            </a:r>
          </a:p>
        </p:txBody>
      </p:sp>
      <p:grpSp>
        <p:nvGrpSpPr>
          <p:cNvPr id="17" name="Group 16" descr="hashtable depiction, where there is an array and the value x is stored at index h(x)">
            <a:extLst>
              <a:ext uri="{FF2B5EF4-FFF2-40B4-BE49-F238E27FC236}">
                <a16:creationId xmlns:a16="http://schemas.microsoft.com/office/drawing/2014/main" id="{77783116-AF94-40EA-BCB7-C39DEC38AC74}"/>
              </a:ext>
            </a:extLst>
          </p:cNvPr>
          <p:cNvGrpSpPr/>
          <p:nvPr/>
        </p:nvGrpSpPr>
        <p:grpSpPr>
          <a:xfrm>
            <a:off x="2759761" y="3876597"/>
            <a:ext cx="6410747" cy="2723825"/>
            <a:chOff x="2759761" y="3876597"/>
            <a:chExt cx="6410747" cy="272382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6BC0678-B4D1-83EF-62B5-E556946C1D68}"/>
                </a:ext>
              </a:extLst>
            </p:cNvPr>
            <p:cNvGrpSpPr/>
            <p:nvPr/>
          </p:nvGrpSpPr>
          <p:grpSpPr>
            <a:xfrm>
              <a:off x="3021492" y="5327372"/>
              <a:ext cx="6149016" cy="768629"/>
              <a:chOff x="3021492" y="4532241"/>
              <a:chExt cx="6149016" cy="768629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63E0470-29BC-AA7B-C9A1-1D091581E9F4}"/>
                  </a:ext>
                </a:extLst>
              </p:cNvPr>
              <p:cNvSpPr/>
              <p:nvPr/>
            </p:nvSpPr>
            <p:spPr>
              <a:xfrm>
                <a:off x="3021492" y="4532243"/>
                <a:ext cx="768627" cy="768627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7EC0292-F4EE-2279-6703-CF42E0531ACA}"/>
                  </a:ext>
                </a:extLst>
              </p:cNvPr>
              <p:cNvSpPr/>
              <p:nvPr/>
            </p:nvSpPr>
            <p:spPr>
              <a:xfrm>
                <a:off x="3790119" y="4532243"/>
                <a:ext cx="768627" cy="768627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50801E2-2D3B-E89A-EAEC-31A8AF94C8CD}"/>
                  </a:ext>
                </a:extLst>
              </p:cNvPr>
              <p:cNvSpPr/>
              <p:nvPr/>
            </p:nvSpPr>
            <p:spPr>
              <a:xfrm>
                <a:off x="4558746" y="4532243"/>
                <a:ext cx="768627" cy="768627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B50F256-954B-0F84-5329-D8B01B52D436}"/>
                  </a:ext>
                </a:extLst>
              </p:cNvPr>
              <p:cNvSpPr/>
              <p:nvPr/>
            </p:nvSpPr>
            <p:spPr>
              <a:xfrm>
                <a:off x="5327373" y="4532242"/>
                <a:ext cx="768627" cy="768627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203382D-38D9-38AB-0EBB-52DB244D1740}"/>
                  </a:ext>
                </a:extLst>
              </p:cNvPr>
              <p:cNvSpPr/>
              <p:nvPr/>
            </p:nvSpPr>
            <p:spPr>
              <a:xfrm>
                <a:off x="6096000" y="4532242"/>
                <a:ext cx="768627" cy="768627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E9E3E46-6D4E-002A-E3FD-B7411993B09F}"/>
                  </a:ext>
                </a:extLst>
              </p:cNvPr>
              <p:cNvSpPr/>
              <p:nvPr/>
            </p:nvSpPr>
            <p:spPr>
              <a:xfrm>
                <a:off x="6864627" y="4532242"/>
                <a:ext cx="768627" cy="768627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2305ABB-112E-A584-DA3A-9F7E4CE6842D}"/>
                  </a:ext>
                </a:extLst>
              </p:cNvPr>
              <p:cNvSpPr/>
              <p:nvPr/>
            </p:nvSpPr>
            <p:spPr>
              <a:xfrm>
                <a:off x="7633254" y="4532242"/>
                <a:ext cx="768627" cy="768627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B06685D-5236-6530-EBE0-CF2719CB0239}"/>
                  </a:ext>
                </a:extLst>
              </p:cNvPr>
              <p:cNvSpPr/>
              <p:nvPr/>
            </p:nvSpPr>
            <p:spPr>
              <a:xfrm>
                <a:off x="8401881" y="4532241"/>
                <a:ext cx="768627" cy="768627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6617488-1A8E-CB76-1BC7-0B4C621B275C}"/>
                </a:ext>
              </a:extLst>
            </p:cNvPr>
            <p:cNvSpPr/>
            <p:nvPr/>
          </p:nvSpPr>
          <p:spPr>
            <a:xfrm>
              <a:off x="6096000" y="3876597"/>
              <a:ext cx="768627" cy="768627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x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C8A32C3-DCEB-8273-7BF6-D9428F2AE7B8}"/>
                </a:ext>
              </a:extLst>
            </p:cNvPr>
            <p:cNvCxnSpPr>
              <a:cxnSpLocks/>
              <a:stCxn id="14" idx="4"/>
            </p:cNvCxnSpPr>
            <p:nvPr/>
          </p:nvCxnSpPr>
          <p:spPr>
            <a:xfrm flipH="1">
              <a:off x="6480312" y="4645224"/>
              <a:ext cx="2" cy="106646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653AF60-DBA2-7293-2A4A-8E0249DF38B7}"/>
                </a:ext>
              </a:extLst>
            </p:cNvPr>
            <p:cNvSpPr txBox="1"/>
            <p:nvPr/>
          </p:nvSpPr>
          <p:spPr>
            <a:xfrm>
              <a:off x="5834269" y="6123369"/>
              <a:ext cx="129208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</a:rPr>
                <a:t>h(x)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8823EFA-2957-CECF-5D24-1D8865D13011}"/>
                </a:ext>
              </a:extLst>
            </p:cNvPr>
            <p:cNvSpPr txBox="1"/>
            <p:nvPr/>
          </p:nvSpPr>
          <p:spPr>
            <a:xfrm>
              <a:off x="2759761" y="6133420"/>
              <a:ext cx="129208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84DD575-A438-CD25-4B0E-D9C180B1D4C8}"/>
                </a:ext>
              </a:extLst>
            </p:cNvPr>
            <p:cNvSpPr txBox="1"/>
            <p:nvPr/>
          </p:nvSpPr>
          <p:spPr>
            <a:xfrm>
              <a:off x="3528388" y="6134173"/>
              <a:ext cx="129208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1709FBA-1D40-34ED-B653-2E5BDB89A093}"/>
                </a:ext>
              </a:extLst>
            </p:cNvPr>
            <p:cNvSpPr txBox="1"/>
            <p:nvPr/>
          </p:nvSpPr>
          <p:spPr>
            <a:xfrm>
              <a:off x="4681329" y="6015647"/>
              <a:ext cx="129208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6647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FD6A6-D2BF-F447-54A3-E572E73A1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4620A-E86A-E4E4-2857-164941253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implementations: HashSet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8054DAB-D6B5-4BDC-1DD4-7EE44B1E8D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5129688"/>
              </p:ext>
            </p:extLst>
          </p:nvPr>
        </p:nvGraphicFramePr>
        <p:xfrm>
          <a:off x="838200" y="2564296"/>
          <a:ext cx="10515600" cy="148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3197170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45236930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8110129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79821166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52378145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1646563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ArraySet</a:t>
                      </a:r>
                      <a:r>
                        <a:rPr lang="en-US" dirty="0"/>
                        <a:t>(?)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LinkedSet</a:t>
                      </a:r>
                      <a:r>
                        <a:rPr lang="en-US" dirty="0"/>
                        <a:t>(?)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SortedArraySet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TreeSet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HashSet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962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contains()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O(log(n))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O(log(n))*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O(1)**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535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add()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O(log(n))*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O(1)**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876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remove()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O(log(n))*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O(1)**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25643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6BFEB05-3B28-3F73-C874-6B97E439629C}"/>
              </a:ext>
            </a:extLst>
          </p:cNvPr>
          <p:cNvSpPr txBox="1"/>
          <p:nvPr/>
        </p:nvSpPr>
        <p:spPr>
          <a:xfrm>
            <a:off x="7880467" y="4066524"/>
            <a:ext cx="6347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assuming tree </a:t>
            </a:r>
            <a:br>
              <a:rPr lang="en-US" dirty="0"/>
            </a:br>
            <a:r>
              <a:rPr lang="en-US" dirty="0"/>
              <a:t>   is balanced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E2B8E7-8001-C14B-C5D4-D1DFA25271FA}"/>
              </a:ext>
            </a:extLst>
          </p:cNvPr>
          <p:cNvSpPr txBox="1"/>
          <p:nvPr/>
        </p:nvSpPr>
        <p:spPr>
          <a:xfrm>
            <a:off x="9683869" y="4080298"/>
            <a:ext cx="6261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** with some </a:t>
            </a:r>
            <a:br>
              <a:rPr lang="en-US" dirty="0"/>
            </a:br>
            <a:r>
              <a:rPr lang="en-US" dirty="0"/>
              <a:t>     assumptions</a:t>
            </a:r>
          </a:p>
        </p:txBody>
      </p:sp>
    </p:spTree>
    <p:extLst>
      <p:ext uri="{BB962C8B-B14F-4D97-AF65-F5344CB8AC3E}">
        <p14:creationId xmlns:p14="http://schemas.microsoft.com/office/powerpoint/2010/main" val="91726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>
          <a:extLst>
            <a:ext uri="{FF2B5EF4-FFF2-40B4-BE49-F238E27FC236}">
              <a16:creationId xmlns:a16="http://schemas.microsoft.com/office/drawing/2014/main" id="{BB1DF5F5-82AD-800C-A2F4-EDD43A416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f190e800d3_0_279">
            <a:extLst>
              <a:ext uri="{FF2B5EF4-FFF2-40B4-BE49-F238E27FC236}">
                <a16:creationId xmlns:a16="http://schemas.microsoft.com/office/drawing/2014/main" id="{3C9EC5E5-BF80-8A01-30EF-02E4EE56D3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if two items hash to the same slot?</a:t>
            </a:r>
            <a:endParaRPr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5A6D761-027C-BE2D-1CD0-AB6C8AC86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249711"/>
          </a:xfrm>
        </p:spPr>
        <p:txBody>
          <a:bodyPr>
            <a:normAutofit/>
          </a:bodyPr>
          <a:lstStyle/>
          <a:p>
            <a:r>
              <a:rPr lang="en-US" dirty="0"/>
              <a:t>Nothing stops the hash function from returning the same number for two different items!</a:t>
            </a:r>
          </a:p>
          <a:p>
            <a:r>
              <a:rPr lang="en-US" dirty="0"/>
              <a:t>Our hash table needs some way to handle this...</a:t>
            </a:r>
          </a:p>
          <a:p>
            <a:r>
              <a:rPr lang="en-US" dirty="0"/>
              <a:t>Any ideas?</a:t>
            </a:r>
          </a:p>
          <a:p>
            <a:r>
              <a:rPr lang="en-US" dirty="0"/>
              <a:t>Common solutions:</a:t>
            </a:r>
          </a:p>
          <a:p>
            <a:pPr lvl="1"/>
            <a:r>
              <a:rPr lang="en-US" dirty="0"/>
              <a:t>Probing: look at some other related slots</a:t>
            </a:r>
          </a:p>
          <a:p>
            <a:pPr lvl="1"/>
            <a:r>
              <a:rPr lang="en-US" dirty="0"/>
              <a:t>Chaining: make each slot a list(!)</a:t>
            </a:r>
          </a:p>
        </p:txBody>
      </p:sp>
    </p:spTree>
    <p:extLst>
      <p:ext uri="{BB962C8B-B14F-4D97-AF65-F5344CB8AC3E}">
        <p14:creationId xmlns:p14="http://schemas.microsoft.com/office/powerpoint/2010/main" val="395368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17223</TotalTime>
  <Words>1119</Words>
  <Application>Microsoft Office PowerPoint</Application>
  <PresentationFormat>Widescreen</PresentationFormat>
  <Paragraphs>307</Paragraphs>
  <Slides>19</Slides>
  <Notes>11</Notes>
  <HiddenSlides>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Hashing</vt:lpstr>
      <vt:lpstr>Announcements</vt:lpstr>
      <vt:lpstr>Data structures so far</vt:lpstr>
      <vt:lpstr>Set implementations: ArraySet, LinkedSet</vt:lpstr>
      <vt:lpstr>Set implementations: SortedArraySet</vt:lpstr>
      <vt:lpstr>Set implementations: TreeSet</vt:lpstr>
      <vt:lpstr>Hash Table</vt:lpstr>
      <vt:lpstr>Set implementations: HashSet</vt:lpstr>
      <vt:lpstr>What if two items hash to the same slot?</vt:lpstr>
      <vt:lpstr>What is Linear Probing?</vt:lpstr>
      <vt:lpstr>What is Linear Probing? Example</vt:lpstr>
      <vt:lpstr>What is Quadratic Probing?</vt:lpstr>
      <vt:lpstr>What is Quadratic Probing? Example</vt:lpstr>
      <vt:lpstr>What is Chaining?</vt:lpstr>
      <vt:lpstr>What is Chaining? Example</vt:lpstr>
      <vt:lpstr>Recap (Comparison)</vt:lpstr>
      <vt:lpstr>Why Chaining? Clustering</vt:lpstr>
      <vt:lpstr>Why Chaining? Efficiency</vt:lpstr>
      <vt:lpstr>Standard Java hashCode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mnats</cp:lastModifiedBy>
  <cp:revision>368</cp:revision>
  <cp:lastPrinted>2022-09-27T21:33:44Z</cp:lastPrinted>
  <dcterms:created xsi:type="dcterms:W3CDTF">2020-06-13T06:27:42Z</dcterms:created>
  <dcterms:modified xsi:type="dcterms:W3CDTF">2026-05-29T19:21:00Z</dcterms:modified>
</cp:coreProperties>
</file>