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9" r:id="rId2"/>
    <p:sldId id="383" r:id="rId3"/>
    <p:sldId id="324" r:id="rId4"/>
    <p:sldId id="931" r:id="rId5"/>
    <p:sldId id="929" r:id="rId6"/>
    <p:sldId id="935" r:id="rId7"/>
    <p:sldId id="934" r:id="rId8"/>
    <p:sldId id="930" r:id="rId9"/>
    <p:sldId id="932" r:id="rId10"/>
    <p:sldId id="920" r:id="rId11"/>
    <p:sldId id="921" r:id="rId12"/>
    <p:sldId id="922" r:id="rId13"/>
    <p:sldId id="933" r:id="rId14"/>
    <p:sldId id="923" r:id="rId15"/>
    <p:sldId id="928" r:id="rId16"/>
    <p:sldId id="924" r:id="rId17"/>
    <p:sldId id="926" r:id="rId18"/>
    <p:sldId id="9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nary Search Trees" id="{A5C71387-6F25-40BE-A9C7-2DE5AC23F89B}">
          <p14:sldIdLst>
            <p14:sldId id="299"/>
            <p14:sldId id="383"/>
            <p14:sldId id="324"/>
            <p14:sldId id="931"/>
            <p14:sldId id="929"/>
            <p14:sldId id="935"/>
            <p14:sldId id="934"/>
            <p14:sldId id="930"/>
            <p14:sldId id="932"/>
            <p14:sldId id="920"/>
            <p14:sldId id="921"/>
            <p14:sldId id="922"/>
            <p14:sldId id="933"/>
            <p14:sldId id="923"/>
            <p14:sldId id="928"/>
            <p14:sldId id="924"/>
            <p14:sldId id="926"/>
            <p14:sldId id="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3" autoAdjust="0"/>
    <p:restoredTop sz="96229" autoAdjust="0"/>
  </p:normalViewPr>
  <p:slideViewPr>
    <p:cSldViewPr snapToGrid="0" snapToObjects="1">
      <p:cViewPr>
        <p:scale>
          <a:sx n="83" d="100"/>
          <a:sy n="83" d="100"/>
        </p:scale>
        <p:origin x="-186" y="5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457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90A4663-E589-E872-8AFD-8F395E06D4B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47BE2-9EF4-4097-9FE8-31974E8D47ED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6FA4-8F5F-447A-8D5B-4A60FD970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173D9-3E2A-4B8D-8DEC-2BC729149A17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E7688-D2A5-4949-9B8E-4E7991CC1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 userDrawn="1"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19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Binary Search Trees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Do you collect anything? What?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127D2858-FE84-4E4E-9907-B980B57DA494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286D24BD-A74D-4362-8E62-AD52D316E453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22C141D7-D863-4669-92EA-E817A6CC098A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4CE-F140-44DE-9EF2-CE661830A914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5AFD8-BCFF-42F5-8FCA-9ADDBF85904B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[Review]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grpSp>
        <p:nvGrpSpPr>
          <p:cNvPr id="4" name="Group 3" descr="Null binary tree">
            <a:extLst>
              <a:ext uri="{FF2B5EF4-FFF2-40B4-BE49-F238E27FC236}">
                <a16:creationId xmlns:a16="http://schemas.microsoft.com/office/drawing/2014/main" id="{7291109F-6341-4A87-997C-7730829D5DDA}"/>
              </a:ext>
            </a:extLst>
          </p:cNvPr>
          <p:cNvGrpSpPr/>
          <p:nvPr/>
        </p:nvGrpSpPr>
        <p:grpSpPr>
          <a:xfrm>
            <a:off x="1696614" y="1839338"/>
            <a:ext cx="3809769" cy="2824832"/>
            <a:chOff x="1696614" y="1839338"/>
            <a:chExt cx="3809769" cy="28248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65518-8477-43D5-A674-8EE49E229525}"/>
                </a:ext>
              </a:extLst>
            </p:cNvPr>
            <p:cNvSpPr txBox="1"/>
            <p:nvPr/>
          </p:nvSpPr>
          <p:spPr>
            <a:xfrm>
              <a:off x="2380521" y="3092586"/>
              <a:ext cx="24419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</a:rPr>
                <a:t>null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36CFC4D-235E-418F-AD17-81A118BBBAD9}"/>
                </a:ext>
              </a:extLst>
            </p:cNvPr>
            <p:cNvSpPr/>
            <p:nvPr/>
          </p:nvSpPr>
          <p:spPr>
            <a:xfrm>
              <a:off x="1696614" y="1839338"/>
              <a:ext cx="3809769" cy="2824832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grpSp>
        <p:nvGrpSpPr>
          <p:cNvPr id="3" name="Group 2" descr="Binary tree with a node that references a left subtree and a right subtree.">
            <a:extLst>
              <a:ext uri="{FF2B5EF4-FFF2-40B4-BE49-F238E27FC236}">
                <a16:creationId xmlns:a16="http://schemas.microsoft.com/office/drawing/2014/main" id="{2A1B48F2-427A-4E20-B698-168F78EF2BF1}"/>
              </a:ext>
            </a:extLst>
          </p:cNvPr>
          <p:cNvGrpSpPr/>
          <p:nvPr/>
        </p:nvGrpSpPr>
        <p:grpSpPr>
          <a:xfrm>
            <a:off x="6726522" y="1823097"/>
            <a:ext cx="3809769" cy="2824832"/>
            <a:chOff x="6726522" y="1823097"/>
            <a:chExt cx="3809769" cy="28248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E29A77-6C0D-40BC-91C9-8627EF7840D3}"/>
                </a:ext>
              </a:extLst>
            </p:cNvPr>
            <p:cNvGrpSpPr/>
            <p:nvPr/>
          </p:nvGrpSpPr>
          <p:grpSpPr>
            <a:xfrm>
              <a:off x="8185934" y="2514526"/>
              <a:ext cx="890943" cy="902268"/>
              <a:chOff x="8286993" y="1512506"/>
              <a:chExt cx="1294557" cy="132822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B4760A-15A1-4D2B-8F8C-B128481C9112}"/>
                  </a:ext>
                </a:extLst>
              </p:cNvPr>
              <p:cNvSpPr/>
              <p:nvPr/>
            </p:nvSpPr>
            <p:spPr>
              <a:xfrm>
                <a:off x="8286993" y="1641086"/>
                <a:ext cx="1294557" cy="59982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84ACA1-95F5-4319-8988-FEC50AFABBE6}"/>
                  </a:ext>
                </a:extLst>
              </p:cNvPr>
              <p:cNvSpPr txBox="1"/>
              <p:nvPr/>
            </p:nvSpPr>
            <p:spPr>
              <a:xfrm>
                <a:off x="8635020" y="1512506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AC075F-7FC4-4A97-8902-F03B0FA5D551}"/>
                  </a:ext>
                </a:extLst>
              </p:cNvPr>
              <p:cNvSpPr/>
              <p:nvPr/>
            </p:nvSpPr>
            <p:spPr>
              <a:xfrm>
                <a:off x="8935738" y="2240908"/>
                <a:ext cx="645812" cy="59982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23E6262-9519-456C-9771-932D3AC70260}"/>
                  </a:ext>
                </a:extLst>
              </p:cNvPr>
              <p:cNvSpPr/>
              <p:nvPr/>
            </p:nvSpPr>
            <p:spPr>
              <a:xfrm>
                <a:off x="8286993" y="2240908"/>
                <a:ext cx="645812" cy="59982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7ABFBCD5-A093-4F22-9B5A-6B8B117EA69C}"/>
                </a:ext>
              </a:extLst>
            </p:cNvPr>
            <p:cNvSpPr/>
            <p:nvPr/>
          </p:nvSpPr>
          <p:spPr>
            <a:xfrm>
              <a:off x="6726522" y="1823097"/>
              <a:ext cx="3809769" cy="2824832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51BFBB4-8E1E-42D7-BF3A-DF1CEEDD2679}"/>
                </a:ext>
              </a:extLst>
            </p:cNvPr>
            <p:cNvSpPr/>
            <p:nvPr/>
          </p:nvSpPr>
          <p:spPr>
            <a:xfrm>
              <a:off x="8708100" y="3441207"/>
              <a:ext cx="1515400" cy="1041635"/>
            </a:xfrm>
            <a:prstGeom prst="triangle">
              <a:avLst>
                <a:gd name="adj" fmla="val 14122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A0F9653-A2E8-4D26-8E0D-3AA83E90737F}"/>
                </a:ext>
              </a:extLst>
            </p:cNvPr>
            <p:cNvSpPr/>
            <p:nvPr/>
          </p:nvSpPr>
          <p:spPr>
            <a:xfrm flipH="1">
              <a:off x="7051377" y="3441207"/>
              <a:ext cx="1515400" cy="1041635"/>
            </a:xfrm>
            <a:prstGeom prst="triangle">
              <a:avLst>
                <a:gd name="adj" fmla="val 14122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C337B-6F3D-41E5-847A-94543503499E}"/>
                </a:ext>
              </a:extLst>
            </p:cNvPr>
            <p:cNvSpPr txBox="1"/>
            <p:nvPr/>
          </p:nvSpPr>
          <p:spPr>
            <a:xfrm>
              <a:off x="6939699" y="3996424"/>
              <a:ext cx="2067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Tree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3CA7EA-66D0-4E1A-B74C-BF64422397A3}"/>
                </a:ext>
              </a:extLst>
            </p:cNvPr>
            <p:cNvSpPr txBox="1"/>
            <p:nvPr/>
          </p:nvSpPr>
          <p:spPr>
            <a:xfrm>
              <a:off x="8209790" y="4021177"/>
              <a:ext cx="2067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Tree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 (BSTs)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Search Tree falls into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BST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grpSp>
        <p:nvGrpSpPr>
          <p:cNvPr id="4" name="Group 3" descr="Null binary tree">
            <a:extLst>
              <a:ext uri="{FF2B5EF4-FFF2-40B4-BE49-F238E27FC236}">
                <a16:creationId xmlns:a16="http://schemas.microsoft.com/office/drawing/2014/main" id="{DC0477BC-4E2E-46B0-BAC2-C9AFF89D06B3}"/>
              </a:ext>
            </a:extLst>
          </p:cNvPr>
          <p:cNvGrpSpPr/>
          <p:nvPr/>
        </p:nvGrpSpPr>
        <p:grpSpPr>
          <a:xfrm>
            <a:off x="1696614" y="1839338"/>
            <a:ext cx="3809769" cy="2824832"/>
            <a:chOff x="1696614" y="1839338"/>
            <a:chExt cx="3809769" cy="28248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65518-8477-43D5-A674-8EE49E229525}"/>
                </a:ext>
              </a:extLst>
            </p:cNvPr>
            <p:cNvSpPr txBox="1"/>
            <p:nvPr/>
          </p:nvSpPr>
          <p:spPr>
            <a:xfrm>
              <a:off x="2380521" y="3092586"/>
              <a:ext cx="24419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</a:rPr>
                <a:t>null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36CFC4D-235E-418F-AD17-81A118BBBAD9}"/>
                </a:ext>
              </a:extLst>
            </p:cNvPr>
            <p:cNvSpPr/>
            <p:nvPr/>
          </p:nvSpPr>
          <p:spPr>
            <a:xfrm>
              <a:off x="1696614" y="1839338"/>
              <a:ext cx="3809769" cy="2824832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5726646" y="4688872"/>
            <a:ext cx="5811538" cy="212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</a:t>
            </a:r>
            <a:r>
              <a:rPr lang="en-US" dirty="0" err="1"/>
              <a:t>subBSTs</a:t>
            </a:r>
            <a:endParaRPr lang="en-US" dirty="0"/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max(</a:t>
            </a: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) &lt; x &amp;&amp; min(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) &gt; 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grpSp>
        <p:nvGrpSpPr>
          <p:cNvPr id="7" name="Group 6" descr="Binary search tree with a node storing the value x. The node references a left binary search tree with values less than x and a right binary search tree with values greater than x.">
            <a:extLst>
              <a:ext uri="{FF2B5EF4-FFF2-40B4-BE49-F238E27FC236}">
                <a16:creationId xmlns:a16="http://schemas.microsoft.com/office/drawing/2014/main" id="{3846A844-D096-47AF-A4B6-94EB078F351A}"/>
              </a:ext>
            </a:extLst>
          </p:cNvPr>
          <p:cNvGrpSpPr/>
          <p:nvPr/>
        </p:nvGrpSpPr>
        <p:grpSpPr>
          <a:xfrm>
            <a:off x="6726522" y="1823097"/>
            <a:ext cx="3809769" cy="2824832"/>
            <a:chOff x="6726522" y="1823097"/>
            <a:chExt cx="3809769" cy="28248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E29A77-6C0D-40BC-91C9-8627EF7840D3}"/>
                </a:ext>
              </a:extLst>
            </p:cNvPr>
            <p:cNvGrpSpPr/>
            <p:nvPr/>
          </p:nvGrpSpPr>
          <p:grpSpPr>
            <a:xfrm>
              <a:off x="8185934" y="2500221"/>
              <a:ext cx="890943" cy="916573"/>
              <a:chOff x="8286993" y="1491448"/>
              <a:chExt cx="1294557" cy="134928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B4760A-15A1-4D2B-8F8C-B128481C9112}"/>
                  </a:ext>
                </a:extLst>
              </p:cNvPr>
              <p:cNvSpPr/>
              <p:nvPr/>
            </p:nvSpPr>
            <p:spPr>
              <a:xfrm>
                <a:off x="8286993" y="1641086"/>
                <a:ext cx="1294557" cy="59982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84ACA1-95F5-4319-8988-FEC50AFABBE6}"/>
                  </a:ext>
                </a:extLst>
              </p:cNvPr>
              <p:cNvSpPr txBox="1"/>
              <p:nvPr/>
            </p:nvSpPr>
            <p:spPr>
              <a:xfrm>
                <a:off x="8667825" y="1491448"/>
                <a:ext cx="596740" cy="86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AC075F-7FC4-4A97-8902-F03B0FA5D551}"/>
                  </a:ext>
                </a:extLst>
              </p:cNvPr>
              <p:cNvSpPr/>
              <p:nvPr/>
            </p:nvSpPr>
            <p:spPr>
              <a:xfrm>
                <a:off x="8935738" y="2240908"/>
                <a:ext cx="645812" cy="59982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23E6262-9519-456C-9771-932D3AC70260}"/>
                  </a:ext>
                </a:extLst>
              </p:cNvPr>
              <p:cNvSpPr/>
              <p:nvPr/>
            </p:nvSpPr>
            <p:spPr>
              <a:xfrm>
                <a:off x="8286993" y="2240908"/>
                <a:ext cx="645812" cy="59982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7ABFBCD5-A093-4F22-9B5A-6B8B117EA69C}"/>
                </a:ext>
              </a:extLst>
            </p:cNvPr>
            <p:cNvSpPr/>
            <p:nvPr/>
          </p:nvSpPr>
          <p:spPr>
            <a:xfrm>
              <a:off x="6726522" y="1823097"/>
              <a:ext cx="3809769" cy="2824832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51BFBB4-8E1E-42D7-BF3A-DF1CEEDD2679}"/>
                </a:ext>
              </a:extLst>
            </p:cNvPr>
            <p:cNvSpPr/>
            <p:nvPr/>
          </p:nvSpPr>
          <p:spPr>
            <a:xfrm>
              <a:off x="8708100" y="3441207"/>
              <a:ext cx="1515400" cy="1041635"/>
            </a:xfrm>
            <a:prstGeom prst="triangle">
              <a:avLst>
                <a:gd name="adj" fmla="val 14122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A0F9653-A2E8-4D26-8E0D-3AA83E90737F}"/>
                </a:ext>
              </a:extLst>
            </p:cNvPr>
            <p:cNvSpPr/>
            <p:nvPr/>
          </p:nvSpPr>
          <p:spPr>
            <a:xfrm flipH="1">
              <a:off x="7051377" y="3441207"/>
              <a:ext cx="1515400" cy="1041635"/>
            </a:xfrm>
            <a:prstGeom prst="triangle">
              <a:avLst>
                <a:gd name="adj" fmla="val 14122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C337B-6F3D-41E5-847A-94543503499E}"/>
                </a:ext>
              </a:extLst>
            </p:cNvPr>
            <p:cNvSpPr txBox="1"/>
            <p:nvPr/>
          </p:nvSpPr>
          <p:spPr>
            <a:xfrm>
              <a:off x="6939699" y="3996424"/>
              <a:ext cx="2067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BST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3CA7EA-66D0-4E1A-B74C-BF64422397A3}"/>
                </a:ext>
              </a:extLst>
            </p:cNvPr>
            <p:cNvSpPr txBox="1"/>
            <p:nvPr/>
          </p:nvSpPr>
          <p:spPr>
            <a:xfrm>
              <a:off x="8209790" y="4021177"/>
              <a:ext cx="2067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</a:rPr>
                <a:t>BST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80F766-F47A-4615-A1E4-7C5A87AF69CB}"/>
                </a:ext>
              </a:extLst>
            </p:cNvPr>
            <p:cNvSpPr txBox="1"/>
            <p:nvPr/>
          </p:nvSpPr>
          <p:spPr>
            <a:xfrm>
              <a:off x="7100758" y="3724849"/>
              <a:ext cx="2067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>
                  <a:latin typeface="Consolas" panose="020B0609020204030204" pitchFamily="49" charset="0"/>
                </a:rPr>
                <a:t>&lt; 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664579-FBA2-47F3-9D62-8A17F81B6CE6}"/>
                </a:ext>
              </a:extLst>
            </p:cNvPr>
            <p:cNvSpPr txBox="1"/>
            <p:nvPr/>
          </p:nvSpPr>
          <p:spPr>
            <a:xfrm>
              <a:off x="8098112" y="3718093"/>
              <a:ext cx="2067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>
                  <a:latin typeface="Consolas" panose="020B0609020204030204" pitchFamily="49" charset="0"/>
                </a:rPr>
                <a:t>&gt; x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3134DA-4747-40B2-B836-09BCEFB14DF0}"/>
              </a:ext>
            </a:extLst>
          </p:cNvPr>
          <p:cNvSpPr/>
          <p:nvPr/>
        </p:nvSpPr>
        <p:spPr>
          <a:xfrm>
            <a:off x="9762726" y="1943784"/>
            <a:ext cx="1894858" cy="1440814"/>
          </a:xfrm>
          <a:prstGeom prst="wedgeRoundRectCallout">
            <a:avLst>
              <a:gd name="adj1" fmla="val -37304"/>
              <a:gd name="adj2" fmla="val 666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BSTs in this class, we'll make the simplifying assumption of </a:t>
            </a:r>
            <a:r>
              <a:rPr lang="en-US" b="1" i="1" dirty="0"/>
              <a:t>no duplicates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5470D2-1183-4EEA-B570-51FA687CA52B}"/>
              </a:ext>
            </a:extLst>
          </p:cNvPr>
          <p:cNvSpPr txBox="1">
            <a:spLocks/>
          </p:cNvSpPr>
          <p:nvPr/>
        </p:nvSpPr>
        <p:spPr>
          <a:xfrm>
            <a:off x="678007" y="6229474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Note that not all Binary Trees are Binary Search Trees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BSTs?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</a:t>
            </a:r>
            <a:r>
              <a:rPr lang="en-US" dirty="0" err="1">
                <a:latin typeface="Consolas" panose="020B0609020204030204" pitchFamily="49" charset="0"/>
              </a:rPr>
              <a:t>IntTree</a:t>
            </a:r>
            <a:r>
              <a:rPr lang="en-US" dirty="0"/>
              <a:t> implementation to </a:t>
            </a: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Which direction(s) do we travel if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!= value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Both left and right</a:t>
            </a:r>
          </a:p>
          <a:p>
            <a:r>
              <a:rPr lang="en-US" dirty="0">
                <a:cs typeface="Arial" panose="020B0604020202020204" pitchFamily="34" charset="0"/>
              </a:rPr>
              <a:t>In a Binary Search Tree, should we check both sides?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Remember, additional constraint: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max(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root.left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&lt;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&amp;&amp;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					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min(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root.right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&gt;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C618B-CCA3-4F5D-AE00-9D8AC117306A}"/>
              </a:ext>
            </a:extLst>
          </p:cNvPr>
          <p:cNvSpPr txBox="1"/>
          <p:nvPr/>
        </p:nvSpPr>
        <p:spPr>
          <a:xfrm>
            <a:off x="2833736" y="1835240"/>
            <a:ext cx="7149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contains(int value, 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 root)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(root == null)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false;</a:t>
            </a:r>
          </a:p>
          <a:p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</a:t>
            </a:r>
            <a:r>
              <a:rPr lang="en-US" dirty="0" err="1">
                <a:latin typeface="Consolas" panose="020B0609020204030204" pitchFamily="49" charset="0"/>
              </a:rPr>
              <a:t>root.data</a:t>
            </a:r>
            <a:r>
              <a:rPr lang="en-US" dirty="0">
                <a:latin typeface="Consolas" panose="020B0609020204030204" pitchFamily="49" charset="0"/>
              </a:rPr>
              <a:t> == value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root.left</a:t>
            </a:r>
            <a:r>
              <a:rPr lang="en-US" dirty="0">
                <a:latin typeface="Consolas" panose="020B0609020204030204" pitchFamily="49" charset="0"/>
              </a:rPr>
              <a:t>)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root.right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7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More runtime!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runtime! </a:t>
            </a:r>
          </a:p>
        </p:txBody>
      </p:sp>
      <p:sp>
        <p:nvSpPr>
          <p:cNvPr id="4" name="Pentagon 3" descr="pointing to More runtime!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10486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(1)</a:t>
            </a:r>
          </a:p>
        </p:txBody>
      </p:sp>
      <p:pic>
        <p:nvPicPr>
          <p:cNvPr id="1026" name="Picture 2" descr="Graph of the complexity classes with Elements as the x-axis and Operations as the y-axis.&#10;In order for fastest to slowest: Constant O(1), Logarithmic O(log(n)), Linear O(n), Log-linear O(nlog(n)), Quadratic, O(n^2), Cubic O(n^3), Exponential (2^n), Factorial (n!)">
            <a:extLst>
              <a:ext uri="{FF2B5EF4-FFF2-40B4-BE49-F238E27FC236}">
                <a16:creationId xmlns:a16="http://schemas.microsoft.com/office/drawing/2014/main" id="{A252D890-3AD1-46BD-8C91-9F2E68C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7" y="2757360"/>
            <a:ext cx="6285946" cy="3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 for balanced BST</a:t>
            </a:r>
          </a:p>
        </p:txBody>
      </p:sp>
      <p:grpSp>
        <p:nvGrpSpPr>
          <p:cNvPr id="7" name="Group 6" descr="Binary Search Tree with the root node storing 4 and two subtrees. The subtree on the left has a root node with 2, a left child with 1, and a right child of 3. The subtree on the right has a root node with 6, a left child with 5, and a right child of 7.">
            <a:extLst>
              <a:ext uri="{FF2B5EF4-FFF2-40B4-BE49-F238E27FC236}">
                <a16:creationId xmlns:a16="http://schemas.microsoft.com/office/drawing/2014/main" id="{CFCD6956-7418-4C89-A7F1-4C3746AF520D}"/>
              </a:ext>
            </a:extLst>
          </p:cNvPr>
          <p:cNvGrpSpPr/>
          <p:nvPr/>
        </p:nvGrpSpPr>
        <p:grpSpPr>
          <a:xfrm>
            <a:off x="217193" y="2552195"/>
            <a:ext cx="5305471" cy="3849240"/>
            <a:chOff x="217193" y="2552195"/>
            <a:chExt cx="5305471" cy="38492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8460425-81B7-4C8E-9063-274DC4B8E76D}"/>
                </a:ext>
              </a:extLst>
            </p:cNvPr>
            <p:cNvSpPr/>
            <p:nvPr/>
          </p:nvSpPr>
          <p:spPr>
            <a:xfrm>
              <a:off x="2391859" y="25521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ECA658-48D3-4FDF-96D8-347031F7ECA5}"/>
                </a:ext>
              </a:extLst>
            </p:cNvPr>
            <p:cNvSpPr/>
            <p:nvPr/>
          </p:nvSpPr>
          <p:spPr>
            <a:xfrm>
              <a:off x="1049462" y="38544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C4A242-FF2B-489A-B1BB-5230D897941A}"/>
                </a:ext>
              </a:extLst>
            </p:cNvPr>
            <p:cNvSpPr/>
            <p:nvPr/>
          </p:nvSpPr>
          <p:spPr>
            <a:xfrm>
              <a:off x="3763459" y="38544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3DA180-9F41-406B-B71E-0898440A8CDA}"/>
                </a:ext>
              </a:extLst>
            </p:cNvPr>
            <p:cNvSpPr/>
            <p:nvPr/>
          </p:nvSpPr>
          <p:spPr>
            <a:xfrm>
              <a:off x="217193" y="547608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75D25D-4FFA-4196-95B0-627031AF392C}"/>
                </a:ext>
              </a:extLst>
            </p:cNvPr>
            <p:cNvSpPr/>
            <p:nvPr/>
          </p:nvSpPr>
          <p:spPr>
            <a:xfrm>
              <a:off x="1893593" y="547608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1C9E505-5739-4FE9-8E76-E9A361A1868E}"/>
                </a:ext>
              </a:extLst>
            </p:cNvPr>
            <p:cNvCxnSpPr>
              <a:stCxn id="4" idx="3"/>
              <a:endCxn id="5" idx="0"/>
            </p:cNvCxnSpPr>
            <p:nvPr/>
          </p:nvCxnSpPr>
          <p:spPr>
            <a:xfrm flipH="1">
              <a:off x="1506662" y="3332684"/>
              <a:ext cx="1019108" cy="5217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EEFC24-4BDF-489E-9073-26270EEE4DB3}"/>
                </a:ext>
              </a:extLst>
            </p:cNvPr>
            <p:cNvCxnSpPr>
              <a:cxnSpLocks/>
              <a:stCxn id="4" idx="5"/>
              <a:endCxn id="6" idx="0"/>
            </p:cNvCxnSpPr>
            <p:nvPr/>
          </p:nvCxnSpPr>
          <p:spPr>
            <a:xfrm>
              <a:off x="3172348" y="3332684"/>
              <a:ext cx="1048311" cy="5217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C5769D-5588-46D8-80EA-14C11A908583}"/>
                </a:ext>
              </a:extLst>
            </p:cNvPr>
            <p:cNvCxnSpPr>
              <a:cxnSpLocks/>
              <a:stCxn id="5" idx="3"/>
              <a:endCxn id="8" idx="0"/>
            </p:cNvCxnSpPr>
            <p:nvPr/>
          </p:nvCxnSpPr>
          <p:spPr>
            <a:xfrm flipH="1">
              <a:off x="674393" y="4634928"/>
              <a:ext cx="508980" cy="8411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10D29F0-361B-4271-85BD-60B285EDCE02}"/>
                </a:ext>
              </a:extLst>
            </p:cNvPr>
            <p:cNvCxnSpPr>
              <a:cxnSpLocks/>
              <a:stCxn id="5" idx="5"/>
              <a:endCxn id="9" idx="0"/>
            </p:cNvCxnSpPr>
            <p:nvPr/>
          </p:nvCxnSpPr>
          <p:spPr>
            <a:xfrm>
              <a:off x="1829951" y="4634928"/>
              <a:ext cx="520842" cy="8411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38CFDE-4AC5-446E-90F4-35EDCA282300}"/>
                </a:ext>
              </a:extLst>
            </p:cNvPr>
            <p:cNvSpPr/>
            <p:nvPr/>
          </p:nvSpPr>
          <p:spPr>
            <a:xfrm>
              <a:off x="2931864" y="54870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FEC839-6011-4AF8-98D2-E0D5436212A4}"/>
                </a:ext>
              </a:extLst>
            </p:cNvPr>
            <p:cNvSpPr/>
            <p:nvPr/>
          </p:nvSpPr>
          <p:spPr>
            <a:xfrm>
              <a:off x="4608264" y="54870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C514910-521E-483E-8568-6575AD5F750B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3389064" y="4645880"/>
              <a:ext cx="508980" cy="8411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3C034B-0D83-4FCB-846C-BFC1CD659AF6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4544622" y="4645880"/>
              <a:ext cx="520842" cy="8411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88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(2)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27970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O(log(N))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(3)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9455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56C5D-14DA-41FE-9242-8DCC03FC708E}"/>
              </a:ext>
            </a:extLst>
          </p:cNvPr>
          <p:cNvSpPr txBox="1">
            <a:spLocks/>
          </p:cNvSpPr>
          <p:nvPr/>
        </p:nvSpPr>
        <p:spPr>
          <a:xfrm>
            <a:off x="678007" y="5147086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O(log(N))</a:t>
            </a:r>
            <a:r>
              <a:rPr lang="en-US" i="1" dirty="0"/>
              <a:t> runtime is only guaranteed for </a:t>
            </a:r>
            <a:r>
              <a:rPr lang="en-US" b="1" dirty="0"/>
              <a:t>BALANCED </a:t>
            </a:r>
            <a:r>
              <a:rPr lang="en-US" i="1" dirty="0"/>
              <a:t>BSTs. If your tree isn’t balanced, we see </a:t>
            </a:r>
            <a:r>
              <a:rPr lang="en-US" i="1" dirty="0">
                <a:latin typeface="Consolas" panose="020B0609020204030204" pitchFamily="49" charset="0"/>
              </a:rPr>
              <a:t>O(N)</a:t>
            </a:r>
            <a:r>
              <a:rPr lang="en-US" i="1" dirty="0"/>
              <a:t> runtime!</a:t>
            </a:r>
          </a:p>
        </p:txBody>
      </p:sp>
    </p:spTree>
    <p:extLst>
      <p:ext uri="{BB962C8B-B14F-4D97-AF65-F5344CB8AC3E}">
        <p14:creationId xmlns:p14="http://schemas.microsoft.com/office/powerpoint/2010/main" val="291219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In Java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Self-balancing BST implementations (AVL / Red-black) exist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AVL better at contains, Red-black better at adding / removing</a:t>
            </a:r>
          </a:p>
          <a:p>
            <a:r>
              <a:rPr lang="en-US" dirty="0">
                <a:cs typeface="Arial" panose="020B0604020202020204" pitchFamily="34" charset="0"/>
              </a:rPr>
              <a:t>Both the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TreeMap</a:t>
            </a:r>
            <a:r>
              <a:rPr lang="en-US" dirty="0">
                <a:cs typeface="Arial" panose="020B0604020202020204" pitchFamily="34" charset="0"/>
              </a:rPr>
              <a:t>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TreeSet</a:t>
            </a:r>
            <a:r>
              <a:rPr lang="en-US" dirty="0">
                <a:cs typeface="Arial" panose="020B0604020202020204" pitchFamily="34" charset="0"/>
              </a:rPr>
              <a:t> implementations use self-balancing BSTs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Determines said ordering via the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Comparable</a:t>
            </a:r>
            <a:r>
              <a:rPr lang="en-US" dirty="0">
                <a:cs typeface="Arial" panose="020B0604020202020204" pitchFamily="34" charset="0"/>
              </a:rPr>
              <a:t> interface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compareTo</a:t>
            </a:r>
            <a:r>
              <a:rPr lang="en-US" dirty="0">
                <a:cs typeface="Arial" panose="020B0604020202020204" pitchFamily="34" charset="0"/>
              </a:rPr>
              <a:t> method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Printing out shows natural ordering – preorder traversal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Complete table comparing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		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0414C-94CB-4F24-8292-547183E7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55864"/>
              </p:ext>
            </p:extLst>
          </p:nvPr>
        </p:nvGraphicFramePr>
        <p:xfrm>
          <a:off x="2032000" y="455653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LinkedList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TreeSet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add(x)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remove(x)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2681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B6A32-961F-4390-9AA8-4ADBCC361E95}"/>
              </a:ext>
            </a:extLst>
          </p:cNvPr>
          <p:cNvSpPr txBox="1">
            <a:spLocks/>
          </p:cNvSpPr>
          <p:nvPr/>
        </p:nvSpPr>
        <p:spPr>
          <a:xfrm>
            <a:off x="2027947" y="6078641"/>
            <a:ext cx="8258394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*It’s slightly more complicated but we’ll leave that for a higher level course</a:t>
            </a:r>
          </a:p>
        </p:txBody>
      </p:sp>
    </p:spTree>
    <p:extLst>
      <p:ext uri="{BB962C8B-B14F-4D97-AF65-F5344CB8AC3E}">
        <p14:creationId xmlns:p14="http://schemas.microsoft.com/office/powerpoint/2010/main" val="19207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 descr="pointing to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r>
              <a:rPr lang="en-US" dirty="0"/>
              <a:t>Programming Assignment 3 due </a:t>
            </a:r>
            <a:r>
              <a:rPr lang="en-US" b="1" dirty="0"/>
              <a:t>Friday</a:t>
            </a:r>
            <a:r>
              <a:rPr lang="en-US" dirty="0"/>
              <a:t> (5/29) at 11:59pm </a:t>
            </a:r>
          </a:p>
          <a:p>
            <a:r>
              <a:rPr lang="en-US" dirty="0"/>
              <a:t>Resubmission Cycle 6 is open, due on Friday (5/29)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Binary Search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 descr="pointing to Binary Search Review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96066" y="211496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aco" pitchFamily="2" charset="77"/>
              </a:rPr>
              <a:t>contains()</a:t>
            </a:r>
            <a:r>
              <a:rPr lang="en-US" dirty="0"/>
              <a:t> 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280374" cy="4075043"/>
          </a:xfrm>
        </p:spPr>
        <p:txBody>
          <a:bodyPr anchor="t">
            <a:normAutofit/>
          </a:bodyPr>
          <a:lstStyle/>
          <a:p>
            <a:r>
              <a:rPr lang="en-US" dirty="0"/>
              <a:t>contains() checks if an element is in a collection.</a:t>
            </a:r>
          </a:p>
          <a:p>
            <a:r>
              <a:rPr lang="en-US" dirty="0">
                <a:cs typeface="Arial" panose="020B0604020202020204" pitchFamily="34" charset="0"/>
              </a:rPr>
              <a:t>How fast is contains() on an </a:t>
            </a:r>
            <a:r>
              <a:rPr lang="en-US" dirty="0" err="1">
                <a:cs typeface="Arial" panose="020B0604020202020204" pitchFamily="34" charset="0"/>
              </a:rPr>
              <a:t>ArrayList</a:t>
            </a:r>
            <a:r>
              <a:rPr lang="en-US" dirty="0">
                <a:cs typeface="Arial" panose="020B0604020202020204" pitchFamily="34" charset="0"/>
              </a:rPr>
              <a:t>? LinkedList? </a:t>
            </a:r>
            <a:r>
              <a:rPr lang="en-US" dirty="0" err="1">
                <a:cs typeface="Arial" panose="020B0604020202020204" pitchFamily="34" charset="0"/>
              </a:rPr>
              <a:t>IntTree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cs typeface="Arial" panose="020B0604020202020204" pitchFamily="34" charset="0"/>
              </a:rPr>
              <a:t>Is it possible to be faster?</a:t>
            </a:r>
          </a:p>
        </p:txBody>
      </p:sp>
    </p:spTree>
    <p:extLst>
      <p:ext uri="{BB962C8B-B14F-4D97-AF65-F5344CB8AC3E}">
        <p14:creationId xmlns:p14="http://schemas.microsoft.com/office/powerpoint/2010/main" val="18475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AF070-42B6-2A57-F66B-59088AAE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746B-B3B1-80ED-E2E3-0208361C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68E1C-7008-6348-8609-178BF460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280374" cy="4075043"/>
          </a:xfrm>
        </p:spPr>
        <p:txBody>
          <a:bodyPr anchor="t">
            <a:normAutofit/>
          </a:bodyPr>
          <a:lstStyle/>
          <a:p>
            <a:r>
              <a:rPr lang="en-US" dirty="0"/>
              <a:t>How would you find your favorite word in the dictionary?</a:t>
            </a:r>
          </a:p>
          <a:p>
            <a:pPr lvl="1"/>
            <a:r>
              <a:rPr lang="en-US" dirty="0"/>
              <a:t>Look at every page?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That would take O(n) time where n is the size of the dictionary.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you find a word more quickly?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E7D4-7A75-8E7D-E222-A0B4AA25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EB8B-8CA1-85EB-B227-C9F048C7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AF1B-4A1A-69B7-1372-8E54A956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7CDC5-2DBD-A9D6-9C28-17A54CE60B3A}"/>
              </a:ext>
            </a:extLst>
          </p:cNvPr>
          <p:cNvSpPr txBox="1"/>
          <p:nvPr/>
        </p:nvSpPr>
        <p:spPr>
          <a:xfrm>
            <a:off x="4119365" y="1371600"/>
            <a:ext cx="7932100" cy="4699159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the dictionary, from the first to last word, </a:t>
            </a:r>
          </a:p>
          <a:p>
            <a:r>
              <a:rPr lang="en-US" dirty="0">
                <a:latin typeface="Consolas" panose="020B0609020204030204" pitchFamily="49" charset="0"/>
              </a:rPr>
              <a:t>        looking for target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search(dictionary,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there are no more words to look through</a:t>
            </a:r>
          </a:p>
          <a:p>
            <a:r>
              <a:rPr lang="en-US" dirty="0">
                <a:latin typeface="Consolas" panose="020B0609020204030204" pitchFamily="49" charset="0"/>
              </a:rPr>
              <a:t>        give up</a:t>
            </a:r>
          </a:p>
          <a:p>
            <a:r>
              <a:rPr lang="en-US" dirty="0">
                <a:latin typeface="Consolas" panose="020B0609020204030204" pitchFamily="49" charset="0"/>
              </a:rPr>
              <a:t>    else 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a midpoint between left and right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the word at that midpoint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target is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found it! 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target comes before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left, midpoint-1,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(target comes after that word)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midpoint+1, right, target)</a:t>
            </a:r>
          </a:p>
        </p:txBody>
      </p:sp>
    </p:spTree>
    <p:extLst>
      <p:ext uri="{BB962C8B-B14F-4D97-AF65-F5344CB8AC3E}">
        <p14:creationId xmlns:p14="http://schemas.microsoft.com/office/powerpoint/2010/main" val="9901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391311" y="1007485"/>
            <a:ext cx="7647376" cy="4086225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search(list, 0, </a:t>
            </a:r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 – 1, target)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search(list,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(left &gt; right):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-1</a:t>
            </a:r>
          </a:p>
          <a:p>
            <a:r>
              <a:rPr lang="en-US" dirty="0">
                <a:latin typeface="Consolas" panose="020B0609020204030204" pitchFamily="49" charset="0"/>
              </a:rPr>
              <a:t>    else:</a:t>
            </a:r>
          </a:p>
          <a:p>
            <a:r>
              <a:rPr lang="en-US" dirty="0">
                <a:latin typeface="Consolas" panose="020B0609020204030204" pitchFamily="49" charset="0"/>
              </a:rPr>
              <a:t>	 mid = (left + right) / 2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(target ==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mid;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(target &lt;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left, mid – 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mid + 1, right, target)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471E18-AC49-4E32-8384-1363CB1A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4675"/>
              </p:ext>
            </p:extLst>
          </p:nvPr>
        </p:nvGraphicFramePr>
        <p:xfrm>
          <a:off x="1310763" y="5572014"/>
          <a:ext cx="9570474" cy="10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86">
                  <a:extLst>
                    <a:ext uri="{9D8B030D-6E8A-4147-A177-3AD203B41FA5}">
                      <a16:colId xmlns:a16="http://schemas.microsoft.com/office/drawing/2014/main" val="104209290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8611303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352569492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35889465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429605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267809550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034942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1937755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6144467"/>
                    </a:ext>
                  </a:extLst>
                </a:gridCol>
              </a:tblGrid>
              <a:tr h="1069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4649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D683E5-57A4-21F5-588F-F8B7706A5ABB}"/>
              </a:ext>
            </a:extLst>
          </p:cNvPr>
          <p:cNvSpPr/>
          <p:nvPr/>
        </p:nvSpPr>
        <p:spPr>
          <a:xfrm>
            <a:off x="4208318" y="3106882"/>
            <a:ext cx="6525491" cy="21924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would we add an element to the array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while retaining our ability to do binary search?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How fast is this add operation?</a:t>
            </a:r>
          </a:p>
        </p:txBody>
      </p:sp>
    </p:spTree>
    <p:extLst>
      <p:ext uri="{BB962C8B-B14F-4D97-AF65-F5344CB8AC3E}">
        <p14:creationId xmlns:p14="http://schemas.microsoft.com/office/powerpoint/2010/main" val="21809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Outline: Binary (Search) Trees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 descr="pointing to Binary (Search) Trees Review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585681" y="27884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844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17836</TotalTime>
  <Words>1221</Words>
  <Application>Microsoft Office PowerPoint</Application>
  <PresentationFormat>Widescreen</PresentationFormat>
  <Paragraphs>256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Consolas</vt:lpstr>
      <vt:lpstr>Monaco</vt:lpstr>
      <vt:lpstr>Montserrat</vt:lpstr>
      <vt:lpstr>Montserrat ExtraBold</vt:lpstr>
      <vt:lpstr>Montserrat SemiBold</vt:lpstr>
      <vt:lpstr>System Font Regular</vt:lpstr>
      <vt:lpstr>CSE 373 Summer 2020</vt:lpstr>
      <vt:lpstr>Binary Search Trees</vt:lpstr>
      <vt:lpstr>Lecture Outline: Announcements</vt:lpstr>
      <vt:lpstr>Announcements</vt:lpstr>
      <vt:lpstr>Lecture Outline: Binary Search Review</vt:lpstr>
      <vt:lpstr>contains() on Collections</vt:lpstr>
      <vt:lpstr>Looking through a dictionary</vt:lpstr>
      <vt:lpstr>Looking through a dictionary pseudocode</vt:lpstr>
      <vt:lpstr>Binary Search</vt:lpstr>
      <vt:lpstr>Lecture Outline: Binary (Search) Trees Review</vt:lpstr>
      <vt:lpstr>Binary Trees [Review]</vt:lpstr>
      <vt:lpstr>Binary Search Trees (BSTs)</vt:lpstr>
      <vt:lpstr>Why BSTs?</vt:lpstr>
      <vt:lpstr>Lecture Outline: More runtime!</vt:lpstr>
      <vt:lpstr>BSTs &amp; Runtime (1)</vt:lpstr>
      <vt:lpstr>Example Tree: contains for balanced BST</vt:lpstr>
      <vt:lpstr>BSTs &amp; Runtime (2)</vt:lpstr>
      <vt:lpstr>BSTs &amp; Runtime (3)</vt:lpstr>
      <vt:lpstr>BSTs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Trien Vuong</cp:lastModifiedBy>
  <cp:revision>377</cp:revision>
  <cp:lastPrinted>2022-09-27T21:33:44Z</cp:lastPrinted>
  <dcterms:created xsi:type="dcterms:W3CDTF">2020-06-13T06:27:42Z</dcterms:created>
  <dcterms:modified xsi:type="dcterms:W3CDTF">2026-05-27T08:40:51Z</dcterms:modified>
</cp:coreProperties>
</file>