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99" r:id="rId2"/>
    <p:sldId id="926" r:id="rId3"/>
    <p:sldId id="485" r:id="rId4"/>
    <p:sldId id="486" r:id="rId5"/>
    <p:sldId id="488" r:id="rId6"/>
    <p:sldId id="338" r:id="rId7"/>
    <p:sldId id="927" r:id="rId8"/>
    <p:sldId id="333" r:id="rId9"/>
    <p:sldId id="334" r:id="rId10"/>
    <p:sldId id="335" r:id="rId11"/>
    <p:sldId id="337" r:id="rId12"/>
    <p:sldId id="336" r:id="rId13"/>
    <p:sldId id="332" r:id="rId14"/>
    <p:sldId id="331" r:id="rId15"/>
    <p:sldId id="420" r:id="rId16"/>
    <p:sldId id="419" r:id="rId17"/>
    <p:sldId id="340" r:id="rId18"/>
    <p:sldId id="339" r:id="rId19"/>
    <p:sldId id="421" r:id="rId20"/>
    <p:sldId id="422" r:id="rId21"/>
    <p:sldId id="423" r:id="rId22"/>
    <p:sldId id="424" r:id="rId23"/>
    <p:sldId id="426" r:id="rId24"/>
    <p:sldId id="427" r:id="rId25"/>
    <p:sldId id="428" r:id="rId26"/>
    <p:sldId id="429" r:id="rId27"/>
    <p:sldId id="431" r:id="rId28"/>
    <p:sldId id="432" r:id="rId29"/>
    <p:sldId id="433" r:id="rId30"/>
    <p:sldId id="42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8231"/>
    <a:srgbClr val="43367C"/>
    <a:srgbClr val="FAFAFA"/>
    <a:srgbClr val="F5F5F5"/>
    <a:srgbClr val="EF5777"/>
    <a:srgbClr val="0FB9B1"/>
    <a:srgbClr val="54A0FF"/>
    <a:srgbClr val="F7B731"/>
    <a:srgbClr val="4E408B"/>
    <a:srgbClr val="2E23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77" autoAdjust="0"/>
    <p:restoredTop sz="91429"/>
  </p:normalViewPr>
  <p:slideViewPr>
    <p:cSldViewPr snapToGrid="0" snapToObjects="1">
      <p:cViewPr varScale="1">
        <p:scale>
          <a:sx n="70" d="100"/>
          <a:sy n="70" d="100"/>
        </p:scale>
        <p:origin x="18" y="435"/>
      </p:cViewPr>
      <p:guideLst/>
    </p:cSldViewPr>
  </p:slideViewPr>
  <p:outlineViewPr>
    <p:cViewPr>
      <p:scale>
        <a:sx n="33" d="100"/>
        <a:sy n="33" d="100"/>
      </p:scale>
      <p:origin x="0" y="-1809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61" d="100"/>
          <a:sy n="61" d="100"/>
        </p:scale>
        <p:origin x="2058" y="2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B3A00-37AE-DF4F-846D-B0E493D1DDE8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0FC8D-3FAB-384B-A523-F958535FC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39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Slido</a:t>
            </a:r>
            <a:r>
              <a:rPr lang="en-US" dirty="0"/>
              <a:t> event: https://app.sli.do/event/qMWvNjpjho4uZTeNfvZBoM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Slido.com and event code cse123</a:t>
            </a:r>
            <a:endParaRPr dirty="0"/>
          </a:p>
        </p:txBody>
      </p:sp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9E575A9-56CD-5A42-B9C7-1068F9228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77" y="4013370"/>
            <a:ext cx="6212925" cy="1954786"/>
          </a:xfrm>
        </p:spPr>
        <p:txBody>
          <a:bodyPr anchor="t">
            <a:noAutofit/>
          </a:bodyPr>
          <a:lstStyle>
            <a:lvl1pPr>
              <a:defRPr sz="6000" b="0" i="0">
                <a:solidFill>
                  <a:srgbClr val="F0F0F0"/>
                </a:solidFill>
                <a:latin typeface="Montserrat SemiBold" pitchFamily="2" charset="77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B47C65-C622-BE47-AE97-E148F4F3EA4E}"/>
              </a:ext>
            </a:extLst>
          </p:cNvPr>
          <p:cNvSpPr txBox="1"/>
          <p:nvPr userDrawn="1"/>
        </p:nvSpPr>
        <p:spPr>
          <a:xfrm>
            <a:off x="292977" y="3182200"/>
            <a:ext cx="315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spc="100" baseline="0" dirty="0">
                <a:solidFill>
                  <a:srgbClr val="F0F0F0"/>
                </a:solidFill>
                <a:latin typeface="Montserrat ExtraBold" pitchFamily="2" charset="77"/>
              </a:rPr>
              <a:t>CSE 123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7A9EB4D-77DA-A446-AC45-F12975CF7B81}"/>
              </a:ext>
            </a:extLst>
          </p:cNvPr>
          <p:cNvSpPr/>
          <p:nvPr userDrawn="1"/>
        </p:nvSpPr>
        <p:spPr>
          <a:xfrm>
            <a:off x="420128" y="2753848"/>
            <a:ext cx="1269523" cy="420130"/>
          </a:xfrm>
          <a:prstGeom prst="roundRect">
            <a:avLst/>
          </a:prstGeom>
          <a:solidFill>
            <a:srgbClr val="FA82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0" i="0" spc="300" dirty="0">
                <a:latin typeface="Montserrat" pitchFamily="2" charset="77"/>
              </a:rPr>
              <a:t>LEC 15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6C7426B-729E-F7D5-0736-3AD7D1926A0A}"/>
              </a:ext>
            </a:extLst>
          </p:cNvPr>
          <p:cNvSpPr/>
          <p:nvPr userDrawn="1"/>
        </p:nvSpPr>
        <p:spPr>
          <a:xfrm>
            <a:off x="-369625" y="5494620"/>
            <a:ext cx="4632957" cy="1688781"/>
          </a:xfrm>
          <a:prstGeom prst="roundRect">
            <a:avLst>
              <a:gd name="adj" fmla="val 9433"/>
            </a:avLst>
          </a:prstGeom>
          <a:solidFill>
            <a:srgbClr val="FAFAFA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808DAC-636A-06AC-ADA9-6F6514C7FCE0}"/>
              </a:ext>
            </a:extLst>
          </p:cNvPr>
          <p:cNvSpPr/>
          <p:nvPr userDrawn="1"/>
        </p:nvSpPr>
        <p:spPr>
          <a:xfrm>
            <a:off x="71163" y="5574803"/>
            <a:ext cx="22506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b="1" i="0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Questions during Class?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DE38F8-AD40-1DC7-1944-4682FDD989B1}"/>
              </a:ext>
            </a:extLst>
          </p:cNvPr>
          <p:cNvSpPr/>
          <p:nvPr userDrawn="1"/>
        </p:nvSpPr>
        <p:spPr>
          <a:xfrm>
            <a:off x="72629" y="5851802"/>
            <a:ext cx="24321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Raise hand or send here</a:t>
            </a:r>
          </a:p>
          <a:p>
            <a:endParaRPr lang="en-US" sz="1200" b="1" i="0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  <a:p>
            <a:r>
              <a:rPr lang="en-US" sz="20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sli.do    #cse123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2F9617-4B9F-19A5-D41B-387416ABD311}"/>
              </a:ext>
            </a:extLst>
          </p:cNvPr>
          <p:cNvSpPr/>
          <p:nvPr userDrawn="1"/>
        </p:nvSpPr>
        <p:spPr>
          <a:xfrm>
            <a:off x="8063682" y="5075655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endParaRPr lang="en-US" sz="1200" b="1" i="0" dirty="0">
              <a:solidFill>
                <a:schemeClr val="bg1">
                  <a:lumMod val="65000"/>
                </a:schemeClr>
              </a:solidFill>
              <a:latin typeface="Montserrat" pitchFamily="2" charset="77"/>
            </a:endParaRPr>
          </a:p>
        </p:txBody>
      </p:sp>
      <p:sp>
        <p:nvSpPr>
          <p:cNvPr id="5" name="Google Shape;24;p29">
            <a:extLst>
              <a:ext uri="{FF2B5EF4-FFF2-40B4-BE49-F238E27FC236}">
                <a16:creationId xmlns:a16="http://schemas.microsoft.com/office/drawing/2014/main" id="{D7EB68AC-ED14-78AA-01A9-A062E1E30919}"/>
              </a:ext>
            </a:extLst>
          </p:cNvPr>
          <p:cNvSpPr/>
          <p:nvPr userDrawn="1"/>
        </p:nvSpPr>
        <p:spPr>
          <a:xfrm>
            <a:off x="7275442" y="1530627"/>
            <a:ext cx="4673729" cy="4641574"/>
          </a:xfrm>
          <a:prstGeom prst="roundRect">
            <a:avLst>
              <a:gd name="adj" fmla="val 1114"/>
            </a:avLst>
          </a:prstGeom>
          <a:solidFill>
            <a:srgbClr val="FAFAFA"/>
          </a:solidFill>
          <a:ln w="12700" cap="flat" cmpd="sng">
            <a:solidFill>
              <a:srgbClr val="221A4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8369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788E2-53AC-E040-9733-D210E8554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10CAD9-D825-5C41-812F-1D2BA3804933}"/>
              </a:ext>
            </a:extLst>
          </p:cNvPr>
          <p:cNvSpPr txBox="1"/>
          <p:nvPr userDrawn="1"/>
        </p:nvSpPr>
        <p:spPr>
          <a:xfrm>
            <a:off x="568410" y="469557"/>
            <a:ext cx="2014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517276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6B8B3-3837-584A-94CD-BA26A8EF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6CF4A-8D26-7E47-BE24-56CAFA2BF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DA4DA-0832-AD49-906C-ED72A76C7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10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ctice: Th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1B53D-D190-0D4A-BA39-A8F17D8FE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88066"/>
            <a:ext cx="10515600" cy="76263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F8F08A-57D8-194E-8383-EB3BBBF69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36DF9B-F95B-9446-A8D9-E083A46274F8}"/>
              </a:ext>
            </a:extLst>
          </p:cNvPr>
          <p:cNvSpPr/>
          <p:nvPr userDrawn="1"/>
        </p:nvSpPr>
        <p:spPr>
          <a:xfrm>
            <a:off x="-29763" y="231050"/>
            <a:ext cx="12221763" cy="984404"/>
          </a:xfrm>
          <a:prstGeom prst="rect">
            <a:avLst/>
          </a:prstGeom>
          <a:solidFill>
            <a:srgbClr val="2E235D"/>
          </a:solidFill>
          <a:ln w="12700">
            <a:solidFill>
              <a:srgbClr val="2E2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B3AA407-1DA0-3243-8E37-6DD02AC469B7}"/>
              </a:ext>
            </a:extLst>
          </p:cNvPr>
          <p:cNvSpPr/>
          <p:nvPr userDrawn="1"/>
        </p:nvSpPr>
        <p:spPr>
          <a:xfrm>
            <a:off x="8365340" y="393723"/>
            <a:ext cx="3380431" cy="556054"/>
          </a:xfrm>
          <a:prstGeom prst="roundRect">
            <a:avLst/>
          </a:prstGeom>
          <a:solidFill>
            <a:srgbClr val="4E408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i="0" dirty="0">
                <a:latin typeface="Calibri" panose="020F0502020204030204" pitchFamily="34" charset="0"/>
                <a:cs typeface="Calibri" panose="020F0502020204030204" pitchFamily="34" charset="0"/>
              </a:rPr>
              <a:t>sli.do      #cse122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B2FB86-FF62-31DF-F83C-54AC220C7122}"/>
              </a:ext>
            </a:extLst>
          </p:cNvPr>
          <p:cNvSpPr txBox="1"/>
          <p:nvPr userDrawn="1"/>
        </p:nvSpPr>
        <p:spPr>
          <a:xfrm>
            <a:off x="1106916" y="300371"/>
            <a:ext cx="3741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Practice : Think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7D0B743-6487-A3F6-EBE7-3E0368CD2E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flipH="1">
            <a:off x="154039" y="300371"/>
            <a:ext cx="684160" cy="781897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F486DBF-0D75-55DB-9928-3E596B345D51}"/>
              </a:ext>
            </a:extLst>
          </p:cNvPr>
          <p:cNvSpPr/>
          <p:nvPr userDrawn="1"/>
        </p:nvSpPr>
        <p:spPr>
          <a:xfrm>
            <a:off x="7256995" y="195215"/>
            <a:ext cx="960120" cy="960120"/>
          </a:xfrm>
          <a:prstGeom prst="roundRect">
            <a:avLst/>
          </a:prstGeom>
          <a:solidFill>
            <a:srgbClr val="4E408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5B7D14-FA34-B2D9-C621-221E813EEED7}"/>
              </a:ext>
            </a:extLst>
          </p:cNvPr>
          <p:cNvSpPr/>
          <p:nvPr userDrawn="1"/>
        </p:nvSpPr>
        <p:spPr>
          <a:xfrm>
            <a:off x="7362151" y="300371"/>
            <a:ext cx="749808" cy="749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051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citce: P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1B53D-D190-0D4A-BA39-A8F17D8FE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88066"/>
            <a:ext cx="10515600" cy="76263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F8F08A-57D8-194E-8383-EB3BBBF69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36DF9B-F95B-9446-A8D9-E083A46274F8}"/>
              </a:ext>
            </a:extLst>
          </p:cNvPr>
          <p:cNvSpPr/>
          <p:nvPr userDrawn="1"/>
        </p:nvSpPr>
        <p:spPr>
          <a:xfrm>
            <a:off x="-29763" y="231050"/>
            <a:ext cx="12221763" cy="984404"/>
          </a:xfrm>
          <a:prstGeom prst="rect">
            <a:avLst/>
          </a:prstGeom>
          <a:solidFill>
            <a:srgbClr val="2E235D"/>
          </a:solidFill>
          <a:ln w="12700">
            <a:solidFill>
              <a:srgbClr val="2E2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A96D726-B7B5-E5FD-95E9-944FA8727D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54039" y="300371"/>
            <a:ext cx="961802" cy="769442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0FA711B-19AB-5E1A-7C37-14ED2D5431ED}"/>
              </a:ext>
            </a:extLst>
          </p:cNvPr>
          <p:cNvSpPr/>
          <p:nvPr userDrawn="1"/>
        </p:nvSpPr>
        <p:spPr>
          <a:xfrm>
            <a:off x="8365340" y="393723"/>
            <a:ext cx="3380431" cy="556054"/>
          </a:xfrm>
          <a:prstGeom prst="roundRect">
            <a:avLst/>
          </a:prstGeom>
          <a:solidFill>
            <a:srgbClr val="4E408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i="0" dirty="0">
                <a:latin typeface="Calibri" panose="020F0502020204030204" pitchFamily="34" charset="0"/>
                <a:cs typeface="Calibri" panose="020F0502020204030204" pitchFamily="34" charset="0"/>
              </a:rPr>
              <a:t>sli.do      #cse122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92366A2-C9D8-2580-7B79-3B1F6DDAB802}"/>
              </a:ext>
            </a:extLst>
          </p:cNvPr>
          <p:cNvSpPr/>
          <p:nvPr userDrawn="1"/>
        </p:nvSpPr>
        <p:spPr>
          <a:xfrm>
            <a:off x="7256995" y="195215"/>
            <a:ext cx="960120" cy="960120"/>
          </a:xfrm>
          <a:prstGeom prst="roundRect">
            <a:avLst/>
          </a:prstGeom>
          <a:solidFill>
            <a:srgbClr val="4E408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61646E-9F5C-9C61-C30B-3DF312AA0AE9}"/>
              </a:ext>
            </a:extLst>
          </p:cNvPr>
          <p:cNvSpPr/>
          <p:nvPr userDrawn="1"/>
        </p:nvSpPr>
        <p:spPr>
          <a:xfrm>
            <a:off x="7362151" y="300371"/>
            <a:ext cx="749808" cy="749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522D9B-890F-87AE-E16B-BD76B76C8428}"/>
              </a:ext>
            </a:extLst>
          </p:cNvPr>
          <p:cNvSpPr txBox="1"/>
          <p:nvPr userDrawn="1"/>
        </p:nvSpPr>
        <p:spPr>
          <a:xfrm>
            <a:off x="1106916" y="300371"/>
            <a:ext cx="33576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Practice : Pair</a:t>
            </a:r>
          </a:p>
        </p:txBody>
      </p:sp>
    </p:spTree>
    <p:extLst>
      <p:ext uri="{BB962C8B-B14F-4D97-AF65-F5344CB8AC3E}">
        <p14:creationId xmlns:p14="http://schemas.microsoft.com/office/powerpoint/2010/main" val="4039598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3D231-F19F-A840-B5BC-F29C9E521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AC8BA-BD64-6945-A342-22D20483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23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D3693-0064-BB4F-9EC2-569D40495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486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9"/>
          <p:cNvSpPr txBox="1">
            <a:spLocks noGrp="1"/>
          </p:cNvSpPr>
          <p:nvPr>
            <p:ph type="title"/>
          </p:nvPr>
        </p:nvSpPr>
        <p:spPr>
          <a:xfrm>
            <a:off x="292977" y="4013370"/>
            <a:ext cx="6212926" cy="1954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6000"/>
              <a:buFont typeface="Montserrat SemiBold"/>
              <a:buNone/>
              <a:defRPr sz="6000" b="0">
                <a:solidFill>
                  <a:srgbClr val="F0F0F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9"/>
          <p:cNvSpPr txBox="1"/>
          <p:nvPr/>
        </p:nvSpPr>
        <p:spPr>
          <a:xfrm>
            <a:off x="338697" y="3182199"/>
            <a:ext cx="306297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3600"/>
              <a:buFont typeface="Montserrat ExtraBold"/>
              <a:buNone/>
            </a:pPr>
            <a:r>
              <a:rPr lang="en-US" sz="3600" b="1" i="0" u="none" strike="noStrike" cap="none" dirty="0">
                <a:solidFill>
                  <a:srgbClr val="F0F0F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CSE 123</a:t>
            </a:r>
            <a:endParaRPr dirty="0"/>
          </a:p>
        </p:txBody>
      </p:sp>
      <p:sp>
        <p:nvSpPr>
          <p:cNvPr id="22" name="Google Shape;22;p29"/>
          <p:cNvSpPr/>
          <p:nvPr/>
        </p:nvSpPr>
        <p:spPr>
          <a:xfrm>
            <a:off x="420127" y="2753847"/>
            <a:ext cx="1269525" cy="420132"/>
          </a:xfrm>
          <a:prstGeom prst="roundRect">
            <a:avLst>
              <a:gd name="adj" fmla="val 16667"/>
            </a:avLst>
          </a:prstGeom>
          <a:solidFill>
            <a:srgbClr val="FA823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9"/>
          <p:cNvSpPr/>
          <p:nvPr/>
        </p:nvSpPr>
        <p:spPr>
          <a:xfrm>
            <a:off x="6714463" y="1251642"/>
            <a:ext cx="5250244" cy="5486042"/>
          </a:xfrm>
          <a:prstGeom prst="roundRect">
            <a:avLst>
              <a:gd name="adj" fmla="val 1114"/>
            </a:avLst>
          </a:prstGeom>
          <a:solidFill>
            <a:srgbClr val="FAFAFA"/>
          </a:solidFill>
          <a:ln w="12700" cap="flat" cmpd="sng">
            <a:solidFill>
              <a:srgbClr val="221A4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" name="Google Shape;25;p29"/>
          <p:cNvCxnSpPr/>
          <p:nvPr/>
        </p:nvCxnSpPr>
        <p:spPr>
          <a:xfrm>
            <a:off x="7105432" y="3799913"/>
            <a:ext cx="4468306" cy="1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6" name="Google Shape;26;p29"/>
          <p:cNvSpPr/>
          <p:nvPr/>
        </p:nvSpPr>
        <p:spPr>
          <a:xfrm>
            <a:off x="6931" y="5505568"/>
            <a:ext cx="4514270" cy="1340914"/>
          </a:xfrm>
          <a:prstGeom prst="roundRect">
            <a:avLst>
              <a:gd name="adj" fmla="val 9433"/>
            </a:avLst>
          </a:prstGeom>
          <a:solidFill>
            <a:srgbClr val="FAFAFA"/>
          </a:solidFill>
          <a:ln w="12700" cap="flat" cmpd="sng">
            <a:solidFill>
              <a:srgbClr val="221A4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29"/>
          <p:cNvSpPr txBox="1"/>
          <p:nvPr/>
        </p:nvSpPr>
        <p:spPr>
          <a:xfrm>
            <a:off x="242828" y="5666317"/>
            <a:ext cx="215923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200"/>
              <a:buFont typeface="Montserrat"/>
              <a:buNone/>
            </a:pPr>
            <a:r>
              <a:rPr lang="en-US" sz="1200" b="1" i="0" u="none" strike="noStrike" cap="none" dirty="0">
                <a:solidFill>
                  <a:srgbClr val="A6A6A6"/>
                </a:solidFill>
                <a:latin typeface="Montserrat"/>
                <a:ea typeface="Montserrat"/>
                <a:cs typeface="Montserrat"/>
                <a:sym typeface="Montserrat"/>
              </a:rPr>
              <a:t>Questions during Class?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200"/>
              <a:buFont typeface="Montserrat"/>
              <a:buNone/>
              <a:tabLst/>
              <a:defRPr/>
            </a:pPr>
            <a:r>
              <a:rPr lang="en-US" sz="1200" b="1" i="0" u="none" strike="noStrike" cap="none" dirty="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Raise hand or send here</a:t>
            </a:r>
            <a:endParaRPr lang="en-US" sz="1200" dirty="0"/>
          </a:p>
        </p:txBody>
      </p:sp>
      <p:sp>
        <p:nvSpPr>
          <p:cNvPr id="28" name="Google Shape;28;p29"/>
          <p:cNvSpPr txBox="1"/>
          <p:nvPr/>
        </p:nvSpPr>
        <p:spPr>
          <a:xfrm>
            <a:off x="242828" y="6094422"/>
            <a:ext cx="215486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SemiBold"/>
              <a:buNone/>
            </a:pPr>
            <a:endParaRPr sz="1200" b="1" i="0" u="none" strike="noStrike" cap="none" dirty="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Montserrat SemiBold"/>
              <a:buNone/>
            </a:pPr>
            <a:r>
              <a:rPr lang="en-US" sz="2000" b="0" i="0" u="none" strike="noStrike" cap="none" dirty="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sli.do    #cse123 </a:t>
            </a:r>
            <a:endParaRPr dirty="0"/>
          </a:p>
        </p:txBody>
      </p:sp>
      <p:sp>
        <p:nvSpPr>
          <p:cNvPr id="31" name="Google Shape;31;p29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" name="Google Shape;6;p28">
            <a:extLst>
              <a:ext uri="{FF2B5EF4-FFF2-40B4-BE49-F238E27FC236}">
                <a16:creationId xmlns:a16="http://schemas.microsoft.com/office/drawing/2014/main" id="{90DE1CCA-3C44-4A8B-8512-85130B59739C}"/>
              </a:ext>
            </a:extLst>
          </p:cNvPr>
          <p:cNvSpPr/>
          <p:nvPr userDrawn="1"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Google Shape;7;p28" descr="Picture 6">
            <a:extLst>
              <a:ext uri="{FF2B5EF4-FFF2-40B4-BE49-F238E27FC236}">
                <a16:creationId xmlns:a16="http://schemas.microsoft.com/office/drawing/2014/main" id="{5CC3B2A6-B9E4-4692-B1C5-C4AFE479505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9762" y="-5988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8;p28">
            <a:extLst>
              <a:ext uri="{FF2B5EF4-FFF2-40B4-BE49-F238E27FC236}">
                <a16:creationId xmlns:a16="http://schemas.microsoft.com/office/drawing/2014/main" id="{1897D9CE-58CC-4DB4-A4A6-DD3585087B5E}"/>
              </a:ext>
            </a:extLst>
          </p:cNvPr>
          <p:cNvSpPr txBox="1"/>
          <p:nvPr userDrawn="1"/>
        </p:nvSpPr>
        <p:spPr>
          <a:xfrm>
            <a:off x="10615294" y="-1"/>
            <a:ext cx="153098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123 Spring 2026</a:t>
            </a:r>
            <a:endParaRPr dirty="0"/>
          </a:p>
        </p:txBody>
      </p:sp>
      <p:sp>
        <p:nvSpPr>
          <p:cNvPr id="2" name="Google Shape;92;p1">
            <a:extLst>
              <a:ext uri="{FF2B5EF4-FFF2-40B4-BE49-F238E27FC236}">
                <a16:creationId xmlns:a16="http://schemas.microsoft.com/office/drawing/2014/main" id="{C96B5491-F7FA-23FC-FB30-12701599F978}"/>
              </a:ext>
            </a:extLst>
          </p:cNvPr>
          <p:cNvSpPr txBox="1"/>
          <p:nvPr userDrawn="1"/>
        </p:nvSpPr>
        <p:spPr>
          <a:xfrm>
            <a:off x="7148325" y="1757973"/>
            <a:ext cx="4385400" cy="1785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r>
              <a:rPr lang="en-US" sz="2200" b="1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Talk to your neighbors: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endParaRPr lang="en-US" sz="2200" b="1" i="1" u="none" strike="noStrike" cap="none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endParaRPr lang="en-US" sz="2200" b="1" i="1" u="none" strike="noStrike" cap="none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endParaRPr lang="en-US" sz="2200" b="1" i="1" u="none" strike="noStrike" cap="none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endParaRPr lang="en-US" sz="2200" b="1" i="1" u="none" strike="noStrike" cap="none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94;p1">
            <a:extLst>
              <a:ext uri="{FF2B5EF4-FFF2-40B4-BE49-F238E27FC236}">
                <a16:creationId xmlns:a16="http://schemas.microsoft.com/office/drawing/2014/main" id="{9ED2A101-430A-CE69-E5BC-7D6DD50BF4E3}"/>
              </a:ext>
            </a:extLst>
          </p:cNvPr>
          <p:cNvSpPr txBox="1"/>
          <p:nvPr userDrawn="1"/>
        </p:nvSpPr>
        <p:spPr>
          <a:xfrm>
            <a:off x="7071026" y="1419273"/>
            <a:ext cx="4539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600"/>
              <a:buFont typeface="Montserrat SemiBold"/>
              <a:buNone/>
            </a:pPr>
            <a:r>
              <a:rPr lang="en-US" sz="1600" b="1" i="0" u="none" strike="noStrike" cap="none" dirty="0">
                <a:solidFill>
                  <a:srgbClr val="A6A6A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BEFORE WE START</a:t>
            </a:r>
            <a:endParaRPr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8C360F-4256-FEE1-7C14-17182C543AFA}"/>
              </a:ext>
            </a:extLst>
          </p:cNvPr>
          <p:cNvSpPr txBox="1"/>
          <p:nvPr userDrawn="1"/>
        </p:nvSpPr>
        <p:spPr>
          <a:xfrm>
            <a:off x="3000376" y="-2819"/>
            <a:ext cx="6191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i="0" dirty="0">
                <a:solidFill>
                  <a:schemeClr val="bg1"/>
                </a:solidFill>
                <a:latin typeface="Montserrat SemiBold" pitchFamily="2" charset="77"/>
              </a:rPr>
              <a:t>LEC 15: Machine Learning</a:t>
            </a:r>
          </a:p>
        </p:txBody>
      </p:sp>
      <p:sp>
        <p:nvSpPr>
          <p:cNvPr id="12" name="Google Shape;23;p29">
            <a:extLst>
              <a:ext uri="{FF2B5EF4-FFF2-40B4-BE49-F238E27FC236}">
                <a16:creationId xmlns:a16="http://schemas.microsoft.com/office/drawing/2014/main" id="{8AB0C156-E646-655A-EAEF-6213F4E43055}"/>
              </a:ext>
            </a:extLst>
          </p:cNvPr>
          <p:cNvSpPr txBox="1"/>
          <p:nvPr userDrawn="1"/>
        </p:nvSpPr>
        <p:spPr>
          <a:xfrm>
            <a:off x="486355" y="2794656"/>
            <a:ext cx="11370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LEC 15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4867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B460B4-70F4-B145-8648-892BD7385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73FE4-2A2D-D54E-9CA7-3BE743A50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0E522-6C81-E146-9573-8B2A26576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7150" y="6329363"/>
            <a:ext cx="552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rgbClr val="2E235D"/>
                </a:solidFill>
              </a:defRPr>
            </a:lvl1pPr>
          </a:lstStyle>
          <a:p>
            <a:fld id="{B84CCEFC-A9FF-8249-A3D3-21FB7B7CCB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829BDB-00F0-1A4D-85ED-E7EECB1665B0}"/>
              </a:ext>
            </a:extLst>
          </p:cNvPr>
          <p:cNvSpPr/>
          <p:nvPr userDrawn="1"/>
        </p:nvSpPr>
        <p:spPr>
          <a:xfrm>
            <a:off x="-89452" y="-2819"/>
            <a:ext cx="12503426" cy="239554"/>
          </a:xfrm>
          <a:prstGeom prst="rect">
            <a:avLst/>
          </a:prstGeom>
          <a:solidFill>
            <a:srgbClr val="2E235D"/>
          </a:solidFill>
          <a:ln w="12700">
            <a:solidFill>
              <a:srgbClr val="2E2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F99840-7979-4642-ADBB-375B21C7BD9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3" y="29972"/>
            <a:ext cx="2150721" cy="1690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6FF7FA-8B99-C643-9479-91C32ACC4F6F}"/>
              </a:ext>
            </a:extLst>
          </p:cNvPr>
          <p:cNvSpPr txBox="1"/>
          <p:nvPr userDrawn="1"/>
        </p:nvSpPr>
        <p:spPr>
          <a:xfrm>
            <a:off x="10569575" y="0"/>
            <a:ext cx="16224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="1" i="0" dirty="0">
                <a:solidFill>
                  <a:schemeClr val="bg1"/>
                </a:solidFill>
                <a:latin typeface="Montserrat SemiBold" pitchFamily="2" charset="77"/>
              </a:rPr>
              <a:t>CSE 123 Spring 2026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82E279-6D9E-BC4A-A9B9-46E4512D586D}"/>
              </a:ext>
            </a:extLst>
          </p:cNvPr>
          <p:cNvSpPr txBox="1"/>
          <p:nvPr userDrawn="1"/>
        </p:nvSpPr>
        <p:spPr>
          <a:xfrm>
            <a:off x="3000376" y="-2819"/>
            <a:ext cx="6191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i="0" dirty="0">
                <a:solidFill>
                  <a:schemeClr val="bg1"/>
                </a:solidFill>
                <a:latin typeface="Montserrat SemiBold" pitchFamily="2" charset="77"/>
              </a:rPr>
              <a:t>LEC 15: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8468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6" r:id="rId4"/>
    <p:sldLayoutId id="2147483657" r:id="rId5"/>
    <p:sldLayoutId id="2147483654" r:id="rId6"/>
    <p:sldLayoutId id="2147483655" r:id="rId7"/>
    <p:sldLayoutId id="214748365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.spotify.com/playlist/3fZiDBuo8bMbuQCWwhcluE?si=LZUfkfdGRJiBio82B6PowA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shington.edu/news/2015/04/09/whos-a-ceo-google-image-results-can-shift-gender-biases/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shington.edu/news/2022/02/16/googles-ceo-image-search-gender-bias-hasnt-really-been-fixed/#:~:text=The%20researchers%20showed%20that%20for,AAAI%20Conference%20of%20Artificial%20Intelligence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RLnO8f9FZoCGmDFCcPkuoIWPa2FLyk2tCL168UuYAFs/edit?usp=sharing/" TargetMode="External"/><Relationship Id="rId2" Type="http://schemas.openxmlformats.org/officeDocument/2006/relationships/hyperlink" Target="https://courses.cs.washington.edu/courses/cse123/26sp/syllabus/#course-grades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hyperlink" Target="https://courses.cs.washington.edu/courses/cse123/26sp/rubrics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 txBox="1">
            <a:spLocks noGrp="1"/>
          </p:cNvSpPr>
          <p:nvPr>
            <p:ph type="title"/>
          </p:nvPr>
        </p:nvSpPr>
        <p:spPr>
          <a:xfrm>
            <a:off x="131885" y="4013370"/>
            <a:ext cx="6471138" cy="1954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lvl="0"/>
            <a:r>
              <a:rPr lang="en-US" sz="4000" dirty="0"/>
              <a:t>Machine Learning</a:t>
            </a:r>
            <a:endParaRPr sz="3800" dirty="0">
              <a:latin typeface="Montserrat SemiBold" panose="00000700000000000000" pitchFamily="2" charset="0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7071026" y="1419273"/>
            <a:ext cx="4539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600"/>
              <a:buFont typeface="Montserrat SemiBold"/>
              <a:buNone/>
            </a:pPr>
            <a:r>
              <a:rPr lang="en-US" sz="1600" b="1" i="0" u="none" strike="noStrike" cap="none" dirty="0">
                <a:solidFill>
                  <a:srgbClr val="A6A6A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BEFORE WE START</a:t>
            </a:r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8D04F4-55AB-5CE1-FC37-42BEC912BC09}"/>
              </a:ext>
            </a:extLst>
          </p:cNvPr>
          <p:cNvSpPr txBox="1"/>
          <p:nvPr/>
        </p:nvSpPr>
        <p:spPr>
          <a:xfrm>
            <a:off x="7071026" y="2237509"/>
            <a:ext cx="4539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i="1" dirty="0"/>
          </a:p>
          <a:p>
            <a:pPr algn="ctr"/>
            <a:r>
              <a:rPr lang="en-US" i="1" dirty="0"/>
              <a:t>What is your favorite beverage?</a:t>
            </a:r>
          </a:p>
          <a:p>
            <a:pPr algn="ctr"/>
            <a:endParaRPr lang="en-US" b="1" dirty="0">
              <a:solidFill>
                <a:schemeClr val="accent6"/>
              </a:solidFill>
              <a:cs typeface="Calibri"/>
              <a:sym typeface="Calibri"/>
            </a:endParaRPr>
          </a:p>
          <a:p>
            <a:pPr algn="ctr"/>
            <a:r>
              <a:rPr lang="en-US" b="1" dirty="0">
                <a:solidFill>
                  <a:schemeClr val="accent6"/>
                </a:solidFill>
                <a:cs typeface="Calibri"/>
                <a:sym typeface="Calibri"/>
              </a:rPr>
              <a:t>Respond on sli.do!</a:t>
            </a:r>
            <a:endParaRPr lang="en-US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Google Shape;96;p1">
            <a:extLst>
              <a:ext uri="{FF2B5EF4-FFF2-40B4-BE49-F238E27FC236}">
                <a16:creationId xmlns:a16="http://schemas.microsoft.com/office/drawing/2014/main" id="{743DB446-CCFA-482F-B999-6FB621D6D124}"/>
              </a:ext>
            </a:extLst>
          </p:cNvPr>
          <p:cNvSpPr txBox="1"/>
          <p:nvPr/>
        </p:nvSpPr>
        <p:spPr>
          <a:xfrm>
            <a:off x="6519481" y="3741864"/>
            <a:ext cx="2138245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Instructor: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8" name="Google Shape;98;p1">
            <a:extLst>
              <a:ext uri="{FF2B5EF4-FFF2-40B4-BE49-F238E27FC236}">
                <a16:creationId xmlns:a16="http://schemas.microsoft.com/office/drawing/2014/main" id="{FB822DF3-D751-4892-9BEF-A1716D476109}"/>
              </a:ext>
            </a:extLst>
          </p:cNvPr>
          <p:cNvSpPr txBox="1"/>
          <p:nvPr/>
        </p:nvSpPr>
        <p:spPr>
          <a:xfrm>
            <a:off x="8657726" y="3736492"/>
            <a:ext cx="30537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Miya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Natsuhara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" name="Google Shape;96;p1">
            <a:extLst>
              <a:ext uri="{FF2B5EF4-FFF2-40B4-BE49-F238E27FC236}">
                <a16:creationId xmlns:a16="http://schemas.microsoft.com/office/drawing/2014/main" id="{090D91F5-FC01-433B-BFAD-3BDA954BF725}"/>
              </a:ext>
            </a:extLst>
          </p:cNvPr>
          <p:cNvSpPr txBox="1"/>
          <p:nvPr/>
        </p:nvSpPr>
        <p:spPr>
          <a:xfrm>
            <a:off x="5500614" y="4433103"/>
            <a:ext cx="2138245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TAs: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024277-469F-492E-9E41-2D10FD6BB898}"/>
              </a:ext>
            </a:extLst>
          </p:cNvPr>
          <p:cNvSpPr txBox="1"/>
          <p:nvPr/>
        </p:nvSpPr>
        <p:spPr>
          <a:xfrm>
            <a:off x="7643103" y="4255881"/>
            <a:ext cx="4011913" cy="2154436"/>
          </a:xfrm>
          <a:prstGeom prst="rect">
            <a:avLst/>
          </a:prstGeom>
          <a:noFill/>
        </p:spPr>
        <p:txBody>
          <a:bodyPr wrap="square" numCol="4" rtlCol="0">
            <a:spAutoFit/>
          </a:bodyPr>
          <a:lstStyle/>
          <a:p>
            <a:r>
              <a:rPr lang="en-US" sz="1200" dirty="0" err="1">
                <a:latin typeface="Montserrat" panose="00000500000000000000" pitchFamily="2" charset="0"/>
              </a:rPr>
              <a:t>Arohan</a:t>
            </a:r>
            <a:endParaRPr lang="en-US" sz="1200" dirty="0">
              <a:latin typeface="Montserrat" panose="00000500000000000000" pitchFamily="2" charset="0"/>
            </a:endParaRPr>
          </a:p>
          <a:p>
            <a:r>
              <a:rPr lang="en-US" sz="1200" dirty="0" err="1">
                <a:latin typeface="Montserrat" panose="00000500000000000000" pitchFamily="2" charset="0"/>
              </a:rPr>
              <a:t>Sreshta</a:t>
            </a:r>
            <a:endParaRPr lang="en-US" sz="1200" dirty="0">
              <a:latin typeface="Montserrat" panose="00000500000000000000" pitchFamily="2" charset="0"/>
            </a:endParaRPr>
          </a:p>
          <a:p>
            <a:r>
              <a:rPr lang="en-US" sz="1200" dirty="0" err="1">
                <a:latin typeface="Montserrat" panose="00000500000000000000" pitchFamily="2" charset="0"/>
              </a:rPr>
              <a:t>Rushil</a:t>
            </a:r>
            <a:endParaRPr lang="en-US" sz="1200" dirty="0">
              <a:latin typeface="Montserrat" panose="00000500000000000000" pitchFamily="2" charset="0"/>
            </a:endParaRPr>
          </a:p>
          <a:p>
            <a:r>
              <a:rPr lang="en-US" sz="1200" dirty="0">
                <a:latin typeface="Montserrat" panose="00000500000000000000" pitchFamily="2" charset="0"/>
              </a:rPr>
              <a:t>Sean B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Chloe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Jenny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Nate</a:t>
            </a:r>
          </a:p>
          <a:p>
            <a:r>
              <a:rPr lang="en-US" sz="1200" dirty="0" err="1">
                <a:latin typeface="Montserrat" panose="00000500000000000000" pitchFamily="2" charset="0"/>
              </a:rPr>
              <a:t>Saachi</a:t>
            </a:r>
            <a:endParaRPr lang="en-US" sz="1200" dirty="0">
              <a:latin typeface="Montserrat" panose="00000500000000000000" pitchFamily="2" charset="0"/>
            </a:endParaRPr>
          </a:p>
          <a:p>
            <a:r>
              <a:rPr lang="en-US" sz="1200" dirty="0" err="1">
                <a:latin typeface="Montserrat" panose="00000500000000000000" pitchFamily="2" charset="0"/>
              </a:rPr>
              <a:t>Hawa</a:t>
            </a:r>
            <a:endParaRPr lang="en-US" sz="1200" dirty="0">
              <a:latin typeface="Montserrat" panose="00000500000000000000" pitchFamily="2" charset="0"/>
            </a:endParaRPr>
          </a:p>
          <a:p>
            <a:r>
              <a:rPr lang="en-US" sz="1200" dirty="0">
                <a:latin typeface="Montserrat" panose="00000500000000000000" pitchFamily="2" charset="0"/>
              </a:rPr>
              <a:t>Maggie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Sean E</a:t>
            </a:r>
          </a:p>
          <a:p>
            <a:r>
              <a:rPr lang="en-US" sz="1200" dirty="0" err="1">
                <a:latin typeface="Montserrat" panose="00000500000000000000" pitchFamily="2" charset="0"/>
              </a:rPr>
              <a:t>Shiven</a:t>
            </a:r>
            <a:endParaRPr lang="en-US" sz="1200" dirty="0">
              <a:latin typeface="Montserrat" panose="00000500000000000000" pitchFamily="2" charset="0"/>
            </a:endParaRPr>
          </a:p>
          <a:p>
            <a:r>
              <a:rPr lang="en-US" sz="1200" dirty="0" err="1">
                <a:latin typeface="Montserrat" panose="00000500000000000000" pitchFamily="2" charset="0"/>
              </a:rPr>
              <a:t>Vrinda</a:t>
            </a:r>
            <a:endParaRPr lang="en-US" sz="1200" dirty="0">
              <a:latin typeface="Montserrat" panose="00000500000000000000" pitchFamily="2" charset="0"/>
            </a:endParaRPr>
          </a:p>
          <a:p>
            <a:r>
              <a:rPr lang="en-US" sz="1200" dirty="0">
                <a:latin typeface="Montserrat" panose="00000500000000000000" pitchFamily="2" charset="0"/>
              </a:rPr>
              <a:t>Gavin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Shreya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Jonah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Renee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Chris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Ishita</a:t>
            </a:r>
          </a:p>
          <a:p>
            <a:r>
              <a:rPr lang="en-US" sz="1200" dirty="0" err="1">
                <a:latin typeface="Montserrat" panose="00000500000000000000" pitchFamily="2" charset="0"/>
              </a:rPr>
              <a:t>Kuhu</a:t>
            </a:r>
            <a:endParaRPr lang="en-US" sz="1200" dirty="0">
              <a:latin typeface="Montserrat" panose="00000500000000000000" pitchFamily="2" charset="0"/>
            </a:endParaRPr>
          </a:p>
          <a:p>
            <a:r>
              <a:rPr lang="en-US" sz="1200" dirty="0">
                <a:latin typeface="Montserrat" panose="00000500000000000000" pitchFamily="2" charset="0"/>
              </a:rPr>
              <a:t>Kavya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Misha</a:t>
            </a:r>
          </a:p>
          <a:p>
            <a:r>
              <a:rPr lang="en-US" sz="1200" dirty="0" err="1">
                <a:latin typeface="Montserrat" panose="00000500000000000000" pitchFamily="2" charset="0"/>
              </a:rPr>
              <a:t>Yuntong</a:t>
            </a:r>
            <a:endParaRPr lang="en-US" sz="1200" dirty="0">
              <a:latin typeface="Montserrat" panose="00000500000000000000" pitchFamily="2" charset="0"/>
            </a:endParaRPr>
          </a:p>
          <a:p>
            <a:r>
              <a:rPr lang="en-US" sz="1200" dirty="0">
                <a:latin typeface="Montserrat" panose="00000500000000000000" pitchFamily="2" charset="0"/>
              </a:rPr>
              <a:t>Amiya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Sahana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Anirudh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Rohan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Crystal</a:t>
            </a:r>
          </a:p>
          <a:p>
            <a:r>
              <a:rPr lang="en-US" sz="1200" dirty="0" err="1">
                <a:latin typeface="Montserrat" panose="00000500000000000000" pitchFamily="2" charset="0"/>
              </a:rPr>
              <a:t>Eeshani</a:t>
            </a:r>
            <a:endParaRPr lang="en-US" sz="1200" dirty="0">
              <a:latin typeface="Montserrat" panose="00000500000000000000" pitchFamily="2" charset="0"/>
            </a:endParaRPr>
          </a:p>
          <a:p>
            <a:r>
              <a:rPr lang="en-US" sz="1200" dirty="0" err="1">
                <a:latin typeface="Montserrat" panose="00000500000000000000" pitchFamily="2" charset="0"/>
              </a:rPr>
              <a:t>Prakshi</a:t>
            </a:r>
            <a:endParaRPr lang="en-US" sz="1200" dirty="0">
              <a:latin typeface="Montserrat" panose="00000500000000000000" pitchFamily="2" charset="0"/>
            </a:endParaRPr>
          </a:p>
          <a:p>
            <a:r>
              <a:rPr lang="en-US" sz="1200" dirty="0">
                <a:latin typeface="Montserrat" panose="00000500000000000000" pitchFamily="2" charset="0"/>
              </a:rPr>
              <a:t>Aidan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Cora</a:t>
            </a:r>
          </a:p>
          <a:p>
            <a:r>
              <a:rPr lang="en-US" sz="1200" dirty="0" err="1">
                <a:latin typeface="Montserrat" panose="00000500000000000000" pitchFamily="2" charset="0"/>
              </a:rPr>
              <a:t>Nhan</a:t>
            </a:r>
            <a:endParaRPr lang="en-US" sz="1200" dirty="0">
              <a:latin typeface="Montserrat" panose="00000500000000000000" pitchFamily="2" charset="0"/>
            </a:endParaRPr>
          </a:p>
          <a:p>
            <a:r>
              <a:rPr lang="en-US" sz="1200" dirty="0">
                <a:latin typeface="Montserrat" panose="00000500000000000000" pitchFamily="2" charset="0"/>
              </a:rPr>
              <a:t>Anya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Anisha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Trien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Neal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Evan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Rena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B118CC-3F06-4BB9-BE5A-442C2CAD82F8}"/>
              </a:ext>
            </a:extLst>
          </p:cNvPr>
          <p:cNvSpPr txBox="1"/>
          <p:nvPr/>
        </p:nvSpPr>
        <p:spPr>
          <a:xfrm>
            <a:off x="6815404" y="6360778"/>
            <a:ext cx="5208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535353"/>
                </a:solidFill>
                <a:latin typeface="Montserrat SemiBold" panose="00000700000000000000" pitchFamily="2" charset="0"/>
              </a:rPr>
              <a:t>Music </a:t>
            </a:r>
            <a:r>
              <a:rPr lang="en-US" dirty="0">
                <a:solidFill>
                  <a:srgbClr val="535353"/>
                </a:solidFill>
                <a:latin typeface="Montserrat SemiBold" panose="00000700000000000000" pitchFamily="2" charset="0"/>
              </a:rPr>
              <a:t>: 🌻 </a:t>
            </a:r>
            <a:r>
              <a:rPr lang="en-US" dirty="0">
                <a:solidFill>
                  <a:srgbClr val="535353"/>
                </a:solidFill>
                <a:latin typeface="Montserrat SemiBold" panose="00000700000000000000" pitchFamily="2" charset="0"/>
                <a:hlinkClick r:id="rId3"/>
              </a:rPr>
              <a:t>CSE 123 26sp Lecture Tunes</a:t>
            </a:r>
            <a:r>
              <a:rPr lang="en-US" dirty="0">
                <a:solidFill>
                  <a:srgbClr val="535353"/>
                </a:solidFill>
                <a:latin typeface="Montserrat SemiBold" panose="00000700000000000000" pitchFamily="2" charset="0"/>
              </a:rPr>
              <a:t> 🌻</a:t>
            </a:r>
          </a:p>
        </p:txBody>
      </p:sp>
      <p:pic>
        <p:nvPicPr>
          <p:cNvPr id="3" name="Picture 2" descr="qr code for https://app.sli.do/event/qMWvNjpjho4uZTeNfvZBoM&#10;slido event details in speaker notes">
            <a:extLst>
              <a:ext uri="{FF2B5EF4-FFF2-40B4-BE49-F238E27FC236}">
                <a16:creationId xmlns:a16="http://schemas.microsoft.com/office/drawing/2014/main" id="{78954F2D-2E85-4BBA-8D24-85057F67F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4534" y="5643064"/>
            <a:ext cx="1005840" cy="10058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74137-454F-4228-821A-939B43E99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Maximum Likelihood Estimation: Step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FC0B78DE-17BC-4B06-9C9A-165FF983AB6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29833"/>
                <a:ext cx="10515600" cy="5359036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lnSpc>
                    <a:spcPct val="100000"/>
                  </a:lnSpc>
                  <a:buSzPts val="28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(1−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 algn="ctr">
                  <a:lnSpc>
                    <a:spcPct val="100000"/>
                  </a:lnSpc>
                  <a:buSzPts val="2800"/>
                  <a:buNone/>
                </a:pPr>
                <a:endParaRPr lang="en-US" dirty="0"/>
              </a:p>
              <a:p>
                <a:pPr marL="0" indent="0" algn="ctr">
                  <a:lnSpc>
                    <a:spcPct val="100000"/>
                  </a:lnSpc>
                  <a:buSzPts val="28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 algn="ctr">
                  <a:lnSpc>
                    <a:spcPct val="100000"/>
                  </a:lnSpc>
                  <a:buSzPts val="2800"/>
                  <a:buNone/>
                </a:pPr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 algn="ctr">
                  <a:lnSpc>
                    <a:spcPct val="100000"/>
                  </a:lnSpc>
                  <a:buSzPts val="28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 algn="ctr">
                  <a:lnSpc>
                    <a:spcPct val="100000"/>
                  </a:lnSpc>
                  <a:buSzPts val="2800"/>
                  <a:buNone/>
                </a:pPr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 algn="ctr">
                  <a:lnSpc>
                    <a:spcPct val="100000"/>
                  </a:lnSpc>
                  <a:buSzPts val="28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𝑀𝐿𝐸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 algn="ctr">
                  <a:lnSpc>
                    <a:spcPct val="100000"/>
                  </a:lnSpc>
                  <a:buSzPts val="280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FC0B78DE-17BC-4B06-9C9A-165FF983AB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29833"/>
                <a:ext cx="10515600" cy="5359036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51F6504-9EDD-4FCA-BC82-5E0CDCCDDE6A}"/>
              </a:ext>
            </a:extLst>
          </p:cNvPr>
          <p:cNvSpPr txBox="1"/>
          <p:nvPr/>
        </p:nvSpPr>
        <p:spPr>
          <a:xfrm>
            <a:off x="1412039" y="5361950"/>
            <a:ext cx="99417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Takeaway: There are formal, mathematical ways to verify intuition!</a:t>
            </a:r>
          </a:p>
          <a:p>
            <a:pPr algn="ctr"/>
            <a:r>
              <a:rPr lang="en-US" sz="2800" i="1" dirty="0"/>
              <a:t>+ We can perform this process with more complicated distributions!</a:t>
            </a:r>
          </a:p>
        </p:txBody>
      </p:sp>
    </p:spTree>
    <p:extLst>
      <p:ext uri="{BB962C8B-B14F-4D97-AF65-F5344CB8AC3E}">
        <p14:creationId xmlns:p14="http://schemas.microsoft.com/office/powerpoint/2010/main" val="144449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74137-454F-4228-821A-939B43E99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What is Machine Learning (ML)? Math conclusions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FC0B78DE-17BC-4B06-9C9A-165FF983AB6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29833"/>
                <a:ext cx="10515600" cy="5359036"/>
              </a:xfrm>
            </p:spPr>
            <p:txBody>
              <a:bodyPr>
                <a:normAutofit/>
              </a:bodyPr>
              <a:lstStyle/>
              <a:p>
                <a:pPr lvl="0" indent="-406400">
                  <a:lnSpc>
                    <a:spcPct val="100000"/>
                  </a:lnSpc>
                  <a:buSzPts val="2800"/>
                </a:pPr>
                <a:r>
                  <a:rPr lang="en-US" dirty="0"/>
                  <a:t>Subset of Computer Science concerned with “learning” data trends</a:t>
                </a:r>
              </a:p>
              <a:p>
                <a:pPr lvl="0" indent="-406400">
                  <a:lnSpc>
                    <a:spcPct val="100000"/>
                  </a:lnSpc>
                  <a:buSzPts val="2800"/>
                </a:pPr>
                <a:r>
                  <a:rPr lang="en-US" dirty="0"/>
                  <a:t>Simple example: maximum likelihood estimation (MLE)</a:t>
                </a:r>
              </a:p>
              <a:p>
                <a:pPr lvl="1" indent="-406400">
                  <a:lnSpc>
                    <a:spcPct val="100000"/>
                  </a:lnSpc>
                  <a:buSzPts val="2800"/>
                </a:pPr>
                <a:r>
                  <a:rPr lang="en-US" dirty="0"/>
                  <a:t>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US" dirty="0"/>
                  <a:t>, we know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𝑀𝐿𝐸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(true distribution)</a:t>
                </a:r>
              </a:p>
              <a:p>
                <a:pPr lvl="1" indent="-406400">
                  <a:lnSpc>
                    <a:spcPct val="100000"/>
                  </a:lnSpc>
                  <a:buSzPts val="2800"/>
                </a:pPr>
                <a:r>
                  <a:rPr lang="en-US" dirty="0"/>
                  <a:t>With enough data points, we can estimate any statistical distribution! </a:t>
                </a:r>
              </a:p>
              <a:p>
                <a:pPr lvl="1" indent="-406400">
                  <a:lnSpc>
                    <a:spcPct val="100000"/>
                  </a:lnSpc>
                  <a:buSzPts val="2800"/>
                </a:pPr>
                <a:r>
                  <a:rPr lang="en-US" dirty="0"/>
                  <a:t>Central limit theorem: sample mean is normally distributed on true mean…</a:t>
                </a:r>
              </a:p>
              <a:p>
                <a:pPr lvl="1" indent="-406400">
                  <a:lnSpc>
                    <a:spcPct val="100000"/>
                  </a:lnSpc>
                  <a:buSzPts val="2800"/>
                </a:pPr>
                <a:endParaRPr lang="en-US" dirty="0"/>
              </a:p>
              <a:p>
                <a:pPr marL="279400" lvl="1" indent="0" algn="ctr">
                  <a:lnSpc>
                    <a:spcPct val="100000"/>
                  </a:lnSpc>
                  <a:buSzPts val="28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FC0B78DE-17BC-4B06-9C9A-165FF983AB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29833"/>
                <a:ext cx="10515600" cy="5359036"/>
              </a:xfrm>
              <a:blipFill>
                <a:blip r:embed="rId2"/>
                <a:stretch>
                  <a:fillRect l="-1086" t="-1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120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74137-454F-4228-821A-939B43E99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What is Machine Learning (ML)? Making predictions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FC0B78DE-17BC-4B06-9C9A-165FF983AB6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29832"/>
                <a:ext cx="10515600" cy="5628167"/>
              </a:xfrm>
            </p:spPr>
            <p:txBody>
              <a:bodyPr>
                <a:normAutofit/>
              </a:bodyPr>
              <a:lstStyle/>
              <a:p>
                <a:pPr lvl="0" indent="-406400">
                  <a:lnSpc>
                    <a:spcPct val="100000"/>
                  </a:lnSpc>
                  <a:buSzPts val="2800"/>
                </a:pPr>
                <a:r>
                  <a:rPr lang="en-US" dirty="0"/>
                  <a:t>Subset of Computer Science concerned with “learning” data trends</a:t>
                </a:r>
              </a:p>
              <a:p>
                <a:pPr lvl="0" indent="-406400">
                  <a:lnSpc>
                    <a:spcPct val="100000"/>
                  </a:lnSpc>
                  <a:buSzPts val="2800"/>
                </a:pPr>
                <a:r>
                  <a:rPr lang="en-US" dirty="0"/>
                  <a:t>Simple example: maximum likelihood estimation (MLE)</a:t>
                </a:r>
              </a:p>
              <a:p>
                <a:pPr lvl="1" indent="-406400">
                  <a:lnSpc>
                    <a:spcPct val="100000"/>
                  </a:lnSpc>
                  <a:buSzPts val="2800"/>
                </a:pPr>
                <a:r>
                  <a:rPr lang="en-US" dirty="0"/>
                  <a:t>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US" dirty="0"/>
                  <a:t>, we know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𝑀𝐿𝐸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(true distribution)</a:t>
                </a:r>
              </a:p>
              <a:p>
                <a:pPr lvl="1" indent="-406400">
                  <a:lnSpc>
                    <a:spcPct val="100000"/>
                  </a:lnSpc>
                  <a:buSzPts val="2800"/>
                </a:pPr>
                <a:r>
                  <a:rPr lang="en-US" dirty="0"/>
                  <a:t>With enough data points, we can estimate any statistical distribution! </a:t>
                </a:r>
              </a:p>
              <a:p>
                <a:pPr lvl="1" indent="-406400">
                  <a:lnSpc>
                    <a:spcPct val="100000"/>
                  </a:lnSpc>
                  <a:buSzPts val="2800"/>
                </a:pPr>
                <a:r>
                  <a:rPr lang="en-US" dirty="0"/>
                  <a:t>Central limit theorem: sample mean is normally distributed on true mean…</a:t>
                </a:r>
              </a:p>
              <a:p>
                <a:pPr marL="0" indent="0">
                  <a:lnSpc>
                    <a:spcPct val="100000"/>
                  </a:lnSpc>
                  <a:buSzPts val="2800"/>
                  <a:buNone/>
                </a:pPr>
                <a:endParaRPr lang="en-US" dirty="0"/>
              </a:p>
              <a:p>
                <a:pPr marL="0" indent="0">
                  <a:lnSpc>
                    <a:spcPct val="100000"/>
                  </a:lnSpc>
                  <a:buSzPts val="2800"/>
                  <a:buNone/>
                </a:pPr>
                <a:endParaRPr lang="en-US" dirty="0"/>
              </a:p>
              <a:p>
                <a:pPr marL="0" indent="0">
                  <a:lnSpc>
                    <a:spcPct val="100000"/>
                  </a:lnSpc>
                  <a:buSzPts val="2800"/>
                  <a:buNone/>
                </a:pPr>
                <a:endParaRPr lang="en-US" dirty="0"/>
              </a:p>
              <a:p>
                <a:pPr marL="0" indent="0" algn="ctr">
                  <a:lnSpc>
                    <a:spcPct val="100000"/>
                  </a:lnSpc>
                  <a:buSzPts val="2800"/>
                  <a:buNone/>
                </a:pPr>
                <a:endParaRPr lang="en-US" i="1" dirty="0"/>
              </a:p>
              <a:p>
                <a:pPr marL="0" indent="0" algn="ctr">
                  <a:lnSpc>
                    <a:spcPct val="100000"/>
                  </a:lnSpc>
                  <a:buSzPts val="2800"/>
                  <a:buNone/>
                </a:pPr>
                <a:r>
                  <a:rPr lang="en-US" i="1" dirty="0"/>
                  <a:t>Given enough previous examples, we can estimate the underlying distribution and make predictions about… anything!</a:t>
                </a:r>
              </a:p>
            </p:txBody>
          </p:sp>
        </mc:Choice>
        <mc:Fallback xmlns="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FC0B78DE-17BC-4B06-9C9A-165FF983AB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29832"/>
                <a:ext cx="10515600" cy="5628167"/>
              </a:xfrm>
              <a:blipFill>
                <a:blip r:embed="rId2"/>
                <a:stretch>
                  <a:fillRect l="-1086" t="-1126" b="-2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 descr="Standard Normal Distribution ...">
            <a:extLst>
              <a:ext uri="{FF2B5EF4-FFF2-40B4-BE49-F238E27FC236}">
                <a16:creationId xmlns:a16="http://schemas.microsoft.com/office/drawing/2014/main" id="{8D49A7D8-D572-4DBB-8CE6-7F0A598FB7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1" t="4624" r="4213" b="8840"/>
          <a:stretch/>
        </p:blipFill>
        <p:spPr bwMode="auto">
          <a:xfrm>
            <a:off x="4710721" y="3730752"/>
            <a:ext cx="2770558" cy="212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982B544-1B1C-45F4-933E-6CCFFE692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70185" y="3621025"/>
            <a:ext cx="611094" cy="404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8000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B34698B-82D8-4755-8182-53C84AD0F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9833"/>
            <a:ext cx="10515600" cy="5628167"/>
          </a:xfrm>
        </p:spPr>
        <p:txBody>
          <a:bodyPr>
            <a:normAutofit/>
          </a:bodyPr>
          <a:lstStyle/>
          <a:p>
            <a:pPr lvl="0" indent="-406400">
              <a:lnSpc>
                <a:spcPct val="100000"/>
              </a:lnSpc>
              <a:buSzPts val="2800"/>
            </a:pPr>
            <a:r>
              <a:rPr lang="en-US" dirty="0"/>
              <a:t>Generally, building an ML model involves the following steps:</a:t>
            </a:r>
          </a:p>
          <a:p>
            <a:pPr lvl="0" indent="-406400">
              <a:lnSpc>
                <a:spcPct val="100000"/>
              </a:lnSpc>
              <a:buSzPts val="2800"/>
            </a:pPr>
            <a:endParaRPr lang="en-US" dirty="0"/>
          </a:p>
          <a:p>
            <a:pPr lvl="0" indent="-406400">
              <a:lnSpc>
                <a:spcPct val="100000"/>
              </a:lnSpc>
              <a:buSzPts val="2800"/>
            </a:pPr>
            <a:endParaRPr lang="en-US" dirty="0"/>
          </a:p>
          <a:p>
            <a:pPr lvl="0" indent="-406400">
              <a:lnSpc>
                <a:spcPct val="100000"/>
              </a:lnSpc>
              <a:buSzPts val="2800"/>
            </a:pPr>
            <a:endParaRPr lang="en-US" dirty="0"/>
          </a:p>
          <a:p>
            <a:pPr lvl="0" indent="-406400">
              <a:lnSpc>
                <a:spcPct val="100000"/>
              </a:lnSpc>
              <a:buSzPts val="2800"/>
            </a:pPr>
            <a:endParaRPr lang="en-US" dirty="0"/>
          </a:p>
          <a:p>
            <a:pPr lvl="0" indent="-406400">
              <a:lnSpc>
                <a:spcPct val="100000"/>
              </a:lnSpc>
              <a:buSzPts val="2800"/>
            </a:pPr>
            <a:endParaRPr lang="en-US" dirty="0"/>
          </a:p>
          <a:p>
            <a:pPr lvl="0" indent="-406400">
              <a:lnSpc>
                <a:spcPct val="100000"/>
              </a:lnSpc>
              <a:buSzPts val="2800"/>
            </a:pPr>
            <a:endParaRPr lang="en-US" dirty="0"/>
          </a:p>
          <a:p>
            <a:pPr lvl="0" indent="-406400">
              <a:lnSpc>
                <a:spcPct val="100000"/>
              </a:lnSpc>
              <a:buSzPts val="2800"/>
            </a:pPr>
            <a:endParaRPr lang="en-US" dirty="0"/>
          </a:p>
          <a:p>
            <a:pPr lvl="0" indent="-406400">
              <a:lnSpc>
                <a:spcPct val="100000"/>
              </a:lnSpc>
              <a:buSzPts val="2800"/>
            </a:pPr>
            <a:r>
              <a:rPr lang="en-US" dirty="0"/>
              <a:t>Notice that you can step backwards!</a:t>
            </a:r>
          </a:p>
          <a:p>
            <a:pPr lvl="1" indent="-406400">
              <a:lnSpc>
                <a:spcPct val="100000"/>
              </a:lnSpc>
              <a:buSzPts val="2800"/>
            </a:pPr>
            <a:r>
              <a:rPr lang="en-US" dirty="0"/>
              <a:t>ML in particular is an applied science, it’s all an experiment!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D74137-454F-4228-821A-939B43E99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Pipeline</a:t>
            </a:r>
          </a:p>
        </p:txBody>
      </p:sp>
      <p:grpSp>
        <p:nvGrpSpPr>
          <p:cNvPr id="3" name="Group 2" descr="The ML Pipeline is made up of Data Collection / Sanitization, which feeds into Featurization, which feeds into Model Training / Tuning, which feeds into Evaluation, which feeds into Deployment. At each of these steps, previous steps can be revisited for further iteration and refinement">
            <a:extLst>
              <a:ext uri="{FF2B5EF4-FFF2-40B4-BE49-F238E27FC236}">
                <a16:creationId xmlns:a16="http://schemas.microsoft.com/office/drawing/2014/main" id="{3A89A916-2FDE-4F54-9FD6-587EF8413CF4}"/>
              </a:ext>
            </a:extLst>
          </p:cNvPr>
          <p:cNvGrpSpPr/>
          <p:nvPr/>
        </p:nvGrpSpPr>
        <p:grpSpPr>
          <a:xfrm>
            <a:off x="945529" y="1956237"/>
            <a:ext cx="10150412" cy="2546164"/>
            <a:chOff x="945529" y="1956237"/>
            <a:chExt cx="10150412" cy="254616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CDD63E6-799E-44F4-B733-A92C98F11CD9}"/>
                </a:ext>
              </a:extLst>
            </p:cNvPr>
            <p:cNvSpPr txBox="1"/>
            <p:nvPr/>
          </p:nvSpPr>
          <p:spPr>
            <a:xfrm>
              <a:off x="991206" y="3734353"/>
              <a:ext cx="18434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/>
                <a:t>Data Collection / Sanitization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E5BD327-BF60-417B-8A83-7D436AF76E42}"/>
                </a:ext>
              </a:extLst>
            </p:cNvPr>
            <p:cNvSpPr txBox="1"/>
            <p:nvPr/>
          </p:nvSpPr>
          <p:spPr>
            <a:xfrm>
              <a:off x="3056532" y="3734353"/>
              <a:ext cx="18434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/>
                <a:t>Featurization</a:t>
              </a:r>
            </a:p>
            <a:p>
              <a:pPr algn="ctr"/>
              <a:endParaRPr lang="en-US" sz="2000" i="1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ADC9654-BFE9-4334-A145-469634EA8ADE}"/>
                </a:ext>
              </a:extLst>
            </p:cNvPr>
            <p:cNvSpPr txBox="1"/>
            <p:nvPr/>
          </p:nvSpPr>
          <p:spPr>
            <a:xfrm>
              <a:off x="5119019" y="3735649"/>
              <a:ext cx="18434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/>
                <a:t>Model Training / Tuning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5A6715F-98E4-49FF-B0B7-3D126CDA3A32}"/>
                </a:ext>
              </a:extLst>
            </p:cNvPr>
            <p:cNvSpPr txBox="1"/>
            <p:nvPr/>
          </p:nvSpPr>
          <p:spPr>
            <a:xfrm>
              <a:off x="7187184" y="3788165"/>
              <a:ext cx="18434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/>
                <a:t>Evaluation</a:t>
              </a:r>
            </a:p>
            <a:p>
              <a:pPr algn="ctr"/>
              <a:endParaRPr lang="en-US" sz="2000" i="1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89DB4CC-E0EC-40C2-9E91-3FD6770D4B8A}"/>
                </a:ext>
              </a:extLst>
            </p:cNvPr>
            <p:cNvSpPr txBox="1"/>
            <p:nvPr/>
          </p:nvSpPr>
          <p:spPr>
            <a:xfrm>
              <a:off x="9252510" y="3788165"/>
              <a:ext cx="18434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/>
                <a:t>Deployment</a:t>
              </a:r>
            </a:p>
            <a:p>
              <a:pPr algn="ctr"/>
              <a:endParaRPr lang="en-US" sz="2000" i="1" dirty="0"/>
            </a:p>
          </p:txBody>
        </p:sp>
        <p:pic>
          <p:nvPicPr>
            <p:cNvPr id="1028" name="Picture 4" descr="Convert - Free technology icons">
              <a:extLst>
                <a:ext uri="{FF2B5EF4-FFF2-40B4-BE49-F238E27FC236}">
                  <a16:creationId xmlns:a16="http://schemas.microsoft.com/office/drawing/2014/main" id="{67FE69F8-58EC-495C-8576-73E4C49269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22"/>
            <a:stretch/>
          </p:blipFill>
          <p:spPr bwMode="auto">
            <a:xfrm>
              <a:off x="3329215" y="2630537"/>
              <a:ext cx="1298063" cy="1023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Ml Model Icons - Free SVG &amp; PNG Ml Model Images - Noun Project">
              <a:extLst>
                <a:ext uri="{FF2B5EF4-FFF2-40B4-BE49-F238E27FC236}">
                  <a16:creationId xmlns:a16="http://schemas.microsoft.com/office/drawing/2014/main" id="{C6AE26D8-1160-4EA7-B282-1BDAD76B0C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1703" y="2559691"/>
              <a:ext cx="1298062" cy="1174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Evaluation - Free files and folders icons">
              <a:extLst>
                <a:ext uri="{FF2B5EF4-FFF2-40B4-BE49-F238E27FC236}">
                  <a16:creationId xmlns:a16="http://schemas.microsoft.com/office/drawing/2014/main" id="{BC1DC0F2-EB2F-46B3-A8DC-E4BE45F032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7752" y="2647582"/>
              <a:ext cx="1086771" cy="1086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Deployment - Free web icons">
              <a:extLst>
                <a:ext uri="{FF2B5EF4-FFF2-40B4-BE49-F238E27FC236}">
                  <a16:creationId xmlns:a16="http://schemas.microsoft.com/office/drawing/2014/main" id="{370454BB-F6E8-415D-A6FD-7A84A658BA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2813" y="2655916"/>
              <a:ext cx="1225873" cy="1225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Data Collection Vector Icon 14655248 Vector Art at Vecteezy">
              <a:extLst>
                <a:ext uri="{FF2B5EF4-FFF2-40B4-BE49-F238E27FC236}">
                  <a16:creationId xmlns:a16="http://schemas.microsoft.com/office/drawing/2014/main" id="{6F283A01-102B-4ECD-A0AF-BA557BEE87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09" b="10669"/>
            <a:stretch/>
          </p:blipFill>
          <p:spPr bwMode="auto">
            <a:xfrm>
              <a:off x="945529" y="1956237"/>
              <a:ext cx="2059991" cy="1697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C4BE898-1869-4A41-9986-A0E5F531D7D8}"/>
                </a:ext>
              </a:extLst>
            </p:cNvPr>
            <p:cNvCxnSpPr/>
            <p:nvPr/>
          </p:nvCxnSpPr>
          <p:spPr>
            <a:xfrm>
              <a:off x="2604211" y="3243855"/>
              <a:ext cx="555955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0E0D942-2268-46F2-83BF-11DB2716F1D8}"/>
                </a:ext>
              </a:extLst>
            </p:cNvPr>
            <p:cNvCxnSpPr/>
            <p:nvPr/>
          </p:nvCxnSpPr>
          <p:spPr>
            <a:xfrm>
              <a:off x="4759547" y="3242635"/>
              <a:ext cx="555955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8A3FB28-E1CF-46DA-ACF4-58A83FCE87DD}"/>
                </a:ext>
              </a:extLst>
            </p:cNvPr>
            <p:cNvCxnSpPr/>
            <p:nvPr/>
          </p:nvCxnSpPr>
          <p:spPr>
            <a:xfrm>
              <a:off x="6914883" y="3241415"/>
              <a:ext cx="555955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A558238-C436-42E4-9E66-246E1A45B68B}"/>
                </a:ext>
              </a:extLst>
            </p:cNvPr>
            <p:cNvCxnSpPr/>
            <p:nvPr/>
          </p:nvCxnSpPr>
          <p:spPr>
            <a:xfrm>
              <a:off x="8937327" y="3240195"/>
              <a:ext cx="555955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or: Curved 20">
              <a:extLst>
                <a:ext uri="{FF2B5EF4-FFF2-40B4-BE49-F238E27FC236}">
                  <a16:creationId xmlns:a16="http://schemas.microsoft.com/office/drawing/2014/main" id="{1304E986-2D52-420C-8CC1-916029556DA0}"/>
                </a:ext>
              </a:extLst>
            </p:cNvPr>
            <p:cNvCxnSpPr>
              <a:cxnSpLocks/>
              <a:stCxn id="9" idx="2"/>
              <a:endCxn id="7" idx="2"/>
            </p:cNvCxnSpPr>
            <p:nvPr/>
          </p:nvCxnSpPr>
          <p:spPr>
            <a:xfrm rot="5400000">
              <a:off x="9141563" y="3463388"/>
              <a:ext cx="12700" cy="2065326"/>
            </a:xfrm>
            <a:prstGeom prst="curvedConnector3">
              <a:avLst>
                <a:gd name="adj1" fmla="val 2836795"/>
              </a:avLst>
            </a:prstGeom>
            <a:ln w="76200">
              <a:solidFill>
                <a:srgbClr val="43367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or: Curved 34">
              <a:extLst>
                <a:ext uri="{FF2B5EF4-FFF2-40B4-BE49-F238E27FC236}">
                  <a16:creationId xmlns:a16="http://schemas.microsoft.com/office/drawing/2014/main" id="{740626EC-64AF-4C7D-A61C-F302C891B185}"/>
                </a:ext>
              </a:extLst>
            </p:cNvPr>
            <p:cNvCxnSpPr>
              <a:cxnSpLocks/>
              <a:stCxn id="7" idx="2"/>
              <a:endCxn id="4" idx="2"/>
            </p:cNvCxnSpPr>
            <p:nvPr/>
          </p:nvCxnSpPr>
          <p:spPr>
            <a:xfrm rot="5400000" flipH="1">
              <a:off x="4984005" y="1371156"/>
              <a:ext cx="53812" cy="6195978"/>
            </a:xfrm>
            <a:prstGeom prst="curvedConnector3">
              <a:avLst>
                <a:gd name="adj1" fmla="val -1593897"/>
              </a:avLst>
            </a:prstGeom>
            <a:ln w="76200">
              <a:solidFill>
                <a:srgbClr val="43367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or: Curved 39">
              <a:extLst>
                <a:ext uri="{FF2B5EF4-FFF2-40B4-BE49-F238E27FC236}">
                  <a16:creationId xmlns:a16="http://schemas.microsoft.com/office/drawing/2014/main" id="{0EA5FF41-8C9E-4B73-BC9B-3E60B53318B1}"/>
                </a:ext>
              </a:extLst>
            </p:cNvPr>
            <p:cNvCxnSpPr>
              <a:cxnSpLocks/>
              <a:stCxn id="7" idx="2"/>
              <a:endCxn id="5" idx="2"/>
            </p:cNvCxnSpPr>
            <p:nvPr/>
          </p:nvCxnSpPr>
          <p:spPr>
            <a:xfrm rot="5400000" flipH="1">
              <a:off x="6016668" y="2403819"/>
              <a:ext cx="53812" cy="4130652"/>
            </a:xfrm>
            <a:prstGeom prst="curvedConnector3">
              <a:avLst>
                <a:gd name="adj1" fmla="val -1349205"/>
              </a:avLst>
            </a:prstGeom>
            <a:ln w="76200">
              <a:solidFill>
                <a:srgbClr val="43367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or: Curved 43">
              <a:extLst>
                <a:ext uri="{FF2B5EF4-FFF2-40B4-BE49-F238E27FC236}">
                  <a16:creationId xmlns:a16="http://schemas.microsoft.com/office/drawing/2014/main" id="{39E6075A-33AA-46AC-A0C5-51D8ADD66FF6}"/>
                </a:ext>
              </a:extLst>
            </p:cNvPr>
            <p:cNvCxnSpPr>
              <a:cxnSpLocks/>
              <a:stCxn id="7" idx="2"/>
              <a:endCxn id="6" idx="2"/>
            </p:cNvCxnSpPr>
            <p:nvPr/>
          </p:nvCxnSpPr>
          <p:spPr>
            <a:xfrm rot="5400000" flipH="1">
              <a:off x="7048560" y="3435711"/>
              <a:ext cx="52516" cy="2068165"/>
            </a:xfrm>
            <a:prstGeom prst="curvedConnector3">
              <a:avLst>
                <a:gd name="adj1" fmla="val -1006404"/>
              </a:avLst>
            </a:prstGeom>
            <a:ln w="76200">
              <a:solidFill>
                <a:srgbClr val="43367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5848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74137-454F-4228-821A-939B43E99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Data Collection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236810-309A-45D0-85B9-F52944CF2D8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29832"/>
                <a:ext cx="10515600" cy="5628167"/>
              </a:xfrm>
            </p:spPr>
            <p:txBody>
              <a:bodyPr>
                <a:normAutofit/>
              </a:bodyPr>
              <a:lstStyle/>
              <a:p>
                <a:pPr lvl="0" indent="-406400">
                  <a:lnSpc>
                    <a:spcPct val="100000"/>
                  </a:lnSpc>
                  <a:buSzPts val="2800"/>
                </a:pPr>
                <a:r>
                  <a:rPr lang="en-US" dirty="0"/>
                  <a:t>We </a:t>
                </a:r>
                <a:r>
                  <a:rPr lang="en-US" i="1" dirty="0"/>
                  <a:t>need</a:t>
                </a:r>
                <a:r>
                  <a:rPr lang="en-US" dirty="0"/>
                  <a:t> example data to understand a distribution</a:t>
                </a:r>
              </a:p>
              <a:p>
                <a:pPr lvl="1" indent="-406400">
                  <a:lnSpc>
                    <a:spcPct val="100000"/>
                  </a:lnSpc>
                  <a:buSzPts val="2800"/>
                </a:pPr>
                <a:r>
                  <a:rPr lang="en-US" dirty="0"/>
                  <a:t>Lots and lots of it too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→∞)</m:t>
                    </m:r>
                  </m:oMath>
                </a14:m>
                <a:endParaRPr lang="en-US" dirty="0"/>
              </a:p>
              <a:p>
                <a:pPr indent="-406400">
                  <a:lnSpc>
                    <a:spcPct val="100000"/>
                  </a:lnSpc>
                  <a:buSzPts val="2800"/>
                </a:pPr>
                <a:r>
                  <a:rPr lang="en-US" dirty="0"/>
                  <a:t>Where does this data come from?</a:t>
                </a:r>
              </a:p>
              <a:p>
                <a:pPr lvl="1" indent="-406400">
                  <a:lnSpc>
                    <a:spcPct val="100000"/>
                  </a:lnSpc>
                  <a:buSzPts val="2800"/>
                </a:pPr>
                <a:r>
                  <a:rPr lang="en-US" dirty="0"/>
                  <a:t>Language: Reddit, Twitter, Facebook, Wikipedia, Blogs, etc.</a:t>
                </a:r>
              </a:p>
              <a:p>
                <a:pPr lvl="1" indent="-406400">
                  <a:lnSpc>
                    <a:spcPct val="100000"/>
                  </a:lnSpc>
                  <a:buSzPts val="2800"/>
                </a:pPr>
                <a:r>
                  <a:rPr lang="en-US" dirty="0"/>
                  <a:t>Images: Google, Twitter, Websites</a:t>
                </a:r>
              </a:p>
              <a:p>
                <a:pPr lvl="1" indent="-406400">
                  <a:lnSpc>
                    <a:spcPct val="100000"/>
                  </a:lnSpc>
                  <a:buSzPts val="2800"/>
                </a:pPr>
                <a:r>
                  <a:rPr lang="en-US" dirty="0"/>
                  <a:t>Code: </a:t>
                </a:r>
                <a:r>
                  <a:rPr lang="en-US" dirty="0" err="1"/>
                  <a:t>Github</a:t>
                </a:r>
                <a:endParaRPr lang="en-US" dirty="0"/>
              </a:p>
              <a:p>
                <a:pPr lvl="1" indent="-406400">
                  <a:lnSpc>
                    <a:spcPct val="100000"/>
                  </a:lnSpc>
                  <a:buSzPts val="2800"/>
                </a:pPr>
                <a:r>
                  <a:rPr lang="en-US" dirty="0"/>
                  <a:t>Really, anywhere publicly (or not) accessible on the Internet</a:t>
                </a:r>
              </a:p>
              <a:p>
                <a:pPr indent="-406400">
                  <a:lnSpc>
                    <a:spcPct val="100000"/>
                  </a:lnSpc>
                  <a:buSzPts val="2800"/>
                </a:pPr>
                <a:r>
                  <a:rPr lang="en-US" dirty="0"/>
                  <a:t>Who determines what data is used?        </a:t>
                </a:r>
                <a:r>
                  <a:rPr lang="en-US" altLang="ja-JP" b="1" dirty="0"/>
                  <a:t>¯\_(</a:t>
                </a:r>
                <a:r>
                  <a:rPr lang="ja-JP" altLang="en-US" b="1" dirty="0"/>
                  <a:t>ツ</a:t>
                </a:r>
                <a:r>
                  <a:rPr lang="en-US" altLang="ja-JP" b="1" dirty="0"/>
                  <a:t>)_/¯</a:t>
                </a:r>
              </a:p>
              <a:p>
                <a:pPr lvl="1" indent="-406400">
                  <a:lnSpc>
                    <a:spcPct val="100000"/>
                  </a:lnSpc>
                  <a:buSzPts val="2800"/>
                </a:pPr>
                <a:r>
                  <a:rPr lang="en-US" altLang="ja-JP" dirty="0"/>
                  <a:t>Often companies buy preprocessed data from others</a:t>
                </a:r>
              </a:p>
              <a:p>
                <a:pPr lvl="1" indent="-406400">
                  <a:lnSpc>
                    <a:spcPct val="100000"/>
                  </a:lnSpc>
                  <a:buSzPts val="2800"/>
                </a:pPr>
                <a:r>
                  <a:rPr lang="en-US" altLang="ja-JP" dirty="0"/>
                  <a:t>Let’s say that you accidentally post your phone number on your twitter</a:t>
                </a:r>
              </a:p>
              <a:p>
                <a:pPr lvl="2" indent="-406400">
                  <a:lnSpc>
                    <a:spcPct val="100000"/>
                  </a:lnSpc>
                  <a:buSzPts val="2800"/>
                </a:pPr>
                <a:r>
                  <a:rPr lang="en-US" altLang="ja-JP" dirty="0"/>
                  <a:t>A model could scrape that info, memorize it, and regurgitate it when prompted</a:t>
                </a:r>
              </a:p>
              <a:p>
                <a:pPr indent="-406400">
                  <a:lnSpc>
                    <a:spcPct val="100000"/>
                  </a:lnSpc>
                  <a:buSzPts val="2800"/>
                </a:pPr>
                <a:r>
                  <a:rPr lang="en-US" altLang="ja-JP" b="1" dirty="0"/>
                  <a:t>Data carries PII / bias that we need to account for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236810-309A-45D0-85B9-F52944CF2D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29832"/>
                <a:ext cx="10515600" cy="5628167"/>
              </a:xfrm>
              <a:blipFill>
                <a:blip r:embed="rId2"/>
                <a:stretch>
                  <a:fillRect l="-1043" t="-1083" b="-17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 descr="Data Collection Vector Icon 14655248 Vector Art at Vecteezy">
            <a:extLst>
              <a:ext uri="{FF2B5EF4-FFF2-40B4-BE49-F238E27FC236}">
                <a16:creationId xmlns:a16="http://schemas.microsoft.com/office/drawing/2014/main" id="{6B6465E6-84FE-4269-9355-21A29D6812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04" b="86771" l="10000" r="90000">
                        <a14:foregroundMark x1="18906" y1="18281" x2="19688" y2="23229"/>
                        <a14:foregroundMark x1="25677" y1="23229" x2="30104" y2="22969"/>
                        <a14:foregroundMark x1="24635" y1="26875" x2="28021" y2="26875"/>
                        <a14:foregroundMark x1="23594" y1="31302" x2="27760" y2="31302"/>
                        <a14:foregroundMark x1="48854" y1="7083" x2="11979" y2="15052"/>
                        <a14:foregroundMark x1="11979" y1="15052" x2="3490" y2="40573"/>
                        <a14:foregroundMark x1="3490" y1="40573" x2="38750" y2="76042"/>
                        <a14:foregroundMark x1="38750" y1="76042" x2="71979" y2="85573"/>
                        <a14:foregroundMark x1="71979" y1="85573" x2="90156" y2="31042"/>
                        <a14:foregroundMark x1="90156" y1="31042" x2="74531" y2="6563"/>
                        <a14:foregroundMark x1="74531" y1="6563" x2="57188" y2="2656"/>
                        <a14:foregroundMark x1="42083" y1="5000" x2="42083" y2="5000"/>
                        <a14:foregroundMark x1="41563" y1="5260" x2="40260" y2="12031"/>
                        <a14:foregroundMark x1="48073" y1="24792" x2="58073" y2="39635"/>
                        <a14:foregroundMark x1="58073" y1="39635" x2="51823" y2="56823"/>
                        <a14:foregroundMark x1="51823" y1="56823" x2="50417" y2="48750"/>
                        <a14:foregroundMark x1="56146" y1="54740" x2="57188" y2="65938"/>
                        <a14:foregroundMark x1="49375" y1="25313" x2="49635" y2="21146"/>
                        <a14:foregroundMark x1="72552" y1="28698" x2="72292" y2="26615"/>
                        <a14:foregroundMark x1="74635" y1="26615" x2="78281" y2="20365"/>
                        <a14:foregroundMark x1="82448" y1="29219" x2="80885" y2="24010"/>
                        <a14:foregroundMark x1="52240" y1="80000" x2="36979" y2="87448"/>
                        <a14:foregroundMark x1="36979" y1="87448" x2="59115" y2="79740"/>
                        <a14:foregroundMark x1="59115" y1="79740" x2="44688" y2="86771"/>
                        <a14:foregroundMark x1="44688" y1="86771" x2="45208" y2="867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09" b="10669"/>
          <a:stretch/>
        </p:blipFill>
        <p:spPr bwMode="auto">
          <a:xfrm>
            <a:off x="9426887" y="436959"/>
            <a:ext cx="2974341" cy="245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62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C131A-4923-08A3-59D6-5923D83CD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565"/>
            <a:ext cx="15431722" cy="843282"/>
          </a:xfrm>
        </p:spPr>
        <p:txBody>
          <a:bodyPr/>
          <a:lstStyle/>
          <a:p>
            <a:r>
              <a:rPr lang="en-US" dirty="0"/>
              <a:t>Data Bias: CEO in 2015</a:t>
            </a:r>
          </a:p>
        </p:txBody>
      </p:sp>
      <p:pic>
        <p:nvPicPr>
          <p:cNvPr id="2050" name="Picture 2" descr="Percentage of women in top 100 Google image search results for CEO:  11%   Percentage of U.S. CEOs who are women: 27% ">
            <a:extLst>
              <a:ext uri="{FF2B5EF4-FFF2-40B4-BE49-F238E27FC236}">
                <a16:creationId xmlns:a16="http://schemas.microsoft.com/office/drawing/2014/main" id="{C8F5C9A1-8F47-4C79-AF26-510B9E66A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2690191"/>
            <a:ext cx="108585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437CC5B-81D7-464C-8B5F-9B09904B6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5227983"/>
          </a:xfrm>
        </p:spPr>
        <p:txBody>
          <a:bodyPr>
            <a:normAutofit/>
          </a:bodyPr>
          <a:lstStyle/>
          <a:p>
            <a:r>
              <a:rPr lang="en-US" dirty="0"/>
              <a:t>Image results for searching the term “CEO” on Google (2015)</a:t>
            </a:r>
          </a:p>
          <a:p>
            <a:pPr lvl="1"/>
            <a:r>
              <a:rPr lang="en-US" dirty="0"/>
              <a:t>Notice anything about the results?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4294AC8-F96B-4F94-8DF5-5E564706EF8B}"/>
              </a:ext>
            </a:extLst>
          </p:cNvPr>
          <p:cNvSpPr txBox="1">
            <a:spLocks/>
          </p:cNvSpPr>
          <p:nvPr/>
        </p:nvSpPr>
        <p:spPr>
          <a:xfrm>
            <a:off x="838200" y="5280991"/>
            <a:ext cx="10471846" cy="1166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hlinkClick r:id="rId3"/>
              </a:rPr>
              <a:t>https://www.washington.edu/news/2015/04/09/whos-a-ceo-google-image-results-can-shift-gender-biases/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39743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C131A-4923-08A3-59D6-5923D83CD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565"/>
            <a:ext cx="15431722" cy="843282"/>
          </a:xfrm>
        </p:spPr>
        <p:txBody>
          <a:bodyPr/>
          <a:lstStyle/>
          <a:p>
            <a:r>
              <a:rPr lang="en-US" dirty="0"/>
              <a:t>Data Bias: CEO and CEO United States in 2022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4045F92-102A-4EC0-BFAB-DAED686C3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5227983"/>
          </a:xfrm>
        </p:spPr>
        <p:txBody>
          <a:bodyPr>
            <a:normAutofit/>
          </a:bodyPr>
          <a:lstStyle/>
          <a:p>
            <a:r>
              <a:rPr lang="en-US" dirty="0"/>
              <a:t>Fix: Image results for searching “CEO” and “CEO United States” (2022)</a:t>
            </a:r>
          </a:p>
        </p:txBody>
      </p:sp>
      <p:pic>
        <p:nvPicPr>
          <p:cNvPr id="5" name="Picture 4" descr="Two side by side screenshots of Google Image search results. One (a search for &quot;CEO&quot;) shows at least four images that have women in them and the other (a search for &quot;CEO United States&quot;) shows one.">
            <a:extLst>
              <a:ext uri="{FF2B5EF4-FFF2-40B4-BE49-F238E27FC236}">
                <a16:creationId xmlns:a16="http://schemas.microsoft.com/office/drawing/2014/main" id="{72600550-730F-4B2C-9D6A-AD6EFB48D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895" y="1856662"/>
            <a:ext cx="7004209" cy="425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B3A069D-1A97-4326-BC83-20954C497D5D}"/>
              </a:ext>
            </a:extLst>
          </p:cNvPr>
          <p:cNvSpPr txBox="1">
            <a:spLocks/>
          </p:cNvSpPr>
          <p:nvPr/>
        </p:nvSpPr>
        <p:spPr>
          <a:xfrm>
            <a:off x="675762" y="6258669"/>
            <a:ext cx="10840474" cy="1166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hlinkClick r:id="rId3"/>
              </a:rPr>
              <a:t>https://www.washington.edu/news/2022/02/16/googles-ceo-image-search-gender-bias-hasnt-really-been-fixed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92125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74137-454F-4228-821A-939B43E99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Sanitization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36810-309A-45D0-85B9-F52944CF2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9833"/>
            <a:ext cx="10515600" cy="5359036"/>
          </a:xfrm>
        </p:spPr>
        <p:txBody>
          <a:bodyPr>
            <a:normAutofit fontScale="92500" lnSpcReduction="10000"/>
          </a:bodyPr>
          <a:lstStyle/>
          <a:p>
            <a:pPr lvl="0" indent="-406400">
              <a:lnSpc>
                <a:spcPct val="100000"/>
              </a:lnSpc>
              <a:buSzPts val="2800"/>
            </a:pPr>
            <a:r>
              <a:rPr lang="en-US" altLang="ja-JP" b="1" dirty="0"/>
              <a:t>Data carries PII / bias that we need to account for</a:t>
            </a:r>
          </a:p>
          <a:p>
            <a:pPr lvl="0" indent="-406400">
              <a:lnSpc>
                <a:spcPct val="100000"/>
              </a:lnSpc>
              <a:buSzPts val="2800"/>
            </a:pPr>
            <a:r>
              <a:rPr lang="en-US" altLang="ja-JP" dirty="0"/>
              <a:t>We don’t want our model to memorize a phone number</a:t>
            </a:r>
          </a:p>
          <a:p>
            <a:pPr lvl="1" indent="-406400">
              <a:lnSpc>
                <a:spcPct val="100000"/>
              </a:lnSpc>
              <a:buSzPts val="2800"/>
            </a:pPr>
            <a:r>
              <a:rPr lang="en-US" altLang="ja-JP" dirty="0"/>
              <a:t>Let’s just remove all phone numbers from our inputs!</a:t>
            </a:r>
          </a:p>
          <a:p>
            <a:pPr lvl="1" indent="-406400">
              <a:lnSpc>
                <a:spcPct val="100000"/>
              </a:lnSpc>
              <a:buSzPts val="2800"/>
            </a:pPr>
            <a:r>
              <a:rPr lang="en-US" altLang="ja-JP" dirty="0"/>
              <a:t>Is this an effective solution?</a:t>
            </a:r>
          </a:p>
          <a:p>
            <a:pPr marL="0" indent="0">
              <a:lnSpc>
                <a:spcPct val="100000"/>
              </a:lnSpc>
              <a:buSzPts val="2800"/>
              <a:buNone/>
            </a:pPr>
            <a:endParaRPr lang="en-US" altLang="ja-JP" dirty="0"/>
          </a:p>
          <a:p>
            <a:pPr marL="406400" indent="-406400">
              <a:lnSpc>
                <a:spcPct val="100000"/>
              </a:lnSpc>
              <a:buSzPts val="2800"/>
            </a:pPr>
            <a:r>
              <a:rPr lang="en-US" altLang="ja-JP" dirty="0"/>
              <a:t>Sanitization can be ethically gray – does it disproportionately affect subpopulations?</a:t>
            </a:r>
          </a:p>
          <a:p>
            <a:pPr lvl="1" indent="-406400">
              <a:lnSpc>
                <a:spcPct val="100000"/>
              </a:lnSpc>
              <a:buSzPts val="2800"/>
            </a:pPr>
            <a:r>
              <a:rPr lang="en-US" altLang="ja-JP" dirty="0"/>
              <a:t>Correlated features</a:t>
            </a:r>
          </a:p>
          <a:p>
            <a:pPr indent="-406400">
              <a:lnSpc>
                <a:spcPct val="100000"/>
              </a:lnSpc>
              <a:buSzPts val="2800"/>
            </a:pPr>
            <a:endParaRPr lang="en-US" altLang="ja-JP" dirty="0"/>
          </a:p>
          <a:p>
            <a:pPr marL="0" indent="0" algn="ctr">
              <a:lnSpc>
                <a:spcPct val="100000"/>
              </a:lnSpc>
              <a:buSzPts val="2800"/>
              <a:buNone/>
            </a:pPr>
            <a:r>
              <a:rPr lang="en-US" altLang="ja-JP" i="1" dirty="0"/>
              <a:t>Our models are only as strong as the data they’re built upon. </a:t>
            </a:r>
            <a:br>
              <a:rPr lang="en-US" altLang="ja-JP" i="1" dirty="0"/>
            </a:br>
            <a:br>
              <a:rPr lang="en-US" altLang="ja-JP" i="1" dirty="0"/>
            </a:br>
            <a:r>
              <a:rPr lang="en-US" altLang="ja-JP" i="1" dirty="0"/>
              <a:t>Garbage in, garbage out.</a:t>
            </a:r>
          </a:p>
        </p:txBody>
      </p:sp>
      <p:pic>
        <p:nvPicPr>
          <p:cNvPr id="4" name="Picture 2" descr="Data Collection Vector Icon 14655248 Vector Art at Vecteezy">
            <a:extLst>
              <a:ext uri="{FF2B5EF4-FFF2-40B4-BE49-F238E27FC236}">
                <a16:creationId xmlns:a16="http://schemas.microsoft.com/office/drawing/2014/main" id="{6E5BBC75-7000-455D-9FE0-34C6ACD59E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04" b="86771" l="10000" r="90000">
                        <a14:foregroundMark x1="18906" y1="18281" x2="19688" y2="23229"/>
                        <a14:foregroundMark x1="25677" y1="23229" x2="30104" y2="22969"/>
                        <a14:foregroundMark x1="24635" y1="26875" x2="28021" y2="26875"/>
                        <a14:foregroundMark x1="23594" y1="31302" x2="27760" y2="31302"/>
                        <a14:foregroundMark x1="48854" y1="7083" x2="11979" y2="15052"/>
                        <a14:foregroundMark x1="11979" y1="15052" x2="3490" y2="40573"/>
                        <a14:foregroundMark x1="3490" y1="40573" x2="38750" y2="76042"/>
                        <a14:foregroundMark x1="38750" y1="76042" x2="71979" y2="85573"/>
                        <a14:foregroundMark x1="71979" y1="85573" x2="90156" y2="31042"/>
                        <a14:foregroundMark x1="90156" y1="31042" x2="74531" y2="6563"/>
                        <a14:foregroundMark x1="74531" y1="6563" x2="57188" y2="2656"/>
                        <a14:foregroundMark x1="42083" y1="5000" x2="42083" y2="5000"/>
                        <a14:foregroundMark x1="41563" y1="5260" x2="40260" y2="12031"/>
                        <a14:foregroundMark x1="48073" y1="24792" x2="58073" y2="39635"/>
                        <a14:foregroundMark x1="58073" y1="39635" x2="51823" y2="56823"/>
                        <a14:foregroundMark x1="51823" y1="56823" x2="50417" y2="48750"/>
                        <a14:foregroundMark x1="56146" y1="54740" x2="57188" y2="65938"/>
                        <a14:foregroundMark x1="49375" y1="25313" x2="49635" y2="21146"/>
                        <a14:foregroundMark x1="72552" y1="28698" x2="72292" y2="26615"/>
                        <a14:foregroundMark x1="74635" y1="26615" x2="78281" y2="20365"/>
                        <a14:foregroundMark x1="82448" y1="29219" x2="80885" y2="24010"/>
                        <a14:foregroundMark x1="52240" y1="80000" x2="36979" y2="87448"/>
                        <a14:foregroundMark x1="36979" y1="87448" x2="59115" y2="79740"/>
                        <a14:foregroundMark x1="59115" y1="79740" x2="44688" y2="86771"/>
                        <a14:foregroundMark x1="44688" y1="86771" x2="45208" y2="867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09" b="10669"/>
          <a:stretch/>
        </p:blipFill>
        <p:spPr bwMode="auto">
          <a:xfrm>
            <a:off x="9426887" y="436959"/>
            <a:ext cx="2974341" cy="245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22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74137-454F-4228-821A-939B43E99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Featurization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AD1EEE-32B0-44F3-8CAC-DF83F4A3D0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29832"/>
                <a:ext cx="10515600" cy="5628167"/>
              </a:xfrm>
            </p:spPr>
            <p:txBody>
              <a:bodyPr>
                <a:normAutofit/>
              </a:bodyPr>
              <a:lstStyle/>
              <a:p>
                <a:pPr marL="406400" lvl="0" indent="-406400">
                  <a:lnSpc>
                    <a:spcPct val="100000"/>
                  </a:lnSpc>
                  <a:buSzPts val="2800"/>
                </a:pPr>
                <a:r>
                  <a:rPr lang="en-US" altLang="ja-JP" dirty="0"/>
                  <a:t>Now that we have all our data, we need to convert it into</a:t>
                </a:r>
                <a:br>
                  <a:rPr lang="en-US" altLang="ja-JP" dirty="0"/>
                </a:br>
                <a:r>
                  <a:rPr lang="en-US" altLang="ja-JP" dirty="0"/>
                  <a:t>something a computer can understand (numbers)</a:t>
                </a:r>
              </a:p>
              <a:p>
                <a:pPr lvl="1" indent="-406400">
                  <a:lnSpc>
                    <a:spcPct val="100000"/>
                  </a:lnSpc>
                  <a:buSzPts val="2800"/>
                </a:pPr>
                <a:r>
                  <a:rPr lang="en-US" altLang="ja-JP" dirty="0"/>
                  <a:t>How can we convert text / images into numbers?</a:t>
                </a:r>
              </a:p>
              <a:p>
                <a:pPr indent="-406400">
                  <a:lnSpc>
                    <a:spcPct val="100000"/>
                  </a:lnSpc>
                  <a:buSzPts val="2800"/>
                </a:pPr>
                <a:endParaRPr lang="en-US" altLang="ja-JP" dirty="0"/>
              </a:p>
              <a:p>
                <a:pPr indent="-406400">
                  <a:lnSpc>
                    <a:spcPct val="100000"/>
                  </a:lnSpc>
                  <a:buSzPts val="2800"/>
                </a:pPr>
                <a:r>
                  <a:rPr lang="en-US" altLang="ja-JP" dirty="0"/>
                  <a:t>Determine what aspects of the data interest you (features)</a:t>
                </a:r>
              </a:p>
              <a:p>
                <a:pPr indent="-406400">
                  <a:lnSpc>
                    <a:spcPct val="100000"/>
                  </a:lnSpc>
                  <a:buSzPts val="2800"/>
                </a:pPr>
                <a:endParaRPr lang="en-US" altLang="ja-JP" dirty="0"/>
              </a:p>
              <a:p>
                <a:pPr indent="-406400">
                  <a:lnSpc>
                    <a:spcPct val="100000"/>
                  </a:lnSpc>
                  <a:buSzPts val="2800"/>
                </a:pPr>
                <a:r>
                  <a:rPr lang="en-US" altLang="ja-JP" dirty="0"/>
                  <a:t>Words can be “vectorized”</a:t>
                </a:r>
              </a:p>
              <a:p>
                <a:pPr lvl="1" indent="-406400">
                  <a:lnSpc>
                    <a:spcPct val="100000"/>
                  </a:lnSpc>
                  <a:buSzPts val="2800"/>
                </a:pPr>
                <a:r>
                  <a:rPr lang="en-US" altLang="ja-JP" dirty="0"/>
                  <a:t>Converted into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altLang="ja-JP" dirty="0"/>
                  <a:t>-dimensional vectors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∈{50, 200, 500,…}</m:t>
                    </m:r>
                  </m:oMath>
                </a14:m>
                <a:endParaRPr lang="en-US" altLang="ja-JP" dirty="0"/>
              </a:p>
              <a:p>
                <a:pPr lvl="1" indent="-406400">
                  <a:lnSpc>
                    <a:spcPct val="100000"/>
                  </a:lnSpc>
                  <a:buSzPts val="2800"/>
                </a:pPr>
                <a:r>
                  <a:rPr lang="en-US" altLang="ja-JP" dirty="0"/>
                  <a:t>Determined from the word2vec algorithm</a:t>
                </a:r>
              </a:p>
              <a:p>
                <a:pPr indent="-406400">
                  <a:lnSpc>
                    <a:spcPct val="100000"/>
                  </a:lnSpc>
                  <a:buSzPts val="2800"/>
                </a:pPr>
                <a:r>
                  <a:rPr lang="en-US" altLang="ja-JP" dirty="0"/>
                  <a:t>Images are already numbers… (2d array of RGB values)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AD1EEE-32B0-44F3-8CAC-DF83F4A3D0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29832"/>
                <a:ext cx="10515600" cy="5628167"/>
              </a:xfrm>
              <a:blipFill>
                <a:blip r:embed="rId2"/>
                <a:stretch>
                  <a:fillRect l="-1043" t="-1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 descr="Convert - Free technology icons">
            <a:extLst>
              <a:ext uri="{FF2B5EF4-FFF2-40B4-BE49-F238E27FC236}">
                <a16:creationId xmlns:a16="http://schemas.microsoft.com/office/drawing/2014/main" id="{D24D3B5F-6C9F-4F19-B657-084093FD88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22"/>
          <a:stretch/>
        </p:blipFill>
        <p:spPr bwMode="auto">
          <a:xfrm>
            <a:off x="10024482" y="646077"/>
            <a:ext cx="1909212" cy="150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80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74137-454F-4228-821A-939B43E99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 Embeddings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D1EEE-32B0-44F3-8CAC-DF83F4A3D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29832"/>
            <a:ext cx="10885967" cy="5426149"/>
          </a:xfrm>
        </p:spPr>
        <p:txBody>
          <a:bodyPr>
            <a:normAutofit lnSpcReduction="10000"/>
          </a:bodyPr>
          <a:lstStyle/>
          <a:p>
            <a:pPr marL="406400" lvl="0" indent="-406400">
              <a:lnSpc>
                <a:spcPct val="100000"/>
              </a:lnSpc>
              <a:buSzPts val="2800"/>
            </a:pPr>
            <a:r>
              <a:rPr lang="en-US" altLang="ja-JP" dirty="0"/>
              <a:t>We call these word vectors “embeddings” and they’re pretty interesting to mess around with</a:t>
            </a:r>
          </a:p>
          <a:p>
            <a:pPr lvl="0" indent="-406400">
              <a:lnSpc>
                <a:spcPct val="100000"/>
              </a:lnSpc>
              <a:buSzPts val="2800"/>
            </a:pPr>
            <a:endParaRPr lang="en-US" altLang="ja-JP" dirty="0"/>
          </a:p>
          <a:p>
            <a:pPr marL="400050" indent="-400050">
              <a:lnSpc>
                <a:spcPct val="100000"/>
              </a:lnSpc>
              <a:buSzPts val="2800"/>
            </a:pPr>
            <a:r>
              <a:rPr lang="en-US" altLang="ja-JP" dirty="0"/>
              <a:t>Can perform mathematical operations on them</a:t>
            </a:r>
          </a:p>
          <a:p>
            <a:pPr lvl="1" indent="-406400">
              <a:lnSpc>
                <a:spcPct val="100000"/>
              </a:lnSpc>
              <a:buSzPts val="2800"/>
            </a:pPr>
            <a:r>
              <a:rPr lang="en-US" altLang="ja-JP" dirty="0"/>
              <a:t>Find the nearest vectors to any given word (synonyms)</a:t>
            </a:r>
          </a:p>
          <a:p>
            <a:pPr lvl="1" indent="-406400">
              <a:lnSpc>
                <a:spcPct val="100000"/>
              </a:lnSpc>
              <a:buSzPts val="2800"/>
            </a:pPr>
            <a:r>
              <a:rPr lang="en-US" altLang="ja-JP" dirty="0"/>
              <a:t>Compute comparisons (</a:t>
            </a:r>
            <a:r>
              <a:rPr lang="en-US" altLang="ja-JP" u="sng" dirty="0"/>
              <a:t>dog</a:t>
            </a:r>
            <a:r>
              <a:rPr lang="en-US" altLang="ja-JP" dirty="0"/>
              <a:t> is to </a:t>
            </a:r>
            <a:r>
              <a:rPr lang="en-US" altLang="ja-JP" u="sng" dirty="0"/>
              <a:t>puppy</a:t>
            </a:r>
            <a:r>
              <a:rPr lang="en-US" altLang="ja-JP" dirty="0"/>
              <a:t> as </a:t>
            </a:r>
            <a:r>
              <a:rPr lang="en-US" altLang="ja-JP" u="sng" dirty="0"/>
              <a:t>cat</a:t>
            </a:r>
            <a:r>
              <a:rPr lang="en-US" altLang="ja-JP" dirty="0"/>
              <a:t> is to ___)</a:t>
            </a:r>
          </a:p>
          <a:p>
            <a:pPr lvl="2" indent="-406400">
              <a:lnSpc>
                <a:spcPct val="100000"/>
              </a:lnSpc>
              <a:buSzPts val="2800"/>
            </a:pPr>
            <a:r>
              <a:rPr lang="en-US" altLang="ja-JP" dirty="0"/>
              <a:t>Take the difference between puppy and dog (age vector) and add it to cat</a:t>
            </a:r>
          </a:p>
          <a:p>
            <a:pPr lvl="2" indent="-406400">
              <a:lnSpc>
                <a:spcPct val="100000"/>
              </a:lnSpc>
              <a:buSzPts val="2800"/>
            </a:pPr>
            <a:r>
              <a:rPr lang="en-US" altLang="ja-JP" dirty="0"/>
              <a:t>Find the nearest vectors to the result and you’ll likely see “kitten”</a:t>
            </a:r>
          </a:p>
          <a:p>
            <a:pPr indent="-406400">
              <a:lnSpc>
                <a:spcPct val="100000"/>
              </a:lnSpc>
              <a:buSzPts val="2800"/>
            </a:pPr>
            <a:endParaRPr lang="en-US" altLang="ja-JP" dirty="0"/>
          </a:p>
          <a:p>
            <a:pPr indent="-406400">
              <a:lnSpc>
                <a:spcPct val="100000"/>
              </a:lnSpc>
              <a:buSzPts val="2800"/>
            </a:pPr>
            <a:r>
              <a:rPr lang="en-US" altLang="ja-JP" dirty="0"/>
              <a:t>These operations can further reveal bias</a:t>
            </a:r>
          </a:p>
          <a:p>
            <a:pPr lvl="1" indent="-406400">
              <a:lnSpc>
                <a:spcPct val="100000"/>
              </a:lnSpc>
              <a:buSzPts val="2800"/>
            </a:pPr>
            <a:r>
              <a:rPr lang="en-US" altLang="ja-JP" u="sng" dirty="0"/>
              <a:t>man</a:t>
            </a:r>
            <a:r>
              <a:rPr lang="en-US" altLang="ja-JP" dirty="0"/>
              <a:t> is to </a:t>
            </a:r>
            <a:r>
              <a:rPr lang="en-US" altLang="ja-JP" u="sng" dirty="0"/>
              <a:t>doctor</a:t>
            </a:r>
            <a:r>
              <a:rPr lang="en-US" altLang="ja-JP" dirty="0"/>
              <a:t> as </a:t>
            </a:r>
            <a:r>
              <a:rPr lang="en-US" altLang="ja-JP" u="sng" dirty="0"/>
              <a:t>woman</a:t>
            </a:r>
            <a:r>
              <a:rPr lang="en-US" altLang="ja-JP" dirty="0"/>
              <a:t> is to ______</a:t>
            </a:r>
            <a:endParaRPr lang="en-US" altLang="ja-JP" u="sng" dirty="0"/>
          </a:p>
          <a:p>
            <a:pPr lvl="1" indent="-406400">
              <a:lnSpc>
                <a:spcPct val="100000"/>
              </a:lnSpc>
              <a:buSzPts val="2800"/>
            </a:pPr>
            <a:r>
              <a:rPr lang="en-US" altLang="ja-JP" b="1" dirty="0"/>
              <a:t>Any model trained from biased data points will estimate a biased distribution</a:t>
            </a:r>
          </a:p>
        </p:txBody>
      </p:sp>
    </p:spTree>
    <p:extLst>
      <p:ext uri="{BB962C8B-B14F-4D97-AF65-F5344CB8AC3E}">
        <p14:creationId xmlns:p14="http://schemas.microsoft.com/office/powerpoint/2010/main" val="30722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F3870-2373-2B03-570C-6B3CE09FA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65F00-1F12-0E48-0722-69545AF48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5213927"/>
          </a:xfrm>
        </p:spPr>
        <p:txBody>
          <a:bodyPr>
            <a:normAutofit lnSpcReduction="10000"/>
          </a:bodyPr>
          <a:lstStyle/>
          <a:p>
            <a:r>
              <a:rPr lang="en-US" sz="3200" i="1" dirty="0"/>
              <a:t>Programming Assignment </a:t>
            </a:r>
            <a:r>
              <a:rPr lang="en-US" sz="3200" dirty="0"/>
              <a:t>3 out, due next Friday! (May 29)</a:t>
            </a:r>
          </a:p>
          <a:p>
            <a:r>
              <a:rPr lang="en-US" sz="3200" dirty="0"/>
              <a:t>Resubmission 5 closes tonight</a:t>
            </a:r>
          </a:p>
          <a:p>
            <a:pPr lvl="1"/>
            <a:r>
              <a:rPr lang="en-US" sz="2800" dirty="0"/>
              <a:t>Eligible assignments: P1, C2</a:t>
            </a:r>
          </a:p>
          <a:p>
            <a:r>
              <a:rPr lang="en-US" sz="3200" dirty="0"/>
              <a:t>Monday (May 25) is a university holiday, so campus is closed </a:t>
            </a:r>
          </a:p>
          <a:p>
            <a:pPr lvl="1"/>
            <a:r>
              <a:rPr lang="en-US" sz="2800" dirty="0"/>
              <a:t>No Miya office hours</a:t>
            </a:r>
          </a:p>
          <a:p>
            <a:pPr lvl="1"/>
            <a:r>
              <a:rPr lang="en-US" sz="2800" dirty="0"/>
              <a:t>IPL is closed</a:t>
            </a:r>
          </a:p>
          <a:p>
            <a:pPr lvl="1"/>
            <a:r>
              <a:rPr lang="en-US" sz="2800" dirty="0"/>
              <a:t>Ed message board will still be available, but may have slower response times</a:t>
            </a:r>
          </a:p>
          <a:p>
            <a:r>
              <a:rPr lang="en-US" sz="3200" dirty="0"/>
              <a:t>Quiz 2 next Tuesday (May 26)</a:t>
            </a:r>
          </a:p>
          <a:p>
            <a:r>
              <a:rPr lang="en-US" sz="3200" dirty="0"/>
              <a:t>Check your section participation in </a:t>
            </a:r>
            <a:r>
              <a:rPr lang="en-US" sz="3200" dirty="0" err="1"/>
              <a:t>Gradescope</a:t>
            </a:r>
            <a:r>
              <a:rPr lang="en-US" sz="3200" dirty="0"/>
              <a:t>! </a:t>
            </a:r>
          </a:p>
          <a:p>
            <a:pPr lvl="1"/>
            <a:r>
              <a:rPr lang="en-US" sz="2800" dirty="0"/>
              <a:t>If something looks incorrect, reach out to your section TA</a:t>
            </a:r>
          </a:p>
        </p:txBody>
      </p:sp>
    </p:spTree>
    <p:extLst>
      <p:ext uri="{BB962C8B-B14F-4D97-AF65-F5344CB8AC3E}">
        <p14:creationId xmlns:p14="http://schemas.microsoft.com/office/powerpoint/2010/main" val="1505962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74137-454F-4228-821A-939B43E99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Model Training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D1EEE-32B0-44F3-8CAC-DF83F4A3D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9832"/>
            <a:ext cx="10515600" cy="5628167"/>
          </a:xfrm>
        </p:spPr>
        <p:txBody>
          <a:bodyPr>
            <a:normAutofit/>
          </a:bodyPr>
          <a:lstStyle/>
          <a:p>
            <a:pPr lvl="0" indent="-406400">
              <a:lnSpc>
                <a:spcPct val="100000"/>
              </a:lnSpc>
              <a:buSzPts val="2800"/>
            </a:pPr>
            <a:r>
              <a:rPr lang="en-US" altLang="ja-JP" dirty="0"/>
              <a:t>Pick some way of using data to estimate</a:t>
            </a:r>
          </a:p>
          <a:p>
            <a:pPr lvl="0" indent="-406400">
              <a:lnSpc>
                <a:spcPct val="100000"/>
              </a:lnSpc>
              <a:buSzPts val="2800"/>
            </a:pPr>
            <a:r>
              <a:rPr lang="en-US" altLang="ja-JP" dirty="0"/>
              <a:t>Lots of different flavors of this</a:t>
            </a:r>
          </a:p>
          <a:p>
            <a:pPr lvl="1" indent="-406400">
              <a:lnSpc>
                <a:spcPct val="100000"/>
              </a:lnSpc>
              <a:buSzPts val="2800"/>
            </a:pPr>
            <a:r>
              <a:rPr lang="en-US" altLang="ja-JP" dirty="0"/>
              <a:t>Regression (linear, logistic)</a:t>
            </a:r>
          </a:p>
          <a:p>
            <a:pPr lvl="1" indent="-406400">
              <a:lnSpc>
                <a:spcPct val="100000"/>
              </a:lnSpc>
              <a:buSzPts val="2800"/>
            </a:pPr>
            <a:r>
              <a:rPr lang="en-US" altLang="ja-JP" dirty="0"/>
              <a:t>Neural Networks (CNNs, RNNs, Transformer, etc.)</a:t>
            </a:r>
          </a:p>
          <a:p>
            <a:pPr lvl="1" indent="-406400">
              <a:lnSpc>
                <a:spcPct val="100000"/>
              </a:lnSpc>
              <a:buSzPts val="2800"/>
            </a:pPr>
            <a:r>
              <a:rPr lang="en-US" altLang="ja-JP" dirty="0"/>
              <a:t>Nearest neighbors</a:t>
            </a:r>
          </a:p>
          <a:p>
            <a:pPr lvl="1" indent="-406400">
              <a:lnSpc>
                <a:spcPct val="100000"/>
              </a:lnSpc>
              <a:buSzPts val="2800"/>
            </a:pPr>
            <a:r>
              <a:rPr lang="en-US" altLang="ja-JP" b="1" dirty="0"/>
              <a:t>Decision trees</a:t>
            </a:r>
          </a:p>
          <a:p>
            <a:pPr marL="400050" indent="-400050">
              <a:lnSpc>
                <a:spcPct val="100000"/>
              </a:lnSpc>
              <a:buSzPts val="2800"/>
            </a:pPr>
            <a:r>
              <a:rPr lang="en-US" altLang="ja-JP" dirty="0"/>
              <a:t>Provide additional computation (memory / GPUs / time) until desired result is achieved</a:t>
            </a:r>
          </a:p>
          <a:p>
            <a:pPr indent="-406400">
              <a:lnSpc>
                <a:spcPct val="100000"/>
              </a:lnSpc>
              <a:buSzPts val="2800"/>
            </a:pPr>
            <a:endParaRPr lang="en-US" altLang="ja-JP" sz="1800" dirty="0"/>
          </a:p>
          <a:p>
            <a:pPr marL="0" indent="0" algn="ctr">
              <a:lnSpc>
                <a:spcPct val="100000"/>
              </a:lnSpc>
              <a:buSzPts val="2800"/>
              <a:buNone/>
            </a:pPr>
            <a:r>
              <a:rPr lang="en-US" altLang="ja-JP" i="1" dirty="0"/>
              <a:t>It’s all one big experiment – try options until something sticks.</a:t>
            </a:r>
          </a:p>
          <a:p>
            <a:pPr marL="0" indent="0" algn="ctr">
              <a:lnSpc>
                <a:spcPct val="100000"/>
              </a:lnSpc>
              <a:buSzPts val="2800"/>
              <a:buNone/>
            </a:pPr>
            <a:r>
              <a:rPr lang="en-US" altLang="ja-JP" i="1" dirty="0"/>
              <a:t>This should feel somewhat concerning…</a:t>
            </a:r>
          </a:p>
          <a:p>
            <a:pPr indent="-406400">
              <a:lnSpc>
                <a:spcPct val="100000"/>
              </a:lnSpc>
              <a:buSzPts val="2800"/>
            </a:pPr>
            <a:endParaRPr lang="en-US" altLang="ja-JP" b="1" dirty="0"/>
          </a:p>
        </p:txBody>
      </p:sp>
      <p:pic>
        <p:nvPicPr>
          <p:cNvPr id="4" name="Picture 6" descr="Ml Model Icons - Free SVG &amp; PNG Ml Model Images - Noun Project">
            <a:extLst>
              <a:ext uri="{FF2B5EF4-FFF2-40B4-BE49-F238E27FC236}">
                <a16:creationId xmlns:a16="http://schemas.microsoft.com/office/drawing/2014/main" id="{236A7EE9-F5C9-4D0B-9269-5D8FDC712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930" y="456565"/>
            <a:ext cx="2303744" cy="208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72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74137-454F-4228-821A-939B43E99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Evaluation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D1EEE-32B0-44F3-8CAC-DF83F4A3D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9832"/>
            <a:ext cx="10515600" cy="5628167"/>
          </a:xfrm>
        </p:spPr>
        <p:txBody>
          <a:bodyPr>
            <a:normAutofit/>
          </a:bodyPr>
          <a:lstStyle/>
          <a:p>
            <a:pPr lvl="0" indent="-406400">
              <a:lnSpc>
                <a:spcPct val="100000"/>
              </a:lnSpc>
              <a:buSzPts val="2800"/>
            </a:pPr>
            <a:r>
              <a:rPr lang="en-US" altLang="ja-JP" dirty="0"/>
              <a:t>Does your model actually work?</a:t>
            </a:r>
          </a:p>
          <a:p>
            <a:pPr lvl="0" indent="-406400">
              <a:lnSpc>
                <a:spcPct val="100000"/>
              </a:lnSpc>
              <a:buSzPts val="2800"/>
            </a:pPr>
            <a:r>
              <a:rPr lang="en-US" altLang="ja-JP" dirty="0"/>
              <a:t>Typically we split our initial dataset into 3 different subsets:</a:t>
            </a:r>
          </a:p>
          <a:p>
            <a:pPr lvl="1" indent="-406400">
              <a:lnSpc>
                <a:spcPct val="100000"/>
              </a:lnSpc>
              <a:buSzPts val="2800"/>
            </a:pPr>
            <a:r>
              <a:rPr lang="en-US" altLang="ja-JP" dirty="0"/>
              <a:t>Train (provided to the model during training)</a:t>
            </a:r>
          </a:p>
          <a:p>
            <a:pPr lvl="1" indent="-406400">
              <a:lnSpc>
                <a:spcPct val="100000"/>
              </a:lnSpc>
              <a:buSzPts val="2800"/>
            </a:pPr>
            <a:r>
              <a:rPr lang="en-US" altLang="ja-JP" dirty="0"/>
              <a:t>Validation (used after a model has trained to compare to previous iterations)</a:t>
            </a:r>
          </a:p>
          <a:p>
            <a:pPr lvl="1" indent="-406400">
              <a:lnSpc>
                <a:spcPct val="100000"/>
              </a:lnSpc>
              <a:buSzPts val="2800"/>
            </a:pPr>
            <a:r>
              <a:rPr lang="en-US" altLang="ja-JP" dirty="0"/>
              <a:t>Test (used once a model has been chosen to see how it performs)</a:t>
            </a:r>
          </a:p>
          <a:p>
            <a:pPr indent="-406400">
              <a:lnSpc>
                <a:spcPct val="100000"/>
              </a:lnSpc>
              <a:buSzPts val="2800"/>
            </a:pPr>
            <a:r>
              <a:rPr lang="en-US" altLang="ja-JP" dirty="0"/>
              <a:t>Determine whether or not your model is over / underfitting</a:t>
            </a:r>
          </a:p>
          <a:p>
            <a:pPr indent="-406400">
              <a:lnSpc>
                <a:spcPct val="100000"/>
              </a:lnSpc>
              <a:buSzPts val="2800"/>
            </a:pPr>
            <a:endParaRPr lang="en-US" altLang="ja-JP" dirty="0"/>
          </a:p>
          <a:p>
            <a:pPr indent="-406400">
              <a:lnSpc>
                <a:spcPct val="100000"/>
              </a:lnSpc>
              <a:buSzPts val="2800"/>
            </a:pPr>
            <a:r>
              <a:rPr lang="en-US" altLang="ja-JP" dirty="0"/>
              <a:t>Most ML applications go no further than this step</a:t>
            </a:r>
          </a:p>
          <a:p>
            <a:pPr lvl="1" indent="-406400">
              <a:lnSpc>
                <a:spcPct val="100000"/>
              </a:lnSpc>
              <a:buSzPts val="2800"/>
            </a:pPr>
            <a:r>
              <a:rPr lang="en-US" altLang="ja-JP" dirty="0"/>
              <a:t>No attempt to determine </a:t>
            </a:r>
            <a:r>
              <a:rPr lang="en-US" altLang="ja-JP" i="1" dirty="0"/>
              <a:t>why</a:t>
            </a:r>
            <a:r>
              <a:rPr lang="en-US" altLang="ja-JP" dirty="0"/>
              <a:t> a particular model is working well</a:t>
            </a:r>
          </a:p>
        </p:txBody>
      </p:sp>
      <p:pic>
        <p:nvPicPr>
          <p:cNvPr id="4" name="Picture 8" descr="Evaluation - Free files and folders icons">
            <a:extLst>
              <a:ext uri="{FF2B5EF4-FFF2-40B4-BE49-F238E27FC236}">
                <a16:creationId xmlns:a16="http://schemas.microsoft.com/office/drawing/2014/main" id="{9A4F48DB-E0F5-4BC1-B146-48C4D642A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9877" y="456565"/>
            <a:ext cx="1783535" cy="178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44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74137-454F-4228-821A-939B43E99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Deployment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D1EEE-32B0-44F3-8CAC-DF83F4A3D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9832"/>
            <a:ext cx="10515600" cy="5628167"/>
          </a:xfrm>
        </p:spPr>
        <p:txBody>
          <a:bodyPr>
            <a:normAutofit/>
          </a:bodyPr>
          <a:lstStyle/>
          <a:p>
            <a:pPr lvl="0" indent="-406400">
              <a:lnSpc>
                <a:spcPct val="100000"/>
              </a:lnSpc>
              <a:buSzPts val="2800"/>
            </a:pPr>
            <a:r>
              <a:rPr lang="en-US" altLang="ja-JP" dirty="0"/>
              <a:t>Put your model out into the real world and see what happens</a:t>
            </a:r>
          </a:p>
          <a:p>
            <a:pPr lvl="1" indent="-406400">
              <a:lnSpc>
                <a:spcPct val="100000"/>
              </a:lnSpc>
              <a:buSzPts val="2800"/>
            </a:pPr>
            <a:r>
              <a:rPr lang="en-US" altLang="ja-JP" dirty="0"/>
              <a:t>Does it perform the job as expected? Should further work be put into development?</a:t>
            </a:r>
          </a:p>
          <a:p>
            <a:pPr lvl="1" indent="-406400">
              <a:lnSpc>
                <a:spcPct val="100000"/>
              </a:lnSpc>
              <a:buSzPts val="2800"/>
            </a:pPr>
            <a:endParaRPr lang="en-US" altLang="ja-JP" dirty="0"/>
          </a:p>
          <a:p>
            <a:pPr indent="-406400">
              <a:lnSpc>
                <a:spcPct val="100000"/>
              </a:lnSpc>
              <a:buSzPts val="2800"/>
            </a:pPr>
            <a:r>
              <a:rPr lang="en-US" altLang="ja-JP" dirty="0"/>
              <a:t>At this point, often the next iteration of refinement takes place</a:t>
            </a:r>
          </a:p>
          <a:p>
            <a:pPr lvl="1" indent="-406400">
              <a:lnSpc>
                <a:spcPct val="100000"/>
              </a:lnSpc>
              <a:buSzPts val="2800"/>
            </a:pPr>
            <a:r>
              <a:rPr lang="en-US" altLang="ja-JP" dirty="0"/>
              <a:t>GPT 2.0 -&gt; 3.0 -&gt; 3.5 -&gt; 4.0</a:t>
            </a:r>
          </a:p>
          <a:p>
            <a:pPr lvl="1" indent="-406400">
              <a:lnSpc>
                <a:spcPct val="100000"/>
              </a:lnSpc>
              <a:buSzPts val="2800"/>
            </a:pPr>
            <a:r>
              <a:rPr lang="en-US" altLang="ja-JP" dirty="0"/>
              <a:t>Options include:</a:t>
            </a:r>
          </a:p>
          <a:p>
            <a:pPr lvl="2" indent="-406400">
              <a:lnSpc>
                <a:spcPct val="100000"/>
              </a:lnSpc>
              <a:buSzPts val="2800"/>
            </a:pPr>
            <a:r>
              <a:rPr lang="en-US" altLang="ja-JP" dirty="0"/>
              <a:t>Collect more data, use more compute, discover better tuning, discover better model</a:t>
            </a:r>
          </a:p>
          <a:p>
            <a:pPr lvl="2" indent="-406400">
              <a:lnSpc>
                <a:spcPct val="100000"/>
              </a:lnSpc>
              <a:buSzPts val="2800"/>
            </a:pPr>
            <a:endParaRPr lang="en-US" altLang="ja-JP" dirty="0"/>
          </a:p>
          <a:p>
            <a:pPr indent="-406400">
              <a:lnSpc>
                <a:spcPct val="100000"/>
              </a:lnSpc>
              <a:buSzPts val="2800"/>
            </a:pPr>
            <a:r>
              <a:rPr lang="en-US" altLang="ja-JP" dirty="0"/>
              <a:t>Often, not much effort is put into understanding negative impacts</a:t>
            </a:r>
          </a:p>
          <a:p>
            <a:pPr lvl="1" indent="-406400">
              <a:lnSpc>
                <a:spcPct val="100000"/>
              </a:lnSpc>
              <a:buSzPts val="2800"/>
            </a:pPr>
            <a:r>
              <a:rPr lang="en-US" altLang="ja-JP" dirty="0"/>
              <a:t>Case in point: </a:t>
            </a:r>
            <a:r>
              <a:rPr lang="en-US" altLang="ja-JP" dirty="0" err="1"/>
              <a:t>ChatGPT</a:t>
            </a:r>
            <a:r>
              <a:rPr lang="en-US" altLang="ja-JP" dirty="0"/>
              <a:t> and the education system</a:t>
            </a:r>
          </a:p>
          <a:p>
            <a:pPr lvl="2" indent="-406400">
              <a:lnSpc>
                <a:spcPct val="100000"/>
              </a:lnSpc>
              <a:buSzPts val="2800"/>
            </a:pPr>
            <a:endParaRPr lang="en-US" altLang="ja-JP" dirty="0"/>
          </a:p>
          <a:p>
            <a:pPr indent="-406400">
              <a:lnSpc>
                <a:spcPct val="100000"/>
              </a:lnSpc>
              <a:buSzPts val="2800"/>
            </a:pPr>
            <a:endParaRPr lang="en-US" altLang="ja-JP" dirty="0"/>
          </a:p>
        </p:txBody>
      </p:sp>
      <p:pic>
        <p:nvPicPr>
          <p:cNvPr id="4" name="Picture 10" descr="Deployment - Free web icons">
            <a:extLst>
              <a:ext uri="{FF2B5EF4-FFF2-40B4-BE49-F238E27FC236}">
                <a16:creationId xmlns:a16="http://schemas.microsoft.com/office/drawing/2014/main" id="{D12D50AF-E877-4BB4-AE4B-AA785214A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232" y="456565"/>
            <a:ext cx="2043768" cy="204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62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74137-454F-4228-821A-939B43E99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Pipeline: Iteration and Refinement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B34698B-82D8-4755-8182-53C84AD0F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9833"/>
            <a:ext cx="10515600" cy="5628167"/>
          </a:xfrm>
        </p:spPr>
        <p:txBody>
          <a:bodyPr>
            <a:normAutofit/>
          </a:bodyPr>
          <a:lstStyle/>
          <a:p>
            <a:pPr lvl="0" indent="-406400">
              <a:lnSpc>
                <a:spcPct val="100000"/>
              </a:lnSpc>
              <a:buSzPts val="2800"/>
            </a:pPr>
            <a:r>
              <a:rPr lang="en-US" dirty="0"/>
              <a:t>That’s it – in essence, that’s how every ML model is created</a:t>
            </a:r>
          </a:p>
          <a:p>
            <a:pPr lvl="0" indent="-406400">
              <a:lnSpc>
                <a:spcPct val="100000"/>
              </a:lnSpc>
              <a:buSzPts val="2800"/>
            </a:pPr>
            <a:endParaRPr lang="en-US" dirty="0"/>
          </a:p>
          <a:p>
            <a:pPr lvl="0" indent="-406400">
              <a:lnSpc>
                <a:spcPct val="100000"/>
              </a:lnSpc>
              <a:buSzPts val="2800"/>
            </a:pPr>
            <a:endParaRPr lang="en-US" dirty="0"/>
          </a:p>
          <a:p>
            <a:pPr lvl="0" indent="-406400">
              <a:lnSpc>
                <a:spcPct val="100000"/>
              </a:lnSpc>
              <a:buSzPts val="2800"/>
            </a:pPr>
            <a:endParaRPr lang="en-US" dirty="0"/>
          </a:p>
          <a:p>
            <a:pPr lvl="0" indent="-406400">
              <a:lnSpc>
                <a:spcPct val="100000"/>
              </a:lnSpc>
              <a:buSzPts val="2800"/>
            </a:pPr>
            <a:endParaRPr lang="en-US" dirty="0"/>
          </a:p>
          <a:p>
            <a:pPr lvl="0" indent="-406400">
              <a:lnSpc>
                <a:spcPct val="100000"/>
              </a:lnSpc>
              <a:buSzPts val="2800"/>
            </a:pPr>
            <a:endParaRPr lang="en-US" dirty="0"/>
          </a:p>
          <a:p>
            <a:pPr lvl="0" indent="-406400">
              <a:lnSpc>
                <a:spcPct val="100000"/>
              </a:lnSpc>
              <a:buSzPts val="2800"/>
            </a:pPr>
            <a:endParaRPr lang="en-US" dirty="0"/>
          </a:p>
          <a:p>
            <a:pPr lvl="0" indent="-406400">
              <a:lnSpc>
                <a:spcPct val="100000"/>
              </a:lnSpc>
              <a:buSzPts val="2800"/>
            </a:pPr>
            <a:endParaRPr lang="en-US" dirty="0"/>
          </a:p>
          <a:p>
            <a:pPr marL="0" lvl="0" indent="0" algn="ctr">
              <a:lnSpc>
                <a:spcPct val="100000"/>
              </a:lnSpc>
              <a:buSzPts val="2800"/>
              <a:buNone/>
            </a:pPr>
            <a:endParaRPr lang="en-US" sz="1000" dirty="0"/>
          </a:p>
          <a:p>
            <a:pPr marL="0" lvl="0" indent="0" algn="ctr">
              <a:lnSpc>
                <a:spcPct val="100000"/>
              </a:lnSpc>
              <a:buSzPts val="2800"/>
              <a:buNone/>
            </a:pPr>
            <a:r>
              <a:rPr lang="en-US" sz="3200" i="1" dirty="0"/>
              <a:t>Does this knowledge change your perspective on ML / AI?</a:t>
            </a:r>
          </a:p>
          <a:p>
            <a:pPr lvl="0" indent="-406400">
              <a:lnSpc>
                <a:spcPct val="100000"/>
              </a:lnSpc>
              <a:buSzPts val="2800"/>
            </a:pPr>
            <a:endParaRPr lang="en-US" dirty="0"/>
          </a:p>
          <a:p>
            <a:pPr lvl="0" indent="-406400">
              <a:lnSpc>
                <a:spcPct val="100000"/>
              </a:lnSpc>
              <a:buSzPts val="2800"/>
            </a:pPr>
            <a:endParaRPr lang="en-US" dirty="0"/>
          </a:p>
          <a:p>
            <a:pPr lvl="0" indent="-406400">
              <a:lnSpc>
                <a:spcPct val="100000"/>
              </a:lnSpc>
              <a:buSzPts val="2800"/>
            </a:pPr>
            <a:endParaRPr lang="en-US" dirty="0"/>
          </a:p>
          <a:p>
            <a:pPr lvl="0" indent="-406400">
              <a:lnSpc>
                <a:spcPct val="100000"/>
              </a:lnSpc>
              <a:buSzPts val="2800"/>
            </a:pPr>
            <a:endParaRPr lang="en-US" dirty="0"/>
          </a:p>
          <a:p>
            <a:pPr lvl="0" indent="-406400">
              <a:lnSpc>
                <a:spcPct val="100000"/>
              </a:lnSpc>
              <a:buSzPts val="2800"/>
            </a:pPr>
            <a:endParaRPr lang="en-US" dirty="0"/>
          </a:p>
          <a:p>
            <a:pPr marL="0" lvl="0" indent="0">
              <a:lnSpc>
                <a:spcPct val="100000"/>
              </a:lnSpc>
              <a:buSzPts val="2800"/>
              <a:buNone/>
            </a:pPr>
            <a:endParaRPr lang="en-US" dirty="0"/>
          </a:p>
        </p:txBody>
      </p:sp>
      <p:grpSp>
        <p:nvGrpSpPr>
          <p:cNvPr id="3" name="Group 2" descr="The ML Pipeline is made up of Data Collection / Sanitization, which feeds into Featurization, which feeds into Model Training / Tuning, which feeds into Evaluation, which feeds into Deployment. At each of these steps, previous steps can be revisited for further iteration and refinement">
            <a:extLst>
              <a:ext uri="{FF2B5EF4-FFF2-40B4-BE49-F238E27FC236}">
                <a16:creationId xmlns:a16="http://schemas.microsoft.com/office/drawing/2014/main" id="{B24333B1-7BD8-41BB-A13A-C3F71CDFBF04}"/>
              </a:ext>
            </a:extLst>
          </p:cNvPr>
          <p:cNvGrpSpPr/>
          <p:nvPr/>
        </p:nvGrpSpPr>
        <p:grpSpPr>
          <a:xfrm>
            <a:off x="945529" y="2116384"/>
            <a:ext cx="10150412" cy="2546164"/>
            <a:chOff x="945529" y="2116384"/>
            <a:chExt cx="10150412" cy="254616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CDD63E6-799E-44F4-B733-A92C98F11CD9}"/>
                </a:ext>
              </a:extLst>
            </p:cNvPr>
            <p:cNvSpPr txBox="1"/>
            <p:nvPr/>
          </p:nvSpPr>
          <p:spPr>
            <a:xfrm>
              <a:off x="991206" y="3894500"/>
              <a:ext cx="18434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/>
                <a:t>Data Collection / Sanitization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E5BD327-BF60-417B-8A83-7D436AF76E42}"/>
                </a:ext>
              </a:extLst>
            </p:cNvPr>
            <p:cNvSpPr txBox="1"/>
            <p:nvPr/>
          </p:nvSpPr>
          <p:spPr>
            <a:xfrm>
              <a:off x="3056532" y="3894500"/>
              <a:ext cx="18434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/>
                <a:t>Featurization</a:t>
              </a:r>
            </a:p>
            <a:p>
              <a:pPr algn="ctr"/>
              <a:endParaRPr lang="en-US" sz="2000" i="1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ADC9654-BFE9-4334-A145-469634EA8ADE}"/>
                </a:ext>
              </a:extLst>
            </p:cNvPr>
            <p:cNvSpPr txBox="1"/>
            <p:nvPr/>
          </p:nvSpPr>
          <p:spPr>
            <a:xfrm>
              <a:off x="5119019" y="3895796"/>
              <a:ext cx="18434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/>
                <a:t>Model Training / Tuning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5A6715F-98E4-49FF-B0B7-3D126CDA3A32}"/>
                </a:ext>
              </a:extLst>
            </p:cNvPr>
            <p:cNvSpPr txBox="1"/>
            <p:nvPr/>
          </p:nvSpPr>
          <p:spPr>
            <a:xfrm>
              <a:off x="7187184" y="3948312"/>
              <a:ext cx="18434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/>
                <a:t>Evaluation</a:t>
              </a:r>
            </a:p>
            <a:p>
              <a:pPr algn="ctr"/>
              <a:endParaRPr lang="en-US" sz="2000" i="1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89DB4CC-E0EC-40C2-9E91-3FD6770D4B8A}"/>
                </a:ext>
              </a:extLst>
            </p:cNvPr>
            <p:cNvSpPr txBox="1"/>
            <p:nvPr/>
          </p:nvSpPr>
          <p:spPr>
            <a:xfrm>
              <a:off x="9252510" y="3948312"/>
              <a:ext cx="18434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/>
                <a:t>Deployment</a:t>
              </a:r>
            </a:p>
            <a:p>
              <a:pPr algn="ctr"/>
              <a:endParaRPr lang="en-US" sz="2000" i="1" dirty="0"/>
            </a:p>
          </p:txBody>
        </p:sp>
        <p:pic>
          <p:nvPicPr>
            <p:cNvPr id="1028" name="Picture 4" descr="Convert - Free technology icons">
              <a:extLst>
                <a:ext uri="{FF2B5EF4-FFF2-40B4-BE49-F238E27FC236}">
                  <a16:creationId xmlns:a16="http://schemas.microsoft.com/office/drawing/2014/main" id="{67FE69F8-58EC-495C-8576-73E4C49269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22"/>
            <a:stretch/>
          </p:blipFill>
          <p:spPr bwMode="auto">
            <a:xfrm>
              <a:off x="3329215" y="2790684"/>
              <a:ext cx="1298063" cy="1023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Ml Model Icons - Free SVG &amp; PNG Ml Model Images - Noun Project">
              <a:extLst>
                <a:ext uri="{FF2B5EF4-FFF2-40B4-BE49-F238E27FC236}">
                  <a16:creationId xmlns:a16="http://schemas.microsoft.com/office/drawing/2014/main" id="{C6AE26D8-1160-4EA7-B282-1BDAD76B0C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1703" y="2719838"/>
              <a:ext cx="1298062" cy="1174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Evaluation - Free files and folders icons">
              <a:extLst>
                <a:ext uri="{FF2B5EF4-FFF2-40B4-BE49-F238E27FC236}">
                  <a16:creationId xmlns:a16="http://schemas.microsoft.com/office/drawing/2014/main" id="{BC1DC0F2-EB2F-46B3-A8DC-E4BE45F032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7752" y="2807729"/>
              <a:ext cx="1086771" cy="1086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Deployment - Free web icons">
              <a:extLst>
                <a:ext uri="{FF2B5EF4-FFF2-40B4-BE49-F238E27FC236}">
                  <a16:creationId xmlns:a16="http://schemas.microsoft.com/office/drawing/2014/main" id="{370454BB-F6E8-415D-A6FD-7A84A658BA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2813" y="2816063"/>
              <a:ext cx="1225873" cy="1225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Data Collection Vector Icon 14655248 Vector Art at Vecteezy">
              <a:extLst>
                <a:ext uri="{FF2B5EF4-FFF2-40B4-BE49-F238E27FC236}">
                  <a16:creationId xmlns:a16="http://schemas.microsoft.com/office/drawing/2014/main" id="{6F283A01-102B-4ECD-A0AF-BA557BEE87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09" b="10669"/>
            <a:stretch/>
          </p:blipFill>
          <p:spPr bwMode="auto">
            <a:xfrm>
              <a:off x="945529" y="2116384"/>
              <a:ext cx="2059991" cy="1697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C4BE898-1869-4A41-9986-A0E5F531D7D8}"/>
                </a:ext>
              </a:extLst>
            </p:cNvPr>
            <p:cNvCxnSpPr/>
            <p:nvPr/>
          </p:nvCxnSpPr>
          <p:spPr>
            <a:xfrm>
              <a:off x="2604211" y="3404002"/>
              <a:ext cx="555955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0E0D942-2268-46F2-83BF-11DB2716F1D8}"/>
                </a:ext>
              </a:extLst>
            </p:cNvPr>
            <p:cNvCxnSpPr/>
            <p:nvPr/>
          </p:nvCxnSpPr>
          <p:spPr>
            <a:xfrm>
              <a:off x="4759547" y="3402782"/>
              <a:ext cx="555955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8A3FB28-E1CF-46DA-ACF4-58A83FCE87DD}"/>
                </a:ext>
              </a:extLst>
            </p:cNvPr>
            <p:cNvCxnSpPr/>
            <p:nvPr/>
          </p:nvCxnSpPr>
          <p:spPr>
            <a:xfrm>
              <a:off x="6914883" y="3401562"/>
              <a:ext cx="555955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A558238-C436-42E4-9E66-246E1A45B68B}"/>
                </a:ext>
              </a:extLst>
            </p:cNvPr>
            <p:cNvCxnSpPr/>
            <p:nvPr/>
          </p:nvCxnSpPr>
          <p:spPr>
            <a:xfrm>
              <a:off x="8937327" y="3400342"/>
              <a:ext cx="555955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or: Curved 20">
              <a:extLst>
                <a:ext uri="{FF2B5EF4-FFF2-40B4-BE49-F238E27FC236}">
                  <a16:creationId xmlns:a16="http://schemas.microsoft.com/office/drawing/2014/main" id="{1304E986-2D52-420C-8CC1-916029556DA0}"/>
                </a:ext>
              </a:extLst>
            </p:cNvPr>
            <p:cNvCxnSpPr>
              <a:cxnSpLocks/>
              <a:stCxn id="9" idx="2"/>
              <a:endCxn id="7" idx="2"/>
            </p:cNvCxnSpPr>
            <p:nvPr/>
          </p:nvCxnSpPr>
          <p:spPr>
            <a:xfrm rot="5400000">
              <a:off x="9141563" y="3623535"/>
              <a:ext cx="12700" cy="2065326"/>
            </a:xfrm>
            <a:prstGeom prst="curvedConnector3">
              <a:avLst>
                <a:gd name="adj1" fmla="val 2836795"/>
              </a:avLst>
            </a:prstGeom>
            <a:ln w="76200">
              <a:solidFill>
                <a:srgbClr val="43367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or: Curved 34">
              <a:extLst>
                <a:ext uri="{FF2B5EF4-FFF2-40B4-BE49-F238E27FC236}">
                  <a16:creationId xmlns:a16="http://schemas.microsoft.com/office/drawing/2014/main" id="{740626EC-64AF-4C7D-A61C-F302C891B185}"/>
                </a:ext>
              </a:extLst>
            </p:cNvPr>
            <p:cNvCxnSpPr>
              <a:cxnSpLocks/>
              <a:stCxn id="7" idx="2"/>
              <a:endCxn id="4" idx="2"/>
            </p:cNvCxnSpPr>
            <p:nvPr/>
          </p:nvCxnSpPr>
          <p:spPr>
            <a:xfrm rot="5400000" flipH="1">
              <a:off x="4984005" y="1531303"/>
              <a:ext cx="53812" cy="6195978"/>
            </a:xfrm>
            <a:prstGeom prst="curvedConnector3">
              <a:avLst>
                <a:gd name="adj1" fmla="val -1593897"/>
              </a:avLst>
            </a:prstGeom>
            <a:ln w="76200">
              <a:solidFill>
                <a:srgbClr val="43367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or: Curved 39">
              <a:extLst>
                <a:ext uri="{FF2B5EF4-FFF2-40B4-BE49-F238E27FC236}">
                  <a16:creationId xmlns:a16="http://schemas.microsoft.com/office/drawing/2014/main" id="{0EA5FF41-8C9E-4B73-BC9B-3E60B53318B1}"/>
                </a:ext>
              </a:extLst>
            </p:cNvPr>
            <p:cNvCxnSpPr>
              <a:cxnSpLocks/>
              <a:stCxn id="7" idx="2"/>
              <a:endCxn id="5" idx="2"/>
            </p:cNvCxnSpPr>
            <p:nvPr/>
          </p:nvCxnSpPr>
          <p:spPr>
            <a:xfrm rot="5400000" flipH="1">
              <a:off x="6016668" y="2563966"/>
              <a:ext cx="53812" cy="4130652"/>
            </a:xfrm>
            <a:prstGeom prst="curvedConnector3">
              <a:avLst>
                <a:gd name="adj1" fmla="val -1349205"/>
              </a:avLst>
            </a:prstGeom>
            <a:ln w="76200">
              <a:solidFill>
                <a:srgbClr val="43367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or: Curved 43">
              <a:extLst>
                <a:ext uri="{FF2B5EF4-FFF2-40B4-BE49-F238E27FC236}">
                  <a16:creationId xmlns:a16="http://schemas.microsoft.com/office/drawing/2014/main" id="{39E6075A-33AA-46AC-A0C5-51D8ADD66FF6}"/>
                </a:ext>
              </a:extLst>
            </p:cNvPr>
            <p:cNvCxnSpPr>
              <a:cxnSpLocks/>
              <a:stCxn id="7" idx="2"/>
              <a:endCxn id="6" idx="2"/>
            </p:cNvCxnSpPr>
            <p:nvPr/>
          </p:nvCxnSpPr>
          <p:spPr>
            <a:xfrm rot="5400000" flipH="1">
              <a:off x="7048560" y="3595858"/>
              <a:ext cx="52516" cy="2068165"/>
            </a:xfrm>
            <a:prstGeom prst="curvedConnector3">
              <a:avLst>
                <a:gd name="adj1" fmla="val -1006404"/>
              </a:avLst>
            </a:prstGeom>
            <a:ln w="76200">
              <a:solidFill>
                <a:srgbClr val="43367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65941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74137-454F-4228-821A-939B43E99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Cornbear’s</a:t>
            </a:r>
            <a:r>
              <a:rPr lang="en-US" dirty="0"/>
              <a:t> Classifier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B34698B-82D8-4755-8182-53C84AD0F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9834"/>
            <a:ext cx="10515600" cy="2052006"/>
          </a:xfrm>
        </p:spPr>
        <p:txBody>
          <a:bodyPr>
            <a:normAutofit/>
          </a:bodyPr>
          <a:lstStyle/>
          <a:p>
            <a:pPr lvl="0" indent="-406400">
              <a:lnSpc>
                <a:spcPct val="100000"/>
              </a:lnSpc>
              <a:buSzPts val="2800"/>
            </a:pPr>
            <a:r>
              <a:rPr lang="en-US" dirty="0"/>
              <a:t>Programming assignment will involve part 3 of this pipeline</a:t>
            </a:r>
          </a:p>
          <a:p>
            <a:pPr lvl="1" indent="-406400">
              <a:lnSpc>
                <a:spcPct val="100000"/>
              </a:lnSpc>
              <a:buSzPts val="2800"/>
            </a:pPr>
            <a:r>
              <a:rPr lang="en-US" dirty="0"/>
              <a:t>You’ll implement a </a:t>
            </a:r>
            <a:r>
              <a:rPr lang="en-US" i="1" dirty="0"/>
              <a:t>decision tree </a:t>
            </a:r>
            <a:r>
              <a:rPr lang="en-US" dirty="0"/>
              <a:t>capable of classifying text</a:t>
            </a:r>
          </a:p>
          <a:p>
            <a:pPr lvl="0" indent="-406400">
              <a:lnSpc>
                <a:spcPct val="100000"/>
              </a:lnSpc>
              <a:buSzPts val="2800"/>
            </a:pPr>
            <a:endParaRPr lang="en-US" dirty="0"/>
          </a:p>
          <a:p>
            <a:pPr lvl="0" indent="-406400">
              <a:lnSpc>
                <a:spcPct val="100000"/>
              </a:lnSpc>
              <a:buSzPts val="2800"/>
            </a:pPr>
            <a:endParaRPr lang="en-US" dirty="0"/>
          </a:p>
          <a:p>
            <a:pPr lvl="0" indent="-406400">
              <a:lnSpc>
                <a:spcPct val="100000"/>
              </a:lnSpc>
              <a:buSzPts val="2800"/>
            </a:pPr>
            <a:endParaRPr lang="en-US" dirty="0"/>
          </a:p>
          <a:p>
            <a:pPr marL="0" lvl="0" indent="0">
              <a:lnSpc>
                <a:spcPct val="100000"/>
              </a:lnSpc>
              <a:buSzPts val="2800"/>
              <a:buNone/>
            </a:pPr>
            <a:endParaRPr lang="en-US" dirty="0"/>
          </a:p>
        </p:txBody>
      </p:sp>
      <p:grpSp>
        <p:nvGrpSpPr>
          <p:cNvPr id="3" name="Group 2" descr="The ML Pipeline is made up of Data Collection / Sanitization, which feeds into Featurization, which feeds into Model Training / Tuning, which feeds into Evaluation, which feeds into Deployment. At each of these steps, previous steps can be revisited for further iteration and refinement">
            <a:extLst>
              <a:ext uri="{FF2B5EF4-FFF2-40B4-BE49-F238E27FC236}">
                <a16:creationId xmlns:a16="http://schemas.microsoft.com/office/drawing/2014/main" id="{51F934BC-F79F-41D0-BA10-53C6E6DAA36B}"/>
              </a:ext>
            </a:extLst>
          </p:cNvPr>
          <p:cNvGrpSpPr/>
          <p:nvPr/>
        </p:nvGrpSpPr>
        <p:grpSpPr>
          <a:xfrm>
            <a:off x="945529" y="3281840"/>
            <a:ext cx="10150412" cy="2546164"/>
            <a:chOff x="945529" y="3281840"/>
            <a:chExt cx="10150412" cy="254616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CDD63E6-799E-44F4-B733-A92C98F11CD9}"/>
                </a:ext>
              </a:extLst>
            </p:cNvPr>
            <p:cNvSpPr txBox="1"/>
            <p:nvPr/>
          </p:nvSpPr>
          <p:spPr>
            <a:xfrm>
              <a:off x="991206" y="5059956"/>
              <a:ext cx="18434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/>
                <a:t>Data Collection / Sanitization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E5BD327-BF60-417B-8A83-7D436AF76E42}"/>
                </a:ext>
              </a:extLst>
            </p:cNvPr>
            <p:cNvSpPr txBox="1"/>
            <p:nvPr/>
          </p:nvSpPr>
          <p:spPr>
            <a:xfrm>
              <a:off x="3056532" y="5059956"/>
              <a:ext cx="18434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/>
                <a:t>Featurization</a:t>
              </a:r>
            </a:p>
            <a:p>
              <a:pPr algn="ctr"/>
              <a:endParaRPr lang="en-US" sz="2000" i="1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ADC9654-BFE9-4334-A145-469634EA8ADE}"/>
                </a:ext>
              </a:extLst>
            </p:cNvPr>
            <p:cNvSpPr txBox="1"/>
            <p:nvPr/>
          </p:nvSpPr>
          <p:spPr>
            <a:xfrm>
              <a:off x="5119019" y="5061252"/>
              <a:ext cx="18434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/>
                <a:t>Model Training / Tuning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5A6715F-98E4-49FF-B0B7-3D126CDA3A32}"/>
                </a:ext>
              </a:extLst>
            </p:cNvPr>
            <p:cNvSpPr txBox="1"/>
            <p:nvPr/>
          </p:nvSpPr>
          <p:spPr>
            <a:xfrm>
              <a:off x="7187184" y="5113768"/>
              <a:ext cx="18434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/>
                <a:t>Evaluation</a:t>
              </a:r>
            </a:p>
            <a:p>
              <a:pPr algn="ctr"/>
              <a:endParaRPr lang="en-US" sz="2000" i="1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89DB4CC-E0EC-40C2-9E91-3FD6770D4B8A}"/>
                </a:ext>
              </a:extLst>
            </p:cNvPr>
            <p:cNvSpPr txBox="1"/>
            <p:nvPr/>
          </p:nvSpPr>
          <p:spPr>
            <a:xfrm>
              <a:off x="9252510" y="5113768"/>
              <a:ext cx="18434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/>
                <a:t>Deployment</a:t>
              </a:r>
            </a:p>
            <a:p>
              <a:pPr algn="ctr"/>
              <a:endParaRPr lang="en-US" sz="2000" i="1" dirty="0"/>
            </a:p>
          </p:txBody>
        </p:sp>
        <p:pic>
          <p:nvPicPr>
            <p:cNvPr id="1028" name="Picture 4" descr="Convert - Free technology icons">
              <a:extLst>
                <a:ext uri="{FF2B5EF4-FFF2-40B4-BE49-F238E27FC236}">
                  <a16:creationId xmlns:a16="http://schemas.microsoft.com/office/drawing/2014/main" id="{67FE69F8-58EC-495C-8576-73E4C49269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22"/>
            <a:stretch/>
          </p:blipFill>
          <p:spPr bwMode="auto">
            <a:xfrm>
              <a:off x="3329215" y="3956140"/>
              <a:ext cx="1298063" cy="1023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Ml Model Icons - Free SVG &amp; PNG Ml Model Images - Noun Project">
              <a:extLst>
                <a:ext uri="{FF2B5EF4-FFF2-40B4-BE49-F238E27FC236}">
                  <a16:creationId xmlns:a16="http://schemas.microsoft.com/office/drawing/2014/main" id="{C6AE26D8-1160-4EA7-B282-1BDAD76B0C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1703" y="3885294"/>
              <a:ext cx="1298062" cy="1174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Evaluation - Free files and folders icons">
              <a:extLst>
                <a:ext uri="{FF2B5EF4-FFF2-40B4-BE49-F238E27FC236}">
                  <a16:creationId xmlns:a16="http://schemas.microsoft.com/office/drawing/2014/main" id="{BC1DC0F2-EB2F-46B3-A8DC-E4BE45F032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7752" y="3973185"/>
              <a:ext cx="1086771" cy="1086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Deployment - Free web icons">
              <a:extLst>
                <a:ext uri="{FF2B5EF4-FFF2-40B4-BE49-F238E27FC236}">
                  <a16:creationId xmlns:a16="http://schemas.microsoft.com/office/drawing/2014/main" id="{370454BB-F6E8-415D-A6FD-7A84A658BA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2813" y="3981519"/>
              <a:ext cx="1225873" cy="1225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Data Collection Vector Icon 14655248 Vector Art at Vecteezy">
              <a:extLst>
                <a:ext uri="{FF2B5EF4-FFF2-40B4-BE49-F238E27FC236}">
                  <a16:creationId xmlns:a16="http://schemas.microsoft.com/office/drawing/2014/main" id="{6F283A01-102B-4ECD-A0AF-BA557BEE87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09" b="10669"/>
            <a:stretch/>
          </p:blipFill>
          <p:spPr bwMode="auto">
            <a:xfrm>
              <a:off x="945529" y="3281840"/>
              <a:ext cx="2059991" cy="1697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C4BE898-1869-4A41-9986-A0E5F531D7D8}"/>
                </a:ext>
              </a:extLst>
            </p:cNvPr>
            <p:cNvCxnSpPr/>
            <p:nvPr/>
          </p:nvCxnSpPr>
          <p:spPr>
            <a:xfrm>
              <a:off x="2604211" y="4569458"/>
              <a:ext cx="555955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0E0D942-2268-46F2-83BF-11DB2716F1D8}"/>
                </a:ext>
              </a:extLst>
            </p:cNvPr>
            <p:cNvCxnSpPr/>
            <p:nvPr/>
          </p:nvCxnSpPr>
          <p:spPr>
            <a:xfrm>
              <a:off x="4759547" y="4568238"/>
              <a:ext cx="555955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8A3FB28-E1CF-46DA-ACF4-58A83FCE87DD}"/>
                </a:ext>
              </a:extLst>
            </p:cNvPr>
            <p:cNvCxnSpPr/>
            <p:nvPr/>
          </p:nvCxnSpPr>
          <p:spPr>
            <a:xfrm>
              <a:off x="6914883" y="4567018"/>
              <a:ext cx="555955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A558238-C436-42E4-9E66-246E1A45B68B}"/>
                </a:ext>
              </a:extLst>
            </p:cNvPr>
            <p:cNvCxnSpPr/>
            <p:nvPr/>
          </p:nvCxnSpPr>
          <p:spPr>
            <a:xfrm>
              <a:off x="8937327" y="4565798"/>
              <a:ext cx="555955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or: Curved 20">
              <a:extLst>
                <a:ext uri="{FF2B5EF4-FFF2-40B4-BE49-F238E27FC236}">
                  <a16:creationId xmlns:a16="http://schemas.microsoft.com/office/drawing/2014/main" id="{1304E986-2D52-420C-8CC1-916029556DA0}"/>
                </a:ext>
              </a:extLst>
            </p:cNvPr>
            <p:cNvCxnSpPr>
              <a:cxnSpLocks/>
              <a:stCxn id="9" idx="2"/>
              <a:endCxn id="7" idx="2"/>
            </p:cNvCxnSpPr>
            <p:nvPr/>
          </p:nvCxnSpPr>
          <p:spPr>
            <a:xfrm rot="5400000">
              <a:off x="9141563" y="4788991"/>
              <a:ext cx="12700" cy="2065326"/>
            </a:xfrm>
            <a:prstGeom prst="curvedConnector3">
              <a:avLst>
                <a:gd name="adj1" fmla="val 2836795"/>
              </a:avLst>
            </a:prstGeom>
            <a:ln w="76200">
              <a:solidFill>
                <a:srgbClr val="43367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or: Curved 34">
              <a:extLst>
                <a:ext uri="{FF2B5EF4-FFF2-40B4-BE49-F238E27FC236}">
                  <a16:creationId xmlns:a16="http://schemas.microsoft.com/office/drawing/2014/main" id="{740626EC-64AF-4C7D-A61C-F302C891B185}"/>
                </a:ext>
              </a:extLst>
            </p:cNvPr>
            <p:cNvCxnSpPr>
              <a:cxnSpLocks/>
              <a:stCxn id="7" idx="2"/>
              <a:endCxn id="4" idx="2"/>
            </p:cNvCxnSpPr>
            <p:nvPr/>
          </p:nvCxnSpPr>
          <p:spPr>
            <a:xfrm rot="5400000" flipH="1">
              <a:off x="4984005" y="2696759"/>
              <a:ext cx="53812" cy="6195978"/>
            </a:xfrm>
            <a:prstGeom prst="curvedConnector3">
              <a:avLst>
                <a:gd name="adj1" fmla="val -1593897"/>
              </a:avLst>
            </a:prstGeom>
            <a:ln w="76200">
              <a:solidFill>
                <a:srgbClr val="43367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or: Curved 39">
              <a:extLst>
                <a:ext uri="{FF2B5EF4-FFF2-40B4-BE49-F238E27FC236}">
                  <a16:creationId xmlns:a16="http://schemas.microsoft.com/office/drawing/2014/main" id="{0EA5FF41-8C9E-4B73-BC9B-3E60B53318B1}"/>
                </a:ext>
              </a:extLst>
            </p:cNvPr>
            <p:cNvCxnSpPr>
              <a:cxnSpLocks/>
              <a:stCxn id="7" idx="2"/>
              <a:endCxn id="5" idx="2"/>
            </p:cNvCxnSpPr>
            <p:nvPr/>
          </p:nvCxnSpPr>
          <p:spPr>
            <a:xfrm rot="5400000" flipH="1">
              <a:off x="6016668" y="3729422"/>
              <a:ext cx="53812" cy="4130652"/>
            </a:xfrm>
            <a:prstGeom prst="curvedConnector3">
              <a:avLst>
                <a:gd name="adj1" fmla="val -1349205"/>
              </a:avLst>
            </a:prstGeom>
            <a:ln w="76200">
              <a:solidFill>
                <a:srgbClr val="43367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or: Curved 43">
              <a:extLst>
                <a:ext uri="{FF2B5EF4-FFF2-40B4-BE49-F238E27FC236}">
                  <a16:creationId xmlns:a16="http://schemas.microsoft.com/office/drawing/2014/main" id="{39E6075A-33AA-46AC-A0C5-51D8ADD66FF6}"/>
                </a:ext>
              </a:extLst>
            </p:cNvPr>
            <p:cNvCxnSpPr>
              <a:cxnSpLocks/>
              <a:stCxn id="7" idx="2"/>
              <a:endCxn id="6" idx="2"/>
            </p:cNvCxnSpPr>
            <p:nvPr/>
          </p:nvCxnSpPr>
          <p:spPr>
            <a:xfrm rot="5400000" flipH="1">
              <a:off x="7048560" y="4761314"/>
              <a:ext cx="52516" cy="2068165"/>
            </a:xfrm>
            <a:prstGeom prst="curvedConnector3">
              <a:avLst>
                <a:gd name="adj1" fmla="val -1006404"/>
              </a:avLst>
            </a:prstGeom>
            <a:ln w="76200">
              <a:solidFill>
                <a:srgbClr val="43367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582163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74137-454F-4228-821A-939B43E99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B34698B-82D8-4755-8182-53C84AD0F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9834"/>
            <a:ext cx="10515600" cy="2052006"/>
          </a:xfrm>
        </p:spPr>
        <p:txBody>
          <a:bodyPr>
            <a:normAutofit/>
          </a:bodyPr>
          <a:lstStyle/>
          <a:p>
            <a:pPr marL="406400" lvl="0" indent="-406400">
              <a:lnSpc>
                <a:spcPct val="100000"/>
              </a:lnSpc>
              <a:buSzPts val="2800"/>
            </a:pPr>
            <a:r>
              <a:rPr lang="en-US" dirty="0"/>
              <a:t>Tree structure where each intermediary node contains a feature / threshold pair (decision) and leaf nodes are labels</a:t>
            </a:r>
          </a:p>
          <a:p>
            <a:pPr lvl="0" indent="-406400">
              <a:lnSpc>
                <a:spcPct val="100000"/>
              </a:lnSpc>
              <a:buSzPts val="2800"/>
            </a:pPr>
            <a:endParaRPr lang="en-US" dirty="0"/>
          </a:p>
          <a:p>
            <a:pPr lvl="0" indent="-406400">
              <a:lnSpc>
                <a:spcPct val="100000"/>
              </a:lnSpc>
              <a:buSzPts val="2800"/>
            </a:pPr>
            <a:endParaRPr lang="en-US" dirty="0"/>
          </a:p>
          <a:p>
            <a:pPr lvl="0" indent="-406400">
              <a:lnSpc>
                <a:spcPct val="100000"/>
              </a:lnSpc>
              <a:buSzPts val="2800"/>
            </a:pPr>
            <a:endParaRPr lang="en-US" dirty="0"/>
          </a:p>
          <a:p>
            <a:pPr marL="0" lvl="0" indent="0">
              <a:lnSpc>
                <a:spcPct val="100000"/>
              </a:lnSpc>
              <a:buSzPts val="2800"/>
              <a:buNone/>
            </a:pPr>
            <a:endParaRPr lang="en-US" dirty="0"/>
          </a:p>
        </p:txBody>
      </p:sp>
      <p:pic>
        <p:nvPicPr>
          <p:cNvPr id="1026" name="Picture 2" descr="Decision tree which depicts various terminology visually. Intermediate nodes are &quot;Decisions&quot; storing &quot;Features&quot; and &quot;Thresholds&quot; (such as feature: &quot;gumball&quot;, threshold: 0.267). Leaf nodes store &quot;Labels&quot; (such as spam or ham). Left branches are for datapoints whose corresponding features are less than the threshold of a node, where right is greater than or equal to the threshold.">
            <a:extLst>
              <a:ext uri="{FF2B5EF4-FFF2-40B4-BE49-F238E27FC236}">
                <a16:creationId xmlns:a16="http://schemas.microsoft.com/office/drawing/2014/main" id="{9EB76161-AC32-3FB8-2992-1F85FD141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059" y="2224678"/>
            <a:ext cx="8101879" cy="463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8799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74137-454F-4228-821A-939B43E99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Trees Example: Step 1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B34698B-82D8-4755-8182-53C84AD0F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9834"/>
            <a:ext cx="10515600" cy="2052006"/>
          </a:xfrm>
        </p:spPr>
        <p:txBody>
          <a:bodyPr>
            <a:normAutofit/>
          </a:bodyPr>
          <a:lstStyle/>
          <a:p>
            <a:pPr lvl="0" indent="-406400">
              <a:lnSpc>
                <a:spcPct val="100000"/>
              </a:lnSpc>
              <a:buSzPts val="2800"/>
            </a:pPr>
            <a:r>
              <a:rPr lang="en-US" dirty="0"/>
              <a:t>Let’s say we wanted to classify the following</a:t>
            </a:r>
          </a:p>
          <a:p>
            <a:pPr lvl="1" indent="-406400">
              <a:lnSpc>
                <a:spcPct val="100000"/>
              </a:lnSpc>
              <a:buSzPts val="2800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here gumball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gumball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gumball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gumball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 you silly gumball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gumball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gumball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gumball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 doggo</a:t>
            </a:r>
            <a:endParaRPr lang="en-US" sz="1400" dirty="0"/>
          </a:p>
          <a:p>
            <a:pPr lvl="0" indent="-406400">
              <a:lnSpc>
                <a:spcPct val="100000"/>
              </a:lnSpc>
              <a:buSzPts val="2800"/>
            </a:pPr>
            <a:endParaRPr lang="en-US" dirty="0"/>
          </a:p>
          <a:p>
            <a:pPr lvl="0" indent="-406400">
              <a:lnSpc>
                <a:spcPct val="100000"/>
              </a:lnSpc>
              <a:buSzPts val="2800"/>
            </a:pPr>
            <a:endParaRPr lang="en-US" dirty="0"/>
          </a:p>
          <a:p>
            <a:pPr lvl="0" indent="-406400">
              <a:lnSpc>
                <a:spcPct val="100000"/>
              </a:lnSpc>
              <a:buSzPts val="2800"/>
            </a:pPr>
            <a:endParaRPr lang="en-US" dirty="0"/>
          </a:p>
          <a:p>
            <a:pPr marL="0" lvl="0" indent="0">
              <a:lnSpc>
                <a:spcPct val="100000"/>
              </a:lnSpc>
              <a:buSzPts val="2800"/>
              <a:buNone/>
            </a:pPr>
            <a:endParaRPr lang="en-US" dirty="0"/>
          </a:p>
        </p:txBody>
      </p:sp>
      <p:pic>
        <p:nvPicPr>
          <p:cNvPr id="2052" name="Picture 4" descr="Decision tree that depicts traversing example above. The pre-order traversal of the tree is as follows: (feature: &quot;here&quot;; threshold: 0.267),  (feature: &quot;gumball&quot;; threshold: 0.4667), ham,  (feature: &quot;you&quot;; threshold: 0.27), spam, ham, ham. Currently, the decision node &quot;here&quot; is highlighted">
            <a:extLst>
              <a:ext uri="{FF2B5EF4-FFF2-40B4-BE49-F238E27FC236}">
                <a16:creationId xmlns:a16="http://schemas.microsoft.com/office/drawing/2014/main" id="{5D1CC5FA-B3A9-B845-CB6A-A8A8A1648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38" y="2224007"/>
            <a:ext cx="8083524" cy="460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8302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74137-454F-4228-821A-939B43E99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Trees Example: Step 2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B34698B-82D8-4755-8182-53C84AD0F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9834"/>
            <a:ext cx="10515600" cy="2052006"/>
          </a:xfrm>
        </p:spPr>
        <p:txBody>
          <a:bodyPr>
            <a:normAutofit/>
          </a:bodyPr>
          <a:lstStyle/>
          <a:p>
            <a:pPr lvl="0" indent="-406400">
              <a:lnSpc>
                <a:spcPct val="100000"/>
              </a:lnSpc>
              <a:buSzPts val="2800"/>
            </a:pPr>
            <a:r>
              <a:rPr lang="en-US" dirty="0"/>
              <a:t>Let’s say we wanted to classify the following</a:t>
            </a:r>
          </a:p>
          <a:p>
            <a:pPr lvl="1" indent="-406400">
              <a:lnSpc>
                <a:spcPct val="100000"/>
              </a:lnSpc>
              <a:buSzPts val="2800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here gumball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gumball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gumball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gumball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 you silly gumball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gumball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gumball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gumball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 doggo</a:t>
            </a:r>
            <a:endParaRPr lang="en-US" sz="2000" dirty="0"/>
          </a:p>
          <a:p>
            <a:pPr lvl="0" indent="-406400">
              <a:lnSpc>
                <a:spcPct val="100000"/>
              </a:lnSpc>
              <a:buSzPts val="2800"/>
            </a:pPr>
            <a:endParaRPr lang="en-US" dirty="0"/>
          </a:p>
          <a:p>
            <a:pPr lvl="0" indent="-406400">
              <a:lnSpc>
                <a:spcPct val="100000"/>
              </a:lnSpc>
              <a:buSzPts val="2800"/>
            </a:pPr>
            <a:endParaRPr lang="en-US" dirty="0"/>
          </a:p>
          <a:p>
            <a:pPr marL="0" lvl="0" indent="0">
              <a:lnSpc>
                <a:spcPct val="100000"/>
              </a:lnSpc>
              <a:buSzPts val="2800"/>
              <a:buNone/>
            </a:pPr>
            <a:endParaRPr lang="en-US" dirty="0"/>
          </a:p>
        </p:txBody>
      </p:sp>
      <p:pic>
        <p:nvPicPr>
          <p:cNvPr id="3074" name="Picture 2" descr="Decision tree that depicts traversing example above. The pre-order traversal of the tree is as follows: (feature: &quot;here&quot;; threshold: 0.267),  (feature: &quot;gumball&quot;; threshold: 0.4667), ham,  (feature: &quot;you&quot;; threshold: 0.27), spam, ham, ham. Currently, the decision node &quot;gumball&quot; is highlighted">
            <a:extLst>
              <a:ext uri="{FF2B5EF4-FFF2-40B4-BE49-F238E27FC236}">
                <a16:creationId xmlns:a16="http://schemas.microsoft.com/office/drawing/2014/main" id="{546560CA-4BAB-9D6D-E553-C603109A3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308" y="2233990"/>
            <a:ext cx="7853745" cy="464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9199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74137-454F-4228-821A-939B43E99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Trees Example: Step 3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B34698B-82D8-4755-8182-53C84AD0F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9834"/>
            <a:ext cx="10515600" cy="2052006"/>
          </a:xfrm>
        </p:spPr>
        <p:txBody>
          <a:bodyPr>
            <a:normAutofit/>
          </a:bodyPr>
          <a:lstStyle/>
          <a:p>
            <a:pPr lvl="0" indent="-406400">
              <a:lnSpc>
                <a:spcPct val="100000"/>
              </a:lnSpc>
              <a:buSzPts val="2800"/>
            </a:pPr>
            <a:r>
              <a:rPr lang="en-US" dirty="0"/>
              <a:t>Let’s say we wanted to classify the following</a:t>
            </a:r>
          </a:p>
          <a:p>
            <a:pPr lvl="1" indent="-406400">
              <a:lnSpc>
                <a:spcPct val="100000"/>
              </a:lnSpc>
              <a:buSzPts val="2800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here gumball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gumball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gumball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gumball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 you silly gumball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gumball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gumball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gumball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 doggo</a:t>
            </a:r>
            <a:endParaRPr lang="en-US" sz="2000" dirty="0"/>
          </a:p>
          <a:p>
            <a:pPr lvl="0" indent="-406400">
              <a:lnSpc>
                <a:spcPct val="100000"/>
              </a:lnSpc>
              <a:buSzPts val="2800"/>
            </a:pPr>
            <a:endParaRPr lang="en-US" dirty="0"/>
          </a:p>
          <a:p>
            <a:pPr lvl="0" indent="-406400">
              <a:lnSpc>
                <a:spcPct val="100000"/>
              </a:lnSpc>
              <a:buSzPts val="2800"/>
            </a:pPr>
            <a:endParaRPr lang="en-US" dirty="0"/>
          </a:p>
          <a:p>
            <a:pPr lvl="0" indent="-406400">
              <a:lnSpc>
                <a:spcPct val="100000"/>
              </a:lnSpc>
              <a:buSzPts val="2800"/>
            </a:pPr>
            <a:endParaRPr lang="en-US" dirty="0"/>
          </a:p>
          <a:p>
            <a:pPr marL="0" lvl="0" indent="0">
              <a:lnSpc>
                <a:spcPct val="100000"/>
              </a:lnSpc>
              <a:buSzPts val="2800"/>
              <a:buNone/>
            </a:pPr>
            <a:endParaRPr lang="en-US" dirty="0"/>
          </a:p>
        </p:txBody>
      </p:sp>
      <p:pic>
        <p:nvPicPr>
          <p:cNvPr id="4098" name="Picture 2" descr="Decision tree that depicts traversing example above. The pre-order traversal of the tree is as follows: (feature: &quot;here&quot;; threshold: 0.267),  (feature: &quot;gumball&quot;; threshold: 0.4667), ham,  (feature: &quot;you&quot;; threshold: 0.27), spam, ham, ham. Currently, the decision node &quot;you&quot; is highlighted">
            <a:extLst>
              <a:ext uri="{FF2B5EF4-FFF2-40B4-BE49-F238E27FC236}">
                <a16:creationId xmlns:a16="http://schemas.microsoft.com/office/drawing/2014/main" id="{3B80EA0B-C9B3-BAB1-D346-9DBEBEDB8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560" y="2199094"/>
            <a:ext cx="8029380" cy="468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6088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74137-454F-4228-821A-939B43E99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Trees Example: Step 4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B34698B-82D8-4755-8182-53C84AD0F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9834"/>
            <a:ext cx="10515600" cy="2052006"/>
          </a:xfrm>
        </p:spPr>
        <p:txBody>
          <a:bodyPr>
            <a:normAutofit/>
          </a:bodyPr>
          <a:lstStyle/>
          <a:p>
            <a:pPr lvl="0" indent="-406400">
              <a:lnSpc>
                <a:spcPct val="100000"/>
              </a:lnSpc>
              <a:buSzPts val="2800"/>
            </a:pPr>
            <a:r>
              <a:rPr lang="en-US" dirty="0"/>
              <a:t>Let’s say we wanted to classify the following</a:t>
            </a:r>
          </a:p>
          <a:p>
            <a:pPr lvl="1" indent="-406400">
              <a:lnSpc>
                <a:spcPct val="100000"/>
              </a:lnSpc>
              <a:buSzPts val="2800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here gumball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gumball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gumball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gumball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 you silly gumball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gumball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gumball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gumball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Source Code Pro" panose="020B0509030403020204" pitchFamily="49" charset="0"/>
              </a:rPr>
              <a:t> doggo</a:t>
            </a:r>
            <a:endParaRPr lang="en-US" sz="2000" dirty="0"/>
          </a:p>
          <a:p>
            <a:pPr lvl="0" indent="-406400">
              <a:lnSpc>
                <a:spcPct val="100000"/>
              </a:lnSpc>
              <a:buSzPts val="2800"/>
            </a:pPr>
            <a:endParaRPr lang="en-US" dirty="0"/>
          </a:p>
          <a:p>
            <a:pPr lvl="0" indent="-406400">
              <a:lnSpc>
                <a:spcPct val="100000"/>
              </a:lnSpc>
              <a:buSzPts val="2800"/>
            </a:pPr>
            <a:endParaRPr lang="en-US" dirty="0"/>
          </a:p>
          <a:p>
            <a:pPr lvl="0" indent="-406400">
              <a:lnSpc>
                <a:spcPct val="100000"/>
              </a:lnSpc>
              <a:buSzPts val="2800"/>
            </a:pPr>
            <a:endParaRPr lang="en-US" dirty="0"/>
          </a:p>
          <a:p>
            <a:pPr marL="0" lvl="0" indent="0">
              <a:lnSpc>
                <a:spcPct val="100000"/>
              </a:lnSpc>
              <a:buSzPts val="2800"/>
              <a:buNone/>
            </a:pPr>
            <a:endParaRPr lang="en-US" dirty="0"/>
          </a:p>
        </p:txBody>
      </p:sp>
      <p:pic>
        <p:nvPicPr>
          <p:cNvPr id="5122" name="Picture 2" descr="Decision tree that depicts traversing example above. The pre-order traversal of the tree is as follows: (feature: &quot;here&quot;; threshold: 0.267),  (feature: &quot;gumball&quot;; threshold: 0.4667), ham,  (feature: &quot;you&quot;; threshold: 0.27), spam, ham, ham. Currently, the label node &quot;spam&quot; is highlighted">
            <a:extLst>
              <a:ext uri="{FF2B5EF4-FFF2-40B4-BE49-F238E27FC236}">
                <a16:creationId xmlns:a16="http://schemas.microsoft.com/office/drawing/2014/main" id="{9A1F9BFE-1898-A209-6AC9-2BE069BCF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734" y="2233166"/>
            <a:ext cx="7744147" cy="470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66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42E3-2B6E-30D8-04D9-CFBA613EA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Feedback &amp; Closing the Loop: The Good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CB568-9A15-428C-B6FE-E2396B8BC2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1600" y="1371600"/>
            <a:ext cx="6172200" cy="4805363"/>
          </a:xfrm>
        </p:spPr>
        <p:txBody>
          <a:bodyPr>
            <a:normAutofit/>
          </a:bodyPr>
          <a:lstStyle/>
          <a:p>
            <a:pPr marL="508000" indent="-457200">
              <a:buSzPts val="2800"/>
            </a:pPr>
            <a:r>
              <a:rPr lang="en-US" dirty="0">
                <a:solidFill>
                  <a:schemeClr val="tx1"/>
                </a:solidFill>
              </a:rPr>
              <a:t>Quiz sections, the IPL, and your TAs!</a:t>
            </a:r>
          </a:p>
          <a:p>
            <a:pPr marL="508000" indent="-457200">
              <a:buSzPts val="2800"/>
            </a:pPr>
            <a:r>
              <a:rPr lang="en-US" dirty="0">
                <a:solidFill>
                  <a:schemeClr val="tx1"/>
                </a:solidFill>
              </a:rPr>
              <a:t>Project-based assignments</a:t>
            </a:r>
          </a:p>
          <a:p>
            <a:pPr marL="508000" indent="-457200">
              <a:buSzPts val="2800"/>
            </a:pPr>
            <a:r>
              <a:rPr lang="en-US" dirty="0">
                <a:solidFill>
                  <a:schemeClr val="tx1"/>
                </a:solidFill>
              </a:rPr>
              <a:t>Lectures, interactive activities, and live coding</a:t>
            </a:r>
          </a:p>
          <a:p>
            <a:pPr marL="508000" indent="-457200">
              <a:buSzPts val="2800"/>
            </a:pPr>
            <a:r>
              <a:rPr lang="en-US" dirty="0"/>
              <a:t>Resubmissions </a:t>
            </a:r>
          </a:p>
          <a:p>
            <a:pPr marL="508000" indent="-457200">
              <a:buSzPts val="2800"/>
            </a:pPr>
            <a:r>
              <a:rPr lang="en-US" dirty="0">
                <a:solidFill>
                  <a:schemeClr val="tx1"/>
                </a:solidFill>
              </a:rPr>
              <a:t>PCMs</a:t>
            </a:r>
          </a:p>
          <a:p>
            <a:pPr marL="508000" indent="-457200">
              <a:buSzPts val="2800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833868-FB90-EFCA-74C9-BF18E2FE562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 dirty="0"/>
          </a:p>
        </p:txBody>
      </p:sp>
      <p:pic>
        <p:nvPicPr>
          <p:cNvPr id="1026" name="Picture 2" descr="tricolor fluffy corgi standing in background with needlefelted tricolor corgi resembling him being held in front of the camera">
            <a:extLst>
              <a:ext uri="{FF2B5EF4-FFF2-40B4-BE49-F238E27FC236}">
                <a16:creationId xmlns:a16="http://schemas.microsoft.com/office/drawing/2014/main" id="{1D6CD5F0-0E89-4ADE-A478-38365454B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67" y="1529206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13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74137-454F-4228-821A-939B43E99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to Consider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B34698B-82D8-4755-8182-53C84AD0F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9833"/>
            <a:ext cx="10515600" cy="5628167"/>
          </a:xfrm>
        </p:spPr>
        <p:txBody>
          <a:bodyPr>
            <a:normAutofit/>
          </a:bodyPr>
          <a:lstStyle/>
          <a:p>
            <a:pPr lvl="0" indent="-406400">
              <a:lnSpc>
                <a:spcPct val="100000"/>
              </a:lnSpc>
              <a:buSzPts val="2800"/>
            </a:pPr>
            <a:r>
              <a:rPr lang="en-US" dirty="0"/>
              <a:t>Are ML models capable of “learning”?</a:t>
            </a:r>
          </a:p>
          <a:p>
            <a:pPr lvl="1" indent="-406400">
              <a:lnSpc>
                <a:spcPct val="100000"/>
              </a:lnSpc>
              <a:buSzPts val="2800"/>
            </a:pPr>
            <a:r>
              <a:rPr lang="en-US" dirty="0"/>
              <a:t>i.e. is it possible to “learn” just by observing / memorizing?</a:t>
            </a:r>
          </a:p>
          <a:p>
            <a:pPr lvl="1" indent="-406400">
              <a:lnSpc>
                <a:spcPct val="100000"/>
              </a:lnSpc>
              <a:buSzPts val="2800"/>
            </a:pPr>
            <a:r>
              <a:rPr lang="en-US" dirty="0"/>
              <a:t>Does </a:t>
            </a:r>
            <a:r>
              <a:rPr lang="en-US" dirty="0" err="1"/>
              <a:t>ChatGPT</a:t>
            </a:r>
            <a:r>
              <a:rPr lang="en-US" dirty="0"/>
              <a:t> actually “understand” language?</a:t>
            </a:r>
          </a:p>
          <a:p>
            <a:pPr marL="406400" indent="-406400">
              <a:lnSpc>
                <a:spcPct val="100000"/>
              </a:lnSpc>
              <a:buSzPts val="2800"/>
            </a:pPr>
            <a:r>
              <a:rPr lang="en-US" dirty="0"/>
              <a:t>If all output from ML models is based on previous examples, who gets credit / takes responsibility for generation?</a:t>
            </a:r>
          </a:p>
          <a:p>
            <a:pPr lvl="1" indent="-406400">
              <a:lnSpc>
                <a:spcPct val="100000"/>
              </a:lnSpc>
              <a:buSzPts val="2800"/>
            </a:pPr>
            <a:r>
              <a:rPr lang="en-US" dirty="0"/>
              <a:t>Think AI art and your C2 / P2 reflection responses</a:t>
            </a:r>
          </a:p>
          <a:p>
            <a:pPr marL="406400" indent="-406400">
              <a:lnSpc>
                <a:spcPct val="100000"/>
              </a:lnSpc>
              <a:buSzPts val="2800"/>
            </a:pPr>
            <a:r>
              <a:rPr lang="en-US" dirty="0"/>
              <a:t>What harm could come from deploying ML models we don’t fully understand?</a:t>
            </a:r>
          </a:p>
          <a:p>
            <a:pPr marL="406400" indent="-406400">
              <a:lnSpc>
                <a:spcPct val="100000"/>
              </a:lnSpc>
              <a:buSzPts val="2800"/>
            </a:pPr>
            <a:r>
              <a:rPr lang="en-US" dirty="0"/>
              <a:t>If society itself is biased, how much should we worry about the bias present in data / ML models?</a:t>
            </a:r>
          </a:p>
          <a:p>
            <a:pPr lvl="1" indent="-406400">
              <a:lnSpc>
                <a:spcPct val="100000"/>
              </a:lnSpc>
              <a:buSzPts val="2800"/>
            </a:pPr>
            <a:r>
              <a:rPr lang="en-US" dirty="0"/>
              <a:t>To what extent should concern about bias hinder further advancements?</a:t>
            </a:r>
          </a:p>
          <a:p>
            <a:pPr indent="-406400">
              <a:lnSpc>
                <a:spcPct val="100000"/>
              </a:lnSpc>
              <a:buSzPts val="2800"/>
            </a:pPr>
            <a:endParaRPr lang="en-US" dirty="0"/>
          </a:p>
          <a:p>
            <a:pPr lvl="0" indent="-406400">
              <a:lnSpc>
                <a:spcPct val="100000"/>
              </a:lnSpc>
              <a:buSzPts val="2800"/>
            </a:pPr>
            <a:endParaRPr lang="en-US" dirty="0"/>
          </a:p>
          <a:p>
            <a:pPr lvl="0" indent="-406400">
              <a:lnSpc>
                <a:spcPct val="100000"/>
              </a:lnSpc>
              <a:buSzPts val="2800"/>
            </a:pPr>
            <a:endParaRPr lang="en-US" dirty="0"/>
          </a:p>
          <a:p>
            <a:pPr lvl="0" indent="-406400">
              <a:lnSpc>
                <a:spcPct val="100000"/>
              </a:lnSpc>
              <a:buSzPts val="2800"/>
            </a:pPr>
            <a:endParaRPr lang="en-US" dirty="0"/>
          </a:p>
          <a:p>
            <a:pPr lvl="0" indent="-406400">
              <a:lnSpc>
                <a:spcPct val="100000"/>
              </a:lnSpc>
              <a:buSzPts val="2800"/>
            </a:pPr>
            <a:endParaRPr lang="en-US" dirty="0"/>
          </a:p>
          <a:p>
            <a:pPr marL="0" lvl="0" indent="0">
              <a:lnSpc>
                <a:spcPct val="100000"/>
              </a:lnSpc>
              <a:buSzPts val="28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589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F6A29-82AD-E3A5-9445-EA1EAA60F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C0EA3-2BD3-F790-CAAC-6E2A4477E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Feedback &amp; Closing the Loop: Suggestions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E7254A-FB29-57C5-2032-02A308605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1599" y="1371600"/>
            <a:ext cx="6414655" cy="4805363"/>
          </a:xfrm>
        </p:spPr>
        <p:txBody>
          <a:bodyPr>
            <a:normAutofit/>
          </a:bodyPr>
          <a:lstStyle/>
          <a:p>
            <a:pPr marL="50800" indent="0">
              <a:buSzPts val="2800"/>
              <a:buNone/>
            </a:pPr>
            <a:r>
              <a:rPr lang="en-US" dirty="0">
                <a:solidFill>
                  <a:schemeClr val="tx1"/>
                </a:solidFill>
              </a:rPr>
              <a:t>Suggestions that we’re already working on:</a:t>
            </a:r>
          </a:p>
          <a:p>
            <a:pPr marL="508000" indent="-457200">
              <a:buSzPts val="2800"/>
            </a:pPr>
            <a:r>
              <a:rPr lang="en-US" dirty="0"/>
              <a:t>PCM walkthrough videos</a:t>
            </a:r>
          </a:p>
          <a:p>
            <a:pPr marL="508000" indent="-457200">
              <a:buSzPts val="2800"/>
            </a:pPr>
            <a:r>
              <a:rPr lang="en-US" dirty="0">
                <a:solidFill>
                  <a:schemeClr val="tx1"/>
                </a:solidFill>
              </a:rPr>
              <a:t>Adjustments to the course calendar (resub period, assignment spacing)</a:t>
            </a:r>
          </a:p>
          <a:p>
            <a:pPr marL="508000" indent="-457200">
              <a:buSzPts val="2800"/>
            </a:pPr>
            <a:r>
              <a:rPr lang="en-US" dirty="0"/>
              <a:t>Resources </a:t>
            </a:r>
            <a:r>
              <a:rPr lang="en-US"/>
              <a:t>for quizzes</a:t>
            </a:r>
            <a:endParaRPr lang="en-US" dirty="0">
              <a:solidFill>
                <a:schemeClr val="tx1"/>
              </a:solidFill>
            </a:endParaRPr>
          </a:p>
          <a:p>
            <a:pPr marL="50800" indent="0">
              <a:buSzPts val="2800"/>
              <a:buNone/>
            </a:pPr>
            <a:r>
              <a:rPr lang="en-US" dirty="0">
                <a:solidFill>
                  <a:schemeClr val="tx1"/>
                </a:solidFill>
              </a:rPr>
              <a:t>Other suggestions…</a:t>
            </a:r>
          </a:p>
          <a:p>
            <a:pPr marL="508000" indent="-457200">
              <a:buSzPts val="2800"/>
            </a:pPr>
            <a:r>
              <a:rPr lang="en-US" dirty="0">
                <a:solidFill>
                  <a:schemeClr val="tx1"/>
                </a:solidFill>
              </a:rPr>
              <a:t>Both faster and slower pacing?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46DFEF-ABF8-AFA8-5109-5608D439115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 dirty="0"/>
          </a:p>
        </p:txBody>
      </p:sp>
      <p:pic>
        <p:nvPicPr>
          <p:cNvPr id="2050" name="Picture 2" descr="fluffy tricolor corgi with mouth slightly open, camera zoomed in on nose">
            <a:extLst>
              <a:ext uri="{FF2B5EF4-FFF2-40B4-BE49-F238E27FC236}">
                <a16:creationId xmlns:a16="http://schemas.microsoft.com/office/drawing/2014/main" id="{852154C8-89A0-4A71-AF75-5B737814A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61" y="1443697"/>
            <a:ext cx="3660322" cy="488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83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64E3D-0778-BE9D-0726-84F9960D9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55BDA-FB92-2371-1609-C04EBED61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Feedback &amp; Closing the Loop: Reminders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2FDCA2-BB00-4649-D443-D263F8E37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18" y="1371600"/>
            <a:ext cx="7014032" cy="4805363"/>
          </a:xfrm>
        </p:spPr>
        <p:txBody>
          <a:bodyPr>
            <a:normAutofit/>
          </a:bodyPr>
          <a:lstStyle/>
          <a:p>
            <a:pPr marL="508000" indent="-457200">
              <a:lnSpc>
                <a:spcPct val="100000"/>
              </a:lnSpc>
              <a:buSzPts val="2800"/>
            </a:pPr>
            <a:r>
              <a:rPr lang="en-US" sz="28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Minimum grade guarantees</a:t>
            </a:r>
            <a:endParaRPr lang="en-US" sz="2800" b="0" i="0" dirty="0">
              <a:solidFill>
                <a:srgbClr val="22222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65200" lvl="1" indent="-457200">
              <a:lnSpc>
                <a:spcPct val="100000"/>
              </a:lnSpc>
              <a:buSzPts val="2800"/>
            </a:pPr>
            <a:r>
              <a:rPr lang="en-US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Minimum Grade Guarantee Calculator </a:t>
            </a:r>
            <a:endParaRPr lang="en-US" dirty="0">
              <a:solidFill>
                <a:srgbClr val="2222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8000" indent="-457200">
              <a:lnSpc>
                <a:spcPct val="100000"/>
              </a:lnSpc>
              <a:buSzPts val="2800"/>
            </a:pPr>
            <a:r>
              <a:rPr lang="en-US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General Grading rubrics</a:t>
            </a:r>
            <a:r>
              <a:rPr lang="en-US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on the course website </a:t>
            </a:r>
          </a:p>
          <a:p>
            <a:pPr marL="508000" indent="-457200">
              <a:lnSpc>
                <a:spcPct val="100000"/>
              </a:lnSpc>
              <a:buSzPts val="2800"/>
            </a:pPr>
            <a:r>
              <a:rPr lang="en-US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Building of knowledge + skill</a:t>
            </a:r>
          </a:p>
          <a:p>
            <a:pPr marL="965200" lvl="1" indent="-457200">
              <a:lnSpc>
                <a:spcPct val="100000"/>
              </a:lnSpc>
              <a:buSzPts val="2800"/>
            </a:pPr>
            <a:r>
              <a:rPr lang="en-US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PCM: introduction</a:t>
            </a:r>
          </a:p>
          <a:p>
            <a:pPr marL="965200" lvl="1" indent="-457200">
              <a:lnSpc>
                <a:spcPct val="100000"/>
              </a:lnSpc>
              <a:buSzPts val="2800"/>
            </a:pPr>
            <a:r>
              <a:rPr lang="en-US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Lecture: reinforcement + initial guided practice</a:t>
            </a:r>
          </a:p>
          <a:p>
            <a:pPr marL="965200" lvl="1" indent="-457200">
              <a:lnSpc>
                <a:spcPct val="100000"/>
              </a:lnSpc>
              <a:buSzPts val="2800"/>
            </a:pPr>
            <a:r>
              <a:rPr lang="en-US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Section: practice with minimal guidance</a:t>
            </a:r>
          </a:p>
          <a:p>
            <a:pPr marL="965200" lvl="1" indent="-457200">
              <a:lnSpc>
                <a:spcPct val="100000"/>
              </a:lnSpc>
              <a:buSzPts val="2800"/>
            </a:pPr>
            <a:r>
              <a:rPr lang="en-US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Assessments: learn by applying! </a:t>
            </a:r>
            <a:endParaRPr lang="en-US" b="0" i="0" dirty="0">
              <a:solidFill>
                <a:srgbClr val="22222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BE61F4-CCCD-FCEA-C87B-0AE82A9C93C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 dirty="0"/>
          </a:p>
        </p:txBody>
      </p:sp>
      <p:pic>
        <p:nvPicPr>
          <p:cNvPr id="3074" name="Picture 2" descr="fluffy tricolor corgi staring at the camera with treats balanced on front paws">
            <a:extLst>
              <a:ext uri="{FF2B5EF4-FFF2-40B4-BE49-F238E27FC236}">
                <a16:creationId xmlns:a16="http://schemas.microsoft.com/office/drawing/2014/main" id="{FF392D9E-E22B-43FC-8A98-7C9059F4F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22" y="1594771"/>
            <a:ext cx="3269264" cy="435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46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74137-454F-4228-821A-939B43E99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of ML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C0B78DE-17BC-4B06-9C9A-165FF983A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584" y="1229832"/>
            <a:ext cx="10110216" cy="5628167"/>
          </a:xfrm>
        </p:spPr>
        <p:txBody>
          <a:bodyPr>
            <a:normAutofit fontScale="92500"/>
          </a:bodyPr>
          <a:lstStyle/>
          <a:p>
            <a:pPr lvl="0" indent="-406400">
              <a:lnSpc>
                <a:spcPct val="100000"/>
              </a:lnSpc>
              <a:buSzPts val="2800"/>
            </a:pPr>
            <a:r>
              <a:rPr lang="en-US" i="1" dirty="0"/>
              <a:t>Opinion Polls</a:t>
            </a:r>
          </a:p>
          <a:p>
            <a:pPr lvl="1" indent="-406400">
              <a:lnSpc>
                <a:spcPct val="100000"/>
              </a:lnSpc>
              <a:buSzPts val="2800"/>
            </a:pPr>
            <a:r>
              <a:rPr lang="en-US" dirty="0"/>
              <a:t>How does a population feel about an issue?</a:t>
            </a:r>
          </a:p>
          <a:p>
            <a:pPr lvl="0" indent="-406400">
              <a:lnSpc>
                <a:spcPct val="100000"/>
              </a:lnSpc>
              <a:buSzPts val="2800"/>
            </a:pPr>
            <a:r>
              <a:rPr lang="en-US" i="1" dirty="0"/>
              <a:t>Content Recommendation</a:t>
            </a:r>
          </a:p>
          <a:p>
            <a:pPr lvl="1" indent="-406400">
              <a:lnSpc>
                <a:spcPct val="100000"/>
              </a:lnSpc>
              <a:buSzPts val="2800"/>
            </a:pPr>
            <a:r>
              <a:rPr lang="en-US" dirty="0"/>
              <a:t>Can we predict how much someone will like a movie based on past ratings?</a:t>
            </a:r>
          </a:p>
          <a:p>
            <a:pPr indent="-406400">
              <a:lnSpc>
                <a:spcPct val="100000"/>
              </a:lnSpc>
              <a:buSzPts val="2800"/>
            </a:pPr>
            <a:r>
              <a:rPr lang="en-US" i="1" dirty="0"/>
              <a:t>Object Recognition</a:t>
            </a:r>
          </a:p>
          <a:p>
            <a:pPr lvl="1" indent="-406400">
              <a:lnSpc>
                <a:spcPct val="100000"/>
              </a:lnSpc>
              <a:buSzPts val="2800"/>
            </a:pPr>
            <a:r>
              <a:rPr lang="en-US" dirty="0"/>
              <a:t>Identify {Car, Road, Plane, Bird, Person} within an image?</a:t>
            </a:r>
          </a:p>
          <a:p>
            <a:pPr indent="-406400">
              <a:lnSpc>
                <a:spcPct val="100000"/>
              </a:lnSpc>
              <a:buSzPts val="2800"/>
            </a:pPr>
            <a:r>
              <a:rPr lang="en-US" i="1" dirty="0"/>
              <a:t>Text Generation</a:t>
            </a:r>
          </a:p>
          <a:p>
            <a:pPr lvl="1" indent="-406400">
              <a:lnSpc>
                <a:spcPct val="100000"/>
              </a:lnSpc>
              <a:buSzPts val="2800"/>
            </a:pPr>
            <a:r>
              <a:rPr lang="en-US" i="1" dirty="0"/>
              <a:t>Can computers generate text written like a human?</a:t>
            </a:r>
          </a:p>
          <a:p>
            <a:pPr indent="-406400">
              <a:lnSpc>
                <a:spcPct val="100000"/>
              </a:lnSpc>
              <a:buSzPts val="2800"/>
            </a:pPr>
            <a:r>
              <a:rPr lang="en-US" i="1" dirty="0"/>
              <a:t>Image Generation</a:t>
            </a:r>
          </a:p>
          <a:p>
            <a:pPr lvl="1" indent="-406400">
              <a:lnSpc>
                <a:spcPct val="100000"/>
              </a:lnSpc>
              <a:buSzPts val="2800"/>
            </a:pPr>
            <a:r>
              <a:rPr lang="en-US" i="1" dirty="0"/>
              <a:t>Can computers generate images from a prompt</a:t>
            </a:r>
          </a:p>
          <a:p>
            <a:pPr marL="279400" lvl="1" indent="0">
              <a:lnSpc>
                <a:spcPct val="100000"/>
              </a:lnSpc>
              <a:buSzPts val="2800"/>
              <a:buNone/>
            </a:pPr>
            <a:endParaRPr lang="en-US" sz="1900" i="1" dirty="0"/>
          </a:p>
          <a:p>
            <a:pPr marL="0" indent="0" algn="ctr">
              <a:lnSpc>
                <a:spcPct val="100000"/>
              </a:lnSpc>
              <a:buSzPts val="2800"/>
              <a:buNone/>
            </a:pPr>
            <a:r>
              <a:rPr lang="en-US" sz="3500" i="1" dirty="0"/>
              <a:t> </a:t>
            </a:r>
          </a:p>
          <a:p>
            <a:pPr indent="-406400">
              <a:lnSpc>
                <a:spcPct val="100000"/>
              </a:lnSpc>
              <a:buSzPts val="2800"/>
            </a:pPr>
            <a:endParaRPr lang="en-US" dirty="0"/>
          </a:p>
        </p:txBody>
      </p:sp>
      <p:grpSp>
        <p:nvGrpSpPr>
          <p:cNvPr id="3" name="Group 2" descr="Opinion polls are Estimation">
            <a:extLst>
              <a:ext uri="{FF2B5EF4-FFF2-40B4-BE49-F238E27FC236}">
                <a16:creationId xmlns:a16="http://schemas.microsoft.com/office/drawing/2014/main" id="{5FE834F6-0CD2-4A40-A53E-8239C2CF9819}"/>
              </a:ext>
            </a:extLst>
          </p:cNvPr>
          <p:cNvGrpSpPr/>
          <p:nvPr/>
        </p:nvGrpSpPr>
        <p:grpSpPr>
          <a:xfrm>
            <a:off x="474968" y="1078052"/>
            <a:ext cx="768616" cy="1339023"/>
            <a:chOff x="474968" y="1078052"/>
            <a:chExt cx="768616" cy="1339023"/>
          </a:xfrm>
        </p:grpSpPr>
        <p:sp>
          <p:nvSpPr>
            <p:cNvPr id="10" name="Left Brace 9">
              <a:extLst>
                <a:ext uri="{FF2B5EF4-FFF2-40B4-BE49-F238E27FC236}">
                  <a16:creationId xmlns:a16="http://schemas.microsoft.com/office/drawing/2014/main" id="{30739917-10D4-4AAF-9144-3A6F48209314}"/>
                </a:ext>
              </a:extLst>
            </p:cNvPr>
            <p:cNvSpPr/>
            <p:nvPr/>
          </p:nvSpPr>
          <p:spPr>
            <a:xfrm>
              <a:off x="1042416" y="1298448"/>
              <a:ext cx="201168" cy="898234"/>
            </a:xfrm>
            <a:prstGeom prst="leftBrace">
              <a:avLst>
                <a:gd name="adj1" fmla="val 68710"/>
                <a:gd name="adj2" fmla="val 5100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FC819FF-3977-4D88-9FEB-F8AC8239CA77}"/>
                </a:ext>
              </a:extLst>
            </p:cNvPr>
            <p:cNvSpPr txBox="1"/>
            <p:nvPr/>
          </p:nvSpPr>
          <p:spPr>
            <a:xfrm rot="16200000">
              <a:off x="-9878" y="1562898"/>
              <a:ext cx="13390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Estimation</a:t>
              </a:r>
            </a:p>
          </p:txBody>
        </p:sp>
      </p:grpSp>
      <p:pic>
        <p:nvPicPr>
          <p:cNvPr id="2052" name="Picture 4" descr="map of the united states, with red and blue circles indicating some data">
            <a:extLst>
              <a:ext uri="{FF2B5EF4-FFF2-40B4-BE49-F238E27FC236}">
                <a16:creationId xmlns:a16="http://schemas.microsoft.com/office/drawing/2014/main" id="{51448D7B-A0D3-4074-8312-105843059D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9" b="6658"/>
          <a:stretch/>
        </p:blipFill>
        <p:spPr bwMode="auto">
          <a:xfrm>
            <a:off x="7864834" y="1219200"/>
            <a:ext cx="2410839" cy="140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 descr="Content Recommendation and Object Recognition are Prediction">
            <a:extLst>
              <a:ext uri="{FF2B5EF4-FFF2-40B4-BE49-F238E27FC236}">
                <a16:creationId xmlns:a16="http://schemas.microsoft.com/office/drawing/2014/main" id="{1EBCD744-8774-4E47-957B-5D3C04B3BA34}"/>
              </a:ext>
            </a:extLst>
          </p:cNvPr>
          <p:cNvGrpSpPr/>
          <p:nvPr/>
        </p:nvGrpSpPr>
        <p:grpSpPr>
          <a:xfrm>
            <a:off x="468873" y="2196682"/>
            <a:ext cx="780807" cy="1872397"/>
            <a:chOff x="468873" y="2196682"/>
            <a:chExt cx="780807" cy="1872397"/>
          </a:xfrm>
        </p:grpSpPr>
        <p:sp>
          <p:nvSpPr>
            <p:cNvPr id="8" name="Left Brace 7">
              <a:extLst>
                <a:ext uri="{FF2B5EF4-FFF2-40B4-BE49-F238E27FC236}">
                  <a16:creationId xmlns:a16="http://schemas.microsoft.com/office/drawing/2014/main" id="{3A774853-7591-4AB0-B39C-4F3C6F4C4D3E}"/>
                </a:ext>
              </a:extLst>
            </p:cNvPr>
            <p:cNvSpPr/>
            <p:nvPr/>
          </p:nvSpPr>
          <p:spPr>
            <a:xfrm>
              <a:off x="1042416" y="2196682"/>
              <a:ext cx="207264" cy="1872397"/>
            </a:xfrm>
            <a:prstGeom prst="leftBrace">
              <a:avLst>
                <a:gd name="adj1" fmla="val 68710"/>
                <a:gd name="adj2" fmla="val 70534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C98722E-78F9-4182-A445-FD583977A979}"/>
                </a:ext>
              </a:extLst>
            </p:cNvPr>
            <p:cNvSpPr txBox="1"/>
            <p:nvPr/>
          </p:nvSpPr>
          <p:spPr>
            <a:xfrm rot="16200000">
              <a:off x="82613" y="3313488"/>
              <a:ext cx="11418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Prediction</a:t>
              </a:r>
            </a:p>
          </p:txBody>
        </p:sp>
      </p:grpSp>
      <p:pic>
        <p:nvPicPr>
          <p:cNvPr id="2062" name="Picture 14" descr="Netflix logo">
            <a:extLst>
              <a:ext uri="{FF2B5EF4-FFF2-40B4-BE49-F238E27FC236}">
                <a16:creationId xmlns:a16="http://schemas.microsoft.com/office/drawing/2014/main" id="{69A61908-3321-4053-95FE-72C7F0910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92" y="1287180"/>
            <a:ext cx="1339508" cy="133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 desk with objects on it, each labeled in a different colored box (laptop, glasses, notebook, coffee, phone)">
            <a:extLst>
              <a:ext uri="{FF2B5EF4-FFF2-40B4-BE49-F238E27FC236}">
                <a16:creationId xmlns:a16="http://schemas.microsoft.com/office/drawing/2014/main" id="{495E9C1D-5CA7-4D43-8CE0-76DC7A563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945" y="3101045"/>
            <a:ext cx="2787703" cy="12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 descr="Text Generation and Image Generation are Generation">
            <a:extLst>
              <a:ext uri="{FF2B5EF4-FFF2-40B4-BE49-F238E27FC236}">
                <a16:creationId xmlns:a16="http://schemas.microsoft.com/office/drawing/2014/main" id="{CDEDB42B-A412-465C-BCA5-151A9282003B}"/>
              </a:ext>
            </a:extLst>
          </p:cNvPr>
          <p:cNvGrpSpPr/>
          <p:nvPr/>
        </p:nvGrpSpPr>
        <p:grpSpPr>
          <a:xfrm>
            <a:off x="468869" y="4069079"/>
            <a:ext cx="780811" cy="1949672"/>
            <a:chOff x="468869" y="4069079"/>
            <a:chExt cx="780811" cy="1949672"/>
          </a:xfrm>
        </p:grpSpPr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4BFA352F-08EA-44F8-9923-E8D82DA63C00}"/>
                </a:ext>
              </a:extLst>
            </p:cNvPr>
            <p:cNvSpPr/>
            <p:nvPr/>
          </p:nvSpPr>
          <p:spPr>
            <a:xfrm>
              <a:off x="1042416" y="4069079"/>
              <a:ext cx="207264" cy="1719073"/>
            </a:xfrm>
            <a:prstGeom prst="leftBrace">
              <a:avLst>
                <a:gd name="adj1" fmla="val 68710"/>
                <a:gd name="adj2" fmla="val 73872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815D0FA-28BF-42D5-AEFF-EF8FCD2303B3}"/>
                </a:ext>
              </a:extLst>
            </p:cNvPr>
            <p:cNvSpPr txBox="1"/>
            <p:nvPr/>
          </p:nvSpPr>
          <p:spPr>
            <a:xfrm rot="16200000">
              <a:off x="-15976" y="5164575"/>
              <a:ext cx="13390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Generation</a:t>
              </a:r>
            </a:p>
          </p:txBody>
        </p:sp>
      </p:grpSp>
      <p:pic>
        <p:nvPicPr>
          <p:cNvPr id="2058" name="Picture 10" descr="ChatGPT logo">
            <a:extLst>
              <a:ext uri="{FF2B5EF4-FFF2-40B4-BE49-F238E27FC236}">
                <a16:creationId xmlns:a16="http://schemas.microsoft.com/office/drawing/2014/main" id="{3FB035B2-0460-4DAE-A427-DB0D24BD1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812" y="4541839"/>
            <a:ext cx="1341861" cy="134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all-E generated elephant in a rainbow of colors in the jungle">
            <a:extLst>
              <a:ext uri="{FF2B5EF4-FFF2-40B4-BE49-F238E27FC236}">
                <a16:creationId xmlns:a16="http://schemas.microsoft.com/office/drawing/2014/main" id="{0957B1A2-53EC-45EA-854D-157F2111A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9981" y="4541839"/>
            <a:ext cx="1341861" cy="134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63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63F0D-A22B-F31C-6809-1B518E088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2EB44-E1AF-6678-1EB4-D3F54AE9C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Machine Learning (ML)? Related fields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6AF4A56-2932-1BEA-7F26-7F47582AB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9833"/>
            <a:ext cx="10515600" cy="5359036"/>
          </a:xfrm>
        </p:spPr>
        <p:txBody>
          <a:bodyPr>
            <a:normAutofit/>
          </a:bodyPr>
          <a:lstStyle/>
          <a:p>
            <a:pPr lvl="0" indent="-406400">
              <a:lnSpc>
                <a:spcPct val="100000"/>
              </a:lnSpc>
              <a:buSzPts val="2800"/>
            </a:pPr>
            <a:r>
              <a:rPr lang="en-US" dirty="0"/>
              <a:t>Subset of Computer Science concerned with “learning” data trends </a:t>
            </a:r>
          </a:p>
          <a:p>
            <a:pPr lvl="1" indent="-406400">
              <a:lnSpc>
                <a:spcPct val="100000"/>
              </a:lnSpc>
              <a:buSzPts val="2800"/>
            </a:pPr>
            <a:r>
              <a:rPr lang="en-US" dirty="0"/>
              <a:t>(Today’s lecture will not be tested on quizzes/exams.)</a:t>
            </a:r>
          </a:p>
        </p:txBody>
      </p:sp>
      <p:pic>
        <p:nvPicPr>
          <p:cNvPr id="1036" name="Picture 12" descr="Relationship between AI, ML, NLP, and DL&#10;AI encompasses all others; ML and NLP are within AI and overlap partially; DL is within ML, and also partially overlaps with NLP">
            <a:extLst>
              <a:ext uri="{FF2B5EF4-FFF2-40B4-BE49-F238E27FC236}">
                <a16:creationId xmlns:a16="http://schemas.microsoft.com/office/drawing/2014/main" id="{4AF725F7-B844-9701-5EA8-299DD4D92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319" y="2429894"/>
            <a:ext cx="7151293" cy="416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18DDDA-4709-1E99-6359-99D501FCF7CE}"/>
              </a:ext>
            </a:extLst>
          </p:cNvPr>
          <p:cNvSpPr/>
          <p:nvPr/>
        </p:nvSpPr>
        <p:spPr>
          <a:xfrm rot="19921640">
            <a:off x="2716962" y="3503003"/>
            <a:ext cx="6814713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MATH!!!</a:t>
            </a:r>
          </a:p>
        </p:txBody>
      </p:sp>
    </p:spTree>
    <p:extLst>
      <p:ext uri="{BB962C8B-B14F-4D97-AF65-F5344CB8AC3E}">
        <p14:creationId xmlns:p14="http://schemas.microsoft.com/office/powerpoint/2010/main" val="73988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74137-454F-4228-821A-939B43E99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Machine Learning (ML)? Math premise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FC0B78DE-17BC-4B06-9C9A-165FF983AB6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29833"/>
                <a:ext cx="10515600" cy="5359036"/>
              </a:xfrm>
            </p:spPr>
            <p:txBody>
              <a:bodyPr>
                <a:normAutofit/>
              </a:bodyPr>
              <a:lstStyle/>
              <a:p>
                <a:pPr lvl="0" indent="-406400">
                  <a:lnSpc>
                    <a:spcPct val="100000"/>
                  </a:lnSpc>
                  <a:buSzPts val="2800"/>
                </a:pPr>
                <a:r>
                  <a:rPr lang="en-US" dirty="0"/>
                  <a:t>Subset of Computer Science concerned with “learning” data trends</a:t>
                </a:r>
              </a:p>
              <a:p>
                <a:pPr lvl="0" indent="-406400">
                  <a:lnSpc>
                    <a:spcPct val="100000"/>
                  </a:lnSpc>
                  <a:buSzPts val="2800"/>
                </a:pPr>
                <a:r>
                  <a:rPr lang="en-US" dirty="0"/>
                  <a:t>Simple example: maximum likelihood estimation (MLE)</a:t>
                </a:r>
              </a:p>
              <a:p>
                <a:pPr marL="0" lvl="0" indent="0">
                  <a:lnSpc>
                    <a:spcPct val="100000"/>
                  </a:lnSpc>
                  <a:buSzPts val="2800"/>
                  <a:buNone/>
                </a:pPr>
                <a:endParaRPr lang="en-US" dirty="0"/>
              </a:p>
              <a:p>
                <a:pPr marL="0" lvl="0" indent="0" algn="ctr">
                  <a:lnSpc>
                    <a:spcPct val="100000"/>
                  </a:lnSpc>
                  <a:buSzPts val="28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𝐻𝐻𝑇𝐻𝑇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  <a:p>
                <a:pPr marL="0" lvl="0" indent="0" algn="ctr">
                  <a:lnSpc>
                    <a:spcPct val="100000"/>
                  </a:lnSpc>
                  <a:buSzPts val="2800"/>
                  <a:buNone/>
                </a:pPr>
                <a:r>
                  <a:rPr lang="en-US" dirty="0"/>
                  <a:t>Is this coin biased or not?</a:t>
                </a:r>
              </a:p>
              <a:p>
                <a:pPr marL="0" lvl="0" indent="0" algn="ctr">
                  <a:lnSpc>
                    <a:spcPct val="100000"/>
                  </a:lnSpc>
                  <a:buSzPts val="2800"/>
                  <a:buNone/>
                </a:pPr>
                <a:r>
                  <a:rPr lang="en-US" dirty="0"/>
                  <a:t>What’s the best guess for “how biased” it is?</a:t>
                </a:r>
              </a:p>
              <a:p>
                <a:pPr marL="0" lvl="0" indent="0" algn="ctr">
                  <a:lnSpc>
                    <a:spcPct val="100000"/>
                  </a:lnSpc>
                  <a:buSzPts val="28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𝑐𝑜𝑖𝑛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𝑏𝑖𝑎𝑠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𝑓𝑙𝑖𝑝𝑠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𝑠𝑒𝑒𝑛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h𝑒𝑎𝑑𝑠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𝑠𝑒𝑒𝑛</m:t>
                      </m:r>
                    </m:oMath>
                  </m:oMathPara>
                </a14:m>
                <a:endParaRPr lang="en-US" dirty="0"/>
              </a:p>
              <a:p>
                <a:pPr marL="0" lvl="0" indent="0" algn="ctr">
                  <a:lnSpc>
                    <a:spcPct val="100000"/>
                  </a:lnSpc>
                  <a:buSzPts val="2800"/>
                  <a:buNone/>
                </a:pPr>
                <a:endParaRPr lang="en-US" dirty="0"/>
              </a:p>
              <a:p>
                <a:pPr marL="0" lvl="0" indent="0" algn="ctr">
                  <a:lnSpc>
                    <a:spcPct val="100000"/>
                  </a:lnSpc>
                  <a:buSzPts val="28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(1−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 marL="0" lvl="0" indent="0" algn="ctr">
                  <a:lnSpc>
                    <a:spcPct val="100000"/>
                  </a:lnSpc>
                  <a:buSzPts val="2800"/>
                  <a:buNone/>
                </a:pPr>
                <a:r>
                  <a:rPr lang="en-US" dirty="0"/>
                  <a:t>Goal: find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𝑀𝐿𝐸</m:t>
                        </m:r>
                      </m:sub>
                    </m:sSub>
                  </m:oMath>
                </a14:m>
                <a:r>
                  <a:rPr lang="en-US" dirty="0"/>
                  <a:t> , value that maximizes probability of what we saw</a:t>
                </a:r>
              </a:p>
            </p:txBody>
          </p:sp>
        </mc:Choice>
        <mc:Fallback xmlns="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FC0B78DE-17BC-4B06-9C9A-165FF983AB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29833"/>
                <a:ext cx="10515600" cy="5359036"/>
              </a:xfrm>
              <a:blipFill>
                <a:blip r:embed="rId2"/>
                <a:stretch>
                  <a:fillRect l="-1086" t="-1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5832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74137-454F-4228-821A-939B43E99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Maximum Likelihood Estimation: Step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FC0B78DE-17BC-4B06-9C9A-165FF983AB6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29833"/>
                <a:ext cx="10515600" cy="5359036"/>
              </a:xfrm>
            </p:spPr>
            <p:txBody>
              <a:bodyPr>
                <a:normAutofit/>
              </a:bodyPr>
              <a:lstStyle/>
              <a:p>
                <a:pPr marL="0" lvl="0" indent="0" algn="ctr">
                  <a:lnSpc>
                    <a:spcPct val="100000"/>
                  </a:lnSpc>
                  <a:buSzPts val="28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(1−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lvl="0" indent="0" algn="ctr">
                  <a:lnSpc>
                    <a:spcPct val="100000"/>
                  </a:lnSpc>
                  <a:buSzPts val="2800"/>
                  <a:buNone/>
                </a:pPr>
                <a:endParaRPr lang="en-US" dirty="0"/>
              </a:p>
              <a:p>
                <a:pPr marL="0" lvl="0" indent="0" algn="ctr">
                  <a:lnSpc>
                    <a:spcPct val="100000"/>
                  </a:lnSpc>
                  <a:buSzPts val="28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𝑀𝐿𝐸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argmax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 algn="ctr">
                  <a:lnSpc>
                    <a:spcPct val="100000"/>
                  </a:lnSpc>
                  <a:buSzPts val="2800"/>
                  <a:buNone/>
                </a:pPr>
                <a:endParaRPr lang="en-US" dirty="0"/>
              </a:p>
              <a:p>
                <a:pPr marL="0" indent="0" algn="ctr">
                  <a:lnSpc>
                    <a:spcPct val="100000"/>
                  </a:lnSpc>
                  <a:buSzPts val="28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𝜕𝜃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(1−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 algn="ctr">
                  <a:lnSpc>
                    <a:spcPct val="100000"/>
                  </a:lnSpc>
                  <a:buSzPts val="2800"/>
                  <a:buNone/>
                </a:pPr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 algn="ctr">
                  <a:lnSpc>
                    <a:spcPct val="100000"/>
                  </a:lnSpc>
                  <a:buSzPts val="28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(1−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 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FC0B78DE-17BC-4B06-9C9A-165FF983AB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29833"/>
                <a:ext cx="10515600" cy="5359036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7909362"/>
      </p:ext>
    </p:extLst>
  </p:cSld>
  <p:clrMapOvr>
    <a:masterClrMapping/>
  </p:clrMapOvr>
</p:sld>
</file>

<file path=ppt/theme/theme1.xml><?xml version="1.0" encoding="utf-8"?>
<a:theme xmlns:a="http://schemas.openxmlformats.org/drawingml/2006/main" name="CSE 373 Summer 2020">
  <a:themeElements>
    <a:clrScheme name="CSE 373 20s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E235D"/>
      </a:accent1>
      <a:accent2>
        <a:srgbClr val="E83C60"/>
      </a:accent2>
      <a:accent3>
        <a:srgbClr val="2699A9"/>
      </a:accent3>
      <a:accent4>
        <a:srgbClr val="FFC000"/>
      </a:accent4>
      <a:accent5>
        <a:srgbClr val="EE8A64"/>
      </a:accent5>
      <a:accent6>
        <a:srgbClr val="09A98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l">
          <a:defRPr sz="24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26943</TotalTime>
  <Words>1802</Words>
  <Application>Microsoft Office PowerPoint</Application>
  <PresentationFormat>Widescreen</PresentationFormat>
  <Paragraphs>322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Calibri</vt:lpstr>
      <vt:lpstr>Cambria Math</vt:lpstr>
      <vt:lpstr>Montserrat</vt:lpstr>
      <vt:lpstr>Montserrat ExtraBold</vt:lpstr>
      <vt:lpstr>Montserrat SemiBold</vt:lpstr>
      <vt:lpstr>Source Code Pro</vt:lpstr>
      <vt:lpstr>System Font Regular</vt:lpstr>
      <vt:lpstr>CSE 373 Summer 2020</vt:lpstr>
      <vt:lpstr>Machine Learning</vt:lpstr>
      <vt:lpstr>Announcements</vt:lpstr>
      <vt:lpstr>Feedback &amp; Closing the Loop: The Good</vt:lpstr>
      <vt:lpstr>Feedback &amp; Closing the Loop: Suggestions</vt:lpstr>
      <vt:lpstr>Feedback &amp; Closing the Loop: Reminders</vt:lpstr>
      <vt:lpstr>Applications of ML</vt:lpstr>
      <vt:lpstr>What is Machine Learning (ML)? Related fields</vt:lpstr>
      <vt:lpstr>What is Machine Learning (ML)? Math premise</vt:lpstr>
      <vt:lpstr>Maximum Likelihood Estimation: Step 1</vt:lpstr>
      <vt:lpstr>Maximum Likelihood Estimation: Step 2</vt:lpstr>
      <vt:lpstr>What is Machine Learning (ML)? Math conclusions </vt:lpstr>
      <vt:lpstr>What is Machine Learning (ML)? Making predictions </vt:lpstr>
      <vt:lpstr>ML Pipeline</vt:lpstr>
      <vt:lpstr>1. Data Collection</vt:lpstr>
      <vt:lpstr>Data Bias: CEO in 2015</vt:lpstr>
      <vt:lpstr>Data Bias: CEO and CEO United States in 2022</vt:lpstr>
      <vt:lpstr>Data Sanitization</vt:lpstr>
      <vt:lpstr>2. Featurization</vt:lpstr>
      <vt:lpstr>Word Embeddings</vt:lpstr>
      <vt:lpstr>3. Model Training </vt:lpstr>
      <vt:lpstr>4. Evaluation </vt:lpstr>
      <vt:lpstr>5. Deployment </vt:lpstr>
      <vt:lpstr>ML Pipeline: Iteration and Refinement</vt:lpstr>
      <vt:lpstr>Cornbear’s Classifier</vt:lpstr>
      <vt:lpstr>Decision Trees</vt:lpstr>
      <vt:lpstr>Decision Trees Example: Step 1</vt:lpstr>
      <vt:lpstr>Decision Trees Example: Step 2</vt:lpstr>
      <vt:lpstr>Decision Trees Example: Step 3</vt:lpstr>
      <vt:lpstr>Decision Trees Example: Step 4</vt:lpstr>
      <vt:lpstr>Questions to Consider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S Johnston</dc:creator>
  <cp:lastModifiedBy>mnats</cp:lastModifiedBy>
  <cp:revision>373</cp:revision>
  <cp:lastPrinted>2022-09-27T21:33:44Z</cp:lastPrinted>
  <dcterms:created xsi:type="dcterms:W3CDTF">2020-06-13T06:27:42Z</dcterms:created>
  <dcterms:modified xsi:type="dcterms:W3CDTF">2026-05-22T18:55:44Z</dcterms:modified>
</cp:coreProperties>
</file>