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9" r:id="rId1"/>
  </p:sldMasterIdLst>
  <p:notesMasterIdLst>
    <p:notesMasterId r:id="rId8"/>
  </p:notesMasterIdLst>
  <p:sldIdLst>
    <p:sldId id="927" r:id="rId2"/>
    <p:sldId id="340" r:id="rId3"/>
    <p:sldId id="920" r:id="rId4"/>
    <p:sldId id="922" r:id="rId5"/>
    <p:sldId id="924" r:id="rId6"/>
    <p:sldId id="92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8231"/>
    <a:srgbClr val="F7B731"/>
    <a:srgbClr val="FAFAFA"/>
    <a:srgbClr val="F5F5F5"/>
    <a:srgbClr val="EF5777"/>
    <a:srgbClr val="0FB9B1"/>
    <a:srgbClr val="54A0FF"/>
    <a:srgbClr val="4E408B"/>
    <a:srgbClr val="43367C"/>
    <a:srgbClr val="2E23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445" autoAdjust="0"/>
    <p:restoredTop sz="93113" autoAdjust="0"/>
  </p:normalViewPr>
  <p:slideViewPr>
    <p:cSldViewPr snapToGrid="0" snapToObjects="1">
      <p:cViewPr>
        <p:scale>
          <a:sx n="84" d="100"/>
          <a:sy n="84" d="100"/>
        </p:scale>
        <p:origin x="84" y="216"/>
      </p:cViewPr>
      <p:guideLst/>
    </p:cSldViewPr>
  </p:slideViewPr>
  <p:outlineViewPr>
    <p:cViewPr>
      <p:scale>
        <a:sx n="33" d="100"/>
        <a:sy n="33" d="100"/>
      </p:scale>
      <p:origin x="0" y="-180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B3A00-37AE-DF4F-846D-B0E493D1DDE8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0FC8D-3FAB-384B-A523-F958535FC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3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Slido</a:t>
            </a:r>
            <a:r>
              <a:rPr lang="en-US" dirty="0"/>
              <a:t> event: https://app.sli.do/event/wzP3pxQGGUK8ZZco4AZPkg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Or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Slido.com and event code cse123</a:t>
            </a:r>
            <a:endParaRPr dirty="0"/>
          </a:p>
        </p:txBody>
      </p:sp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E5B6226-E642-10B0-730C-CA63F126DC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82520" y="236757"/>
            <a:ext cx="12540363" cy="7181466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39E575A9-56CD-5A42-B9C7-1068F9228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77" y="4013370"/>
            <a:ext cx="6212925" cy="1954786"/>
          </a:xfrm>
        </p:spPr>
        <p:txBody>
          <a:bodyPr anchor="t">
            <a:noAutofit/>
          </a:bodyPr>
          <a:lstStyle>
            <a:lvl1pPr>
              <a:defRPr sz="6000" b="0" i="0">
                <a:solidFill>
                  <a:srgbClr val="F0F0F0"/>
                </a:solidFill>
                <a:latin typeface="Montserrat SemiBold" pitchFamily="2" charset="77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B47C65-C622-BE47-AE97-E148F4F3EA4E}"/>
              </a:ext>
            </a:extLst>
          </p:cNvPr>
          <p:cNvSpPr txBox="1"/>
          <p:nvPr userDrawn="1"/>
        </p:nvSpPr>
        <p:spPr>
          <a:xfrm>
            <a:off x="292977" y="3182200"/>
            <a:ext cx="315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spc="100" baseline="0" dirty="0">
                <a:solidFill>
                  <a:srgbClr val="F0F0F0"/>
                </a:solidFill>
                <a:latin typeface="Montserrat ExtraBold" pitchFamily="2" charset="77"/>
              </a:rPr>
              <a:t>CSE 123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7A9EB4D-77DA-A446-AC45-F12975CF7B81}"/>
              </a:ext>
            </a:extLst>
          </p:cNvPr>
          <p:cNvSpPr/>
          <p:nvPr userDrawn="1"/>
        </p:nvSpPr>
        <p:spPr>
          <a:xfrm>
            <a:off x="420128" y="2753848"/>
            <a:ext cx="1269523" cy="420130"/>
          </a:xfrm>
          <a:prstGeom prst="roundRect">
            <a:avLst/>
          </a:prstGeom>
          <a:solidFill>
            <a:srgbClr val="FA8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i="0" spc="300" dirty="0">
                <a:latin typeface="Montserrat" pitchFamily="2" charset="77"/>
              </a:rPr>
              <a:t>LEC 11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6C7426B-729E-F7D5-0736-3AD7D1926A0A}"/>
              </a:ext>
            </a:extLst>
          </p:cNvPr>
          <p:cNvSpPr/>
          <p:nvPr userDrawn="1"/>
        </p:nvSpPr>
        <p:spPr>
          <a:xfrm>
            <a:off x="-369625" y="5494620"/>
            <a:ext cx="4632957" cy="1688781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808DAC-636A-06AC-ADA9-6F6514C7FCE0}"/>
              </a:ext>
            </a:extLst>
          </p:cNvPr>
          <p:cNvSpPr/>
          <p:nvPr userDrawn="1"/>
        </p:nvSpPr>
        <p:spPr>
          <a:xfrm>
            <a:off x="71163" y="5574803"/>
            <a:ext cx="22506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Questions during Class?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DE38F8-AD40-1DC7-1944-4682FDD989B1}"/>
              </a:ext>
            </a:extLst>
          </p:cNvPr>
          <p:cNvSpPr/>
          <p:nvPr userDrawn="1"/>
        </p:nvSpPr>
        <p:spPr>
          <a:xfrm>
            <a:off x="72629" y="5851802"/>
            <a:ext cx="24321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Raise hand or send here</a:t>
            </a:r>
          </a:p>
          <a:p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20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sli.do    #cse123 </a:t>
            </a:r>
          </a:p>
        </p:txBody>
      </p:sp>
      <p:sp>
        <p:nvSpPr>
          <p:cNvPr id="5" name="Google Shape;24;p29">
            <a:extLst>
              <a:ext uri="{FF2B5EF4-FFF2-40B4-BE49-F238E27FC236}">
                <a16:creationId xmlns:a16="http://schemas.microsoft.com/office/drawing/2014/main" id="{EA33A6D4-9B73-2916-697A-1E40A4C298EA}"/>
              </a:ext>
            </a:extLst>
          </p:cNvPr>
          <p:cNvSpPr/>
          <p:nvPr userDrawn="1"/>
        </p:nvSpPr>
        <p:spPr>
          <a:xfrm>
            <a:off x="7275442" y="1530627"/>
            <a:ext cx="4673729" cy="4641574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064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788E2-53AC-E040-9733-D210E8554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10CAD9-D825-5C41-812F-1D2BA3804933}"/>
              </a:ext>
            </a:extLst>
          </p:cNvPr>
          <p:cNvSpPr txBox="1"/>
          <p:nvPr userDrawn="1"/>
        </p:nvSpPr>
        <p:spPr>
          <a:xfrm>
            <a:off x="568410" y="469557"/>
            <a:ext cx="2014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124257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B8B3-3837-584A-94CD-BA26A8EF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6CF4A-8D26-7E47-BE24-56CAFA2BF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DA4DA-0832-AD49-906C-ED72A76C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065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: Th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B3AA407-1DA0-3243-8E37-6DD02AC469B7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B2FB86-FF62-31DF-F83C-54AC220C7122}"/>
              </a:ext>
            </a:extLst>
          </p:cNvPr>
          <p:cNvSpPr txBox="1"/>
          <p:nvPr userDrawn="1"/>
        </p:nvSpPr>
        <p:spPr>
          <a:xfrm>
            <a:off x="1106916" y="300371"/>
            <a:ext cx="3741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Think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7D0B743-6487-A3F6-EBE7-3E0368CD2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154039" y="300371"/>
            <a:ext cx="684160" cy="781897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F486DBF-0D75-55DB-9928-3E596B345D51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5B7D14-FA34-B2D9-C621-221E813EEED7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693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itce: P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A96D726-B7B5-E5FD-95E9-944FA8727D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4039" y="300371"/>
            <a:ext cx="961802" cy="769442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0FA711B-19AB-5E1A-7C37-14ED2D5431ED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92366A2-C9D8-2580-7B79-3B1F6DDAB802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61646E-9F5C-9C61-C30B-3DF312AA0AE9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522D9B-890F-87AE-E16B-BD76B76C8428}"/>
              </a:ext>
            </a:extLst>
          </p:cNvPr>
          <p:cNvSpPr txBox="1"/>
          <p:nvPr userDrawn="1"/>
        </p:nvSpPr>
        <p:spPr>
          <a:xfrm>
            <a:off x="1106916" y="300371"/>
            <a:ext cx="3357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Pair</a:t>
            </a:r>
          </a:p>
        </p:txBody>
      </p:sp>
    </p:spTree>
    <p:extLst>
      <p:ext uri="{BB962C8B-B14F-4D97-AF65-F5344CB8AC3E}">
        <p14:creationId xmlns:p14="http://schemas.microsoft.com/office/powerpoint/2010/main" val="2374063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3D231-F19F-A840-B5BC-F29C9E521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AC8BA-BD64-6945-A342-22D204834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761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D3693-0064-BB4F-9EC2-569D40495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094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userDrawn="1">
  <p:cSld name="1_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9"/>
          <p:cNvSpPr txBox="1">
            <a:spLocks noGrp="1"/>
          </p:cNvSpPr>
          <p:nvPr>
            <p:ph type="title"/>
          </p:nvPr>
        </p:nvSpPr>
        <p:spPr>
          <a:xfrm>
            <a:off x="292977" y="4013370"/>
            <a:ext cx="6212926" cy="1954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6000"/>
              <a:buFont typeface="Montserrat SemiBold"/>
              <a:buNone/>
              <a:defRPr sz="6000" b="0">
                <a:solidFill>
                  <a:srgbClr val="F0F0F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9"/>
          <p:cNvSpPr txBox="1"/>
          <p:nvPr/>
        </p:nvSpPr>
        <p:spPr>
          <a:xfrm>
            <a:off x="338697" y="3182199"/>
            <a:ext cx="306297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3600"/>
              <a:buFont typeface="Montserrat ExtraBold"/>
              <a:buNone/>
            </a:pPr>
            <a:r>
              <a:rPr lang="en-US" sz="3600" b="1" i="0" u="none" strike="noStrike" cap="none" dirty="0">
                <a:solidFill>
                  <a:srgbClr val="F0F0F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CSE 123</a:t>
            </a:r>
            <a:endParaRPr dirty="0"/>
          </a:p>
        </p:txBody>
      </p:sp>
      <p:sp>
        <p:nvSpPr>
          <p:cNvPr id="22" name="Google Shape;22;p29"/>
          <p:cNvSpPr/>
          <p:nvPr/>
        </p:nvSpPr>
        <p:spPr>
          <a:xfrm>
            <a:off x="420127" y="2753847"/>
            <a:ext cx="1269525" cy="420132"/>
          </a:xfrm>
          <a:prstGeom prst="roundRect">
            <a:avLst>
              <a:gd name="adj" fmla="val 16667"/>
            </a:avLst>
          </a:prstGeom>
          <a:solidFill>
            <a:srgbClr val="FA823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9"/>
          <p:cNvSpPr/>
          <p:nvPr/>
        </p:nvSpPr>
        <p:spPr>
          <a:xfrm>
            <a:off x="6714463" y="1251642"/>
            <a:ext cx="5250244" cy="5486042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" name="Google Shape;25;p29"/>
          <p:cNvCxnSpPr/>
          <p:nvPr/>
        </p:nvCxnSpPr>
        <p:spPr>
          <a:xfrm>
            <a:off x="7105432" y="3799913"/>
            <a:ext cx="4468306" cy="1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6" name="Google Shape;26;p29"/>
          <p:cNvSpPr/>
          <p:nvPr/>
        </p:nvSpPr>
        <p:spPr>
          <a:xfrm>
            <a:off x="6931" y="5505568"/>
            <a:ext cx="4514270" cy="1340914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29"/>
          <p:cNvSpPr txBox="1"/>
          <p:nvPr/>
        </p:nvSpPr>
        <p:spPr>
          <a:xfrm>
            <a:off x="242828" y="5666317"/>
            <a:ext cx="215923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200"/>
              <a:buFont typeface="Montserrat"/>
              <a:buNone/>
            </a:pPr>
            <a:r>
              <a:rPr lang="en-US" sz="1200" b="1" i="0" u="none" strike="noStrike" cap="none" dirty="0">
                <a:solidFill>
                  <a:srgbClr val="A6A6A6"/>
                </a:solidFill>
                <a:latin typeface="Montserrat"/>
                <a:ea typeface="Montserrat"/>
                <a:cs typeface="Montserrat"/>
                <a:sym typeface="Montserrat"/>
              </a:rPr>
              <a:t>Questions during Class?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200"/>
              <a:buFont typeface="Montserrat"/>
              <a:buNone/>
              <a:tabLst/>
              <a:defRPr/>
            </a:pPr>
            <a:r>
              <a:rPr lang="en-US" sz="1200" b="1" i="0" u="none" strike="noStrike" cap="none" dirty="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Raise hand or send here</a:t>
            </a:r>
            <a:endParaRPr lang="en-US" sz="1200" dirty="0"/>
          </a:p>
        </p:txBody>
      </p:sp>
      <p:sp>
        <p:nvSpPr>
          <p:cNvPr id="28" name="Google Shape;28;p29"/>
          <p:cNvSpPr txBox="1"/>
          <p:nvPr/>
        </p:nvSpPr>
        <p:spPr>
          <a:xfrm>
            <a:off x="242828" y="6094422"/>
            <a:ext cx="2154864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endParaRPr sz="1200" b="1" i="0" u="none" strike="noStrike" cap="none" dirty="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Montserrat SemiBold"/>
              <a:buNone/>
            </a:pPr>
            <a:r>
              <a:rPr lang="en-US" sz="2000" b="0" i="0" u="none" strike="noStrike" cap="none" dirty="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sli.do    #cse123 </a:t>
            </a:r>
            <a:endParaRPr dirty="0"/>
          </a:p>
        </p:txBody>
      </p:sp>
      <p:sp>
        <p:nvSpPr>
          <p:cNvPr id="30" name="Google Shape;6;p28">
            <a:extLst>
              <a:ext uri="{FF2B5EF4-FFF2-40B4-BE49-F238E27FC236}">
                <a16:creationId xmlns:a16="http://schemas.microsoft.com/office/drawing/2014/main" id="{90DE1CCA-3C44-4A8B-8512-85130B59739C}"/>
              </a:ext>
            </a:extLst>
          </p:cNvPr>
          <p:cNvSpPr/>
          <p:nvPr userDrawn="1"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" name="Google Shape;7;p28" descr="Picture 6">
            <a:extLst>
              <a:ext uri="{FF2B5EF4-FFF2-40B4-BE49-F238E27FC236}">
                <a16:creationId xmlns:a16="http://schemas.microsoft.com/office/drawing/2014/main" id="{5CC3B2A6-B9E4-4692-B1C5-C4AFE479505E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29762" y="-5988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8;p28">
            <a:extLst>
              <a:ext uri="{FF2B5EF4-FFF2-40B4-BE49-F238E27FC236}">
                <a16:creationId xmlns:a16="http://schemas.microsoft.com/office/drawing/2014/main" id="{1897D9CE-58CC-4DB4-A4A6-DD3585087B5E}"/>
              </a:ext>
            </a:extLst>
          </p:cNvPr>
          <p:cNvSpPr txBox="1"/>
          <p:nvPr userDrawn="1"/>
        </p:nvSpPr>
        <p:spPr>
          <a:xfrm>
            <a:off x="10615294" y="-1"/>
            <a:ext cx="1530987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123 Spring 2026</a:t>
            </a:r>
            <a:endParaRPr dirty="0"/>
          </a:p>
        </p:txBody>
      </p:sp>
      <p:sp>
        <p:nvSpPr>
          <p:cNvPr id="2" name="Google Shape;92;p1">
            <a:extLst>
              <a:ext uri="{FF2B5EF4-FFF2-40B4-BE49-F238E27FC236}">
                <a16:creationId xmlns:a16="http://schemas.microsoft.com/office/drawing/2014/main" id="{C96B5491-F7FA-23FC-FB30-12701599F978}"/>
              </a:ext>
            </a:extLst>
          </p:cNvPr>
          <p:cNvSpPr txBox="1"/>
          <p:nvPr userDrawn="1"/>
        </p:nvSpPr>
        <p:spPr>
          <a:xfrm>
            <a:off x="7148325" y="1757973"/>
            <a:ext cx="4385400" cy="1785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r>
              <a:rPr lang="en-US" sz="2200" b="1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Talk to your neighbors: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endParaRPr lang="en-US" sz="2200" b="1" i="1" u="none" strike="noStrike" cap="none" dirty="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endParaRPr lang="en-US" sz="2200" b="1" i="1" u="none" strike="noStrike" cap="none" dirty="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endParaRPr lang="en-US" sz="2200" b="1" i="1" u="none" strike="noStrike" cap="none" dirty="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endParaRPr lang="en-US" sz="2200" b="1" i="1" u="none" strike="noStrike" cap="none" dirty="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94;p1">
            <a:extLst>
              <a:ext uri="{FF2B5EF4-FFF2-40B4-BE49-F238E27FC236}">
                <a16:creationId xmlns:a16="http://schemas.microsoft.com/office/drawing/2014/main" id="{9ED2A101-430A-CE69-E5BC-7D6DD50BF4E3}"/>
              </a:ext>
            </a:extLst>
          </p:cNvPr>
          <p:cNvSpPr txBox="1"/>
          <p:nvPr userDrawn="1"/>
        </p:nvSpPr>
        <p:spPr>
          <a:xfrm>
            <a:off x="7071026" y="1419273"/>
            <a:ext cx="4539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600"/>
              <a:buFont typeface="Montserrat SemiBold"/>
              <a:buNone/>
            </a:pPr>
            <a:r>
              <a:rPr lang="en-US" sz="1600" b="1" i="0" u="none" strike="noStrike" cap="none" dirty="0">
                <a:solidFill>
                  <a:srgbClr val="A6A6A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BEFORE WE START</a:t>
            </a:r>
            <a:endParaRPr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8C360F-4256-FEE1-7C14-17182C543AFA}"/>
              </a:ext>
            </a:extLst>
          </p:cNvPr>
          <p:cNvSpPr txBox="1"/>
          <p:nvPr userDrawn="1"/>
        </p:nvSpPr>
        <p:spPr>
          <a:xfrm>
            <a:off x="3000376" y="-2819"/>
            <a:ext cx="6191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LEC 11: Recursive Backtracking</a:t>
            </a:r>
          </a:p>
        </p:txBody>
      </p:sp>
      <p:sp>
        <p:nvSpPr>
          <p:cNvPr id="12" name="Google Shape;23;p29">
            <a:extLst>
              <a:ext uri="{FF2B5EF4-FFF2-40B4-BE49-F238E27FC236}">
                <a16:creationId xmlns:a16="http://schemas.microsoft.com/office/drawing/2014/main" id="{8AB0C156-E646-655A-EAEF-6213F4E43055}"/>
              </a:ext>
            </a:extLst>
          </p:cNvPr>
          <p:cNvSpPr txBox="1"/>
          <p:nvPr userDrawn="1"/>
        </p:nvSpPr>
        <p:spPr>
          <a:xfrm>
            <a:off x="486355" y="2794656"/>
            <a:ext cx="11370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ontserrat"/>
              <a:buNone/>
            </a:pPr>
            <a:r>
              <a:rPr lang="en-US" sz="1600" b="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LEC 14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80378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B460B4-70F4-B145-8648-892BD7385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73FE4-2A2D-D54E-9CA7-3BE743A50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0E522-6C81-E146-9573-8B2A26576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2E235D"/>
                </a:solidFill>
              </a:defRPr>
            </a:lvl1pPr>
          </a:lstStyle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829BDB-00F0-1A4D-85ED-E7EECB1665B0}"/>
              </a:ext>
            </a:extLst>
          </p:cNvPr>
          <p:cNvSpPr/>
          <p:nvPr userDrawn="1"/>
        </p:nvSpPr>
        <p:spPr>
          <a:xfrm>
            <a:off x="-89452" y="-2819"/>
            <a:ext cx="12503426" cy="23955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F99840-7979-4642-ADBB-375B21C7BD95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3" y="29972"/>
            <a:ext cx="2150721" cy="1690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6FF7FA-8B99-C643-9479-91C32ACC4F6F}"/>
              </a:ext>
            </a:extLst>
          </p:cNvPr>
          <p:cNvSpPr txBox="1"/>
          <p:nvPr userDrawn="1"/>
        </p:nvSpPr>
        <p:spPr>
          <a:xfrm>
            <a:off x="10569575" y="0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CSE 123 Spring 2026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82E279-6D9E-BC4A-A9B9-46E4512D586D}"/>
              </a:ext>
            </a:extLst>
          </p:cNvPr>
          <p:cNvSpPr txBox="1"/>
          <p:nvPr userDrawn="1"/>
        </p:nvSpPr>
        <p:spPr>
          <a:xfrm>
            <a:off x="3000376" y="-2819"/>
            <a:ext cx="6191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LEC 11: Recursive Backtracking</a:t>
            </a:r>
          </a:p>
        </p:txBody>
      </p:sp>
    </p:spTree>
    <p:extLst>
      <p:ext uri="{BB962C8B-B14F-4D97-AF65-F5344CB8AC3E}">
        <p14:creationId xmlns:p14="http://schemas.microsoft.com/office/powerpoint/2010/main" val="2077864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playlist/3fZiDBuo8bMbuQCWwhcluE?si=LZUfkfdGRJiBio82B6PowA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"/>
          <p:cNvSpPr txBox="1">
            <a:spLocks noGrp="1"/>
          </p:cNvSpPr>
          <p:nvPr>
            <p:ph type="title"/>
          </p:nvPr>
        </p:nvSpPr>
        <p:spPr>
          <a:xfrm>
            <a:off x="131885" y="4013370"/>
            <a:ext cx="6471138" cy="1954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lvl="0"/>
            <a:r>
              <a:rPr lang="en-US" sz="3600" dirty="0"/>
              <a:t>Binary Trees: Modification</a:t>
            </a:r>
            <a:endParaRPr sz="3800" dirty="0">
              <a:latin typeface="Montserrat SemiBold" panose="00000700000000000000" pitchFamily="2" charset="0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7071026" y="1419273"/>
            <a:ext cx="4539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600"/>
              <a:buFont typeface="Montserrat SemiBold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Montserrat SemiBold"/>
                <a:ea typeface="Montserrat SemiBold"/>
                <a:cs typeface="Montserrat SemiBold"/>
                <a:sym typeface="Montserrat SemiBold"/>
              </a:rPr>
              <a:t>BEFORE WE START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8D04F4-55AB-5CE1-FC37-42BEC912BC09}"/>
              </a:ext>
            </a:extLst>
          </p:cNvPr>
          <p:cNvSpPr txBox="1"/>
          <p:nvPr/>
        </p:nvSpPr>
        <p:spPr>
          <a:xfrm>
            <a:off x="7071026" y="2237509"/>
            <a:ext cx="4539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Red button or blue button?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9A98A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  <a:sym typeface="Calibri"/>
            </a:endParaRPr>
          </a:p>
        </p:txBody>
      </p:sp>
      <p:sp>
        <p:nvSpPr>
          <p:cNvPr id="6" name="Google Shape;96;p1">
            <a:extLst>
              <a:ext uri="{FF2B5EF4-FFF2-40B4-BE49-F238E27FC236}">
                <a16:creationId xmlns:a16="http://schemas.microsoft.com/office/drawing/2014/main" id="{5D1970FB-10FD-4878-8A2D-B451EE5BD837}"/>
              </a:ext>
            </a:extLst>
          </p:cNvPr>
          <p:cNvSpPr txBox="1"/>
          <p:nvPr/>
        </p:nvSpPr>
        <p:spPr>
          <a:xfrm>
            <a:off x="6519481" y="3741864"/>
            <a:ext cx="2138245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Instructor: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8" name="Google Shape;98;p1">
            <a:extLst>
              <a:ext uri="{FF2B5EF4-FFF2-40B4-BE49-F238E27FC236}">
                <a16:creationId xmlns:a16="http://schemas.microsoft.com/office/drawing/2014/main" id="{8A0DE4C0-F9DE-479F-A523-201624ED72F7}"/>
              </a:ext>
            </a:extLst>
          </p:cNvPr>
          <p:cNvSpPr txBox="1"/>
          <p:nvPr/>
        </p:nvSpPr>
        <p:spPr>
          <a:xfrm>
            <a:off x="8657726" y="3736492"/>
            <a:ext cx="3053700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Montserrat SemiBold"/>
                <a:ea typeface="Montserrat SemiBold"/>
                <a:cs typeface="Montserrat SemiBold"/>
                <a:sym typeface="Montserrat SemiBold"/>
              </a:rPr>
              <a:t>Miya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Montserrat SemiBold"/>
                <a:ea typeface="Montserrat SemiBold"/>
                <a:cs typeface="Montserrat SemiBold"/>
                <a:sym typeface="Montserrat SemiBold"/>
              </a:rPr>
              <a:t>Natsuhara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9" name="Google Shape;96;p1">
            <a:extLst>
              <a:ext uri="{FF2B5EF4-FFF2-40B4-BE49-F238E27FC236}">
                <a16:creationId xmlns:a16="http://schemas.microsoft.com/office/drawing/2014/main" id="{DAD8DC2A-0A2B-4AD4-85CB-C47EFB30D6A3}"/>
              </a:ext>
            </a:extLst>
          </p:cNvPr>
          <p:cNvSpPr txBox="1"/>
          <p:nvPr/>
        </p:nvSpPr>
        <p:spPr>
          <a:xfrm>
            <a:off x="5500614" y="4433103"/>
            <a:ext cx="2138245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Montserrat ExtraBold"/>
                <a:ea typeface="Montserrat ExtraBold"/>
                <a:cs typeface="Montserrat ExtraBold"/>
                <a:sym typeface="Montserrat ExtraBold"/>
              </a:rPr>
              <a:t>TAs: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D6D772-3695-4D9C-A5BD-D1581038E023}"/>
              </a:ext>
            </a:extLst>
          </p:cNvPr>
          <p:cNvSpPr txBox="1"/>
          <p:nvPr/>
        </p:nvSpPr>
        <p:spPr>
          <a:xfrm>
            <a:off x="7643103" y="4255881"/>
            <a:ext cx="4011913" cy="2154436"/>
          </a:xfrm>
          <a:prstGeom prst="rect">
            <a:avLst/>
          </a:prstGeom>
          <a:noFill/>
        </p:spPr>
        <p:txBody>
          <a:bodyPr wrap="square" numCol="4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Arohan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Sreshta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Rushil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Sean B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Chloe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Jenny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Nate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Saachi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Hawa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Maggie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Sean 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Shiven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Vrinda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Gavin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Shreya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Jonah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Renee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Chris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Ishita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Kuhu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Kavya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Misha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Yuntong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Amiya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Sahana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Anirudh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Rohan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Crystal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Eeshani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Prakshi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Aidan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Cora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Nhan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Anya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Anisha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Trien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Neal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Evan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Rena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9D9A89-333C-4DFE-94BF-C6DA8CADA5C3}"/>
              </a:ext>
            </a:extLst>
          </p:cNvPr>
          <p:cNvSpPr txBox="1"/>
          <p:nvPr/>
        </p:nvSpPr>
        <p:spPr>
          <a:xfrm>
            <a:off x="6815404" y="6360778"/>
            <a:ext cx="5208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Montserrat SemiBold" panose="00000700000000000000" pitchFamily="2" charset="0"/>
                <a:ea typeface="+mn-ea"/>
                <a:cs typeface="+mn-cs"/>
              </a:rPr>
              <a:t>Music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Montserrat SemiBold" panose="00000700000000000000" pitchFamily="2" charset="0"/>
                <a:ea typeface="+mn-ea"/>
                <a:cs typeface="+mn-cs"/>
              </a:rPr>
              <a:t>: 🌻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Montserrat SemiBold" panose="00000700000000000000" pitchFamily="2" charset="0"/>
                <a:ea typeface="+mn-ea"/>
                <a:cs typeface="+mn-cs"/>
                <a:hlinkClick r:id="rId3"/>
              </a:rPr>
              <a:t>CSE 123 26sp Lecture Tunes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Montserrat SemiBold" panose="00000700000000000000" pitchFamily="2" charset="0"/>
                <a:ea typeface="+mn-ea"/>
                <a:cs typeface="+mn-cs"/>
              </a:rPr>
              <a:t> 🌻</a:t>
            </a:r>
          </a:p>
        </p:txBody>
      </p:sp>
      <p:pic>
        <p:nvPicPr>
          <p:cNvPr id="3" name="Picture 2" descr="qr code for https://app.sli.do/event/wzP3pxQGGUK8ZZco4AZPkg&#10;slido event joining instructions in speaker notes">
            <a:extLst>
              <a:ext uri="{FF2B5EF4-FFF2-40B4-BE49-F238E27FC236}">
                <a16:creationId xmlns:a16="http://schemas.microsoft.com/office/drawing/2014/main" id="{3A7B7428-D317-45FA-ADFA-25C84D777E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4534" y="5658652"/>
            <a:ext cx="1005840" cy="10058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F3870-2373-2B03-570C-6B3CE09FA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65F00-1F12-0E48-0722-69545AF485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Programming Assignment 2 due tonight at 11:59pm</a:t>
            </a:r>
          </a:p>
          <a:p>
            <a:r>
              <a:rPr lang="en-US" sz="3200" i="1" dirty="0"/>
              <a:t>Programming Assignment </a:t>
            </a:r>
            <a:r>
              <a:rPr lang="en-US" sz="3200" dirty="0"/>
              <a:t>3 out tomorrow </a:t>
            </a:r>
          </a:p>
          <a:p>
            <a:r>
              <a:rPr lang="en-US" sz="3200" dirty="0"/>
              <a:t>Quiz 2 next Tuesday (5/26)</a:t>
            </a:r>
          </a:p>
          <a:p>
            <a:r>
              <a:rPr lang="en-US" sz="3200" dirty="0"/>
              <a:t>Creative Project 2 and Resub 4 feedback out today</a:t>
            </a:r>
          </a:p>
          <a:p>
            <a:r>
              <a:rPr lang="en-US" sz="3200" dirty="0"/>
              <a:t>Quiz 1 feedback out soon</a:t>
            </a:r>
          </a:p>
        </p:txBody>
      </p:sp>
    </p:spTree>
    <p:extLst>
      <p:ext uri="{BB962C8B-B14F-4D97-AF65-F5344CB8AC3E}">
        <p14:creationId xmlns:p14="http://schemas.microsoft.com/office/powerpoint/2010/main" val="1505962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Binary Trees</a:t>
            </a:r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F9D4CB0F-3B19-4FD0-95C4-DF1601255261}"/>
              </a:ext>
            </a:extLst>
          </p:cNvPr>
          <p:cNvSpPr txBox="1">
            <a:spLocks/>
          </p:cNvSpPr>
          <p:nvPr/>
        </p:nvSpPr>
        <p:spPr>
          <a:xfrm>
            <a:off x="990600" y="1345765"/>
            <a:ext cx="10835986" cy="4701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 Binary Tree is either:</a:t>
            </a:r>
          </a:p>
          <a:p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FB5C8A7-C277-41A3-B76B-4D27240B0617}"/>
              </a:ext>
            </a:extLst>
          </p:cNvPr>
          <p:cNvSpPr txBox="1">
            <a:spLocks/>
          </p:cNvSpPr>
          <p:nvPr/>
        </p:nvSpPr>
        <p:spPr>
          <a:xfrm>
            <a:off x="1392830" y="4642492"/>
            <a:ext cx="4419600" cy="13698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Empty tree</a:t>
            </a:r>
          </a:p>
        </p:txBody>
      </p:sp>
      <p:sp>
        <p:nvSpPr>
          <p:cNvPr id="9" name="Isosceles Triangle 8" descr="Triangle with the word null inside of it.">
            <a:extLst>
              <a:ext uri="{FF2B5EF4-FFF2-40B4-BE49-F238E27FC236}">
                <a16:creationId xmlns:a16="http://schemas.microsoft.com/office/drawing/2014/main" id="{636CFC4D-235E-418F-AD17-81A118BBBAD9}"/>
              </a:ext>
            </a:extLst>
          </p:cNvPr>
          <p:cNvSpPr/>
          <p:nvPr/>
        </p:nvSpPr>
        <p:spPr>
          <a:xfrm>
            <a:off x="1696614" y="1839338"/>
            <a:ext cx="3809769" cy="2824832"/>
          </a:xfrm>
          <a:prstGeom prst="triangl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5CD0B5A-5823-4ECB-BE15-2E9179D8B317}"/>
              </a:ext>
            </a:extLst>
          </p:cNvPr>
          <p:cNvSpPr txBox="1">
            <a:spLocks/>
          </p:cNvSpPr>
          <p:nvPr/>
        </p:nvSpPr>
        <p:spPr>
          <a:xfrm>
            <a:off x="6435436" y="4682912"/>
            <a:ext cx="4419600" cy="13513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Node w/ two subtrees</a:t>
            </a:r>
          </a:p>
        </p:txBody>
      </p:sp>
      <p:sp>
        <p:nvSpPr>
          <p:cNvPr id="29" name="Isosceles Triangle 28" descr="Triangle with a node with data 1, a left subtree, and a right subtree.">
            <a:extLst>
              <a:ext uri="{FF2B5EF4-FFF2-40B4-BE49-F238E27FC236}">
                <a16:creationId xmlns:a16="http://schemas.microsoft.com/office/drawing/2014/main" id="{7ABFBCD5-A093-4F22-9B5A-6B8B117EA69C}"/>
              </a:ext>
            </a:extLst>
          </p:cNvPr>
          <p:cNvSpPr/>
          <p:nvPr/>
        </p:nvSpPr>
        <p:spPr>
          <a:xfrm>
            <a:off x="6726522" y="1823097"/>
            <a:ext cx="3809769" cy="2824832"/>
          </a:xfrm>
          <a:prstGeom prst="triangl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CA0335F-684E-4A7B-B72E-10B626ADA4F6}"/>
              </a:ext>
            </a:extLst>
          </p:cNvPr>
          <p:cNvSpPr txBox="1">
            <a:spLocks/>
          </p:cNvSpPr>
          <p:nvPr/>
        </p:nvSpPr>
        <p:spPr>
          <a:xfrm>
            <a:off x="813091" y="5876703"/>
            <a:ext cx="10835986" cy="13698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i="1" dirty="0"/>
              <a:t>This is a recursive definition! </a:t>
            </a:r>
            <a:br>
              <a:rPr lang="en-US" i="1" dirty="0"/>
            </a:br>
            <a:r>
              <a:rPr lang="en-US" i="1" dirty="0"/>
              <a:t>A tree is either empty or a node with two more trees!</a:t>
            </a:r>
            <a:endParaRPr lang="en-US" sz="1800" i="1" dirty="0">
              <a:latin typeface="Consolas" panose="020B0609020204030204" pitchFamily="49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D065518-8477-43D5-A674-8EE49E2295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380521" y="3092586"/>
            <a:ext cx="24419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Consolas" panose="020B0609020204030204" pitchFamily="49" charset="0"/>
              </a:rPr>
              <a:t>null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0E29A77-6C0D-40BC-91C9-8627EF784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185934" y="2514526"/>
            <a:ext cx="890943" cy="902268"/>
            <a:chOff x="8286993" y="1512506"/>
            <a:chExt cx="1294557" cy="1328224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8B4760A-15A1-4D2B-8F8C-B128481C9112}"/>
                </a:ext>
              </a:extLst>
            </p:cNvPr>
            <p:cNvSpPr/>
            <p:nvPr/>
          </p:nvSpPr>
          <p:spPr>
            <a:xfrm>
              <a:off x="8286993" y="1641086"/>
              <a:ext cx="1294557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284ACA1-95F5-4319-8988-FEC50AFABBE6}"/>
                </a:ext>
              </a:extLst>
            </p:cNvPr>
            <p:cNvSpPr txBox="1"/>
            <p:nvPr/>
          </p:nvSpPr>
          <p:spPr>
            <a:xfrm>
              <a:off x="8635020" y="1512506"/>
              <a:ext cx="41069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onsolas" panose="020B0609020204030204" pitchFamily="49" charset="0"/>
                </a:rPr>
                <a:t>1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2AC075F-7FC4-4A97-8902-F03B0FA5D551}"/>
                </a:ext>
              </a:extLst>
            </p:cNvPr>
            <p:cNvSpPr/>
            <p:nvPr/>
          </p:nvSpPr>
          <p:spPr>
            <a:xfrm>
              <a:off x="8935738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23E6262-9519-456C-9771-932D3AC70260}"/>
                </a:ext>
              </a:extLst>
            </p:cNvPr>
            <p:cNvSpPr/>
            <p:nvPr/>
          </p:nvSpPr>
          <p:spPr>
            <a:xfrm>
              <a:off x="8286993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851BFBB4-8E1E-42D7-BF3A-DF1CEEDD26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08100" y="3441207"/>
            <a:ext cx="1515400" cy="1041635"/>
          </a:xfrm>
          <a:prstGeom prst="triangle">
            <a:avLst>
              <a:gd name="adj" fmla="val 14122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FA0F9653-A2E8-4D26-8E0D-3AA83E9073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7051377" y="3441207"/>
            <a:ext cx="1515400" cy="1041635"/>
          </a:xfrm>
          <a:prstGeom prst="triangle">
            <a:avLst>
              <a:gd name="adj" fmla="val 14122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03C337B-6F3D-41E5-847A-9454350349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39699" y="3996424"/>
            <a:ext cx="2067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</a:rPr>
              <a:t>Tree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73CA7EA-66D0-4E1A-B74C-BF64422397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209790" y="4021177"/>
            <a:ext cx="2067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</a:rPr>
              <a:t>Tree</a:t>
            </a:r>
          </a:p>
        </p:txBody>
      </p:sp>
    </p:spTree>
    <p:extLst>
      <p:ext uri="{BB962C8B-B14F-4D97-AF65-F5344CB8AC3E}">
        <p14:creationId xmlns:p14="http://schemas.microsoft.com/office/powerpoint/2010/main" val="1299528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Binary Tree Programming</a:t>
            </a:r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F9D4CB0F-3B19-4FD0-95C4-DF1601255261}"/>
              </a:ext>
            </a:extLst>
          </p:cNvPr>
          <p:cNvSpPr txBox="1">
            <a:spLocks/>
          </p:cNvSpPr>
          <p:nvPr/>
        </p:nvSpPr>
        <p:spPr>
          <a:xfrm>
            <a:off x="990600" y="1345765"/>
            <a:ext cx="10515600" cy="5139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Programs look very similar to Recursive LinkedList!</a:t>
            </a:r>
          </a:p>
          <a:p>
            <a:endParaRPr lang="en-US" dirty="0"/>
          </a:p>
          <a:p>
            <a:r>
              <a:rPr lang="en-US" dirty="0"/>
              <a:t>Guaranteed base case: empty tree</a:t>
            </a:r>
          </a:p>
          <a:p>
            <a:pPr lvl="1"/>
            <a:r>
              <a:rPr lang="en-US" dirty="0"/>
              <a:t>Simplest possible input, should immediately know the return</a:t>
            </a:r>
          </a:p>
          <a:p>
            <a:r>
              <a:rPr lang="en-US" dirty="0"/>
              <a:t>Guaranteed public / private pair</a:t>
            </a:r>
          </a:p>
          <a:p>
            <a:pPr lvl="1"/>
            <a:r>
              <a:rPr lang="en-US" dirty="0"/>
              <a:t>Need to know which subtree you’re currently processing</a:t>
            </a:r>
          </a:p>
          <a:p>
            <a:r>
              <a:rPr lang="en-US" dirty="0"/>
              <a:t>If modifying, we use </a:t>
            </a:r>
            <a:r>
              <a:rPr lang="en-US" dirty="0">
                <a:latin typeface="Consolas" panose="020B0609020204030204" pitchFamily="49" charset="0"/>
              </a:rPr>
              <a:t>x = change(x)</a:t>
            </a:r>
          </a:p>
          <a:p>
            <a:pPr lvl="1"/>
            <a:r>
              <a:rPr lang="en-US" dirty="0"/>
              <a:t>Don’t stop early, return updated subtree 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dirty="0" err="1">
                <a:latin typeface="Consolas" panose="020B0609020204030204" pitchFamily="49" charset="0"/>
              </a:rPr>
              <a:t>IntTreeNode</a:t>
            </a:r>
            <a:r>
              <a:rPr lang="en-US" dirty="0"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30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Binary Tree Traversals</a:t>
            </a:r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F9D4CB0F-3B19-4FD0-95C4-DF1601255261}"/>
              </a:ext>
            </a:extLst>
          </p:cNvPr>
          <p:cNvSpPr txBox="1">
            <a:spLocks/>
          </p:cNvSpPr>
          <p:nvPr/>
        </p:nvSpPr>
        <p:spPr>
          <a:xfrm>
            <a:off x="990600" y="1345765"/>
            <a:ext cx="10515600" cy="41999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3 different primary traversals</a:t>
            </a:r>
          </a:p>
          <a:p>
            <a:pPr lvl="1"/>
            <a:r>
              <a:rPr lang="en-US" dirty="0"/>
              <a:t>All concerned with when you process your current root</a:t>
            </a:r>
          </a:p>
          <a:p>
            <a:endParaRPr lang="en-US" dirty="0"/>
          </a:p>
          <a:p>
            <a:r>
              <a:rPr lang="en-US" dirty="0"/>
              <a:t>Pre-order traversal:</a:t>
            </a:r>
          </a:p>
          <a:p>
            <a:pPr lvl="1"/>
            <a:r>
              <a:rPr lang="en-US" dirty="0"/>
              <a:t>Process </a:t>
            </a:r>
            <a:r>
              <a:rPr lang="en-US" b="1" dirty="0"/>
              <a:t>root</a:t>
            </a:r>
            <a:r>
              <a:rPr lang="en-US" dirty="0"/>
              <a:t>, left subtree, right subtree</a:t>
            </a:r>
          </a:p>
          <a:p>
            <a:r>
              <a:rPr lang="en-US" dirty="0"/>
              <a:t>In-order traversal</a:t>
            </a:r>
          </a:p>
          <a:p>
            <a:pPr lvl="1"/>
            <a:r>
              <a:rPr lang="en-US" dirty="0"/>
              <a:t>Process left subtree, </a:t>
            </a:r>
            <a:r>
              <a:rPr lang="en-US" b="1" dirty="0"/>
              <a:t>root</a:t>
            </a:r>
            <a:r>
              <a:rPr lang="en-US" dirty="0"/>
              <a:t>, right subtree</a:t>
            </a:r>
          </a:p>
          <a:p>
            <a:r>
              <a:rPr lang="en-US" dirty="0"/>
              <a:t>Post-order traversal:</a:t>
            </a:r>
          </a:p>
          <a:p>
            <a:pPr lvl="1"/>
            <a:r>
              <a:rPr lang="en-US" dirty="0"/>
              <a:t>Process left subtree, right subtree, </a:t>
            </a:r>
            <a:r>
              <a:rPr lang="en-US" b="1" dirty="0"/>
              <a:t>root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E90235-5314-4BA1-B346-72FA4DB179AE}"/>
              </a:ext>
            </a:extLst>
          </p:cNvPr>
          <p:cNvSpPr txBox="1"/>
          <p:nvPr/>
        </p:nvSpPr>
        <p:spPr>
          <a:xfrm>
            <a:off x="457200" y="5943600"/>
            <a:ext cx="1158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/>
              <a:t>Sometimes different traversals yield different results</a:t>
            </a:r>
          </a:p>
        </p:txBody>
      </p:sp>
    </p:spTree>
    <p:extLst>
      <p:ext uri="{BB962C8B-B14F-4D97-AF65-F5344CB8AC3E}">
        <p14:creationId xmlns:p14="http://schemas.microsoft.com/office/powerpoint/2010/main" val="2875595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21250-EEA3-0DFB-1EF3-AE50E383D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Modifying Binary Trees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F91BA3-A748-2015-1DB5-6CE801450F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Like linked lists, cannot modify nodes</a:t>
            </a:r>
          </a:p>
          <a:p>
            <a:pPr lvl="1"/>
            <a:r>
              <a:rPr lang="en-US" dirty="0"/>
              <a:t>Because data field is </a:t>
            </a:r>
            <a:r>
              <a:rPr lang="en-US" dirty="0">
                <a:latin typeface="Consolas" panose="020B0609020204030204" pitchFamily="49" charset="0"/>
              </a:rPr>
              <a:t>final</a:t>
            </a:r>
            <a:r>
              <a:rPr lang="en-US" dirty="0"/>
              <a:t> (there are good reasons for this)</a:t>
            </a:r>
          </a:p>
          <a:p>
            <a:r>
              <a:rPr lang="en-US" dirty="0"/>
              <a:t>Will need to create and insert new nodes</a:t>
            </a:r>
          </a:p>
          <a:p>
            <a:r>
              <a:rPr lang="en-US" dirty="0"/>
              <a:t>Use </a:t>
            </a:r>
            <a:r>
              <a:rPr lang="en-US" dirty="0">
                <a:latin typeface="Consolas" panose="020B0609020204030204" pitchFamily="49" charset="0"/>
              </a:rPr>
              <a:t>x = change(x)</a:t>
            </a:r>
            <a:r>
              <a:rPr lang="en-US" dirty="0"/>
              <a:t>, usually </a:t>
            </a:r>
            <a:r>
              <a:rPr lang="en-US" b="1" i="1" dirty="0"/>
              <a:t>3 times</a:t>
            </a:r>
          </a:p>
          <a:p>
            <a:pPr lvl="1"/>
            <a:r>
              <a:rPr lang="en-US" dirty="0"/>
              <a:t>overall root (in public method)</a:t>
            </a:r>
          </a:p>
          <a:p>
            <a:pPr lvl="1"/>
            <a:r>
              <a:rPr lang="en-US" dirty="0"/>
              <a:t>left subtree</a:t>
            </a:r>
          </a:p>
          <a:p>
            <a:pPr lvl="1"/>
            <a:r>
              <a:rPr lang="en-US" dirty="0"/>
              <a:t>right subtree</a:t>
            </a:r>
          </a:p>
          <a:p>
            <a:pPr lvl="1"/>
            <a:endParaRPr lang="en-US" dirty="0"/>
          </a:p>
          <a:p>
            <a:r>
              <a:rPr lang="en-US" dirty="0"/>
              <a:t>Order might matter!</a:t>
            </a:r>
          </a:p>
          <a:p>
            <a:pPr lvl="1"/>
            <a:r>
              <a:rPr lang="en-US" dirty="0"/>
              <a:t>Does operation on root depend on children?</a:t>
            </a:r>
          </a:p>
        </p:txBody>
      </p:sp>
    </p:spTree>
    <p:extLst>
      <p:ext uri="{BB962C8B-B14F-4D97-AF65-F5344CB8AC3E}">
        <p14:creationId xmlns:p14="http://schemas.microsoft.com/office/powerpoint/2010/main" val="2241122933"/>
      </p:ext>
    </p:extLst>
  </p:cSld>
  <p:clrMapOvr>
    <a:masterClrMapping/>
  </p:clrMapOvr>
</p:sld>
</file>

<file path=ppt/theme/theme1.xml><?xml version="1.0" encoding="utf-8"?>
<a:theme xmlns:a="http://schemas.openxmlformats.org/drawingml/2006/main" name="1_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20525</TotalTime>
  <Words>348</Words>
  <Application>Microsoft Office PowerPoint</Application>
  <PresentationFormat>Widescreen</PresentationFormat>
  <Paragraphs>97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Consolas</vt:lpstr>
      <vt:lpstr>Montserrat</vt:lpstr>
      <vt:lpstr>Montserrat ExtraBold</vt:lpstr>
      <vt:lpstr>Montserrat SemiBold</vt:lpstr>
      <vt:lpstr>System Font Regular</vt:lpstr>
      <vt:lpstr>1_CSE 373 Summer 2020</vt:lpstr>
      <vt:lpstr>Binary Trees: Modification</vt:lpstr>
      <vt:lpstr>Announcements</vt:lpstr>
      <vt:lpstr>Review: Binary Trees</vt:lpstr>
      <vt:lpstr>Review: Binary Tree Programming</vt:lpstr>
      <vt:lpstr>Review: Binary Tree Traversals</vt:lpstr>
      <vt:lpstr>Modifying Binary Trees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S Johnston</dc:creator>
  <cp:lastModifiedBy>TA</cp:lastModifiedBy>
  <cp:revision>319</cp:revision>
  <cp:lastPrinted>2022-09-27T21:33:44Z</cp:lastPrinted>
  <dcterms:created xsi:type="dcterms:W3CDTF">2020-06-13T06:27:42Z</dcterms:created>
  <dcterms:modified xsi:type="dcterms:W3CDTF">2026-05-20T07:32:09Z</dcterms:modified>
</cp:coreProperties>
</file>