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99" r:id="rId2"/>
    <p:sldId id="383" r:id="rId3"/>
    <p:sldId id="340" r:id="rId4"/>
    <p:sldId id="933" r:id="rId5"/>
    <p:sldId id="341" r:id="rId6"/>
    <p:sldId id="343" r:id="rId7"/>
    <p:sldId id="342" r:id="rId8"/>
    <p:sldId id="346" r:id="rId9"/>
    <p:sldId id="348" r:id="rId10"/>
    <p:sldId id="921" r:id="rId11"/>
    <p:sldId id="927" r:id="rId12"/>
    <p:sldId id="920" r:id="rId13"/>
    <p:sldId id="922" r:id="rId14"/>
    <p:sldId id="923" r:id="rId15"/>
    <p:sldId id="934" r:id="rId16"/>
    <p:sldId id="924" r:id="rId17"/>
    <p:sldId id="928" r:id="rId18"/>
    <p:sldId id="929" r:id="rId19"/>
    <p:sldId id="930" r:id="rId20"/>
    <p:sldId id="931" r:id="rId21"/>
    <p:sldId id="935" r:id="rId22"/>
    <p:sldId id="93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231"/>
    <a:srgbClr val="F7B731"/>
    <a:srgbClr val="FAFAFA"/>
    <a:srgbClr val="F5F5F5"/>
    <a:srgbClr val="EF5777"/>
    <a:srgbClr val="0FB9B1"/>
    <a:srgbClr val="54A0FF"/>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6" autoAdjust="0"/>
    <p:restoredTop sz="93113" autoAdjust="0"/>
  </p:normalViewPr>
  <p:slideViewPr>
    <p:cSldViewPr snapToGrid="0" snapToObjects="1">
      <p:cViewPr varScale="1">
        <p:scale>
          <a:sx n="68" d="100"/>
          <a:sy n="68" d="100"/>
        </p:scale>
        <p:origin x="0" y="516"/>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5/15/2026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44513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13</a:t>
            </a:r>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#cse123 </a:t>
            </a:r>
          </a:p>
        </p:txBody>
      </p:sp>
      <p:sp>
        <p:nvSpPr>
          <p:cNvPr id="5" name="Google Shape;24;p29">
            <a:extLst>
              <a:ext uri="{FF2B5EF4-FFF2-40B4-BE49-F238E27FC236}">
                <a16:creationId xmlns:a16="http://schemas.microsoft.com/office/drawing/2014/main" id="{B6B0B78C-B9C3-2EDB-64BD-0DF32948FA7F}"/>
              </a:ext>
            </a:extLst>
          </p:cNvPr>
          <p:cNvSpPr/>
          <p:nvPr userDrawn="1"/>
        </p:nvSpPr>
        <p:spPr>
          <a:xfrm>
            <a:off x="7275442" y="1530627"/>
            <a:ext cx="4673729" cy="4641574"/>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#cse123</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#cse123</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9" name="Google Shape;19;p29"/>
          <p:cNvSpPr txBox="1">
            <a:spLocks noGrp="1"/>
          </p:cNvSpPr>
          <p:nvPr>
            <p:ph type="title"/>
          </p:nvPr>
        </p:nvSpPr>
        <p:spPr>
          <a:xfrm>
            <a:off x="292977" y="4013370"/>
            <a:ext cx="6212926" cy="1954787"/>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F0F0F0"/>
              </a:buClr>
              <a:buSzPts val="6000"/>
              <a:buFont typeface="Montserrat SemiBold"/>
              <a:buNone/>
              <a:defRPr sz="6000" b="0">
                <a:solidFill>
                  <a:srgbClr val="F0F0F0"/>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0" name="Google Shape;20;p29"/>
          <p:cNvSpPr txBox="1"/>
          <p:nvPr/>
        </p:nvSpPr>
        <p:spPr>
          <a:xfrm>
            <a:off x="338697" y="3182199"/>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123</a:t>
            </a:r>
            <a:endParaRPr dirty="0"/>
          </a:p>
        </p:txBody>
      </p:sp>
      <p:sp>
        <p:nvSpPr>
          <p:cNvPr id="22" name="Google Shape;22;p29"/>
          <p:cNvSpPr/>
          <p:nvPr/>
        </p:nvSpPr>
        <p:spPr>
          <a:xfrm>
            <a:off x="420127" y="2753847"/>
            <a:ext cx="1269525"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 name="Google Shape;24;p29"/>
          <p:cNvSpPr/>
          <p:nvPr/>
        </p:nvSpPr>
        <p:spPr>
          <a:xfrm>
            <a:off x="6714463" y="1251642"/>
            <a:ext cx="5250244" cy="5486042"/>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cxnSp>
        <p:nvCxnSpPr>
          <p:cNvPr id="25" name="Google Shape;25;p29"/>
          <p:cNvCxnSpPr/>
          <p:nvPr userDrawn="1"/>
        </p:nvCxnSpPr>
        <p:spPr>
          <a:xfrm>
            <a:off x="7105432" y="3799913"/>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p:cNvSpPr/>
          <p:nvPr/>
        </p:nvSpPr>
        <p:spPr>
          <a:xfrm>
            <a:off x="6931" y="5505568"/>
            <a:ext cx="4514270"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27;p29"/>
          <p:cNvSpPr txBox="1"/>
          <p:nvPr/>
        </p:nvSpPr>
        <p:spPr>
          <a:xfrm>
            <a:off x="242828" y="5666317"/>
            <a:ext cx="2159236" cy="4616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6A6A6"/>
              </a:buClr>
              <a:buSzPts val="1200"/>
              <a:buFont typeface="Montserrat"/>
              <a:buNone/>
            </a:pPr>
            <a:r>
              <a:rPr lang="en-US" sz="1200" b="1" i="0" u="none" strike="noStrike" cap="none" dirty="0">
                <a:solidFill>
                  <a:srgbClr val="A6A6A6"/>
                </a:solidFill>
                <a:latin typeface="Montserrat"/>
                <a:ea typeface="Montserrat"/>
                <a:cs typeface="Montserrat"/>
                <a:sym typeface="Montserrat"/>
              </a:rPr>
              <a:t>Questions during Class?</a:t>
            </a:r>
          </a:p>
          <a:p>
            <a:pPr marL="0" marR="0" lvl="0" indent="0" algn="l" defTabSz="914400" rtl="0" eaLnBrk="1" fontAlgn="auto" latinLnBrk="0" hangingPunct="1">
              <a:lnSpc>
                <a:spcPct val="100000"/>
              </a:lnSpc>
              <a:spcBef>
                <a:spcPts val="0"/>
              </a:spcBef>
              <a:spcAft>
                <a:spcPts val="0"/>
              </a:spcAft>
              <a:buClr>
                <a:srgbClr val="A6A6A6"/>
              </a:buClr>
              <a:buSzPts val="1200"/>
              <a:buFont typeface="Montserrat"/>
              <a:buNone/>
              <a:tabLst/>
              <a:defRPr/>
            </a:pPr>
            <a:r>
              <a:rPr lang="en-US" sz="1200" b="1" i="0" u="none" strike="noStrike" cap="none" dirty="0">
                <a:solidFill>
                  <a:srgbClr val="595959"/>
                </a:solidFill>
                <a:latin typeface="Montserrat SemiBold"/>
                <a:ea typeface="Montserrat SemiBold"/>
                <a:cs typeface="Montserrat SemiBold"/>
                <a:sym typeface="Montserrat SemiBold"/>
              </a:rPr>
              <a:t>Raise hand or send here</a:t>
            </a:r>
            <a:endParaRPr lang="en-US" sz="1200" dirty="0"/>
          </a:p>
        </p:txBody>
      </p:sp>
      <p:sp>
        <p:nvSpPr>
          <p:cNvPr id="28" name="Google Shape;28;p29"/>
          <p:cNvSpPr txBox="1"/>
          <p:nvPr/>
        </p:nvSpPr>
        <p:spPr>
          <a:xfrm>
            <a:off x="242828" y="6094422"/>
            <a:ext cx="2154864" cy="5847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rgbClr val="595959"/>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0" i="0" u="none" strike="noStrike" cap="none" dirty="0">
                <a:solidFill>
                  <a:srgbClr val="595959"/>
                </a:solidFill>
                <a:latin typeface="Montserrat SemiBold"/>
                <a:ea typeface="Montserrat SemiBold"/>
                <a:cs typeface="Montserrat SemiBold"/>
                <a:sym typeface="Montserrat SemiBold"/>
              </a:rPr>
              <a:t>sli.do    #cse123 </a:t>
            </a:r>
            <a:endParaRPr dirty="0"/>
          </a:p>
        </p:txBody>
      </p:sp>
      <p:sp>
        <p:nvSpPr>
          <p:cNvPr id="4" name="Content Placeholder 3">
            <a:extLst>
              <a:ext uri="{FF2B5EF4-FFF2-40B4-BE49-F238E27FC236}">
                <a16:creationId xmlns:a16="http://schemas.microsoft.com/office/drawing/2014/main" id="{09B5095B-504B-A3F8-FCC4-C84802EB2033}"/>
              </a:ext>
            </a:extLst>
          </p:cNvPr>
          <p:cNvSpPr>
            <a:spLocks noGrp="1"/>
          </p:cNvSpPr>
          <p:nvPr>
            <p:ph sz="quarter" idx="13"/>
          </p:nvPr>
        </p:nvSpPr>
        <p:spPr>
          <a:xfrm>
            <a:off x="2397125" y="1766888"/>
            <a:ext cx="798513" cy="661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Google Shape;6;p28">
            <a:extLst>
              <a:ext uri="{FF2B5EF4-FFF2-40B4-BE49-F238E27FC236}">
                <a16:creationId xmlns:a16="http://schemas.microsoft.com/office/drawing/2014/main" id="{90DE1CCA-3C44-4A8B-8512-85130B59739C}"/>
              </a:ext>
            </a:extLst>
          </p:cNvPr>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 name="Google Shape;7;p28" descr="Picture 6">
            <a:extLst>
              <a:ext uri="{FF2B5EF4-FFF2-40B4-BE49-F238E27FC236}">
                <a16:creationId xmlns:a16="http://schemas.microsoft.com/office/drawing/2014/main" id="{5CC3B2A6-B9E4-4692-B1C5-C4AFE479505E}"/>
              </a:ext>
            </a:extLst>
          </p:cNvPr>
          <p:cNvPicPr preferRelativeResize="0"/>
          <p:nvPr userDrawn="1"/>
        </p:nvPicPr>
        <p:blipFill rotWithShape="1">
          <a:blip r:embed="rId3">
            <a:alphaModFix/>
          </a:blip>
          <a:srcRect/>
          <a:stretch/>
        </p:blipFill>
        <p:spPr>
          <a:xfrm>
            <a:off x="29762" y="-5988"/>
            <a:ext cx="2150723" cy="169039"/>
          </a:xfrm>
          <a:prstGeom prst="rect">
            <a:avLst/>
          </a:prstGeom>
          <a:noFill/>
          <a:ln>
            <a:noFill/>
          </a:ln>
        </p:spPr>
      </p:pic>
      <p:sp>
        <p:nvSpPr>
          <p:cNvPr id="33" name="Google Shape;8;p28">
            <a:extLst>
              <a:ext uri="{FF2B5EF4-FFF2-40B4-BE49-F238E27FC236}">
                <a16:creationId xmlns:a16="http://schemas.microsoft.com/office/drawing/2014/main" id="{1897D9CE-58CC-4DB4-A4A6-DD3585087B5E}"/>
              </a:ext>
            </a:extLst>
          </p:cNvPr>
          <p:cNvSpPr txBox="1"/>
          <p:nvPr userDrawn="1"/>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123 Spring 2026</a:t>
            </a:r>
            <a:endParaRPr dirty="0"/>
          </a:p>
        </p:txBody>
      </p:sp>
      <p:sp>
        <p:nvSpPr>
          <p:cNvPr id="2" name="Google Shape;92;p1">
            <a:extLst>
              <a:ext uri="{FF2B5EF4-FFF2-40B4-BE49-F238E27FC236}">
                <a16:creationId xmlns:a16="http://schemas.microsoft.com/office/drawing/2014/main" id="{C96B5491-F7FA-23FC-FB30-12701599F978}"/>
              </a:ext>
            </a:extLst>
          </p:cNvPr>
          <p:cNvSpPr txBox="1"/>
          <p:nvPr userDrawn="1"/>
        </p:nvSpPr>
        <p:spPr>
          <a:xfrm>
            <a:off x="7148325" y="1757973"/>
            <a:ext cx="4385400" cy="17850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p:txBody>
      </p:sp>
      <p:sp>
        <p:nvSpPr>
          <p:cNvPr id="3" name="Google Shape;94;p1">
            <a:extLst>
              <a:ext uri="{FF2B5EF4-FFF2-40B4-BE49-F238E27FC236}">
                <a16:creationId xmlns:a16="http://schemas.microsoft.com/office/drawing/2014/main" id="{9ED2A101-430A-CE69-E5BC-7D6DD50BF4E3}"/>
              </a:ext>
            </a:extLst>
          </p:cNvPr>
          <p:cNvSpPr txBox="1"/>
          <p:nvPr userDrawn="1"/>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p>
        </p:txBody>
      </p:sp>
      <p:sp>
        <p:nvSpPr>
          <p:cNvPr id="11" name="TextBox 10">
            <a:extLst>
              <a:ext uri="{FF2B5EF4-FFF2-40B4-BE49-F238E27FC236}">
                <a16:creationId xmlns:a16="http://schemas.microsoft.com/office/drawing/2014/main" id="{5C8C360F-4256-FEE1-7C14-17182C543AFA}"/>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13: Binary Trees</a:t>
            </a:r>
          </a:p>
        </p:txBody>
      </p:sp>
      <p:sp>
        <p:nvSpPr>
          <p:cNvPr id="12" name="Google Shape;23;p29">
            <a:extLst>
              <a:ext uri="{FF2B5EF4-FFF2-40B4-BE49-F238E27FC236}">
                <a16:creationId xmlns:a16="http://schemas.microsoft.com/office/drawing/2014/main" id="{8AB0C156-E646-655A-EAEF-6213F4E43055}"/>
              </a:ext>
            </a:extLst>
          </p:cNvPr>
          <p:cNvSpPr txBox="1"/>
          <p:nvPr userDrawn="1"/>
        </p:nvSpPr>
        <p:spPr>
          <a:xfrm>
            <a:off x="486355" y="2794656"/>
            <a:ext cx="113706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0" i="0" u="none" strike="noStrike" cap="none" dirty="0">
                <a:solidFill>
                  <a:srgbClr val="FFFFFF"/>
                </a:solidFill>
                <a:latin typeface="Montserrat"/>
                <a:ea typeface="Montserrat"/>
                <a:cs typeface="Montserrat"/>
                <a:sym typeface="Montserrat"/>
              </a:rPr>
              <a:t>LEC 13</a:t>
            </a:r>
            <a:endParaRPr dirty="0"/>
          </a:p>
        </p:txBody>
      </p:sp>
    </p:spTree>
    <p:extLst>
      <p:ext uri="{BB962C8B-B14F-4D97-AF65-F5344CB8AC3E}">
        <p14:creationId xmlns:p14="http://schemas.microsoft.com/office/powerpoint/2010/main" val="248140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Spring 2026</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13: Binary Trees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 id="2147483658" r:id="rId8"/>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3fZiDBuo8bMbuQCWwhcluE?si=LZUfkfdGRJiBio82B6PowA"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131885" y="4013370"/>
            <a:ext cx="6471138" cy="1954787"/>
          </a:xfrm>
          <a:prstGeom prst="rect">
            <a:avLst/>
          </a:prstGeom>
          <a:noFill/>
          <a:ln>
            <a:noFill/>
          </a:ln>
        </p:spPr>
        <p:txBody>
          <a:bodyPr spcFirstLastPara="1" wrap="square" lIns="45700" tIns="45700" rIns="45700" bIns="45700" anchor="t" anchorCtr="0">
            <a:noAutofit/>
          </a:bodyPr>
          <a:lstStyle/>
          <a:p>
            <a:pPr lvl="0"/>
            <a:r>
              <a:rPr lang="en-US" sz="4000" dirty="0"/>
              <a:t>Binary Trees</a:t>
            </a:r>
            <a:endParaRPr sz="3800" dirty="0">
              <a:latin typeface="Montserrat SemiBold" panose="00000700000000000000" pitchFamily="2" charset="0"/>
            </a:endParaRPr>
          </a:p>
        </p:txBody>
      </p:sp>
      <p:sp>
        <p:nvSpPr>
          <p:cNvPr id="94" name="Google Shape;94;p1"/>
          <p:cNvSpPr txBox="1"/>
          <p:nvPr/>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p>
        </p:txBody>
      </p:sp>
      <p:sp>
        <p:nvSpPr>
          <p:cNvPr id="7" name="TextBox 6">
            <a:extLst>
              <a:ext uri="{FF2B5EF4-FFF2-40B4-BE49-F238E27FC236}">
                <a16:creationId xmlns:a16="http://schemas.microsoft.com/office/drawing/2014/main" id="{D68D04F4-55AB-5CE1-FC37-42BEC912BC09}"/>
              </a:ext>
            </a:extLst>
          </p:cNvPr>
          <p:cNvSpPr txBox="1"/>
          <p:nvPr/>
        </p:nvSpPr>
        <p:spPr>
          <a:xfrm>
            <a:off x="7071026" y="2237509"/>
            <a:ext cx="4539900" cy="1200329"/>
          </a:xfrm>
          <a:prstGeom prst="rect">
            <a:avLst/>
          </a:prstGeom>
          <a:noFill/>
        </p:spPr>
        <p:txBody>
          <a:bodyPr wrap="square" rtlCol="0">
            <a:spAutoFit/>
          </a:bodyPr>
          <a:lstStyle/>
          <a:p>
            <a:pPr algn="ctr"/>
            <a:endParaRPr lang="en-US" i="1" dirty="0"/>
          </a:p>
          <a:p>
            <a:pPr algn="ctr"/>
            <a:r>
              <a:rPr lang="en-US" i="1" dirty="0"/>
              <a:t>What is your favorite study spot on campus?</a:t>
            </a:r>
            <a:endParaRPr lang="en-US" dirty="0"/>
          </a:p>
          <a:p>
            <a:pPr algn="ctr"/>
            <a:endParaRPr lang="en-US" b="1" dirty="0">
              <a:solidFill>
                <a:schemeClr val="accent6"/>
              </a:solidFill>
              <a:cs typeface="Calibri"/>
              <a:sym typeface="Calibri"/>
            </a:endParaRPr>
          </a:p>
          <a:p>
            <a:pPr algn="ctr"/>
            <a:r>
              <a:rPr lang="en-US" b="1" dirty="0">
                <a:solidFill>
                  <a:schemeClr val="accent6"/>
                </a:solidFill>
                <a:cs typeface="Calibri"/>
                <a:sym typeface="Calibri"/>
              </a:rPr>
              <a:t>Respond on sli.do!</a:t>
            </a:r>
            <a:endParaRPr lang="en-US" b="1" dirty="0">
              <a:solidFill>
                <a:schemeClr val="accent6"/>
              </a:solidFill>
              <a:latin typeface="Calibri" panose="020F0502020204030204" pitchFamily="34" charset="0"/>
              <a:cs typeface="Calibri" panose="020F0502020204030204" pitchFamily="34" charset="0"/>
            </a:endParaRPr>
          </a:p>
        </p:txBody>
      </p:sp>
      <p:sp>
        <p:nvSpPr>
          <p:cNvPr id="6" name="Google Shape;96;p1">
            <a:extLst>
              <a:ext uri="{FF2B5EF4-FFF2-40B4-BE49-F238E27FC236}">
                <a16:creationId xmlns:a16="http://schemas.microsoft.com/office/drawing/2014/main" id="{7FDA8BAD-991D-4A18-B55C-D0E124FB9B62}"/>
              </a:ext>
            </a:extLst>
          </p:cNvPr>
          <p:cNvSpPr txBox="1"/>
          <p:nvPr/>
        </p:nvSpPr>
        <p:spPr>
          <a:xfrm>
            <a:off x="6519481" y="3741864"/>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75000"/>
                    <a:lumOff val="25000"/>
                  </a:schemeClr>
                </a:solidFill>
                <a:latin typeface="Montserrat ExtraBold"/>
                <a:ea typeface="Montserrat ExtraBold"/>
                <a:cs typeface="Montserrat ExtraBold"/>
                <a:sym typeface="Montserrat ExtraBold"/>
              </a:rPr>
              <a:t>Instructor:</a:t>
            </a:r>
            <a:endParaRPr sz="2000" dirty="0">
              <a:solidFill>
                <a:schemeClr val="tx1">
                  <a:lumMod val="75000"/>
                  <a:lumOff val="25000"/>
                </a:schemeClr>
              </a:solidFill>
              <a:latin typeface="Montserrat ExtraBold"/>
              <a:ea typeface="Montserrat ExtraBold"/>
              <a:cs typeface="Montserrat ExtraBold"/>
              <a:sym typeface="Montserrat ExtraBold"/>
            </a:endParaRPr>
          </a:p>
        </p:txBody>
      </p:sp>
      <p:sp>
        <p:nvSpPr>
          <p:cNvPr id="8" name="Google Shape;98;p1">
            <a:extLst>
              <a:ext uri="{FF2B5EF4-FFF2-40B4-BE49-F238E27FC236}">
                <a16:creationId xmlns:a16="http://schemas.microsoft.com/office/drawing/2014/main" id="{4233714C-5F72-44B4-8573-F08DE81F3408}"/>
              </a:ext>
            </a:extLst>
          </p:cNvPr>
          <p:cNvSpPr txBox="1"/>
          <p:nvPr/>
        </p:nvSpPr>
        <p:spPr>
          <a:xfrm>
            <a:off x="8657726" y="3736492"/>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75000"/>
                    <a:lumOff val="25000"/>
                  </a:schemeClr>
                </a:solidFill>
                <a:latin typeface="Montserrat SemiBold"/>
                <a:ea typeface="Montserrat SemiBold"/>
                <a:cs typeface="Montserrat SemiBold"/>
                <a:sym typeface="Montserrat SemiBold"/>
              </a:rPr>
              <a:t>Miya </a:t>
            </a:r>
            <a:r>
              <a:rPr lang="en-US" sz="2000" dirty="0" err="1">
                <a:solidFill>
                  <a:schemeClr val="tx1">
                    <a:lumMod val="75000"/>
                    <a:lumOff val="25000"/>
                  </a:schemeClr>
                </a:solidFill>
                <a:latin typeface="Montserrat SemiBold"/>
                <a:ea typeface="Montserrat SemiBold"/>
                <a:cs typeface="Montserrat SemiBold"/>
                <a:sym typeface="Montserrat SemiBold"/>
              </a:rPr>
              <a:t>Natsuhara</a:t>
            </a:r>
            <a:endParaRPr lang="en-US" sz="2000" dirty="0">
              <a:solidFill>
                <a:schemeClr val="tx1">
                  <a:lumMod val="75000"/>
                  <a:lumOff val="25000"/>
                </a:schemeClr>
              </a:solidFill>
              <a:latin typeface="Montserrat SemiBold"/>
              <a:ea typeface="Montserrat SemiBold"/>
              <a:cs typeface="Montserrat SemiBold"/>
              <a:sym typeface="Montserrat SemiBold"/>
            </a:endParaRPr>
          </a:p>
        </p:txBody>
      </p:sp>
      <p:sp>
        <p:nvSpPr>
          <p:cNvPr id="9" name="Google Shape;96;p1">
            <a:extLst>
              <a:ext uri="{FF2B5EF4-FFF2-40B4-BE49-F238E27FC236}">
                <a16:creationId xmlns:a16="http://schemas.microsoft.com/office/drawing/2014/main" id="{B20B39CF-DA70-43DD-A4DE-25A5914EBCAA}"/>
              </a:ext>
            </a:extLst>
          </p:cNvPr>
          <p:cNvSpPr txBox="1"/>
          <p:nvPr/>
        </p:nvSpPr>
        <p:spPr>
          <a:xfrm>
            <a:off x="5500614" y="4433103"/>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75000"/>
                    <a:lumOff val="25000"/>
                  </a:schemeClr>
                </a:solidFill>
                <a:latin typeface="Montserrat ExtraBold"/>
                <a:ea typeface="Montserrat ExtraBold"/>
                <a:cs typeface="Montserrat ExtraBold"/>
                <a:sym typeface="Montserrat ExtraBold"/>
              </a:rPr>
              <a:t>TAs:</a:t>
            </a:r>
            <a:endParaRPr sz="2000" dirty="0">
              <a:solidFill>
                <a:schemeClr val="tx1">
                  <a:lumMod val="75000"/>
                  <a:lumOff val="25000"/>
                </a:schemeClr>
              </a:solidFill>
              <a:latin typeface="Montserrat ExtraBold"/>
              <a:ea typeface="Montserrat ExtraBold"/>
              <a:cs typeface="Montserrat ExtraBold"/>
              <a:sym typeface="Montserrat ExtraBold"/>
            </a:endParaRPr>
          </a:p>
        </p:txBody>
      </p:sp>
      <p:sp>
        <p:nvSpPr>
          <p:cNvPr id="10" name="TextBox 9">
            <a:extLst>
              <a:ext uri="{FF2B5EF4-FFF2-40B4-BE49-F238E27FC236}">
                <a16:creationId xmlns:a16="http://schemas.microsoft.com/office/drawing/2014/main" id="{4096974E-DBB3-407C-B70D-BC2B921A4E52}"/>
              </a:ext>
            </a:extLst>
          </p:cNvPr>
          <p:cNvSpPr txBox="1"/>
          <p:nvPr/>
        </p:nvSpPr>
        <p:spPr>
          <a:xfrm>
            <a:off x="7643103" y="4255881"/>
            <a:ext cx="4011913" cy="2154436"/>
          </a:xfrm>
          <a:prstGeom prst="rect">
            <a:avLst/>
          </a:prstGeom>
          <a:noFill/>
        </p:spPr>
        <p:txBody>
          <a:bodyPr wrap="square" numCol="4" rtlCol="0">
            <a:spAutoFit/>
          </a:bodyPr>
          <a:lstStyle/>
          <a:p>
            <a:r>
              <a:rPr lang="en-US" sz="1200" dirty="0" err="1">
                <a:latin typeface="Montserrat" panose="00000500000000000000" pitchFamily="2" charset="0"/>
              </a:rPr>
              <a:t>Arohan</a:t>
            </a:r>
            <a:endParaRPr lang="en-US" sz="1200" dirty="0">
              <a:latin typeface="Montserrat" panose="00000500000000000000" pitchFamily="2" charset="0"/>
            </a:endParaRPr>
          </a:p>
          <a:p>
            <a:r>
              <a:rPr lang="en-US" sz="1200" dirty="0" err="1">
                <a:latin typeface="Montserrat" panose="00000500000000000000" pitchFamily="2" charset="0"/>
              </a:rPr>
              <a:t>Sreshta</a:t>
            </a:r>
            <a:endParaRPr lang="en-US" sz="1200" dirty="0">
              <a:latin typeface="Montserrat" panose="00000500000000000000" pitchFamily="2" charset="0"/>
            </a:endParaRPr>
          </a:p>
          <a:p>
            <a:r>
              <a:rPr lang="en-US" sz="1200" dirty="0" err="1">
                <a:latin typeface="Montserrat" panose="00000500000000000000" pitchFamily="2" charset="0"/>
              </a:rPr>
              <a:t>Rushil</a:t>
            </a:r>
            <a:endParaRPr lang="en-US" sz="1200" dirty="0">
              <a:latin typeface="Montserrat" panose="00000500000000000000" pitchFamily="2" charset="0"/>
            </a:endParaRPr>
          </a:p>
          <a:p>
            <a:r>
              <a:rPr lang="en-US" sz="1200" dirty="0">
                <a:latin typeface="Montserrat" panose="00000500000000000000" pitchFamily="2" charset="0"/>
              </a:rPr>
              <a:t>Sean B</a:t>
            </a:r>
          </a:p>
          <a:p>
            <a:r>
              <a:rPr lang="en-US" sz="1200" dirty="0">
                <a:latin typeface="Montserrat" panose="00000500000000000000" pitchFamily="2" charset="0"/>
              </a:rPr>
              <a:t>Chloe</a:t>
            </a:r>
          </a:p>
          <a:p>
            <a:r>
              <a:rPr lang="en-US" sz="1200" dirty="0">
                <a:latin typeface="Montserrat" panose="00000500000000000000" pitchFamily="2" charset="0"/>
              </a:rPr>
              <a:t>Jenny</a:t>
            </a:r>
          </a:p>
          <a:p>
            <a:r>
              <a:rPr lang="en-US" sz="1200" dirty="0">
                <a:latin typeface="Montserrat" panose="00000500000000000000" pitchFamily="2" charset="0"/>
              </a:rPr>
              <a:t>Nate</a:t>
            </a:r>
          </a:p>
          <a:p>
            <a:r>
              <a:rPr lang="en-US" sz="1200" dirty="0" err="1">
                <a:latin typeface="Montserrat" panose="00000500000000000000" pitchFamily="2" charset="0"/>
              </a:rPr>
              <a:t>Saachi</a:t>
            </a:r>
            <a:endParaRPr lang="en-US" sz="1200" dirty="0">
              <a:latin typeface="Montserrat" panose="00000500000000000000" pitchFamily="2" charset="0"/>
            </a:endParaRPr>
          </a:p>
          <a:p>
            <a:r>
              <a:rPr lang="en-US" sz="1200" dirty="0" err="1">
                <a:latin typeface="Montserrat" panose="00000500000000000000" pitchFamily="2" charset="0"/>
              </a:rPr>
              <a:t>Hawa</a:t>
            </a:r>
            <a:endParaRPr lang="en-US" sz="1200" dirty="0">
              <a:latin typeface="Montserrat" panose="00000500000000000000" pitchFamily="2" charset="0"/>
            </a:endParaRPr>
          </a:p>
          <a:p>
            <a:r>
              <a:rPr lang="en-US" sz="1200" dirty="0">
                <a:latin typeface="Montserrat" panose="00000500000000000000" pitchFamily="2" charset="0"/>
              </a:rPr>
              <a:t>Maggie</a:t>
            </a:r>
          </a:p>
          <a:p>
            <a:r>
              <a:rPr lang="en-US" sz="1200" dirty="0">
                <a:latin typeface="Montserrat" panose="00000500000000000000" pitchFamily="2" charset="0"/>
              </a:rPr>
              <a:t>Sean E</a:t>
            </a:r>
          </a:p>
          <a:p>
            <a:r>
              <a:rPr lang="en-US" sz="1200" dirty="0" err="1">
                <a:latin typeface="Montserrat" panose="00000500000000000000" pitchFamily="2" charset="0"/>
              </a:rPr>
              <a:t>Shiven</a:t>
            </a:r>
            <a:endParaRPr lang="en-US" sz="1200" dirty="0">
              <a:latin typeface="Montserrat" panose="00000500000000000000" pitchFamily="2" charset="0"/>
            </a:endParaRPr>
          </a:p>
          <a:p>
            <a:r>
              <a:rPr lang="en-US" sz="1200" dirty="0" err="1">
                <a:latin typeface="Montserrat" panose="00000500000000000000" pitchFamily="2" charset="0"/>
              </a:rPr>
              <a:t>Vrinda</a:t>
            </a:r>
            <a:endParaRPr lang="en-US" sz="1200" dirty="0">
              <a:latin typeface="Montserrat" panose="00000500000000000000" pitchFamily="2" charset="0"/>
            </a:endParaRPr>
          </a:p>
          <a:p>
            <a:r>
              <a:rPr lang="en-US" sz="1200" dirty="0">
                <a:latin typeface="Montserrat" panose="00000500000000000000" pitchFamily="2" charset="0"/>
              </a:rPr>
              <a:t>Gavin</a:t>
            </a:r>
          </a:p>
          <a:p>
            <a:r>
              <a:rPr lang="en-US" sz="1200" dirty="0">
                <a:latin typeface="Montserrat" panose="00000500000000000000" pitchFamily="2" charset="0"/>
              </a:rPr>
              <a:t>Shreya</a:t>
            </a:r>
          </a:p>
          <a:p>
            <a:r>
              <a:rPr lang="en-US" sz="1200" dirty="0">
                <a:latin typeface="Montserrat" panose="00000500000000000000" pitchFamily="2" charset="0"/>
              </a:rPr>
              <a:t>Jonah</a:t>
            </a:r>
          </a:p>
          <a:p>
            <a:r>
              <a:rPr lang="en-US" sz="1200" dirty="0">
                <a:latin typeface="Montserrat" panose="00000500000000000000" pitchFamily="2" charset="0"/>
              </a:rPr>
              <a:t>Renee</a:t>
            </a:r>
          </a:p>
          <a:p>
            <a:r>
              <a:rPr lang="en-US" sz="1200" dirty="0">
                <a:latin typeface="Montserrat" panose="00000500000000000000" pitchFamily="2" charset="0"/>
              </a:rPr>
              <a:t>Chris</a:t>
            </a:r>
          </a:p>
          <a:p>
            <a:r>
              <a:rPr lang="en-US" sz="1200" dirty="0">
                <a:latin typeface="Montserrat" panose="00000500000000000000" pitchFamily="2" charset="0"/>
              </a:rPr>
              <a:t>Ishita</a:t>
            </a:r>
          </a:p>
          <a:p>
            <a:r>
              <a:rPr lang="en-US" sz="1200" dirty="0" err="1">
                <a:latin typeface="Montserrat" panose="00000500000000000000" pitchFamily="2" charset="0"/>
              </a:rPr>
              <a:t>Kuhu</a:t>
            </a:r>
            <a:endParaRPr lang="en-US" sz="1200" dirty="0">
              <a:latin typeface="Montserrat" panose="00000500000000000000" pitchFamily="2" charset="0"/>
            </a:endParaRPr>
          </a:p>
          <a:p>
            <a:r>
              <a:rPr lang="en-US" sz="1200" dirty="0">
                <a:latin typeface="Montserrat" panose="00000500000000000000" pitchFamily="2" charset="0"/>
              </a:rPr>
              <a:t>Kavya</a:t>
            </a:r>
          </a:p>
          <a:p>
            <a:r>
              <a:rPr lang="en-US" sz="1200" dirty="0">
                <a:latin typeface="Montserrat" panose="00000500000000000000" pitchFamily="2" charset="0"/>
              </a:rPr>
              <a:t>Misha</a:t>
            </a:r>
          </a:p>
          <a:p>
            <a:r>
              <a:rPr lang="en-US" sz="1200" dirty="0" err="1">
                <a:latin typeface="Montserrat" panose="00000500000000000000" pitchFamily="2" charset="0"/>
              </a:rPr>
              <a:t>Yuntong</a:t>
            </a:r>
            <a:endParaRPr lang="en-US" sz="1200" dirty="0">
              <a:latin typeface="Montserrat" panose="00000500000000000000" pitchFamily="2" charset="0"/>
            </a:endParaRPr>
          </a:p>
          <a:p>
            <a:r>
              <a:rPr lang="en-US" sz="1200" dirty="0">
                <a:latin typeface="Montserrat" panose="00000500000000000000" pitchFamily="2" charset="0"/>
              </a:rPr>
              <a:t>Amiya</a:t>
            </a:r>
          </a:p>
          <a:p>
            <a:r>
              <a:rPr lang="en-US" sz="1200" dirty="0">
                <a:latin typeface="Montserrat" panose="00000500000000000000" pitchFamily="2" charset="0"/>
              </a:rPr>
              <a:t>Sahana</a:t>
            </a:r>
          </a:p>
          <a:p>
            <a:r>
              <a:rPr lang="en-US" sz="1200" dirty="0">
                <a:latin typeface="Montserrat" panose="00000500000000000000" pitchFamily="2" charset="0"/>
              </a:rPr>
              <a:t>Anirudh</a:t>
            </a:r>
          </a:p>
          <a:p>
            <a:r>
              <a:rPr lang="en-US" sz="1200" dirty="0">
                <a:latin typeface="Montserrat" panose="00000500000000000000" pitchFamily="2" charset="0"/>
              </a:rPr>
              <a:t>Rohan</a:t>
            </a:r>
          </a:p>
          <a:p>
            <a:r>
              <a:rPr lang="en-US" sz="1200" dirty="0">
                <a:latin typeface="Montserrat" panose="00000500000000000000" pitchFamily="2" charset="0"/>
              </a:rPr>
              <a:t>Crystal</a:t>
            </a:r>
          </a:p>
          <a:p>
            <a:r>
              <a:rPr lang="en-US" sz="1200" dirty="0" err="1">
                <a:latin typeface="Montserrat" panose="00000500000000000000" pitchFamily="2" charset="0"/>
              </a:rPr>
              <a:t>Eeshani</a:t>
            </a:r>
            <a:endParaRPr lang="en-US" sz="1200" dirty="0">
              <a:latin typeface="Montserrat" panose="00000500000000000000" pitchFamily="2" charset="0"/>
            </a:endParaRPr>
          </a:p>
          <a:p>
            <a:r>
              <a:rPr lang="en-US" sz="1200" dirty="0" err="1">
                <a:latin typeface="Montserrat" panose="00000500000000000000" pitchFamily="2" charset="0"/>
              </a:rPr>
              <a:t>Prakshi</a:t>
            </a:r>
            <a:endParaRPr lang="en-US" sz="1200" dirty="0">
              <a:latin typeface="Montserrat" panose="00000500000000000000" pitchFamily="2" charset="0"/>
            </a:endParaRPr>
          </a:p>
          <a:p>
            <a:r>
              <a:rPr lang="en-US" sz="1200" dirty="0">
                <a:latin typeface="Montserrat" panose="00000500000000000000" pitchFamily="2" charset="0"/>
              </a:rPr>
              <a:t>Aidan</a:t>
            </a:r>
          </a:p>
          <a:p>
            <a:r>
              <a:rPr lang="en-US" sz="1200" dirty="0">
                <a:latin typeface="Montserrat" panose="00000500000000000000" pitchFamily="2" charset="0"/>
              </a:rPr>
              <a:t>Cora</a:t>
            </a:r>
          </a:p>
          <a:p>
            <a:r>
              <a:rPr lang="en-US" sz="1200" dirty="0" err="1">
                <a:latin typeface="Montserrat" panose="00000500000000000000" pitchFamily="2" charset="0"/>
              </a:rPr>
              <a:t>Nhan</a:t>
            </a:r>
            <a:endParaRPr lang="en-US" sz="1200" dirty="0">
              <a:latin typeface="Montserrat" panose="00000500000000000000" pitchFamily="2" charset="0"/>
            </a:endParaRPr>
          </a:p>
          <a:p>
            <a:r>
              <a:rPr lang="en-US" sz="1200" dirty="0">
                <a:latin typeface="Montserrat" panose="00000500000000000000" pitchFamily="2" charset="0"/>
              </a:rPr>
              <a:t>Anya</a:t>
            </a:r>
          </a:p>
          <a:p>
            <a:r>
              <a:rPr lang="en-US" sz="1200" dirty="0">
                <a:latin typeface="Montserrat" panose="00000500000000000000" pitchFamily="2" charset="0"/>
              </a:rPr>
              <a:t>Anisha</a:t>
            </a:r>
          </a:p>
          <a:p>
            <a:r>
              <a:rPr lang="en-US" sz="1200" dirty="0">
                <a:latin typeface="Montserrat" panose="00000500000000000000" pitchFamily="2" charset="0"/>
              </a:rPr>
              <a:t>Trien</a:t>
            </a:r>
          </a:p>
          <a:p>
            <a:r>
              <a:rPr lang="en-US" sz="1200" dirty="0">
                <a:latin typeface="Montserrat" panose="00000500000000000000" pitchFamily="2" charset="0"/>
              </a:rPr>
              <a:t>Neal</a:t>
            </a:r>
          </a:p>
          <a:p>
            <a:r>
              <a:rPr lang="en-US" sz="1200" dirty="0">
                <a:latin typeface="Montserrat" panose="00000500000000000000" pitchFamily="2" charset="0"/>
              </a:rPr>
              <a:t>Evan</a:t>
            </a:r>
          </a:p>
          <a:p>
            <a:r>
              <a:rPr lang="en-US" sz="1200" dirty="0">
                <a:latin typeface="Montserrat" panose="00000500000000000000" pitchFamily="2" charset="0"/>
              </a:rPr>
              <a:t>Rena</a:t>
            </a:r>
          </a:p>
        </p:txBody>
      </p:sp>
      <p:sp>
        <p:nvSpPr>
          <p:cNvPr id="11" name="TextBox 10">
            <a:extLst>
              <a:ext uri="{FF2B5EF4-FFF2-40B4-BE49-F238E27FC236}">
                <a16:creationId xmlns:a16="http://schemas.microsoft.com/office/drawing/2014/main" id="{99D973B2-B089-42EB-ACDC-263E2BCCE3AC}"/>
              </a:ext>
            </a:extLst>
          </p:cNvPr>
          <p:cNvSpPr txBox="1"/>
          <p:nvPr/>
        </p:nvSpPr>
        <p:spPr>
          <a:xfrm>
            <a:off x="6815404" y="6360778"/>
            <a:ext cx="5208274" cy="369332"/>
          </a:xfrm>
          <a:prstGeom prst="rect">
            <a:avLst/>
          </a:prstGeom>
          <a:noFill/>
        </p:spPr>
        <p:txBody>
          <a:bodyPr wrap="square" rtlCol="0">
            <a:spAutoFit/>
          </a:bodyPr>
          <a:lstStyle/>
          <a:p>
            <a:r>
              <a:rPr lang="en-US" i="1" dirty="0">
                <a:solidFill>
                  <a:srgbClr val="535353"/>
                </a:solidFill>
                <a:latin typeface="Montserrat SemiBold" panose="00000700000000000000" pitchFamily="2" charset="0"/>
              </a:rPr>
              <a:t>Music </a:t>
            </a:r>
            <a:r>
              <a:rPr lang="en-US" dirty="0">
                <a:solidFill>
                  <a:srgbClr val="535353"/>
                </a:solidFill>
                <a:latin typeface="Montserrat SemiBold" panose="00000700000000000000" pitchFamily="2" charset="0"/>
              </a:rPr>
              <a:t>: 🌻 </a:t>
            </a:r>
            <a:r>
              <a:rPr lang="en-US" dirty="0">
                <a:solidFill>
                  <a:srgbClr val="535353"/>
                </a:solidFill>
                <a:latin typeface="Montserrat SemiBold" panose="00000700000000000000" pitchFamily="2" charset="0"/>
                <a:hlinkClick r:id="rId3"/>
              </a:rPr>
              <a:t>CSE 123 26sp Lecture Tunes</a:t>
            </a:r>
            <a:r>
              <a:rPr lang="en-US" dirty="0">
                <a:solidFill>
                  <a:srgbClr val="535353"/>
                </a:solidFill>
                <a:latin typeface="Montserrat SemiBold" panose="00000700000000000000" pitchFamily="2"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870-2373-2B03-570C-6B3CE09FAFB6}"/>
              </a:ext>
            </a:extLst>
          </p:cNvPr>
          <p:cNvSpPr>
            <a:spLocks noGrp="1"/>
          </p:cNvSpPr>
          <p:nvPr>
            <p:ph type="title"/>
          </p:nvPr>
        </p:nvSpPr>
        <p:spPr/>
        <p:txBody>
          <a:bodyPr/>
          <a:lstStyle/>
          <a:p>
            <a:r>
              <a:rPr lang="en-US" dirty="0"/>
              <a:t>Tree Terminology: siblings</a:t>
            </a:r>
          </a:p>
        </p:txBody>
      </p:sp>
      <p:grpSp>
        <p:nvGrpSpPr>
          <p:cNvPr id="6" name="Group 5" descr="family tree, showing sibling relationship">
            <a:extLst>
              <a:ext uri="{FF2B5EF4-FFF2-40B4-BE49-F238E27FC236}">
                <a16:creationId xmlns:a16="http://schemas.microsoft.com/office/drawing/2014/main" id="{FDA7BC27-EB22-42F1-8D0A-B9064FBEC5A4}"/>
              </a:ext>
            </a:extLst>
          </p:cNvPr>
          <p:cNvGrpSpPr/>
          <p:nvPr/>
        </p:nvGrpSpPr>
        <p:grpSpPr>
          <a:xfrm>
            <a:off x="699968" y="1077304"/>
            <a:ext cx="7100354" cy="6090990"/>
            <a:chOff x="699968" y="1077304"/>
            <a:chExt cx="7100354" cy="6090990"/>
          </a:xfrm>
        </p:grpSpPr>
        <p:pic>
          <p:nvPicPr>
            <p:cNvPr id="1026" name="Picture 2" descr="Family Genealogic Tree Parents And Grandparents Children Genealogy Pedigree  Genealogical Concept Vector Flat Illustration Stock Illustration - Download  Image Now - iStock">
              <a:extLst>
                <a:ext uri="{FF2B5EF4-FFF2-40B4-BE49-F238E27FC236}">
                  <a16:creationId xmlns:a16="http://schemas.microsoft.com/office/drawing/2014/main" id="{3D53AA9D-CF32-4E35-9236-285AD2A5B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68" y="1077304"/>
              <a:ext cx="7100354" cy="6090990"/>
            </a:xfrm>
            <a:prstGeom prst="rect">
              <a:avLst/>
            </a:prstGeom>
            <a:noFill/>
            <a:extLst>
              <a:ext uri="{909E8E84-426E-40DD-AFC4-6F175D3DCCD1}">
                <a14:hiddenFill xmlns:a14="http://schemas.microsoft.com/office/drawing/2010/main">
                  <a:solidFill>
                    <a:srgbClr val="FFFFFF"/>
                  </a:solidFill>
                </a14:hiddenFill>
              </a:ext>
            </a:extLst>
          </p:spPr>
        </p:pic>
        <p:sp>
          <p:nvSpPr>
            <p:cNvPr id="40" name="Oval 39">
              <a:extLst>
                <a:ext uri="{FF2B5EF4-FFF2-40B4-BE49-F238E27FC236}">
                  <a16:creationId xmlns:a16="http://schemas.microsoft.com/office/drawing/2014/main" id="{DE71692E-05D7-4B60-A2A1-DE5B44D18251}"/>
                </a:ext>
                <a:ext uri="{C183D7F6-B498-43B3-948B-1728B52AA6E4}">
                  <adec:decorative xmlns:adec="http://schemas.microsoft.com/office/drawing/2017/decorative" val="0"/>
                </a:ext>
              </a:extLst>
            </p:cNvPr>
            <p:cNvSpPr/>
            <p:nvPr/>
          </p:nvSpPr>
          <p:spPr>
            <a:xfrm rot="16200000">
              <a:off x="3925035" y="3801675"/>
              <a:ext cx="1324912" cy="1967160"/>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descr="Family Genealogic Tree Parents And Grandparents Children Genealogy Pedigree  Genealogical Concept Vector Flat Illustration Stock Illustration - Download  Image Now - iStock">
              <a:extLst>
                <a:ext uri="{FF2B5EF4-FFF2-40B4-BE49-F238E27FC236}">
                  <a16:creationId xmlns:a16="http://schemas.microsoft.com/office/drawing/2014/main" id="{CDA28A1E-4750-4940-AD25-4051781A56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206" t="54387" r="44677" b="30900"/>
            <a:stretch/>
          </p:blipFill>
          <p:spPr bwMode="auto">
            <a:xfrm>
              <a:off x="4728733" y="4432635"/>
              <a:ext cx="759751" cy="731054"/>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5" name="Group 4" descr="binary tree depiction with overallRoot variable at the top, holding a reference to a TreeNode holding data 1, left reference null and right reference pointing to another TreeNode holding data 2, left reference pointing to another TreeNode holding data 4 and left and right references null, and 2's right reference pointing to another TreeNode holding data 3, left and right references null&#10;&#10;node 4 and node 3 are labeled &quot;siblings&quot;">
            <a:extLst>
              <a:ext uri="{FF2B5EF4-FFF2-40B4-BE49-F238E27FC236}">
                <a16:creationId xmlns:a16="http://schemas.microsoft.com/office/drawing/2014/main" id="{4803D8CD-75CF-4D20-BD87-BE5ECEC59D84}"/>
              </a:ext>
            </a:extLst>
          </p:cNvPr>
          <p:cNvGrpSpPr/>
          <p:nvPr/>
        </p:nvGrpSpPr>
        <p:grpSpPr>
          <a:xfrm>
            <a:off x="7788583" y="707972"/>
            <a:ext cx="4218372" cy="5794860"/>
            <a:chOff x="7788583" y="707972"/>
            <a:chExt cx="4218372" cy="5794860"/>
          </a:xfrm>
        </p:grpSpPr>
        <p:sp>
          <p:nvSpPr>
            <p:cNvPr id="21" name="Oval 20">
              <a:extLst>
                <a:ext uri="{FF2B5EF4-FFF2-40B4-BE49-F238E27FC236}">
                  <a16:creationId xmlns:a16="http://schemas.microsoft.com/office/drawing/2014/main" id="{CF905CC4-7198-40A6-A840-860F1423838A}"/>
                </a:ext>
              </a:extLst>
            </p:cNvPr>
            <p:cNvSpPr/>
            <p:nvPr/>
          </p:nvSpPr>
          <p:spPr>
            <a:xfrm rot="16200000">
              <a:off x="8860113" y="3363438"/>
              <a:ext cx="1628019" cy="3572131"/>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7A20020-853C-499E-8905-53CBE82C2D01}"/>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7" name="TextBox 76">
              <a:extLst>
                <a:ext uri="{FF2B5EF4-FFF2-40B4-BE49-F238E27FC236}">
                  <a16:creationId xmlns:a16="http://schemas.microsoft.com/office/drawing/2014/main" id="{95348CE6-6512-4AB2-9810-B2F5F6329A43}"/>
                </a:ext>
              </a:extLst>
            </p:cNvPr>
            <p:cNvSpPr txBox="1"/>
            <p:nvPr/>
          </p:nvSpPr>
          <p:spPr>
            <a:xfrm>
              <a:off x="8736516" y="1676739"/>
              <a:ext cx="410690" cy="584775"/>
            </a:xfrm>
            <a:prstGeom prst="rect">
              <a:avLst/>
            </a:prstGeom>
            <a:noFill/>
          </p:spPr>
          <p:txBody>
            <a:bodyPr wrap="none" rtlCol="0">
              <a:spAutoFit/>
            </a:bodyPr>
            <a:lstStyle/>
            <a:p>
              <a:r>
                <a:rPr lang="en-US" sz="3200" dirty="0">
                  <a:latin typeface="Consolas" panose="020B0609020204030204" pitchFamily="49" charset="0"/>
                </a:rPr>
                <a:t>1</a:t>
              </a:r>
            </a:p>
          </p:txBody>
        </p:sp>
        <p:cxnSp>
          <p:nvCxnSpPr>
            <p:cNvPr id="78" name="Straight Arrow Connector 77">
              <a:extLst>
                <a:ext uri="{FF2B5EF4-FFF2-40B4-BE49-F238E27FC236}">
                  <a16:creationId xmlns:a16="http://schemas.microsoft.com/office/drawing/2014/main" id="{CEFD22D6-B1C5-4F76-A8FF-602BE9C450D4}"/>
                </a:ext>
              </a:extLst>
            </p:cNvPr>
            <p:cNvCxnSpPr>
              <a:cxnSpLocks/>
            </p:cNvCxnSpPr>
            <p:nvPr/>
          </p:nvCxnSpPr>
          <p:spPr>
            <a:xfrm>
              <a:off x="8934272" y="1203869"/>
              <a:ext cx="0" cy="4420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F244F1D7-8EE0-47C2-B75A-8FC8762D6992}"/>
                </a:ext>
              </a:extLst>
            </p:cNvPr>
            <p:cNvSpPr/>
            <p:nvPr/>
          </p:nvSpPr>
          <p:spPr>
            <a:xfrm>
              <a:off x="8777926" y="1049359"/>
              <a:ext cx="312550" cy="3090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0" name="TextBox 79">
              <a:extLst>
                <a:ext uri="{FF2B5EF4-FFF2-40B4-BE49-F238E27FC236}">
                  <a16:creationId xmlns:a16="http://schemas.microsoft.com/office/drawing/2014/main" id="{52CDC3DC-2DB4-40F1-B5B8-408D8B31F4F6}"/>
                </a:ext>
              </a:extLst>
            </p:cNvPr>
            <p:cNvSpPr txBox="1"/>
            <p:nvPr/>
          </p:nvSpPr>
          <p:spPr>
            <a:xfrm>
              <a:off x="8300054" y="707972"/>
              <a:ext cx="1268296" cy="369332"/>
            </a:xfrm>
            <a:prstGeom prst="rect">
              <a:avLst/>
            </a:prstGeom>
            <a:noFill/>
          </p:spPr>
          <p:txBody>
            <a:bodyPr wrap="none" rtlCol="0">
              <a:spAutoFit/>
            </a:bodyPr>
            <a:lstStyle/>
            <a:p>
              <a:pPr algn="ctr"/>
              <a:r>
                <a:rPr lang="en-US" dirty="0" err="1"/>
                <a:t>overallRoot</a:t>
              </a:r>
              <a:endParaRPr lang="en-US" dirty="0"/>
            </a:p>
          </p:txBody>
        </p:sp>
        <p:sp>
          <p:nvSpPr>
            <p:cNvPr id="81" name="Rectangle 80">
              <a:extLst>
                <a:ext uri="{FF2B5EF4-FFF2-40B4-BE49-F238E27FC236}">
                  <a16:creationId xmlns:a16="http://schemas.microsoft.com/office/drawing/2014/main" id="{41AF29D6-39EB-4E3C-938A-153A7A4D6644}"/>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2" name="Rectangle 81">
              <a:extLst>
                <a:ext uri="{FF2B5EF4-FFF2-40B4-BE49-F238E27FC236}">
                  <a16:creationId xmlns:a16="http://schemas.microsoft.com/office/drawing/2014/main" id="{FBC327AB-8416-4877-9D7E-C66C6E380A32}"/>
                </a:ext>
              </a:extLst>
            </p:cNvPr>
            <p:cNvSpPr/>
            <p:nvPr/>
          </p:nvSpPr>
          <p:spPr>
            <a:xfrm>
              <a:off x="9025378" y="3086442"/>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3" name="TextBox 82">
              <a:extLst>
                <a:ext uri="{FF2B5EF4-FFF2-40B4-BE49-F238E27FC236}">
                  <a16:creationId xmlns:a16="http://schemas.microsoft.com/office/drawing/2014/main" id="{5D128FD6-A9A8-4373-9C97-044B34AC74DC}"/>
                </a:ext>
              </a:extLst>
            </p:cNvPr>
            <p:cNvSpPr txBox="1"/>
            <p:nvPr/>
          </p:nvSpPr>
          <p:spPr>
            <a:xfrm>
              <a:off x="9466661" y="3090011"/>
              <a:ext cx="410690" cy="584775"/>
            </a:xfrm>
            <a:prstGeom prst="rect">
              <a:avLst/>
            </a:prstGeom>
            <a:noFill/>
          </p:spPr>
          <p:txBody>
            <a:bodyPr wrap="none" rtlCol="0">
              <a:spAutoFit/>
            </a:bodyPr>
            <a:lstStyle/>
            <a:p>
              <a:r>
                <a:rPr lang="en-US" sz="3200" dirty="0">
                  <a:latin typeface="Consolas" panose="020B0609020204030204" pitchFamily="49" charset="0"/>
                </a:rPr>
                <a:t>2</a:t>
              </a:r>
            </a:p>
          </p:txBody>
        </p:sp>
        <p:cxnSp>
          <p:nvCxnSpPr>
            <p:cNvPr id="84" name="Straight Arrow Connector 83">
              <a:extLst>
                <a:ext uri="{FF2B5EF4-FFF2-40B4-BE49-F238E27FC236}">
                  <a16:creationId xmlns:a16="http://schemas.microsoft.com/office/drawing/2014/main" id="{B7FBD6C6-E99A-4726-9295-3DEC81D34946}"/>
                </a:ext>
              </a:extLst>
            </p:cNvPr>
            <p:cNvCxnSpPr>
              <a:cxnSpLocks/>
              <a:endCxn id="82" idx="0"/>
            </p:cNvCxnSpPr>
            <p:nvPr/>
          </p:nvCxnSpPr>
          <p:spPr>
            <a:xfrm>
              <a:off x="9259258" y="2562491"/>
              <a:ext cx="413399" cy="5239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61884A50-5804-4CAE-BF65-7E68DD519244}"/>
                </a:ext>
              </a:extLst>
            </p:cNvPr>
            <p:cNvSpPr/>
            <p:nvPr/>
          </p:nvSpPr>
          <p:spPr>
            <a:xfrm>
              <a:off x="9674123" y="3686264"/>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6" name="Rectangle 85">
              <a:extLst>
                <a:ext uri="{FF2B5EF4-FFF2-40B4-BE49-F238E27FC236}">
                  <a16:creationId xmlns:a16="http://schemas.microsoft.com/office/drawing/2014/main" id="{8007DDDD-F93F-42EF-9D4B-B5DC1F8BA065}"/>
                </a:ext>
              </a:extLst>
            </p:cNvPr>
            <p:cNvSpPr/>
            <p:nvPr/>
          </p:nvSpPr>
          <p:spPr>
            <a:xfrm>
              <a:off x="9757841" y="4551173"/>
              <a:ext cx="1290766"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7" name="TextBox 86">
              <a:extLst>
                <a:ext uri="{FF2B5EF4-FFF2-40B4-BE49-F238E27FC236}">
                  <a16:creationId xmlns:a16="http://schemas.microsoft.com/office/drawing/2014/main" id="{26FD43F5-24C4-4C5F-B499-684FB5E40C2D}"/>
                </a:ext>
              </a:extLst>
            </p:cNvPr>
            <p:cNvSpPr txBox="1"/>
            <p:nvPr/>
          </p:nvSpPr>
          <p:spPr>
            <a:xfrm>
              <a:off x="10196603" y="4558696"/>
              <a:ext cx="410690" cy="584775"/>
            </a:xfrm>
            <a:prstGeom prst="rect">
              <a:avLst/>
            </a:prstGeom>
            <a:noFill/>
          </p:spPr>
          <p:txBody>
            <a:bodyPr wrap="none" rtlCol="0">
              <a:spAutoFit/>
            </a:bodyPr>
            <a:lstStyle/>
            <a:p>
              <a:r>
                <a:rPr lang="en-US" sz="3200" dirty="0">
                  <a:latin typeface="Consolas" panose="020B0609020204030204" pitchFamily="49" charset="0"/>
                </a:rPr>
                <a:t>3</a:t>
              </a:r>
            </a:p>
          </p:txBody>
        </p:sp>
        <p:cxnSp>
          <p:nvCxnSpPr>
            <p:cNvPr id="88" name="Straight Arrow Connector 87">
              <a:extLst>
                <a:ext uri="{FF2B5EF4-FFF2-40B4-BE49-F238E27FC236}">
                  <a16:creationId xmlns:a16="http://schemas.microsoft.com/office/drawing/2014/main" id="{26339AD1-71F2-476A-B2D8-B012ACD350D6}"/>
                </a:ext>
              </a:extLst>
            </p:cNvPr>
            <p:cNvCxnSpPr>
              <a:cxnSpLocks/>
              <a:endCxn id="87" idx="0"/>
            </p:cNvCxnSpPr>
            <p:nvPr/>
          </p:nvCxnSpPr>
          <p:spPr>
            <a:xfrm>
              <a:off x="9997029" y="3986167"/>
              <a:ext cx="404919" cy="5725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558CA62D-C8E2-477B-AE1A-87E963AF77EE}"/>
                </a:ext>
              </a:extLst>
            </p:cNvPr>
            <p:cNvSpPr/>
            <p:nvPr/>
          </p:nvSpPr>
          <p:spPr>
            <a:xfrm>
              <a:off x="10402795" y="5150995"/>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90" name="Straight Arrow Connector 89">
              <a:extLst>
                <a:ext uri="{FF2B5EF4-FFF2-40B4-BE49-F238E27FC236}">
                  <a16:creationId xmlns:a16="http://schemas.microsoft.com/office/drawing/2014/main" id="{7D2F12E3-1501-4539-B871-E91B59AFED0A}"/>
                </a:ext>
              </a:extLst>
            </p:cNvPr>
            <p:cNvCxnSpPr>
              <a:cxnSpLocks/>
              <a:endCxn id="91" idx="0"/>
            </p:cNvCxnSpPr>
            <p:nvPr/>
          </p:nvCxnSpPr>
          <p:spPr>
            <a:xfrm>
              <a:off x="10741125" y="5450906"/>
              <a:ext cx="277311" cy="527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7CFD8C20-202B-4986-AE17-0536CD46FF3C}"/>
                </a:ext>
              </a:extLst>
            </p:cNvPr>
            <p:cNvSpPr txBox="1"/>
            <p:nvPr/>
          </p:nvSpPr>
          <p:spPr>
            <a:xfrm>
              <a:off x="10531764" y="5978466"/>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92" name="Rectangle 91">
              <a:extLst>
                <a:ext uri="{FF2B5EF4-FFF2-40B4-BE49-F238E27FC236}">
                  <a16:creationId xmlns:a16="http://schemas.microsoft.com/office/drawing/2014/main" id="{8C001BBD-F12A-4ADF-B21F-0E3F652C4E04}"/>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93" name="Rectangle 92">
              <a:extLst>
                <a:ext uri="{FF2B5EF4-FFF2-40B4-BE49-F238E27FC236}">
                  <a16:creationId xmlns:a16="http://schemas.microsoft.com/office/drawing/2014/main" id="{F8127187-22EA-4E2C-8927-1CA916471480}"/>
                </a:ext>
              </a:extLst>
            </p:cNvPr>
            <p:cNvSpPr/>
            <p:nvPr/>
          </p:nvSpPr>
          <p:spPr>
            <a:xfrm>
              <a:off x="9026194" y="3686264"/>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94" name="Rectangle 93">
              <a:extLst>
                <a:ext uri="{FF2B5EF4-FFF2-40B4-BE49-F238E27FC236}">
                  <a16:creationId xmlns:a16="http://schemas.microsoft.com/office/drawing/2014/main" id="{007FF73A-BBF0-4198-89D9-F88922C14B6C}"/>
                </a:ext>
              </a:extLst>
            </p:cNvPr>
            <p:cNvSpPr/>
            <p:nvPr/>
          </p:nvSpPr>
          <p:spPr>
            <a:xfrm>
              <a:off x="9757841" y="5150995"/>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95" name="Straight Arrow Connector 94">
              <a:extLst>
                <a:ext uri="{FF2B5EF4-FFF2-40B4-BE49-F238E27FC236}">
                  <a16:creationId xmlns:a16="http://schemas.microsoft.com/office/drawing/2014/main" id="{731ED386-A7E6-420C-8DC6-DBBEFBBAE91A}"/>
                </a:ext>
              </a:extLst>
            </p:cNvPr>
            <p:cNvCxnSpPr>
              <a:cxnSpLocks/>
            </p:cNvCxnSpPr>
            <p:nvPr/>
          </p:nvCxnSpPr>
          <p:spPr>
            <a:xfrm flipH="1">
              <a:off x="9822873" y="5471579"/>
              <a:ext cx="261931" cy="5068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1E51E457-D549-4E00-BEF1-9910A00130F4}"/>
                </a:ext>
              </a:extLst>
            </p:cNvPr>
            <p:cNvCxnSpPr>
              <a:cxnSpLocks/>
              <a:endCxn id="103" idx="0"/>
            </p:cNvCxnSpPr>
            <p:nvPr/>
          </p:nvCxnSpPr>
          <p:spPr>
            <a:xfrm flipH="1">
              <a:off x="8924243" y="3986167"/>
              <a:ext cx="409142" cy="5655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2FA35EF-DB71-4CDF-8F46-F6F33633C4E4}"/>
                </a:ext>
              </a:extLst>
            </p:cNvPr>
            <p:cNvCxnSpPr>
              <a:cxnSpLocks/>
              <a:endCxn id="99" idx="0"/>
            </p:cNvCxnSpPr>
            <p:nvPr/>
          </p:nvCxnSpPr>
          <p:spPr>
            <a:xfrm flipH="1">
              <a:off x="8332127" y="2562491"/>
              <a:ext cx="261931" cy="5068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9ACD9C7E-2382-4AC4-939A-C35B4AB29B10}"/>
                </a:ext>
              </a:extLst>
            </p:cNvPr>
            <p:cNvSpPr txBox="1"/>
            <p:nvPr/>
          </p:nvSpPr>
          <p:spPr>
            <a:xfrm>
              <a:off x="7845455" y="3069378"/>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100" name="TextBox 99">
              <a:extLst>
                <a:ext uri="{FF2B5EF4-FFF2-40B4-BE49-F238E27FC236}">
                  <a16:creationId xmlns:a16="http://schemas.microsoft.com/office/drawing/2014/main" id="{5C217EF3-8109-46B3-A9FC-0238D0962B41}"/>
                </a:ext>
              </a:extLst>
            </p:cNvPr>
            <p:cNvSpPr txBox="1"/>
            <p:nvPr/>
          </p:nvSpPr>
          <p:spPr>
            <a:xfrm>
              <a:off x="9581550" y="1757616"/>
              <a:ext cx="614335" cy="369332"/>
            </a:xfrm>
            <a:prstGeom prst="rect">
              <a:avLst/>
            </a:prstGeom>
            <a:noFill/>
          </p:spPr>
          <p:txBody>
            <a:bodyPr wrap="none" rtlCol="0">
              <a:spAutoFit/>
            </a:bodyPr>
            <a:lstStyle/>
            <a:p>
              <a:pPr algn="ctr"/>
              <a:r>
                <a:rPr lang="en-US" i="1" dirty="0"/>
                <a:t>data</a:t>
              </a:r>
            </a:p>
          </p:txBody>
        </p:sp>
        <p:sp>
          <p:nvSpPr>
            <p:cNvPr id="101" name="TextBox 100">
              <a:extLst>
                <a:ext uri="{FF2B5EF4-FFF2-40B4-BE49-F238E27FC236}">
                  <a16:creationId xmlns:a16="http://schemas.microsoft.com/office/drawing/2014/main" id="{8D2A99E9-DDB5-45FD-B848-8C1ED30CDB8D}"/>
                </a:ext>
              </a:extLst>
            </p:cNvPr>
            <p:cNvSpPr txBox="1"/>
            <p:nvPr/>
          </p:nvSpPr>
          <p:spPr>
            <a:xfrm>
              <a:off x="9574689" y="2359736"/>
              <a:ext cx="628057" cy="369332"/>
            </a:xfrm>
            <a:prstGeom prst="rect">
              <a:avLst/>
            </a:prstGeom>
            <a:noFill/>
          </p:spPr>
          <p:txBody>
            <a:bodyPr wrap="none" rtlCol="0">
              <a:spAutoFit/>
            </a:bodyPr>
            <a:lstStyle/>
            <a:p>
              <a:pPr algn="ctr"/>
              <a:r>
                <a:rPr lang="en-US" i="1" dirty="0"/>
                <a:t>right</a:t>
              </a:r>
            </a:p>
          </p:txBody>
        </p:sp>
        <p:sp>
          <p:nvSpPr>
            <p:cNvPr id="102" name="TextBox 101">
              <a:extLst>
                <a:ext uri="{FF2B5EF4-FFF2-40B4-BE49-F238E27FC236}">
                  <a16:creationId xmlns:a16="http://schemas.microsoft.com/office/drawing/2014/main" id="{4ABC8136-0E82-4D00-BAEC-8D5E3E4C257A}"/>
                </a:ext>
              </a:extLst>
            </p:cNvPr>
            <p:cNvSpPr txBox="1"/>
            <p:nvPr/>
          </p:nvSpPr>
          <p:spPr>
            <a:xfrm>
              <a:off x="7788583" y="2382843"/>
              <a:ext cx="495393" cy="369332"/>
            </a:xfrm>
            <a:prstGeom prst="rect">
              <a:avLst/>
            </a:prstGeom>
            <a:noFill/>
          </p:spPr>
          <p:txBody>
            <a:bodyPr wrap="none" rtlCol="0">
              <a:spAutoFit/>
            </a:bodyPr>
            <a:lstStyle/>
            <a:p>
              <a:pPr algn="ctr"/>
              <a:r>
                <a:rPr lang="en-US" i="1" dirty="0"/>
                <a:t>left</a:t>
              </a:r>
            </a:p>
          </p:txBody>
        </p:sp>
        <p:sp>
          <p:nvSpPr>
            <p:cNvPr id="103" name="Rectangle 102">
              <a:extLst>
                <a:ext uri="{FF2B5EF4-FFF2-40B4-BE49-F238E27FC236}">
                  <a16:creationId xmlns:a16="http://schemas.microsoft.com/office/drawing/2014/main" id="{A38FF640-BFE2-492F-8004-073960F499D5}"/>
                </a:ext>
              </a:extLst>
            </p:cNvPr>
            <p:cNvSpPr/>
            <p:nvPr/>
          </p:nvSpPr>
          <p:spPr>
            <a:xfrm>
              <a:off x="8278860" y="4551736"/>
              <a:ext cx="1290766"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04" name="TextBox 103">
              <a:extLst>
                <a:ext uri="{FF2B5EF4-FFF2-40B4-BE49-F238E27FC236}">
                  <a16:creationId xmlns:a16="http://schemas.microsoft.com/office/drawing/2014/main" id="{9DEDEB08-0790-4EFA-BD7E-92F99D74BAE9}"/>
                </a:ext>
              </a:extLst>
            </p:cNvPr>
            <p:cNvSpPr txBox="1"/>
            <p:nvPr/>
          </p:nvSpPr>
          <p:spPr>
            <a:xfrm>
              <a:off x="8717622" y="4559259"/>
              <a:ext cx="410690" cy="584775"/>
            </a:xfrm>
            <a:prstGeom prst="rect">
              <a:avLst/>
            </a:prstGeom>
            <a:noFill/>
          </p:spPr>
          <p:txBody>
            <a:bodyPr wrap="none" rtlCol="0">
              <a:spAutoFit/>
            </a:bodyPr>
            <a:lstStyle/>
            <a:p>
              <a:r>
                <a:rPr lang="en-US" sz="3200" dirty="0">
                  <a:latin typeface="Consolas" panose="020B0609020204030204" pitchFamily="49" charset="0"/>
                </a:rPr>
                <a:t>4</a:t>
              </a:r>
            </a:p>
          </p:txBody>
        </p:sp>
        <p:sp>
          <p:nvSpPr>
            <p:cNvPr id="105" name="Rectangle 104">
              <a:extLst>
                <a:ext uri="{FF2B5EF4-FFF2-40B4-BE49-F238E27FC236}">
                  <a16:creationId xmlns:a16="http://schemas.microsoft.com/office/drawing/2014/main" id="{1F6CB5C6-528E-4C1B-8570-950AE7132DC0}"/>
                </a:ext>
              </a:extLst>
            </p:cNvPr>
            <p:cNvSpPr/>
            <p:nvPr/>
          </p:nvSpPr>
          <p:spPr>
            <a:xfrm>
              <a:off x="8923814" y="515155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106" name="Straight Arrow Connector 105">
              <a:extLst>
                <a:ext uri="{FF2B5EF4-FFF2-40B4-BE49-F238E27FC236}">
                  <a16:creationId xmlns:a16="http://schemas.microsoft.com/office/drawing/2014/main" id="{F6B8E15A-92B1-429B-814E-EC41641A42E1}"/>
                </a:ext>
              </a:extLst>
            </p:cNvPr>
            <p:cNvCxnSpPr>
              <a:cxnSpLocks/>
            </p:cNvCxnSpPr>
            <p:nvPr/>
          </p:nvCxnSpPr>
          <p:spPr>
            <a:xfrm>
              <a:off x="9262144" y="5451469"/>
              <a:ext cx="277311" cy="527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0135B102-1B28-4A4E-B7EB-E040910FC95E}"/>
                </a:ext>
              </a:extLst>
            </p:cNvPr>
            <p:cNvSpPr/>
            <p:nvPr/>
          </p:nvSpPr>
          <p:spPr>
            <a:xfrm>
              <a:off x="8278860" y="515155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108" name="Straight Arrow Connector 107">
              <a:extLst>
                <a:ext uri="{FF2B5EF4-FFF2-40B4-BE49-F238E27FC236}">
                  <a16:creationId xmlns:a16="http://schemas.microsoft.com/office/drawing/2014/main" id="{6D268191-8B8B-4853-89F1-62A4A7F3E8C1}"/>
                </a:ext>
              </a:extLst>
            </p:cNvPr>
            <p:cNvCxnSpPr>
              <a:cxnSpLocks/>
              <a:endCxn id="109" idx="0"/>
            </p:cNvCxnSpPr>
            <p:nvPr/>
          </p:nvCxnSpPr>
          <p:spPr>
            <a:xfrm flipH="1">
              <a:off x="8355259" y="5451469"/>
              <a:ext cx="261932" cy="5160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C0982BB7-ABDC-45FA-BAA0-5843BE759F2D}"/>
                </a:ext>
              </a:extLst>
            </p:cNvPr>
            <p:cNvSpPr txBox="1"/>
            <p:nvPr/>
          </p:nvSpPr>
          <p:spPr>
            <a:xfrm>
              <a:off x="7868587" y="5967547"/>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59" name="TextBox 58">
              <a:extLst>
                <a:ext uri="{FF2B5EF4-FFF2-40B4-BE49-F238E27FC236}">
                  <a16:creationId xmlns:a16="http://schemas.microsoft.com/office/drawing/2014/main" id="{0288E3D7-ADC6-4933-8E92-FFC8715556E2}"/>
                </a:ext>
              </a:extLst>
            </p:cNvPr>
            <p:cNvSpPr txBox="1"/>
            <p:nvPr/>
          </p:nvSpPr>
          <p:spPr>
            <a:xfrm>
              <a:off x="10559123" y="3931763"/>
              <a:ext cx="1447832" cy="584775"/>
            </a:xfrm>
            <a:prstGeom prst="rect">
              <a:avLst/>
            </a:prstGeom>
            <a:noFill/>
          </p:spPr>
          <p:txBody>
            <a:bodyPr wrap="none" rtlCol="0">
              <a:spAutoFit/>
            </a:bodyPr>
            <a:lstStyle/>
            <a:p>
              <a:r>
                <a:rPr lang="en-US" sz="3200" b="1" dirty="0">
                  <a:solidFill>
                    <a:schemeClr val="accent5"/>
                  </a:solidFill>
                </a:rPr>
                <a:t>siblings</a:t>
              </a:r>
            </a:p>
          </p:txBody>
        </p:sp>
        <p:sp>
          <p:nvSpPr>
            <p:cNvPr id="3" name="TextBox 2">
              <a:extLst>
                <a:ext uri="{FF2B5EF4-FFF2-40B4-BE49-F238E27FC236}">
                  <a16:creationId xmlns:a16="http://schemas.microsoft.com/office/drawing/2014/main" id="{FB494145-424C-87D1-E013-EAA87F36C207}"/>
                </a:ext>
              </a:extLst>
            </p:cNvPr>
            <p:cNvSpPr txBox="1"/>
            <p:nvPr/>
          </p:nvSpPr>
          <p:spPr>
            <a:xfrm>
              <a:off x="8797209" y="5974991"/>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4" name="TextBox 3">
              <a:extLst>
                <a:ext uri="{FF2B5EF4-FFF2-40B4-BE49-F238E27FC236}">
                  <a16:creationId xmlns:a16="http://schemas.microsoft.com/office/drawing/2014/main" id="{2DB4490C-C73E-943A-4E16-0DF595A255BF}"/>
                </a:ext>
              </a:extLst>
            </p:cNvPr>
            <p:cNvSpPr txBox="1"/>
            <p:nvPr/>
          </p:nvSpPr>
          <p:spPr>
            <a:xfrm>
              <a:off x="9577675" y="5979612"/>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grpSp>
    </p:spTree>
    <p:extLst>
      <p:ext uri="{BB962C8B-B14F-4D97-AF65-F5344CB8AC3E}">
        <p14:creationId xmlns:p14="http://schemas.microsoft.com/office/powerpoint/2010/main" val="363546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Linked Lists [Review]</a:t>
            </a:r>
          </a:p>
        </p:txBody>
      </p:sp>
      <p:sp>
        <p:nvSpPr>
          <p:cNvPr id="10" name="Content Placeholder 6">
            <a:extLst>
              <a:ext uri="{FF2B5EF4-FFF2-40B4-BE49-F238E27FC236}">
                <a16:creationId xmlns:a16="http://schemas.microsoft.com/office/drawing/2014/main" id="{F9D4CB0F-3B19-4FD0-95C4-DF1601255261}"/>
              </a:ext>
            </a:extLst>
          </p:cNvPr>
          <p:cNvSpPr txBox="1">
            <a:spLocks/>
          </p:cNvSpPr>
          <p:nvPr/>
        </p:nvSpPr>
        <p:spPr>
          <a:xfrm>
            <a:off x="990600" y="1345765"/>
            <a:ext cx="10835986" cy="4701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linked list is either:</a:t>
            </a:r>
          </a:p>
          <a:p>
            <a:endParaRPr lang="en-US" dirty="0"/>
          </a:p>
        </p:txBody>
      </p:sp>
      <p:sp>
        <p:nvSpPr>
          <p:cNvPr id="14" name="Content Placeholder 2">
            <a:extLst>
              <a:ext uri="{FF2B5EF4-FFF2-40B4-BE49-F238E27FC236}">
                <a16:creationId xmlns:a16="http://schemas.microsoft.com/office/drawing/2014/main" id="{7FB5C8A7-C277-41A3-B76B-4D27240B0617}"/>
              </a:ext>
            </a:extLst>
          </p:cNvPr>
          <p:cNvSpPr txBox="1">
            <a:spLocks/>
          </p:cNvSpPr>
          <p:nvPr/>
        </p:nvSpPr>
        <p:spPr>
          <a:xfrm>
            <a:off x="1392830" y="4498514"/>
            <a:ext cx="4419600" cy="1167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Empty list</a:t>
            </a:r>
          </a:p>
        </p:txBody>
      </p:sp>
      <p:grpSp>
        <p:nvGrpSpPr>
          <p:cNvPr id="6" name="Group 5" descr="empty list represented by a null reference">
            <a:extLst>
              <a:ext uri="{FF2B5EF4-FFF2-40B4-BE49-F238E27FC236}">
                <a16:creationId xmlns:a16="http://schemas.microsoft.com/office/drawing/2014/main" id="{EBE2A4CC-9AE1-40DF-9A6F-04A32AF4FD65}"/>
              </a:ext>
            </a:extLst>
          </p:cNvPr>
          <p:cNvGrpSpPr/>
          <p:nvPr/>
        </p:nvGrpSpPr>
        <p:grpSpPr>
          <a:xfrm>
            <a:off x="1175228" y="2121181"/>
            <a:ext cx="4866190" cy="2184205"/>
            <a:chOff x="1175228" y="2121181"/>
            <a:chExt cx="4866190" cy="2184205"/>
          </a:xfrm>
        </p:grpSpPr>
        <p:sp>
          <p:nvSpPr>
            <p:cNvPr id="23" name="Oval 22">
              <a:extLst>
                <a:ext uri="{FF2B5EF4-FFF2-40B4-BE49-F238E27FC236}">
                  <a16:creationId xmlns:a16="http://schemas.microsoft.com/office/drawing/2014/main" id="{1B545F86-D6A9-4C97-9208-1668E41542B2}"/>
                </a:ext>
              </a:extLst>
            </p:cNvPr>
            <p:cNvSpPr/>
            <p:nvPr/>
          </p:nvSpPr>
          <p:spPr>
            <a:xfrm>
              <a:off x="1175228" y="2121181"/>
              <a:ext cx="4866190" cy="218420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5" name="TextBox 24">
              <a:extLst>
                <a:ext uri="{FF2B5EF4-FFF2-40B4-BE49-F238E27FC236}">
                  <a16:creationId xmlns:a16="http://schemas.microsoft.com/office/drawing/2014/main" id="{3D065518-8477-43D5-A674-8EE49E229525}"/>
                </a:ext>
              </a:extLst>
            </p:cNvPr>
            <p:cNvSpPr txBox="1"/>
            <p:nvPr/>
          </p:nvSpPr>
          <p:spPr>
            <a:xfrm>
              <a:off x="2388042" y="2830982"/>
              <a:ext cx="2441957" cy="769441"/>
            </a:xfrm>
            <a:prstGeom prst="rect">
              <a:avLst/>
            </a:prstGeom>
            <a:noFill/>
          </p:spPr>
          <p:txBody>
            <a:bodyPr wrap="square" rtlCol="0">
              <a:spAutoFit/>
            </a:bodyPr>
            <a:lstStyle/>
            <a:p>
              <a:pPr algn="ctr"/>
              <a:r>
                <a:rPr lang="en-US" sz="4400" dirty="0">
                  <a:latin typeface="Consolas" panose="020B0609020204030204" pitchFamily="49" charset="0"/>
                </a:rPr>
                <a:t>null</a:t>
              </a:r>
            </a:p>
          </p:txBody>
        </p:sp>
      </p:grpSp>
      <p:sp>
        <p:nvSpPr>
          <p:cNvPr id="12" name="Content Placeholder 2">
            <a:extLst>
              <a:ext uri="{FF2B5EF4-FFF2-40B4-BE49-F238E27FC236}">
                <a16:creationId xmlns:a16="http://schemas.microsoft.com/office/drawing/2014/main" id="{8CA0335F-684E-4A7B-B72E-10B626ADA4F6}"/>
              </a:ext>
            </a:extLst>
          </p:cNvPr>
          <p:cNvSpPr txBox="1">
            <a:spLocks/>
          </p:cNvSpPr>
          <p:nvPr/>
        </p:nvSpPr>
        <p:spPr>
          <a:xfrm>
            <a:off x="813091" y="5716533"/>
            <a:ext cx="10835986" cy="1369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This is a recursive definition! </a:t>
            </a:r>
          </a:p>
          <a:p>
            <a:pPr marL="0" indent="0" algn="ctr">
              <a:buNone/>
            </a:pPr>
            <a:r>
              <a:rPr lang="en-US" i="1" dirty="0"/>
              <a:t>A list is either empty or a node with another list!</a:t>
            </a:r>
            <a:endParaRPr lang="en-US" sz="1800" i="1" dirty="0">
              <a:latin typeface="Consolas" panose="020B0609020204030204" pitchFamily="49" charset="0"/>
            </a:endParaRPr>
          </a:p>
        </p:txBody>
      </p:sp>
      <p:grpSp>
        <p:nvGrpSpPr>
          <p:cNvPr id="9" name="Group 8" descr="a non-empty list is represented by a node, and a sublist following that node">
            <a:extLst>
              <a:ext uri="{FF2B5EF4-FFF2-40B4-BE49-F238E27FC236}">
                <a16:creationId xmlns:a16="http://schemas.microsoft.com/office/drawing/2014/main" id="{BA016DC2-0818-4A91-BCC0-4CF07B429388}"/>
              </a:ext>
            </a:extLst>
          </p:cNvPr>
          <p:cNvGrpSpPr/>
          <p:nvPr/>
        </p:nvGrpSpPr>
        <p:grpSpPr>
          <a:xfrm>
            <a:off x="6291072" y="2146033"/>
            <a:ext cx="4866190" cy="3542358"/>
            <a:chOff x="6291072" y="2146033"/>
            <a:chExt cx="4866190" cy="3542358"/>
          </a:xfrm>
        </p:grpSpPr>
        <p:sp>
          <p:nvSpPr>
            <p:cNvPr id="11" name="Content Placeholder 2">
              <a:extLst>
                <a:ext uri="{FF2B5EF4-FFF2-40B4-BE49-F238E27FC236}">
                  <a16:creationId xmlns:a16="http://schemas.microsoft.com/office/drawing/2014/main" id="{E5CD0B5A-5823-4ECB-BE15-2E9179D8B317}"/>
                </a:ext>
              </a:extLst>
            </p:cNvPr>
            <p:cNvSpPr txBox="1">
              <a:spLocks/>
            </p:cNvSpPr>
            <p:nvPr/>
          </p:nvSpPr>
          <p:spPr>
            <a:xfrm>
              <a:off x="6435436" y="4439258"/>
              <a:ext cx="4419600" cy="1249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Node w/ another linked list</a:t>
              </a:r>
            </a:p>
          </p:txBody>
        </p:sp>
        <p:sp>
          <p:nvSpPr>
            <p:cNvPr id="3" name="Rectangle 2">
              <a:extLst>
                <a:ext uri="{FF2B5EF4-FFF2-40B4-BE49-F238E27FC236}">
                  <a16:creationId xmlns:a16="http://schemas.microsoft.com/office/drawing/2014/main" id="{A3C32BDE-FFDC-4E6D-AC80-4CEE1E3537D4}"/>
                </a:ext>
              </a:extLst>
            </p:cNvPr>
            <p:cNvSpPr/>
            <p:nvPr/>
          </p:nvSpPr>
          <p:spPr>
            <a:xfrm>
              <a:off x="6715355" y="2830982"/>
              <a:ext cx="819302" cy="7680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3" name="Rectangle 12">
              <a:extLst>
                <a:ext uri="{FF2B5EF4-FFF2-40B4-BE49-F238E27FC236}">
                  <a16:creationId xmlns:a16="http://schemas.microsoft.com/office/drawing/2014/main" id="{AA6728EA-8DE7-4CD4-9DEB-AB56053C6275}"/>
                </a:ext>
              </a:extLst>
            </p:cNvPr>
            <p:cNvSpPr/>
            <p:nvPr/>
          </p:nvSpPr>
          <p:spPr>
            <a:xfrm>
              <a:off x="7534657" y="2830982"/>
              <a:ext cx="819302" cy="7680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4" name="TextBox 3">
              <a:extLst>
                <a:ext uri="{FF2B5EF4-FFF2-40B4-BE49-F238E27FC236}">
                  <a16:creationId xmlns:a16="http://schemas.microsoft.com/office/drawing/2014/main" id="{BE06331B-5FF5-4C7D-AAEC-5FCE24CA1BB7}"/>
                </a:ext>
              </a:extLst>
            </p:cNvPr>
            <p:cNvSpPr txBox="1"/>
            <p:nvPr/>
          </p:nvSpPr>
          <p:spPr>
            <a:xfrm>
              <a:off x="6779399" y="2504208"/>
              <a:ext cx="691215" cy="369332"/>
            </a:xfrm>
            <a:prstGeom prst="rect">
              <a:avLst/>
            </a:prstGeom>
            <a:noFill/>
          </p:spPr>
          <p:txBody>
            <a:bodyPr wrap="none" rtlCol="0">
              <a:spAutoFit/>
            </a:bodyPr>
            <a:lstStyle/>
            <a:p>
              <a:r>
                <a:rPr lang="en-US" dirty="0">
                  <a:latin typeface="Consolas" panose="020B0609020204030204" pitchFamily="49" charset="0"/>
                </a:rPr>
                <a:t>data</a:t>
              </a:r>
            </a:p>
          </p:txBody>
        </p:sp>
        <p:sp>
          <p:nvSpPr>
            <p:cNvPr id="15" name="TextBox 14">
              <a:extLst>
                <a:ext uri="{FF2B5EF4-FFF2-40B4-BE49-F238E27FC236}">
                  <a16:creationId xmlns:a16="http://schemas.microsoft.com/office/drawing/2014/main" id="{D511DD70-0D7F-44F6-89E8-963D2611179E}"/>
                </a:ext>
              </a:extLst>
            </p:cNvPr>
            <p:cNvSpPr txBox="1"/>
            <p:nvPr/>
          </p:nvSpPr>
          <p:spPr>
            <a:xfrm>
              <a:off x="7610857" y="2513976"/>
              <a:ext cx="691215" cy="369332"/>
            </a:xfrm>
            <a:prstGeom prst="rect">
              <a:avLst/>
            </a:prstGeom>
            <a:noFill/>
          </p:spPr>
          <p:txBody>
            <a:bodyPr wrap="none" rtlCol="0">
              <a:spAutoFit/>
            </a:bodyPr>
            <a:lstStyle/>
            <a:p>
              <a:r>
                <a:rPr lang="en-US" dirty="0">
                  <a:latin typeface="Consolas" panose="020B0609020204030204" pitchFamily="49" charset="0"/>
                </a:rPr>
                <a:t>next</a:t>
              </a:r>
            </a:p>
          </p:txBody>
        </p:sp>
        <p:sp>
          <p:nvSpPr>
            <p:cNvPr id="16" name="TextBox 15">
              <a:extLst>
                <a:ext uri="{FF2B5EF4-FFF2-40B4-BE49-F238E27FC236}">
                  <a16:creationId xmlns:a16="http://schemas.microsoft.com/office/drawing/2014/main" id="{6FCB8E54-6B32-4C55-977C-AB9476166FB3}"/>
                </a:ext>
              </a:extLst>
            </p:cNvPr>
            <p:cNvSpPr txBox="1"/>
            <p:nvPr/>
          </p:nvSpPr>
          <p:spPr>
            <a:xfrm>
              <a:off x="6941339" y="2920897"/>
              <a:ext cx="410690" cy="584775"/>
            </a:xfrm>
            <a:prstGeom prst="rect">
              <a:avLst/>
            </a:prstGeom>
            <a:noFill/>
          </p:spPr>
          <p:txBody>
            <a:bodyPr wrap="none" rtlCol="0">
              <a:spAutoFit/>
            </a:bodyPr>
            <a:lstStyle/>
            <a:p>
              <a:r>
                <a:rPr lang="en-US" sz="3200" dirty="0">
                  <a:latin typeface="Consolas" panose="020B0609020204030204" pitchFamily="49" charset="0"/>
                </a:rPr>
                <a:t>4</a:t>
              </a:r>
            </a:p>
          </p:txBody>
        </p:sp>
        <p:cxnSp>
          <p:nvCxnSpPr>
            <p:cNvPr id="7" name="Straight Arrow Connector 6">
              <a:extLst>
                <a:ext uri="{FF2B5EF4-FFF2-40B4-BE49-F238E27FC236}">
                  <a16:creationId xmlns:a16="http://schemas.microsoft.com/office/drawing/2014/main" id="{6315AFE0-DA95-4DCC-9219-5AB06938D02A}"/>
                </a:ext>
              </a:extLst>
            </p:cNvPr>
            <p:cNvCxnSpPr>
              <a:cxnSpLocks/>
              <a:endCxn id="8" idx="2"/>
            </p:cNvCxnSpPr>
            <p:nvPr/>
          </p:nvCxnSpPr>
          <p:spPr>
            <a:xfrm>
              <a:off x="7925908" y="3215030"/>
              <a:ext cx="90955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C78B288-88E0-4973-AC8B-20B2FB79C3EC}"/>
                </a:ext>
              </a:extLst>
            </p:cNvPr>
            <p:cNvSpPr/>
            <p:nvPr/>
          </p:nvSpPr>
          <p:spPr>
            <a:xfrm>
              <a:off x="8835467" y="2830982"/>
              <a:ext cx="2092505" cy="7680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0" name="TextBox 19">
              <a:extLst>
                <a:ext uri="{FF2B5EF4-FFF2-40B4-BE49-F238E27FC236}">
                  <a16:creationId xmlns:a16="http://schemas.microsoft.com/office/drawing/2014/main" id="{5FA21D17-16CF-4B12-81CA-F27FB89FF6C3}"/>
                </a:ext>
              </a:extLst>
            </p:cNvPr>
            <p:cNvSpPr txBox="1"/>
            <p:nvPr/>
          </p:nvSpPr>
          <p:spPr>
            <a:xfrm>
              <a:off x="8860576" y="2984197"/>
              <a:ext cx="2067396" cy="369332"/>
            </a:xfrm>
            <a:prstGeom prst="rect">
              <a:avLst/>
            </a:prstGeom>
            <a:noFill/>
          </p:spPr>
          <p:txBody>
            <a:bodyPr wrap="square" rtlCol="0">
              <a:spAutoFit/>
            </a:bodyPr>
            <a:lstStyle/>
            <a:p>
              <a:pPr algn="ctr"/>
              <a:r>
                <a:rPr lang="en-US" dirty="0">
                  <a:latin typeface="Consolas" panose="020B0609020204030204" pitchFamily="49" charset="0"/>
                </a:rPr>
                <a:t>another list</a:t>
              </a:r>
            </a:p>
          </p:txBody>
        </p:sp>
        <p:sp>
          <p:nvSpPr>
            <p:cNvPr id="21" name="Oval 20">
              <a:extLst>
                <a:ext uri="{FF2B5EF4-FFF2-40B4-BE49-F238E27FC236}">
                  <a16:creationId xmlns:a16="http://schemas.microsoft.com/office/drawing/2014/main" id="{EE56EDFE-B5F8-4769-AF51-A1594FF8A2A5}"/>
                </a:ext>
              </a:extLst>
            </p:cNvPr>
            <p:cNvSpPr/>
            <p:nvPr/>
          </p:nvSpPr>
          <p:spPr>
            <a:xfrm>
              <a:off x="6291072" y="2146033"/>
              <a:ext cx="4866190" cy="218420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spTree>
    <p:extLst>
      <p:ext uri="{BB962C8B-B14F-4D97-AF65-F5344CB8AC3E}">
        <p14:creationId xmlns:p14="http://schemas.microsoft.com/office/powerpoint/2010/main" val="4028650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Binary Trees: </a:t>
            </a:r>
            <a:r>
              <a:rPr lang="en-US"/>
              <a:t>Recursive Definition</a:t>
            </a:r>
            <a:endParaRPr lang="en-US" dirty="0"/>
          </a:p>
        </p:txBody>
      </p:sp>
      <p:sp>
        <p:nvSpPr>
          <p:cNvPr id="10" name="Content Placeholder 6">
            <a:extLst>
              <a:ext uri="{FF2B5EF4-FFF2-40B4-BE49-F238E27FC236}">
                <a16:creationId xmlns:a16="http://schemas.microsoft.com/office/drawing/2014/main" id="{F9D4CB0F-3B19-4FD0-95C4-DF1601255261}"/>
              </a:ext>
            </a:extLst>
          </p:cNvPr>
          <p:cNvSpPr txBox="1">
            <a:spLocks/>
          </p:cNvSpPr>
          <p:nvPr/>
        </p:nvSpPr>
        <p:spPr>
          <a:xfrm>
            <a:off x="990600" y="1345765"/>
            <a:ext cx="10835986" cy="4701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Binary Tree is either:</a:t>
            </a:r>
          </a:p>
          <a:p>
            <a:endParaRPr lang="en-US" dirty="0"/>
          </a:p>
        </p:txBody>
      </p:sp>
      <p:grpSp>
        <p:nvGrpSpPr>
          <p:cNvPr id="4" name="Group 3" descr="empty binary tree represented by a null reference">
            <a:extLst>
              <a:ext uri="{FF2B5EF4-FFF2-40B4-BE49-F238E27FC236}">
                <a16:creationId xmlns:a16="http://schemas.microsoft.com/office/drawing/2014/main" id="{E3A8709E-C111-417B-A4A9-DD50E40FD9F7}"/>
              </a:ext>
            </a:extLst>
          </p:cNvPr>
          <p:cNvGrpSpPr/>
          <p:nvPr/>
        </p:nvGrpSpPr>
        <p:grpSpPr>
          <a:xfrm>
            <a:off x="1392830" y="1839338"/>
            <a:ext cx="4419600" cy="4172958"/>
            <a:chOff x="1392830" y="1839338"/>
            <a:chExt cx="4419600" cy="4172958"/>
          </a:xfrm>
        </p:grpSpPr>
        <p:sp>
          <p:nvSpPr>
            <p:cNvPr id="14" name="Content Placeholder 2">
              <a:extLst>
                <a:ext uri="{FF2B5EF4-FFF2-40B4-BE49-F238E27FC236}">
                  <a16:creationId xmlns:a16="http://schemas.microsoft.com/office/drawing/2014/main" id="{7FB5C8A7-C277-41A3-B76B-4D27240B0617}"/>
                </a:ext>
              </a:extLst>
            </p:cNvPr>
            <p:cNvSpPr txBox="1">
              <a:spLocks/>
            </p:cNvSpPr>
            <p:nvPr/>
          </p:nvSpPr>
          <p:spPr>
            <a:xfrm>
              <a:off x="1392830" y="4642492"/>
              <a:ext cx="4419600" cy="1369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a:p>
              <a:pPr marL="0" indent="0" algn="ctr">
                <a:buNone/>
              </a:pPr>
              <a:r>
                <a:rPr lang="en-US" dirty="0"/>
                <a:t>Empty tree</a:t>
              </a:r>
            </a:p>
          </p:txBody>
        </p:sp>
        <p:sp>
          <p:nvSpPr>
            <p:cNvPr id="25" name="TextBox 24">
              <a:extLst>
                <a:ext uri="{FF2B5EF4-FFF2-40B4-BE49-F238E27FC236}">
                  <a16:creationId xmlns:a16="http://schemas.microsoft.com/office/drawing/2014/main" id="{3D065518-8477-43D5-A674-8EE49E229525}"/>
                </a:ext>
              </a:extLst>
            </p:cNvPr>
            <p:cNvSpPr txBox="1"/>
            <p:nvPr/>
          </p:nvSpPr>
          <p:spPr>
            <a:xfrm>
              <a:off x="2380521" y="3092586"/>
              <a:ext cx="2441957" cy="769441"/>
            </a:xfrm>
            <a:prstGeom prst="rect">
              <a:avLst/>
            </a:prstGeom>
            <a:noFill/>
          </p:spPr>
          <p:txBody>
            <a:bodyPr wrap="square" rtlCol="0">
              <a:spAutoFit/>
            </a:bodyPr>
            <a:lstStyle/>
            <a:p>
              <a:pPr algn="ctr"/>
              <a:r>
                <a:rPr lang="en-US" sz="4400" dirty="0">
                  <a:latin typeface="Consolas" panose="020B0609020204030204" pitchFamily="49" charset="0"/>
                </a:rPr>
                <a:t>null</a:t>
              </a:r>
            </a:p>
          </p:txBody>
        </p:sp>
        <p:sp>
          <p:nvSpPr>
            <p:cNvPr id="9" name="Isosceles Triangle 8">
              <a:extLst>
                <a:ext uri="{FF2B5EF4-FFF2-40B4-BE49-F238E27FC236}">
                  <a16:creationId xmlns:a16="http://schemas.microsoft.com/office/drawing/2014/main" id="{636CFC4D-235E-418F-AD17-81A118BBBAD9}"/>
                </a:ext>
              </a:extLst>
            </p:cNvPr>
            <p:cNvSpPr/>
            <p:nvPr/>
          </p:nvSpPr>
          <p:spPr>
            <a:xfrm>
              <a:off x="1696614" y="1839338"/>
              <a:ext cx="3809769" cy="2824832"/>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2">
            <a:extLst>
              <a:ext uri="{FF2B5EF4-FFF2-40B4-BE49-F238E27FC236}">
                <a16:creationId xmlns:a16="http://schemas.microsoft.com/office/drawing/2014/main" id="{E5CD0B5A-5823-4ECB-BE15-2E9179D8B317}"/>
              </a:ext>
            </a:extLst>
          </p:cNvPr>
          <p:cNvSpPr txBox="1">
            <a:spLocks/>
          </p:cNvSpPr>
          <p:nvPr/>
        </p:nvSpPr>
        <p:spPr>
          <a:xfrm>
            <a:off x="6435436" y="4682912"/>
            <a:ext cx="4419600" cy="1351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a:p>
            <a:pPr marL="0" indent="0" algn="ctr">
              <a:buNone/>
            </a:pPr>
            <a:r>
              <a:rPr lang="en-US" dirty="0"/>
              <a:t>Node w/ two subtrees</a:t>
            </a:r>
          </a:p>
        </p:txBody>
      </p:sp>
      <p:sp>
        <p:nvSpPr>
          <p:cNvPr id="12" name="Content Placeholder 2">
            <a:extLst>
              <a:ext uri="{FF2B5EF4-FFF2-40B4-BE49-F238E27FC236}">
                <a16:creationId xmlns:a16="http://schemas.microsoft.com/office/drawing/2014/main" id="{8CA0335F-684E-4A7B-B72E-10B626ADA4F6}"/>
              </a:ext>
            </a:extLst>
          </p:cNvPr>
          <p:cNvSpPr txBox="1">
            <a:spLocks/>
          </p:cNvSpPr>
          <p:nvPr/>
        </p:nvSpPr>
        <p:spPr>
          <a:xfrm>
            <a:off x="813091" y="5876703"/>
            <a:ext cx="10835986" cy="1369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This is a recursive definition! </a:t>
            </a:r>
            <a:br>
              <a:rPr lang="en-US" i="1" dirty="0"/>
            </a:br>
            <a:r>
              <a:rPr lang="en-US" i="1" dirty="0"/>
              <a:t>A tree is either empty or a node with two more trees!</a:t>
            </a:r>
            <a:endParaRPr lang="en-US" sz="1800" i="1" dirty="0">
              <a:latin typeface="Consolas" panose="020B0609020204030204" pitchFamily="49" charset="0"/>
            </a:endParaRPr>
          </a:p>
        </p:txBody>
      </p:sp>
      <p:grpSp>
        <p:nvGrpSpPr>
          <p:cNvPr id="3" name="Group 2">
            <a:extLst>
              <a:ext uri="{FF2B5EF4-FFF2-40B4-BE49-F238E27FC236}">
                <a16:creationId xmlns:a16="http://schemas.microsoft.com/office/drawing/2014/main" id="{16DEFF2E-0480-45A6-8749-C15D2B55F533}"/>
              </a:ext>
              <a:ext uri="{C183D7F6-B498-43B3-948B-1728B52AA6E4}">
                <adec:decorative xmlns:adec="http://schemas.microsoft.com/office/drawing/2017/decorative" val="1"/>
              </a:ext>
            </a:extLst>
          </p:cNvPr>
          <p:cNvGrpSpPr/>
          <p:nvPr/>
        </p:nvGrpSpPr>
        <p:grpSpPr>
          <a:xfrm>
            <a:off x="6726522" y="1823097"/>
            <a:ext cx="3809769" cy="2824832"/>
            <a:chOff x="6726522" y="1823097"/>
            <a:chExt cx="3809769" cy="2824832"/>
          </a:xfrm>
        </p:grpSpPr>
        <p:grpSp>
          <p:nvGrpSpPr>
            <p:cNvPr id="6" name="Group 5">
              <a:extLst>
                <a:ext uri="{FF2B5EF4-FFF2-40B4-BE49-F238E27FC236}">
                  <a16:creationId xmlns:a16="http://schemas.microsoft.com/office/drawing/2014/main" id="{40E29A77-6C0D-40BC-91C9-8627EF7840D3}"/>
                </a:ext>
              </a:extLst>
            </p:cNvPr>
            <p:cNvGrpSpPr/>
            <p:nvPr/>
          </p:nvGrpSpPr>
          <p:grpSpPr>
            <a:xfrm>
              <a:off x="8185934" y="2514526"/>
              <a:ext cx="890943" cy="902268"/>
              <a:chOff x="8286993" y="1512506"/>
              <a:chExt cx="1294557" cy="1328224"/>
            </a:xfrm>
          </p:grpSpPr>
          <p:sp>
            <p:nvSpPr>
              <p:cNvPr id="19" name="Rectangle 18">
                <a:extLst>
                  <a:ext uri="{FF2B5EF4-FFF2-40B4-BE49-F238E27FC236}">
                    <a16:creationId xmlns:a16="http://schemas.microsoft.com/office/drawing/2014/main" id="{68B4760A-15A1-4D2B-8F8C-B128481C9112}"/>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2" name="TextBox 21">
                <a:extLst>
                  <a:ext uri="{FF2B5EF4-FFF2-40B4-BE49-F238E27FC236}">
                    <a16:creationId xmlns:a16="http://schemas.microsoft.com/office/drawing/2014/main" id="{B284ACA1-95F5-4319-8988-FEC50AFABBE6}"/>
                  </a:ext>
                </a:extLst>
              </p:cNvPr>
              <p:cNvSpPr txBox="1"/>
              <p:nvPr/>
            </p:nvSpPr>
            <p:spPr>
              <a:xfrm>
                <a:off x="8635020" y="1512506"/>
                <a:ext cx="410690" cy="584775"/>
              </a:xfrm>
              <a:prstGeom prst="rect">
                <a:avLst/>
              </a:prstGeom>
              <a:noFill/>
            </p:spPr>
            <p:txBody>
              <a:bodyPr wrap="none" rtlCol="0">
                <a:spAutoFit/>
              </a:bodyPr>
              <a:lstStyle/>
              <a:p>
                <a:r>
                  <a:rPr lang="en-US" sz="3200" dirty="0">
                    <a:latin typeface="Consolas" panose="020B0609020204030204" pitchFamily="49" charset="0"/>
                  </a:rPr>
                  <a:t>1</a:t>
                </a:r>
              </a:p>
            </p:txBody>
          </p:sp>
          <p:sp>
            <p:nvSpPr>
              <p:cNvPr id="24" name="Rectangle 23">
                <a:extLst>
                  <a:ext uri="{FF2B5EF4-FFF2-40B4-BE49-F238E27FC236}">
                    <a16:creationId xmlns:a16="http://schemas.microsoft.com/office/drawing/2014/main" id="{62AC075F-7FC4-4A97-8902-F03B0FA5D551}"/>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6" name="Rectangle 25">
                <a:extLst>
                  <a:ext uri="{FF2B5EF4-FFF2-40B4-BE49-F238E27FC236}">
                    <a16:creationId xmlns:a16="http://schemas.microsoft.com/office/drawing/2014/main" id="{323E6262-9519-456C-9771-932D3AC70260}"/>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sp>
          <p:nvSpPr>
            <p:cNvPr id="29" name="Isosceles Triangle 28">
              <a:extLst>
                <a:ext uri="{FF2B5EF4-FFF2-40B4-BE49-F238E27FC236}">
                  <a16:creationId xmlns:a16="http://schemas.microsoft.com/office/drawing/2014/main" id="{7ABFBCD5-A093-4F22-9B5A-6B8B117EA69C}"/>
                </a:ext>
              </a:extLst>
            </p:cNvPr>
            <p:cNvSpPr/>
            <p:nvPr/>
          </p:nvSpPr>
          <p:spPr>
            <a:xfrm>
              <a:off x="6726522" y="1823097"/>
              <a:ext cx="3809769" cy="2824832"/>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851BFBB4-8E1E-42D7-BF3A-DF1CEEDD2679}"/>
                </a:ext>
              </a:extLst>
            </p:cNvPr>
            <p:cNvSpPr/>
            <p:nvPr/>
          </p:nvSpPr>
          <p:spPr>
            <a:xfrm>
              <a:off x="8708100" y="3441207"/>
              <a:ext cx="1515400" cy="1041635"/>
            </a:xfrm>
            <a:prstGeom prst="triangle">
              <a:avLst>
                <a:gd name="adj" fmla="val 1412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A0F9653-A2E8-4D26-8E0D-3AA83E90737F}"/>
                </a:ext>
              </a:extLst>
            </p:cNvPr>
            <p:cNvSpPr/>
            <p:nvPr/>
          </p:nvSpPr>
          <p:spPr>
            <a:xfrm flipH="1">
              <a:off x="7051377" y="3441207"/>
              <a:ext cx="1515400" cy="1041635"/>
            </a:xfrm>
            <a:prstGeom prst="triangle">
              <a:avLst>
                <a:gd name="adj" fmla="val 1412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03C337B-6F3D-41E5-847A-94543503499E}"/>
                </a:ext>
              </a:extLst>
            </p:cNvPr>
            <p:cNvSpPr txBox="1"/>
            <p:nvPr/>
          </p:nvSpPr>
          <p:spPr>
            <a:xfrm>
              <a:off x="6939699" y="3996424"/>
              <a:ext cx="2067396" cy="461665"/>
            </a:xfrm>
            <a:prstGeom prst="rect">
              <a:avLst/>
            </a:prstGeom>
            <a:noFill/>
          </p:spPr>
          <p:txBody>
            <a:bodyPr wrap="square" rtlCol="0">
              <a:spAutoFit/>
            </a:bodyPr>
            <a:lstStyle/>
            <a:p>
              <a:pPr algn="ctr"/>
              <a:r>
                <a:rPr lang="en-US" sz="2400" dirty="0">
                  <a:latin typeface="Consolas" panose="020B0609020204030204" pitchFamily="49" charset="0"/>
                </a:rPr>
                <a:t>Tree</a:t>
              </a:r>
            </a:p>
          </p:txBody>
        </p:sp>
        <p:sp>
          <p:nvSpPr>
            <p:cNvPr id="33" name="TextBox 32">
              <a:extLst>
                <a:ext uri="{FF2B5EF4-FFF2-40B4-BE49-F238E27FC236}">
                  <a16:creationId xmlns:a16="http://schemas.microsoft.com/office/drawing/2014/main" id="{373CA7EA-66D0-4E1A-B74C-BF64422397A3}"/>
                </a:ext>
              </a:extLst>
            </p:cNvPr>
            <p:cNvSpPr txBox="1"/>
            <p:nvPr/>
          </p:nvSpPr>
          <p:spPr>
            <a:xfrm>
              <a:off x="8209790" y="4021177"/>
              <a:ext cx="2067396" cy="461665"/>
            </a:xfrm>
            <a:prstGeom prst="rect">
              <a:avLst/>
            </a:prstGeom>
            <a:noFill/>
          </p:spPr>
          <p:txBody>
            <a:bodyPr wrap="square" rtlCol="0">
              <a:spAutoFit/>
            </a:bodyPr>
            <a:lstStyle/>
            <a:p>
              <a:pPr algn="ctr"/>
              <a:r>
                <a:rPr lang="en-US" sz="2400" dirty="0">
                  <a:latin typeface="Consolas" panose="020B0609020204030204" pitchFamily="49" charset="0"/>
                </a:rPr>
                <a:t>Tree</a:t>
              </a:r>
            </a:p>
          </p:txBody>
        </p:sp>
      </p:grpSp>
    </p:spTree>
    <p:extLst>
      <p:ext uri="{BB962C8B-B14F-4D97-AF65-F5344CB8AC3E}">
        <p14:creationId xmlns:p14="http://schemas.microsoft.com/office/powerpoint/2010/main" val="1299528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Binary Tree Programming</a:t>
            </a:r>
          </a:p>
        </p:txBody>
      </p:sp>
      <p:sp>
        <p:nvSpPr>
          <p:cNvPr id="10" name="Content Placeholder 6">
            <a:extLst>
              <a:ext uri="{FF2B5EF4-FFF2-40B4-BE49-F238E27FC236}">
                <a16:creationId xmlns:a16="http://schemas.microsoft.com/office/drawing/2014/main" id="{F9D4CB0F-3B19-4FD0-95C4-DF1601255261}"/>
              </a:ext>
            </a:extLst>
          </p:cNvPr>
          <p:cNvSpPr txBox="1">
            <a:spLocks/>
          </p:cNvSpPr>
          <p:nvPr/>
        </p:nvSpPr>
        <p:spPr>
          <a:xfrm>
            <a:off x="990600" y="1345765"/>
            <a:ext cx="10515600" cy="5139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Programs look very similar to Recursive LinkedList!</a:t>
            </a:r>
          </a:p>
          <a:p>
            <a:endParaRPr lang="en-US" dirty="0"/>
          </a:p>
          <a:p>
            <a:r>
              <a:rPr lang="en-US" dirty="0"/>
              <a:t>Guaranteed base case: empty tree</a:t>
            </a:r>
          </a:p>
          <a:p>
            <a:pPr lvl="1"/>
            <a:r>
              <a:rPr lang="en-US" dirty="0"/>
              <a:t>Simplest possible input, should immediately know the return</a:t>
            </a:r>
          </a:p>
          <a:p>
            <a:r>
              <a:rPr lang="en-US" dirty="0"/>
              <a:t>Guaranteed public / private pair</a:t>
            </a:r>
          </a:p>
          <a:p>
            <a:pPr lvl="1"/>
            <a:r>
              <a:rPr lang="en-US" dirty="0"/>
              <a:t>Need to know which subtree you’re currently processing</a:t>
            </a:r>
          </a:p>
          <a:p>
            <a:r>
              <a:rPr lang="en-US" dirty="0"/>
              <a:t>If modifying, we use </a:t>
            </a:r>
            <a:r>
              <a:rPr lang="en-US" dirty="0">
                <a:latin typeface="Consolas" panose="020B0609020204030204" pitchFamily="49" charset="0"/>
              </a:rPr>
              <a:t>x = change(x)</a:t>
            </a:r>
          </a:p>
          <a:p>
            <a:pPr lvl="1"/>
            <a:r>
              <a:rPr lang="en-US" dirty="0"/>
              <a:t>Don’t stop early, return updated subtree </a:t>
            </a:r>
            <a:r>
              <a:rPr lang="en-US" dirty="0">
                <a:latin typeface="Consolas" panose="020B0609020204030204" pitchFamily="49" charset="0"/>
              </a:rPr>
              <a:t>(</a:t>
            </a:r>
            <a:r>
              <a:rPr lang="en-US" dirty="0" err="1">
                <a:latin typeface="Consolas" panose="020B0609020204030204" pitchFamily="49" charset="0"/>
              </a:rPr>
              <a:t>IntTreeNode</a:t>
            </a:r>
            <a:r>
              <a:rPr lang="en-US" dirty="0">
                <a:latin typeface="Consolas" panose="020B0609020204030204" pitchFamily="49" charset="0"/>
              </a:rPr>
              <a:t>)</a:t>
            </a:r>
          </a:p>
          <a:p>
            <a:pPr marL="0" indent="0">
              <a:buNone/>
            </a:pPr>
            <a:endParaRPr lang="en-US" dirty="0"/>
          </a:p>
          <a:p>
            <a:r>
              <a:rPr lang="en-US" dirty="0"/>
              <a:t>Let’s trace through an example together…</a:t>
            </a:r>
          </a:p>
        </p:txBody>
      </p:sp>
    </p:spTree>
    <p:extLst>
      <p:ext uri="{BB962C8B-B14F-4D97-AF65-F5344CB8AC3E}">
        <p14:creationId xmlns:p14="http://schemas.microsoft.com/office/powerpoint/2010/main" val="8213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Tracing Through Binary Tree Programming</a:t>
            </a:r>
          </a:p>
        </p:txBody>
      </p:sp>
      <p:grpSp>
        <p:nvGrpSpPr>
          <p:cNvPr id="3" name="Group 2" descr="binary tree with the root node holding data 1, left reference pointing to a leaf node holding data 2 (null left and right references), and 1's right reference pointing to a leaf node holding data 3 (null left and right references)&#10;&#10;processing the root node with data 1 with method(one) and the largest russian nesting doll&#10;processing the leaf node with data 2 with method(two) and the second largest russian nesting doll&#10;processing the leaf node with data 3 with method(three) and the second largest russian nesting doll&#10;the four null references (left and right references of the two leaf nodes) with method(null) and the smallest russian nesting dolls">
            <a:extLst>
              <a:ext uri="{FF2B5EF4-FFF2-40B4-BE49-F238E27FC236}">
                <a16:creationId xmlns:a16="http://schemas.microsoft.com/office/drawing/2014/main" id="{16FEE68E-D15C-42EB-B78F-32A64FC439F8}"/>
              </a:ext>
            </a:extLst>
          </p:cNvPr>
          <p:cNvGrpSpPr/>
          <p:nvPr/>
        </p:nvGrpSpPr>
        <p:grpSpPr>
          <a:xfrm>
            <a:off x="990600" y="1405317"/>
            <a:ext cx="10728070" cy="5323467"/>
            <a:chOff x="990600" y="1405317"/>
            <a:chExt cx="10728070" cy="5323467"/>
          </a:xfrm>
        </p:grpSpPr>
        <p:sp>
          <p:nvSpPr>
            <p:cNvPr id="10" name="Content Placeholder 6">
              <a:extLst>
                <a:ext uri="{FF2B5EF4-FFF2-40B4-BE49-F238E27FC236}">
                  <a16:creationId xmlns:a16="http://schemas.microsoft.com/office/drawing/2014/main" id="{F9D4CB0F-3B19-4FD0-95C4-DF1601255261}"/>
                </a:ext>
              </a:extLst>
            </p:cNvPr>
            <p:cNvSpPr txBox="1">
              <a:spLocks/>
            </p:cNvSpPr>
            <p:nvPr/>
          </p:nvSpPr>
          <p:spPr>
            <a:xfrm>
              <a:off x="990600" y="1405317"/>
              <a:ext cx="10515600" cy="4701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5" name="Picture 2" descr="Cute Matryoshka: Over 2,643 Royalty-Free Licensable Stock Illustrations &amp;  Drawings | Shutterstock">
              <a:extLst>
                <a:ext uri="{FF2B5EF4-FFF2-40B4-BE49-F238E27FC236}">
                  <a16:creationId xmlns:a16="http://schemas.microsoft.com/office/drawing/2014/main" id="{EEBFEC70-DB88-4E58-9201-B2D2F72469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008" t="35572" r="31164" b="9395"/>
            <a:stretch/>
          </p:blipFill>
          <p:spPr bwMode="auto">
            <a:xfrm>
              <a:off x="4403075" y="1558024"/>
              <a:ext cx="1308683" cy="17689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te Matryoshka: Over 2,643 Royalty-Free Licensable Stock Illustrations &amp;  Drawings | Shutterstock">
              <a:extLst>
                <a:ext uri="{FF2B5EF4-FFF2-40B4-BE49-F238E27FC236}">
                  <a16:creationId xmlns:a16="http://schemas.microsoft.com/office/drawing/2014/main" id="{E5452A57-E626-4416-AB40-C245024F55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239" t="45054" r="14012" b="9396"/>
            <a:stretch/>
          </p:blipFill>
          <p:spPr bwMode="auto">
            <a:xfrm>
              <a:off x="3914887" y="3357188"/>
              <a:ext cx="1224793" cy="1464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te Matryoshka: Over 2,643 Royalty-Free Licensable Stock Illustrations &amp;  Drawings | Shutterstock">
              <a:extLst>
                <a:ext uri="{FF2B5EF4-FFF2-40B4-BE49-F238E27FC236}">
                  <a16:creationId xmlns:a16="http://schemas.microsoft.com/office/drawing/2014/main" id="{6CC9EB85-1924-45A6-89AB-47BEB67143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606" t="61466" r="3156" b="9396"/>
            <a:stretch/>
          </p:blipFill>
          <p:spPr bwMode="auto">
            <a:xfrm>
              <a:off x="3810566" y="4947805"/>
              <a:ext cx="718398" cy="9366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C39D763C-997C-4255-9D17-482C0F3FB59B}"/>
                </a:ext>
              </a:extLst>
            </p:cNvPr>
            <p:cNvSpPr/>
            <p:nvPr/>
          </p:nvSpPr>
          <p:spPr>
            <a:xfrm>
              <a:off x="2435031" y="1697814"/>
              <a:ext cx="2015836" cy="5083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method(one)</a:t>
              </a:r>
            </a:p>
          </p:txBody>
        </p:sp>
        <p:sp>
          <p:nvSpPr>
            <p:cNvPr id="9" name="Rectangle: Rounded Corners 8">
              <a:extLst>
                <a:ext uri="{FF2B5EF4-FFF2-40B4-BE49-F238E27FC236}">
                  <a16:creationId xmlns:a16="http://schemas.microsoft.com/office/drawing/2014/main" id="{B923727A-A64E-4B78-A538-CECFA639E2A6}"/>
                </a:ext>
              </a:extLst>
            </p:cNvPr>
            <p:cNvSpPr/>
            <p:nvPr/>
          </p:nvSpPr>
          <p:spPr>
            <a:xfrm>
              <a:off x="2163361" y="3472611"/>
              <a:ext cx="1794164" cy="5083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method(two)</a:t>
              </a:r>
            </a:p>
          </p:txBody>
        </p:sp>
        <p:sp>
          <p:nvSpPr>
            <p:cNvPr id="12" name="Rectangle: Rounded Corners 11">
              <a:extLst>
                <a:ext uri="{FF2B5EF4-FFF2-40B4-BE49-F238E27FC236}">
                  <a16:creationId xmlns:a16="http://schemas.microsoft.com/office/drawing/2014/main" id="{B80BD7D2-AF5E-41E2-9E25-E5E90022DE4F}"/>
                </a:ext>
              </a:extLst>
            </p:cNvPr>
            <p:cNvSpPr/>
            <p:nvPr/>
          </p:nvSpPr>
          <p:spPr>
            <a:xfrm>
              <a:off x="1919770" y="4947805"/>
              <a:ext cx="1748453" cy="5083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method(null)</a:t>
              </a:r>
            </a:p>
          </p:txBody>
        </p:sp>
        <p:grpSp>
          <p:nvGrpSpPr>
            <p:cNvPr id="13" name="Group 12">
              <a:extLst>
                <a:ext uri="{FF2B5EF4-FFF2-40B4-BE49-F238E27FC236}">
                  <a16:creationId xmlns:a16="http://schemas.microsoft.com/office/drawing/2014/main" id="{80C8EF75-18BC-438F-B236-5FB1F061F714}"/>
                </a:ext>
              </a:extLst>
            </p:cNvPr>
            <p:cNvGrpSpPr/>
            <p:nvPr/>
          </p:nvGrpSpPr>
          <p:grpSpPr>
            <a:xfrm>
              <a:off x="5802928" y="1660912"/>
              <a:ext cx="890943" cy="902268"/>
              <a:chOff x="8286993" y="1512506"/>
              <a:chExt cx="1294557" cy="1328224"/>
            </a:xfrm>
          </p:grpSpPr>
          <p:sp>
            <p:nvSpPr>
              <p:cNvPr id="14" name="Rectangle 13">
                <a:extLst>
                  <a:ext uri="{FF2B5EF4-FFF2-40B4-BE49-F238E27FC236}">
                    <a16:creationId xmlns:a16="http://schemas.microsoft.com/office/drawing/2014/main" id="{BC14441E-5603-4AEB-AA1C-1C763A4E7120}"/>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5" name="TextBox 14">
                <a:extLst>
                  <a:ext uri="{FF2B5EF4-FFF2-40B4-BE49-F238E27FC236}">
                    <a16:creationId xmlns:a16="http://schemas.microsoft.com/office/drawing/2014/main" id="{18F5ED60-9FD3-42DA-BCF0-C518BBE4AD53}"/>
                  </a:ext>
                </a:extLst>
              </p:cNvPr>
              <p:cNvSpPr txBox="1"/>
              <p:nvPr/>
            </p:nvSpPr>
            <p:spPr>
              <a:xfrm>
                <a:off x="8635020" y="1512506"/>
                <a:ext cx="410690" cy="584775"/>
              </a:xfrm>
              <a:prstGeom prst="rect">
                <a:avLst/>
              </a:prstGeom>
              <a:noFill/>
            </p:spPr>
            <p:txBody>
              <a:bodyPr wrap="none" rtlCol="0">
                <a:spAutoFit/>
              </a:bodyPr>
              <a:lstStyle/>
              <a:p>
                <a:r>
                  <a:rPr lang="en-US" sz="3200" dirty="0">
                    <a:latin typeface="Consolas" panose="020B0609020204030204" pitchFamily="49" charset="0"/>
                  </a:rPr>
                  <a:t>1</a:t>
                </a:r>
              </a:p>
            </p:txBody>
          </p:sp>
          <p:sp>
            <p:nvSpPr>
              <p:cNvPr id="16" name="Rectangle 15">
                <a:extLst>
                  <a:ext uri="{FF2B5EF4-FFF2-40B4-BE49-F238E27FC236}">
                    <a16:creationId xmlns:a16="http://schemas.microsoft.com/office/drawing/2014/main" id="{224EEBEE-AB59-45F4-889C-86B9B97ED2E2}"/>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7" name="Rectangle 16">
                <a:extLst>
                  <a:ext uri="{FF2B5EF4-FFF2-40B4-BE49-F238E27FC236}">
                    <a16:creationId xmlns:a16="http://schemas.microsoft.com/office/drawing/2014/main" id="{62573299-C44A-4C64-A768-B0EC8DAA8667}"/>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18" name="Group 17">
              <a:extLst>
                <a:ext uri="{FF2B5EF4-FFF2-40B4-BE49-F238E27FC236}">
                  <a16:creationId xmlns:a16="http://schemas.microsoft.com/office/drawing/2014/main" id="{E5EA1F52-FEA4-42E6-A655-E9964A1E7CE5}"/>
                </a:ext>
              </a:extLst>
            </p:cNvPr>
            <p:cNvGrpSpPr/>
            <p:nvPr/>
          </p:nvGrpSpPr>
          <p:grpSpPr>
            <a:xfrm>
              <a:off x="6472974" y="3444818"/>
              <a:ext cx="890943" cy="902268"/>
              <a:chOff x="8286993" y="1512506"/>
              <a:chExt cx="1294557" cy="1328224"/>
            </a:xfrm>
          </p:grpSpPr>
          <p:sp>
            <p:nvSpPr>
              <p:cNvPr id="19" name="Rectangle 18">
                <a:extLst>
                  <a:ext uri="{FF2B5EF4-FFF2-40B4-BE49-F238E27FC236}">
                    <a16:creationId xmlns:a16="http://schemas.microsoft.com/office/drawing/2014/main" id="{30ADB6CF-A941-44EB-A1FB-6579B133F56B}"/>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0" name="TextBox 19">
                <a:extLst>
                  <a:ext uri="{FF2B5EF4-FFF2-40B4-BE49-F238E27FC236}">
                    <a16:creationId xmlns:a16="http://schemas.microsoft.com/office/drawing/2014/main" id="{1D3AFEF1-701F-401E-B43E-1D940C3927DD}"/>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3</a:t>
                </a:r>
              </a:p>
            </p:txBody>
          </p:sp>
          <p:sp>
            <p:nvSpPr>
              <p:cNvPr id="21" name="Rectangle 20">
                <a:extLst>
                  <a:ext uri="{FF2B5EF4-FFF2-40B4-BE49-F238E27FC236}">
                    <a16:creationId xmlns:a16="http://schemas.microsoft.com/office/drawing/2014/main" id="{0E99F501-A026-4903-8ABC-E991B8684A15}"/>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2" name="Rectangle 21">
                <a:extLst>
                  <a:ext uri="{FF2B5EF4-FFF2-40B4-BE49-F238E27FC236}">
                    <a16:creationId xmlns:a16="http://schemas.microsoft.com/office/drawing/2014/main" id="{779E4245-C5EF-4025-AD1E-C4B857DA4F57}"/>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23" name="Group 22">
              <a:extLst>
                <a:ext uri="{FF2B5EF4-FFF2-40B4-BE49-F238E27FC236}">
                  <a16:creationId xmlns:a16="http://schemas.microsoft.com/office/drawing/2014/main" id="{B6E6EE78-2E81-4C8F-B7F9-C3705C05051C}"/>
                </a:ext>
              </a:extLst>
            </p:cNvPr>
            <p:cNvGrpSpPr/>
            <p:nvPr/>
          </p:nvGrpSpPr>
          <p:grpSpPr>
            <a:xfrm>
              <a:off x="5154653" y="3435709"/>
              <a:ext cx="890943" cy="902268"/>
              <a:chOff x="8286993" y="1512506"/>
              <a:chExt cx="1294557" cy="1328224"/>
            </a:xfrm>
          </p:grpSpPr>
          <p:sp>
            <p:nvSpPr>
              <p:cNvPr id="24" name="Rectangle 23">
                <a:extLst>
                  <a:ext uri="{FF2B5EF4-FFF2-40B4-BE49-F238E27FC236}">
                    <a16:creationId xmlns:a16="http://schemas.microsoft.com/office/drawing/2014/main" id="{6CA2C53B-C96A-470E-BF81-91EECC23CC3C}"/>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5" name="TextBox 24">
                <a:extLst>
                  <a:ext uri="{FF2B5EF4-FFF2-40B4-BE49-F238E27FC236}">
                    <a16:creationId xmlns:a16="http://schemas.microsoft.com/office/drawing/2014/main" id="{7BD41625-A25E-458B-8957-FCE8F40C725E}"/>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2</a:t>
                </a:r>
              </a:p>
            </p:txBody>
          </p:sp>
          <p:sp>
            <p:nvSpPr>
              <p:cNvPr id="26" name="Rectangle 25">
                <a:extLst>
                  <a:ext uri="{FF2B5EF4-FFF2-40B4-BE49-F238E27FC236}">
                    <a16:creationId xmlns:a16="http://schemas.microsoft.com/office/drawing/2014/main" id="{B2AB81D2-EDF5-469C-9CFA-B79DEFACD14A}"/>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7" name="Rectangle 26">
                <a:extLst>
                  <a:ext uri="{FF2B5EF4-FFF2-40B4-BE49-F238E27FC236}">
                    <a16:creationId xmlns:a16="http://schemas.microsoft.com/office/drawing/2014/main" id="{51F2D882-3F0F-435E-B2B8-4EB749CB6AB0}"/>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sp>
          <p:nvSpPr>
            <p:cNvPr id="28" name="TextBox 27">
              <a:extLst>
                <a:ext uri="{FF2B5EF4-FFF2-40B4-BE49-F238E27FC236}">
                  <a16:creationId xmlns:a16="http://schemas.microsoft.com/office/drawing/2014/main" id="{57D43F62-1A34-48AB-9B65-EC652975C9D1}"/>
                </a:ext>
              </a:extLst>
            </p:cNvPr>
            <p:cNvSpPr txBox="1"/>
            <p:nvPr/>
          </p:nvSpPr>
          <p:spPr>
            <a:xfrm>
              <a:off x="5481046" y="5201978"/>
              <a:ext cx="748923" cy="400110"/>
            </a:xfrm>
            <a:prstGeom prst="rect">
              <a:avLst/>
            </a:prstGeom>
            <a:noFill/>
          </p:spPr>
          <p:txBody>
            <a:bodyPr wrap="none" rtlCol="0">
              <a:spAutoFit/>
            </a:bodyPr>
            <a:lstStyle/>
            <a:p>
              <a:pPr algn="ctr"/>
              <a:r>
                <a:rPr lang="en-US" sz="2000" dirty="0">
                  <a:latin typeface="Consolas" panose="020B0609020204030204" pitchFamily="49" charset="0"/>
                </a:rPr>
                <a:t>null</a:t>
              </a:r>
            </a:p>
          </p:txBody>
        </p:sp>
        <p:sp>
          <p:nvSpPr>
            <p:cNvPr id="29" name="TextBox 28">
              <a:extLst>
                <a:ext uri="{FF2B5EF4-FFF2-40B4-BE49-F238E27FC236}">
                  <a16:creationId xmlns:a16="http://schemas.microsoft.com/office/drawing/2014/main" id="{C804F317-AF11-4BCA-AF69-34339024B6F7}"/>
                </a:ext>
              </a:extLst>
            </p:cNvPr>
            <p:cNvSpPr txBox="1"/>
            <p:nvPr/>
          </p:nvSpPr>
          <p:spPr>
            <a:xfrm>
              <a:off x="4528964" y="5191264"/>
              <a:ext cx="748923" cy="400110"/>
            </a:xfrm>
            <a:prstGeom prst="rect">
              <a:avLst/>
            </a:prstGeom>
            <a:noFill/>
          </p:spPr>
          <p:txBody>
            <a:bodyPr wrap="none" rtlCol="0">
              <a:spAutoFit/>
            </a:bodyPr>
            <a:lstStyle/>
            <a:p>
              <a:pPr algn="ctr"/>
              <a:r>
                <a:rPr lang="en-US" sz="2000" dirty="0">
                  <a:latin typeface="Consolas" panose="020B0609020204030204" pitchFamily="49" charset="0"/>
                </a:rPr>
                <a:t>null</a:t>
              </a:r>
            </a:p>
          </p:txBody>
        </p:sp>
        <p:sp>
          <p:nvSpPr>
            <p:cNvPr id="30" name="TextBox 29">
              <a:extLst>
                <a:ext uri="{FF2B5EF4-FFF2-40B4-BE49-F238E27FC236}">
                  <a16:creationId xmlns:a16="http://schemas.microsoft.com/office/drawing/2014/main" id="{E4F0F466-04E9-4AF5-8EAA-21767A8C029C}"/>
                </a:ext>
              </a:extLst>
            </p:cNvPr>
            <p:cNvSpPr txBox="1"/>
            <p:nvPr/>
          </p:nvSpPr>
          <p:spPr>
            <a:xfrm>
              <a:off x="7218537" y="5214829"/>
              <a:ext cx="748923" cy="400110"/>
            </a:xfrm>
            <a:prstGeom prst="rect">
              <a:avLst/>
            </a:prstGeom>
            <a:noFill/>
          </p:spPr>
          <p:txBody>
            <a:bodyPr wrap="none" rtlCol="0">
              <a:spAutoFit/>
            </a:bodyPr>
            <a:lstStyle/>
            <a:p>
              <a:pPr algn="ctr"/>
              <a:r>
                <a:rPr lang="en-US" sz="2000" dirty="0">
                  <a:latin typeface="Consolas" panose="020B0609020204030204" pitchFamily="49" charset="0"/>
                </a:rPr>
                <a:t>null</a:t>
              </a:r>
            </a:p>
          </p:txBody>
        </p:sp>
        <p:cxnSp>
          <p:nvCxnSpPr>
            <p:cNvPr id="31" name="Straight Arrow Connector 30">
              <a:extLst>
                <a:ext uri="{FF2B5EF4-FFF2-40B4-BE49-F238E27FC236}">
                  <a16:creationId xmlns:a16="http://schemas.microsoft.com/office/drawing/2014/main" id="{E9ECF866-CBF0-4BD0-B448-EA4AE23BD187}"/>
                </a:ext>
              </a:extLst>
            </p:cNvPr>
            <p:cNvCxnSpPr>
              <a:cxnSpLocks/>
            </p:cNvCxnSpPr>
            <p:nvPr/>
          </p:nvCxnSpPr>
          <p:spPr>
            <a:xfrm flipH="1">
              <a:off x="5599115" y="2410866"/>
              <a:ext cx="443333" cy="11212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93BAD52-79DA-4E4F-94C6-C2A41A580639}"/>
                </a:ext>
              </a:extLst>
            </p:cNvPr>
            <p:cNvCxnSpPr>
              <a:cxnSpLocks/>
            </p:cNvCxnSpPr>
            <p:nvPr/>
          </p:nvCxnSpPr>
          <p:spPr>
            <a:xfrm>
              <a:off x="6472974" y="2410866"/>
              <a:ext cx="446481" cy="11212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069A261-96C1-46CA-AE45-538E7403C274}"/>
                </a:ext>
              </a:extLst>
            </p:cNvPr>
            <p:cNvCxnSpPr>
              <a:cxnSpLocks/>
              <a:endCxn id="30" idx="0"/>
            </p:cNvCxnSpPr>
            <p:nvPr/>
          </p:nvCxnSpPr>
          <p:spPr>
            <a:xfrm>
              <a:off x="7148526" y="4165885"/>
              <a:ext cx="444473" cy="10489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38C208E-2480-4568-A4DF-E84AC8DABCEF}"/>
                </a:ext>
              </a:extLst>
            </p:cNvPr>
            <p:cNvCxnSpPr>
              <a:cxnSpLocks/>
            </p:cNvCxnSpPr>
            <p:nvPr/>
          </p:nvCxnSpPr>
          <p:spPr>
            <a:xfrm flipH="1">
              <a:off x="6548778" y="4165885"/>
              <a:ext cx="145094" cy="10489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100EAB6-90F5-47D6-B5B8-7E9814B00CA5}"/>
                </a:ext>
              </a:extLst>
            </p:cNvPr>
            <p:cNvCxnSpPr>
              <a:cxnSpLocks/>
            </p:cNvCxnSpPr>
            <p:nvPr/>
          </p:nvCxnSpPr>
          <p:spPr>
            <a:xfrm>
              <a:off x="5832499" y="4143355"/>
              <a:ext cx="152835" cy="10714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FD6D423-44C7-493E-895A-22E22E738639}"/>
                </a:ext>
              </a:extLst>
            </p:cNvPr>
            <p:cNvCxnSpPr>
              <a:cxnSpLocks/>
              <a:endCxn id="29" idx="0"/>
            </p:cNvCxnSpPr>
            <p:nvPr/>
          </p:nvCxnSpPr>
          <p:spPr>
            <a:xfrm flipH="1">
              <a:off x="4903426" y="4143355"/>
              <a:ext cx="467181" cy="10479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54" name="Picture 2" descr="Cute Matryoshka: Over 2,643 Royalty-Free Licensable Stock Illustrations &amp;  Drawings | Shutterstock">
              <a:extLst>
                <a:ext uri="{FF2B5EF4-FFF2-40B4-BE49-F238E27FC236}">
                  <a16:creationId xmlns:a16="http://schemas.microsoft.com/office/drawing/2014/main" id="{BF122FDB-875E-4D99-A51F-BBBC9A192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606" t="61466" r="3156" b="9396"/>
            <a:stretch/>
          </p:blipFill>
          <p:spPr bwMode="auto">
            <a:xfrm>
              <a:off x="5406177" y="5785591"/>
              <a:ext cx="718398" cy="936632"/>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Rounded Corners 54">
              <a:extLst>
                <a:ext uri="{FF2B5EF4-FFF2-40B4-BE49-F238E27FC236}">
                  <a16:creationId xmlns:a16="http://schemas.microsoft.com/office/drawing/2014/main" id="{1E0CB055-BF28-4383-9D4A-C0872E62DB56}"/>
                </a:ext>
              </a:extLst>
            </p:cNvPr>
            <p:cNvSpPr/>
            <p:nvPr/>
          </p:nvSpPr>
          <p:spPr>
            <a:xfrm>
              <a:off x="3657724" y="6048772"/>
              <a:ext cx="1748453" cy="5083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method(null)</a:t>
              </a:r>
            </a:p>
          </p:txBody>
        </p:sp>
        <p:pic>
          <p:nvPicPr>
            <p:cNvPr id="56" name="Picture 2" descr="Cute Matryoshka: Over 2,643 Royalty-Free Licensable Stock Illustrations &amp;  Drawings | Shutterstock">
              <a:extLst>
                <a:ext uri="{FF2B5EF4-FFF2-40B4-BE49-F238E27FC236}">
                  <a16:creationId xmlns:a16="http://schemas.microsoft.com/office/drawing/2014/main" id="{C9B24590-1768-469C-80A4-A969A8CD31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239" t="45054" r="14012" b="9396"/>
            <a:stretch/>
          </p:blipFill>
          <p:spPr bwMode="auto">
            <a:xfrm>
              <a:off x="7441993" y="3355917"/>
              <a:ext cx="1224793" cy="1464198"/>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Rounded Corners 56">
              <a:extLst>
                <a:ext uri="{FF2B5EF4-FFF2-40B4-BE49-F238E27FC236}">
                  <a16:creationId xmlns:a16="http://schemas.microsoft.com/office/drawing/2014/main" id="{8F466943-C326-40B0-9021-F273D31C368E}"/>
                </a:ext>
              </a:extLst>
            </p:cNvPr>
            <p:cNvSpPr/>
            <p:nvPr/>
          </p:nvSpPr>
          <p:spPr>
            <a:xfrm>
              <a:off x="8666785" y="3472611"/>
              <a:ext cx="1984177" cy="5083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method(three)</a:t>
              </a:r>
            </a:p>
          </p:txBody>
        </p:sp>
        <p:pic>
          <p:nvPicPr>
            <p:cNvPr id="58" name="Picture 2" descr="Cute Matryoshka: Over 2,643 Royalty-Free Licensable Stock Illustrations &amp;  Drawings | Shutterstock">
              <a:extLst>
                <a:ext uri="{FF2B5EF4-FFF2-40B4-BE49-F238E27FC236}">
                  <a16:creationId xmlns:a16="http://schemas.microsoft.com/office/drawing/2014/main" id="{9BDE092A-2745-45B4-AD44-F2A0C4D39C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606" t="61466" r="3156" b="9396"/>
            <a:stretch/>
          </p:blipFill>
          <p:spPr bwMode="auto">
            <a:xfrm>
              <a:off x="8054389" y="4984558"/>
              <a:ext cx="718398" cy="936632"/>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Rounded Corners 58">
              <a:extLst>
                <a:ext uri="{FF2B5EF4-FFF2-40B4-BE49-F238E27FC236}">
                  <a16:creationId xmlns:a16="http://schemas.microsoft.com/office/drawing/2014/main" id="{84930078-3095-4DA4-BC91-AA02514098AE}"/>
                </a:ext>
              </a:extLst>
            </p:cNvPr>
            <p:cNvSpPr/>
            <p:nvPr/>
          </p:nvSpPr>
          <p:spPr>
            <a:xfrm>
              <a:off x="8799686" y="4947805"/>
              <a:ext cx="1748453" cy="5083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method(null)</a:t>
              </a:r>
            </a:p>
          </p:txBody>
        </p:sp>
        <p:sp>
          <p:nvSpPr>
            <p:cNvPr id="60" name="TextBox 59">
              <a:extLst>
                <a:ext uri="{FF2B5EF4-FFF2-40B4-BE49-F238E27FC236}">
                  <a16:creationId xmlns:a16="http://schemas.microsoft.com/office/drawing/2014/main" id="{EC08D42C-789B-4210-996F-D83ACAA5B576}"/>
                </a:ext>
              </a:extLst>
            </p:cNvPr>
            <p:cNvSpPr txBox="1"/>
            <p:nvPr/>
          </p:nvSpPr>
          <p:spPr>
            <a:xfrm>
              <a:off x="7629153" y="1614384"/>
              <a:ext cx="4089517" cy="707886"/>
            </a:xfrm>
            <a:prstGeom prst="rect">
              <a:avLst/>
            </a:prstGeom>
            <a:noFill/>
          </p:spPr>
          <p:txBody>
            <a:bodyPr wrap="none" rtlCol="0">
              <a:spAutoFit/>
            </a:bodyPr>
            <a:lstStyle/>
            <a:p>
              <a:r>
                <a:rPr lang="en-US" sz="4000" i="1" dirty="0"/>
                <a:t>Pre-order traversal</a:t>
              </a:r>
            </a:p>
          </p:txBody>
        </p:sp>
        <p:pic>
          <p:nvPicPr>
            <p:cNvPr id="61" name="Picture 2" descr="Cute Matryoshka: Over 2,643 Royalty-Free Licensable Stock Illustrations &amp;  Drawings | Shutterstock">
              <a:extLst>
                <a:ext uri="{FF2B5EF4-FFF2-40B4-BE49-F238E27FC236}">
                  <a16:creationId xmlns:a16="http://schemas.microsoft.com/office/drawing/2014/main" id="{C585E965-2F66-4121-80D9-41323F2370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606" t="61466" r="3156" b="9396"/>
            <a:stretch/>
          </p:blipFill>
          <p:spPr bwMode="auto">
            <a:xfrm>
              <a:off x="6276975" y="5792152"/>
              <a:ext cx="718398" cy="93663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Rounded Corners 61">
              <a:extLst>
                <a:ext uri="{FF2B5EF4-FFF2-40B4-BE49-F238E27FC236}">
                  <a16:creationId xmlns:a16="http://schemas.microsoft.com/office/drawing/2014/main" id="{B59CA178-0E9E-4919-8185-9FDEE93664D7}"/>
                </a:ext>
              </a:extLst>
            </p:cNvPr>
            <p:cNvSpPr/>
            <p:nvPr/>
          </p:nvSpPr>
          <p:spPr>
            <a:xfrm>
              <a:off x="6917436" y="6055333"/>
              <a:ext cx="1748453" cy="50834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method(null)</a:t>
              </a:r>
            </a:p>
          </p:txBody>
        </p:sp>
        <p:sp>
          <p:nvSpPr>
            <p:cNvPr id="4" name="TextBox 3">
              <a:extLst>
                <a:ext uri="{FF2B5EF4-FFF2-40B4-BE49-F238E27FC236}">
                  <a16:creationId xmlns:a16="http://schemas.microsoft.com/office/drawing/2014/main" id="{1C82E0A5-7257-8951-B4F4-787BE14F64E5}"/>
                </a:ext>
              </a:extLst>
            </p:cNvPr>
            <p:cNvSpPr txBox="1"/>
            <p:nvPr/>
          </p:nvSpPr>
          <p:spPr>
            <a:xfrm>
              <a:off x="6298063" y="5192749"/>
              <a:ext cx="748923" cy="400110"/>
            </a:xfrm>
            <a:prstGeom prst="rect">
              <a:avLst/>
            </a:prstGeom>
            <a:noFill/>
          </p:spPr>
          <p:txBody>
            <a:bodyPr wrap="none" rtlCol="0">
              <a:spAutoFit/>
            </a:bodyPr>
            <a:lstStyle/>
            <a:p>
              <a:pPr algn="ctr"/>
              <a:r>
                <a:rPr lang="en-US" sz="2000" dirty="0">
                  <a:latin typeface="Consolas" panose="020B0609020204030204" pitchFamily="49" charset="0"/>
                </a:rPr>
                <a:t>null</a:t>
              </a:r>
            </a:p>
          </p:txBody>
        </p:sp>
      </p:grpSp>
    </p:spTree>
    <p:extLst>
      <p:ext uri="{BB962C8B-B14F-4D97-AF65-F5344CB8AC3E}">
        <p14:creationId xmlns:p14="http://schemas.microsoft.com/office/powerpoint/2010/main" val="361668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 Traversals</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Binary Tree Review</a:t>
            </a:r>
          </a:p>
          <a:p>
            <a:pPr>
              <a:spcAft>
                <a:spcPts val="1200"/>
              </a:spcAft>
            </a:pPr>
            <a:r>
              <a:rPr lang="en-US" b="1" dirty="0">
                <a:solidFill>
                  <a:schemeClr val="accent5"/>
                </a:solidFill>
              </a:rPr>
              <a:t>Traversals</a:t>
            </a:r>
          </a:p>
          <a:p>
            <a:pPr>
              <a:spcAft>
                <a:spcPts val="1200"/>
              </a:spcAft>
            </a:pPr>
            <a:r>
              <a:rPr lang="en-US" dirty="0">
                <a:solidFill>
                  <a:schemeClr val="tx1">
                    <a:lumMod val="85000"/>
                    <a:lumOff val="15000"/>
                  </a:schemeClr>
                </a:solidFill>
              </a:rPr>
              <a:t>Practice!</a:t>
            </a:r>
          </a:p>
        </p:txBody>
      </p:sp>
      <p:sp>
        <p:nvSpPr>
          <p:cNvPr id="4" name="Pentagon 3" descr="pointing to Traversals">
            <a:extLst>
              <a:ext uri="{FF2B5EF4-FFF2-40B4-BE49-F238E27FC236}">
                <a16:creationId xmlns:a16="http://schemas.microsoft.com/office/drawing/2014/main" id="{A474EB40-D05B-4D47-ACB8-073DBA3E897B}"/>
              </a:ext>
            </a:extLst>
          </p:cNvPr>
          <p:cNvSpPr/>
          <p:nvPr/>
        </p:nvSpPr>
        <p:spPr>
          <a:xfrm rot="10800000">
            <a:off x="2760416" y="2765979"/>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900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Binary Tree Traversals</a:t>
            </a:r>
          </a:p>
        </p:txBody>
      </p:sp>
      <p:sp>
        <p:nvSpPr>
          <p:cNvPr id="10" name="Content Placeholder 6">
            <a:extLst>
              <a:ext uri="{FF2B5EF4-FFF2-40B4-BE49-F238E27FC236}">
                <a16:creationId xmlns:a16="http://schemas.microsoft.com/office/drawing/2014/main" id="{F9D4CB0F-3B19-4FD0-95C4-DF1601255261}"/>
              </a:ext>
            </a:extLst>
          </p:cNvPr>
          <p:cNvSpPr txBox="1">
            <a:spLocks/>
          </p:cNvSpPr>
          <p:nvPr/>
        </p:nvSpPr>
        <p:spPr>
          <a:xfrm>
            <a:off x="990600" y="1345765"/>
            <a:ext cx="10515600" cy="4199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 different primary traversals</a:t>
            </a:r>
          </a:p>
          <a:p>
            <a:pPr lvl="1"/>
            <a:r>
              <a:rPr lang="en-US" dirty="0"/>
              <a:t>All concerned with when you process your current root</a:t>
            </a:r>
          </a:p>
          <a:p>
            <a:endParaRPr lang="en-US" dirty="0"/>
          </a:p>
          <a:p>
            <a:r>
              <a:rPr lang="en-US" dirty="0"/>
              <a:t>Pre-order traversal:</a:t>
            </a:r>
          </a:p>
          <a:p>
            <a:pPr lvl="1"/>
            <a:r>
              <a:rPr lang="en-US" dirty="0"/>
              <a:t>Process </a:t>
            </a:r>
            <a:r>
              <a:rPr lang="en-US" b="1" dirty="0"/>
              <a:t>root</a:t>
            </a:r>
            <a:r>
              <a:rPr lang="en-US" dirty="0"/>
              <a:t>, left subtree, right subtree</a:t>
            </a:r>
          </a:p>
          <a:p>
            <a:r>
              <a:rPr lang="en-US" dirty="0"/>
              <a:t>In-order traversal:</a:t>
            </a:r>
          </a:p>
          <a:p>
            <a:pPr lvl="1"/>
            <a:r>
              <a:rPr lang="en-US" dirty="0"/>
              <a:t>Process left subtree, </a:t>
            </a:r>
            <a:r>
              <a:rPr lang="en-US" b="1" dirty="0"/>
              <a:t>root</a:t>
            </a:r>
            <a:r>
              <a:rPr lang="en-US" dirty="0"/>
              <a:t>, right subtree</a:t>
            </a:r>
          </a:p>
          <a:p>
            <a:r>
              <a:rPr lang="en-US" dirty="0"/>
              <a:t>Post-order traversal:</a:t>
            </a:r>
          </a:p>
          <a:p>
            <a:pPr lvl="1"/>
            <a:r>
              <a:rPr lang="en-US" dirty="0"/>
              <a:t>Process left subtree, right subtree, </a:t>
            </a:r>
            <a:r>
              <a:rPr lang="en-US" b="1" dirty="0"/>
              <a:t>root</a:t>
            </a:r>
          </a:p>
        </p:txBody>
      </p:sp>
      <p:sp>
        <p:nvSpPr>
          <p:cNvPr id="3" name="TextBox 2">
            <a:extLst>
              <a:ext uri="{FF2B5EF4-FFF2-40B4-BE49-F238E27FC236}">
                <a16:creationId xmlns:a16="http://schemas.microsoft.com/office/drawing/2014/main" id="{A7E90235-5314-4BA1-B346-72FA4DB179AE}"/>
              </a:ext>
            </a:extLst>
          </p:cNvPr>
          <p:cNvSpPr txBox="1"/>
          <p:nvPr/>
        </p:nvSpPr>
        <p:spPr>
          <a:xfrm>
            <a:off x="457200" y="5943600"/>
            <a:ext cx="11582400" cy="584775"/>
          </a:xfrm>
          <a:prstGeom prst="rect">
            <a:avLst/>
          </a:prstGeom>
          <a:noFill/>
        </p:spPr>
        <p:txBody>
          <a:bodyPr wrap="square" rtlCol="0">
            <a:spAutoFit/>
          </a:bodyPr>
          <a:lstStyle/>
          <a:p>
            <a:pPr algn="ctr"/>
            <a:r>
              <a:rPr lang="en-US" sz="3200" i="1" dirty="0"/>
              <a:t>Sometimes different traversals yield different results</a:t>
            </a:r>
          </a:p>
        </p:txBody>
      </p:sp>
      <p:grpSp>
        <p:nvGrpSpPr>
          <p:cNvPr id="21" name="Group 20" descr="binary tree with the root node holding data 1, left reference pointing to a leaf node holding data 2 (null left and right references), and 1's right reference pointing to a leaf node holding data 3 (null left and right references)">
            <a:extLst>
              <a:ext uri="{FF2B5EF4-FFF2-40B4-BE49-F238E27FC236}">
                <a16:creationId xmlns:a16="http://schemas.microsoft.com/office/drawing/2014/main" id="{63DACA6B-E685-41CF-96AB-181F1003A233}"/>
              </a:ext>
            </a:extLst>
          </p:cNvPr>
          <p:cNvGrpSpPr/>
          <p:nvPr/>
        </p:nvGrpSpPr>
        <p:grpSpPr>
          <a:xfrm>
            <a:off x="7942478" y="1297123"/>
            <a:ext cx="3809386" cy="4064286"/>
            <a:chOff x="7942478" y="1297123"/>
            <a:chExt cx="3809386" cy="4064286"/>
          </a:xfrm>
        </p:grpSpPr>
        <p:grpSp>
          <p:nvGrpSpPr>
            <p:cNvPr id="5" name="Group 4">
              <a:extLst>
                <a:ext uri="{FF2B5EF4-FFF2-40B4-BE49-F238E27FC236}">
                  <a16:creationId xmlns:a16="http://schemas.microsoft.com/office/drawing/2014/main" id="{2FDB60C7-F907-4AD4-AABE-369DBDBAC048}"/>
                </a:ext>
              </a:extLst>
            </p:cNvPr>
            <p:cNvGrpSpPr/>
            <p:nvPr/>
          </p:nvGrpSpPr>
          <p:grpSpPr>
            <a:xfrm>
              <a:off x="9343850" y="1297123"/>
              <a:ext cx="890943" cy="902268"/>
              <a:chOff x="8286993" y="1512506"/>
              <a:chExt cx="1294557" cy="1328224"/>
            </a:xfrm>
          </p:grpSpPr>
          <p:sp>
            <p:nvSpPr>
              <p:cNvPr id="6" name="Rectangle 5">
                <a:extLst>
                  <a:ext uri="{FF2B5EF4-FFF2-40B4-BE49-F238E27FC236}">
                    <a16:creationId xmlns:a16="http://schemas.microsoft.com/office/drawing/2014/main" id="{CFE96B1F-1D6B-4F3C-ADA0-751861922A1B}"/>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 name="TextBox 6">
                <a:extLst>
                  <a:ext uri="{FF2B5EF4-FFF2-40B4-BE49-F238E27FC236}">
                    <a16:creationId xmlns:a16="http://schemas.microsoft.com/office/drawing/2014/main" id="{8E22E6F6-DE0A-498D-BCAD-36B8EA128A4C}"/>
                  </a:ext>
                </a:extLst>
              </p:cNvPr>
              <p:cNvSpPr txBox="1"/>
              <p:nvPr/>
            </p:nvSpPr>
            <p:spPr>
              <a:xfrm>
                <a:off x="8635020" y="1512506"/>
                <a:ext cx="410690" cy="584775"/>
              </a:xfrm>
              <a:prstGeom prst="rect">
                <a:avLst/>
              </a:prstGeom>
              <a:noFill/>
            </p:spPr>
            <p:txBody>
              <a:bodyPr wrap="none" rtlCol="0">
                <a:spAutoFit/>
              </a:bodyPr>
              <a:lstStyle/>
              <a:p>
                <a:r>
                  <a:rPr lang="en-US" sz="3200" dirty="0">
                    <a:latin typeface="Consolas" panose="020B0609020204030204" pitchFamily="49" charset="0"/>
                  </a:rPr>
                  <a:t>1</a:t>
                </a:r>
              </a:p>
            </p:txBody>
          </p:sp>
          <p:sp>
            <p:nvSpPr>
              <p:cNvPr id="8" name="Rectangle 7">
                <a:extLst>
                  <a:ext uri="{FF2B5EF4-FFF2-40B4-BE49-F238E27FC236}">
                    <a16:creationId xmlns:a16="http://schemas.microsoft.com/office/drawing/2014/main" id="{A8DDEBAF-877D-4A42-9B07-817811DF2FA7}"/>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9" name="Rectangle 8">
                <a:extLst>
                  <a:ext uri="{FF2B5EF4-FFF2-40B4-BE49-F238E27FC236}">
                    <a16:creationId xmlns:a16="http://schemas.microsoft.com/office/drawing/2014/main" id="{0CF81A6C-CF1F-4151-86CC-B92A2C24A489}"/>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11" name="Group 10">
              <a:extLst>
                <a:ext uri="{FF2B5EF4-FFF2-40B4-BE49-F238E27FC236}">
                  <a16:creationId xmlns:a16="http://schemas.microsoft.com/office/drawing/2014/main" id="{10DF5FA7-C38F-481D-A58C-18294D2981B7}"/>
                </a:ext>
              </a:extLst>
            </p:cNvPr>
            <p:cNvGrpSpPr/>
            <p:nvPr/>
          </p:nvGrpSpPr>
          <p:grpSpPr>
            <a:xfrm>
              <a:off x="10204968" y="3081029"/>
              <a:ext cx="890943" cy="902268"/>
              <a:chOff x="8286993" y="1512506"/>
              <a:chExt cx="1294557" cy="1328224"/>
            </a:xfrm>
          </p:grpSpPr>
          <p:sp>
            <p:nvSpPr>
              <p:cNvPr id="12" name="Rectangle 11">
                <a:extLst>
                  <a:ext uri="{FF2B5EF4-FFF2-40B4-BE49-F238E27FC236}">
                    <a16:creationId xmlns:a16="http://schemas.microsoft.com/office/drawing/2014/main" id="{A7097D38-14EC-4A31-AE85-E31FF4F85595}"/>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3" name="TextBox 12">
                <a:extLst>
                  <a:ext uri="{FF2B5EF4-FFF2-40B4-BE49-F238E27FC236}">
                    <a16:creationId xmlns:a16="http://schemas.microsoft.com/office/drawing/2014/main" id="{09D6DFBA-E974-4B6C-BEE0-9974F4E86F10}"/>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3</a:t>
                </a:r>
              </a:p>
            </p:txBody>
          </p:sp>
          <p:sp>
            <p:nvSpPr>
              <p:cNvPr id="14" name="Rectangle 13">
                <a:extLst>
                  <a:ext uri="{FF2B5EF4-FFF2-40B4-BE49-F238E27FC236}">
                    <a16:creationId xmlns:a16="http://schemas.microsoft.com/office/drawing/2014/main" id="{524273EE-4848-43F9-81AF-A1E47F824B21}"/>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5" name="Rectangle 14">
                <a:extLst>
                  <a:ext uri="{FF2B5EF4-FFF2-40B4-BE49-F238E27FC236}">
                    <a16:creationId xmlns:a16="http://schemas.microsoft.com/office/drawing/2014/main" id="{F6EF198E-76DA-48B0-B590-AAD7965BCE67}"/>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16" name="Group 15">
              <a:extLst>
                <a:ext uri="{FF2B5EF4-FFF2-40B4-BE49-F238E27FC236}">
                  <a16:creationId xmlns:a16="http://schemas.microsoft.com/office/drawing/2014/main" id="{C6CB3B18-6F84-43C3-A38A-03B573E55BF1}"/>
                </a:ext>
              </a:extLst>
            </p:cNvPr>
            <p:cNvGrpSpPr/>
            <p:nvPr/>
          </p:nvGrpSpPr>
          <p:grpSpPr>
            <a:xfrm>
              <a:off x="8463559" y="3071920"/>
              <a:ext cx="890943" cy="902268"/>
              <a:chOff x="8286993" y="1512506"/>
              <a:chExt cx="1294557" cy="1328224"/>
            </a:xfrm>
          </p:grpSpPr>
          <p:sp>
            <p:nvSpPr>
              <p:cNvPr id="17" name="Rectangle 16">
                <a:extLst>
                  <a:ext uri="{FF2B5EF4-FFF2-40B4-BE49-F238E27FC236}">
                    <a16:creationId xmlns:a16="http://schemas.microsoft.com/office/drawing/2014/main" id="{2732BA90-075D-4845-902A-35D8C11EF581}"/>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8" name="TextBox 17">
                <a:extLst>
                  <a:ext uri="{FF2B5EF4-FFF2-40B4-BE49-F238E27FC236}">
                    <a16:creationId xmlns:a16="http://schemas.microsoft.com/office/drawing/2014/main" id="{A1AB1F43-6643-4A70-A118-C782B03BDFAF}"/>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2</a:t>
                </a:r>
              </a:p>
            </p:txBody>
          </p:sp>
          <p:sp>
            <p:nvSpPr>
              <p:cNvPr id="19" name="Rectangle 18">
                <a:extLst>
                  <a:ext uri="{FF2B5EF4-FFF2-40B4-BE49-F238E27FC236}">
                    <a16:creationId xmlns:a16="http://schemas.microsoft.com/office/drawing/2014/main" id="{A124A0D5-4240-42AD-A9DD-9C1F29EFDBBF}"/>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0" name="Rectangle 19">
                <a:extLst>
                  <a:ext uri="{FF2B5EF4-FFF2-40B4-BE49-F238E27FC236}">
                    <a16:creationId xmlns:a16="http://schemas.microsoft.com/office/drawing/2014/main" id="{3F4E2DF9-D30D-4D67-855B-F313A06A0A5F}"/>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sp>
          <p:nvSpPr>
            <p:cNvPr id="22" name="TextBox 21">
              <a:extLst>
                <a:ext uri="{FF2B5EF4-FFF2-40B4-BE49-F238E27FC236}">
                  <a16:creationId xmlns:a16="http://schemas.microsoft.com/office/drawing/2014/main" id="{16CDF6D0-4EF6-4AA3-815A-BCBA0EABE951}"/>
                </a:ext>
              </a:extLst>
            </p:cNvPr>
            <p:cNvSpPr txBox="1"/>
            <p:nvPr/>
          </p:nvSpPr>
          <p:spPr>
            <a:xfrm>
              <a:off x="7942478" y="4827475"/>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23" name="TextBox 22">
              <a:extLst>
                <a:ext uri="{FF2B5EF4-FFF2-40B4-BE49-F238E27FC236}">
                  <a16:creationId xmlns:a16="http://schemas.microsoft.com/office/drawing/2014/main" id="{7C38B3B4-5843-43A8-8628-4874CBEF2F99}"/>
                </a:ext>
              </a:extLst>
            </p:cNvPr>
            <p:cNvSpPr txBox="1"/>
            <p:nvPr/>
          </p:nvSpPr>
          <p:spPr>
            <a:xfrm>
              <a:off x="10778521" y="4838189"/>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cxnSp>
          <p:nvCxnSpPr>
            <p:cNvPr id="24" name="Straight Arrow Connector 23">
              <a:extLst>
                <a:ext uri="{FF2B5EF4-FFF2-40B4-BE49-F238E27FC236}">
                  <a16:creationId xmlns:a16="http://schemas.microsoft.com/office/drawing/2014/main" id="{552B60AE-98CE-4341-96E9-354321D8181F}"/>
                </a:ext>
              </a:extLst>
            </p:cNvPr>
            <p:cNvCxnSpPr>
              <a:cxnSpLocks/>
            </p:cNvCxnSpPr>
            <p:nvPr/>
          </p:nvCxnSpPr>
          <p:spPr>
            <a:xfrm flipH="1">
              <a:off x="9140037" y="2047077"/>
              <a:ext cx="443333" cy="11212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5654B25-011A-44A7-964E-EA25F923D7BF}"/>
                </a:ext>
              </a:extLst>
            </p:cNvPr>
            <p:cNvCxnSpPr>
              <a:cxnSpLocks/>
            </p:cNvCxnSpPr>
            <p:nvPr/>
          </p:nvCxnSpPr>
          <p:spPr>
            <a:xfrm>
              <a:off x="10013896" y="2047077"/>
              <a:ext cx="446481" cy="11212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6418B66-220A-4DE8-9C04-5F656A57E21E}"/>
                </a:ext>
              </a:extLst>
            </p:cNvPr>
            <p:cNvCxnSpPr>
              <a:cxnSpLocks/>
              <a:endCxn id="23" idx="0"/>
            </p:cNvCxnSpPr>
            <p:nvPr/>
          </p:nvCxnSpPr>
          <p:spPr>
            <a:xfrm>
              <a:off x="10909771" y="3802096"/>
              <a:ext cx="355422" cy="10360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5DCCBD6-9FED-4C0B-B191-0131DC7623F1}"/>
                </a:ext>
              </a:extLst>
            </p:cNvPr>
            <p:cNvCxnSpPr>
              <a:cxnSpLocks/>
            </p:cNvCxnSpPr>
            <p:nvPr/>
          </p:nvCxnSpPr>
          <p:spPr>
            <a:xfrm flipH="1">
              <a:off x="10103428" y="3802096"/>
              <a:ext cx="322438" cy="10253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DAEC6F6-B1B0-4D8D-B366-7A67130552BC}"/>
                </a:ext>
              </a:extLst>
            </p:cNvPr>
            <p:cNvCxnSpPr>
              <a:cxnSpLocks/>
            </p:cNvCxnSpPr>
            <p:nvPr/>
          </p:nvCxnSpPr>
          <p:spPr>
            <a:xfrm>
              <a:off x="9141405" y="3779566"/>
              <a:ext cx="292076" cy="10586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AE87685-A996-4B99-8C56-81456FDB8201}"/>
                </a:ext>
              </a:extLst>
            </p:cNvPr>
            <p:cNvCxnSpPr>
              <a:cxnSpLocks/>
              <a:endCxn id="22" idx="0"/>
            </p:cNvCxnSpPr>
            <p:nvPr/>
          </p:nvCxnSpPr>
          <p:spPr>
            <a:xfrm flipH="1">
              <a:off x="8429150" y="3779566"/>
              <a:ext cx="255305" cy="10479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BAA0C8A-F904-8E90-A2CB-A3612C88ECD7}"/>
                </a:ext>
              </a:extLst>
            </p:cNvPr>
            <p:cNvSpPr txBox="1"/>
            <p:nvPr/>
          </p:nvSpPr>
          <p:spPr>
            <a:xfrm>
              <a:off x="8854277" y="4820442"/>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30" name="TextBox 29">
              <a:extLst>
                <a:ext uri="{FF2B5EF4-FFF2-40B4-BE49-F238E27FC236}">
                  <a16:creationId xmlns:a16="http://schemas.microsoft.com/office/drawing/2014/main" id="{FDC43C4E-5E7C-6EA1-442B-8E99FCC9C611}"/>
                </a:ext>
              </a:extLst>
            </p:cNvPr>
            <p:cNvSpPr txBox="1"/>
            <p:nvPr/>
          </p:nvSpPr>
          <p:spPr>
            <a:xfrm>
              <a:off x="9771223" y="4825063"/>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grpSp>
    </p:spTree>
    <p:extLst>
      <p:ext uri="{BB962C8B-B14F-4D97-AF65-F5344CB8AC3E}">
        <p14:creationId xmlns:p14="http://schemas.microsoft.com/office/powerpoint/2010/main" val="287559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AE8A3-48DC-4DF6-A6D6-5974E84C441A}"/>
              </a:ext>
            </a:extLst>
          </p:cNvPr>
          <p:cNvSpPr>
            <a:spLocks noGrp="1"/>
          </p:cNvSpPr>
          <p:nvPr>
            <p:ph type="title"/>
          </p:nvPr>
        </p:nvSpPr>
        <p:spPr>
          <a:xfrm>
            <a:off x="257900" y="-1114265"/>
            <a:ext cx="10515600" cy="762635"/>
          </a:xfrm>
        </p:spPr>
        <p:txBody>
          <a:bodyPr>
            <a:normAutofit/>
          </a:bodyPr>
          <a:lstStyle/>
          <a:p>
            <a:r>
              <a:rPr lang="en-US" dirty="0"/>
              <a:t>Think: pre-order traversal</a:t>
            </a:r>
          </a:p>
        </p:txBody>
      </p:sp>
      <p:grpSp>
        <p:nvGrpSpPr>
          <p:cNvPr id="19" name="Group 18" descr="binary tree with the root node holding data 6, 6's left reference pointing to a node holding data 3, 3's left reference pointing to a leaf node with data 1, 3's right reference pointing to a leaf node with data 4; 6's right reference pointing to a node holding data 2, 2's left reference pointing to a leaf node with data 6, 2's right reference pointing to a node holding data 4">
            <a:extLst>
              <a:ext uri="{FF2B5EF4-FFF2-40B4-BE49-F238E27FC236}">
                <a16:creationId xmlns:a16="http://schemas.microsoft.com/office/drawing/2014/main" id="{9A511A5D-455A-4C80-9D79-9B7DFF2F937E}"/>
              </a:ext>
            </a:extLst>
          </p:cNvPr>
          <p:cNvGrpSpPr/>
          <p:nvPr/>
        </p:nvGrpSpPr>
        <p:grpSpPr>
          <a:xfrm>
            <a:off x="257900" y="2304869"/>
            <a:ext cx="5105468" cy="3922058"/>
            <a:chOff x="257900" y="2304869"/>
            <a:chExt cx="5105468" cy="3922058"/>
          </a:xfrm>
        </p:grpSpPr>
        <p:grpSp>
          <p:nvGrpSpPr>
            <p:cNvPr id="3" name="Group 2">
              <a:extLst>
                <a:ext uri="{FF2B5EF4-FFF2-40B4-BE49-F238E27FC236}">
                  <a16:creationId xmlns:a16="http://schemas.microsoft.com/office/drawing/2014/main" id="{157187F0-CA10-4BC5-B0A5-B4633CD4B80D}"/>
                </a:ext>
              </a:extLst>
            </p:cNvPr>
            <p:cNvGrpSpPr/>
            <p:nvPr/>
          </p:nvGrpSpPr>
          <p:grpSpPr>
            <a:xfrm>
              <a:off x="2322840" y="2304869"/>
              <a:ext cx="890943" cy="902268"/>
              <a:chOff x="8286993" y="1512506"/>
              <a:chExt cx="1294557" cy="1328224"/>
            </a:xfrm>
          </p:grpSpPr>
          <p:sp>
            <p:nvSpPr>
              <p:cNvPr id="4" name="Rectangle 3">
                <a:extLst>
                  <a:ext uri="{FF2B5EF4-FFF2-40B4-BE49-F238E27FC236}">
                    <a16:creationId xmlns:a16="http://schemas.microsoft.com/office/drawing/2014/main" id="{FE1EEF44-B66E-4A75-BAC8-4447863ADA84}"/>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 name="TextBox 4">
                <a:extLst>
                  <a:ext uri="{FF2B5EF4-FFF2-40B4-BE49-F238E27FC236}">
                    <a16:creationId xmlns:a16="http://schemas.microsoft.com/office/drawing/2014/main" id="{508AC5EE-B7BE-45E5-8A62-0514AA3DD203}"/>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6</a:t>
                </a:r>
              </a:p>
            </p:txBody>
          </p:sp>
          <p:sp>
            <p:nvSpPr>
              <p:cNvPr id="6" name="Rectangle 5">
                <a:extLst>
                  <a:ext uri="{FF2B5EF4-FFF2-40B4-BE49-F238E27FC236}">
                    <a16:creationId xmlns:a16="http://schemas.microsoft.com/office/drawing/2014/main" id="{1F7BB8DD-85F0-43BD-972B-E0DE7EC2A93C}"/>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 name="Rectangle 6">
                <a:extLst>
                  <a:ext uri="{FF2B5EF4-FFF2-40B4-BE49-F238E27FC236}">
                    <a16:creationId xmlns:a16="http://schemas.microsoft.com/office/drawing/2014/main" id="{2D9E9673-BF79-4D6E-922F-7011C70815D8}"/>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8" name="Group 7">
              <a:extLst>
                <a:ext uri="{FF2B5EF4-FFF2-40B4-BE49-F238E27FC236}">
                  <a16:creationId xmlns:a16="http://schemas.microsoft.com/office/drawing/2014/main" id="{2BF78AA1-A000-407C-92EE-391C81F76BB9}"/>
                </a:ext>
              </a:extLst>
            </p:cNvPr>
            <p:cNvGrpSpPr/>
            <p:nvPr/>
          </p:nvGrpSpPr>
          <p:grpSpPr>
            <a:xfrm>
              <a:off x="3799176" y="4014930"/>
              <a:ext cx="890943" cy="902268"/>
              <a:chOff x="8286993" y="1512506"/>
              <a:chExt cx="1294557" cy="1328224"/>
            </a:xfrm>
          </p:grpSpPr>
          <p:sp>
            <p:nvSpPr>
              <p:cNvPr id="9" name="Rectangle 8">
                <a:extLst>
                  <a:ext uri="{FF2B5EF4-FFF2-40B4-BE49-F238E27FC236}">
                    <a16:creationId xmlns:a16="http://schemas.microsoft.com/office/drawing/2014/main" id="{2576BDEB-1386-4771-92D7-6D01CCC20518}"/>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0" name="TextBox 9">
                <a:extLst>
                  <a:ext uri="{FF2B5EF4-FFF2-40B4-BE49-F238E27FC236}">
                    <a16:creationId xmlns:a16="http://schemas.microsoft.com/office/drawing/2014/main" id="{C61E1D41-BF74-40DD-B5BE-8F33540A5EDD}"/>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2</a:t>
                </a:r>
              </a:p>
            </p:txBody>
          </p:sp>
          <p:sp>
            <p:nvSpPr>
              <p:cNvPr id="11" name="Rectangle 10">
                <a:extLst>
                  <a:ext uri="{FF2B5EF4-FFF2-40B4-BE49-F238E27FC236}">
                    <a16:creationId xmlns:a16="http://schemas.microsoft.com/office/drawing/2014/main" id="{AFBFFE67-FCD6-4ECA-B1BE-82EB2E34EB34}"/>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2" name="Rectangle 11">
                <a:extLst>
                  <a:ext uri="{FF2B5EF4-FFF2-40B4-BE49-F238E27FC236}">
                    <a16:creationId xmlns:a16="http://schemas.microsoft.com/office/drawing/2014/main" id="{9939CFCE-CC57-44E1-BF96-C03DBD1FCC05}"/>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13" name="Group 12">
              <a:extLst>
                <a:ext uri="{FF2B5EF4-FFF2-40B4-BE49-F238E27FC236}">
                  <a16:creationId xmlns:a16="http://schemas.microsoft.com/office/drawing/2014/main" id="{797D4CC7-E3FC-4AD1-BC92-841AD90A71BE}"/>
                </a:ext>
              </a:extLst>
            </p:cNvPr>
            <p:cNvGrpSpPr/>
            <p:nvPr/>
          </p:nvGrpSpPr>
          <p:grpSpPr>
            <a:xfrm>
              <a:off x="799415" y="4017601"/>
              <a:ext cx="890943" cy="902268"/>
              <a:chOff x="8286993" y="1512506"/>
              <a:chExt cx="1294557" cy="1328224"/>
            </a:xfrm>
          </p:grpSpPr>
          <p:sp>
            <p:nvSpPr>
              <p:cNvPr id="14" name="Rectangle 13">
                <a:extLst>
                  <a:ext uri="{FF2B5EF4-FFF2-40B4-BE49-F238E27FC236}">
                    <a16:creationId xmlns:a16="http://schemas.microsoft.com/office/drawing/2014/main" id="{3277A331-DB41-42A1-8CEF-58EC3AF9F0EE}"/>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5" name="TextBox 14">
                <a:extLst>
                  <a:ext uri="{FF2B5EF4-FFF2-40B4-BE49-F238E27FC236}">
                    <a16:creationId xmlns:a16="http://schemas.microsoft.com/office/drawing/2014/main" id="{29D2504D-FC8E-4A55-B403-0DB95F678F94}"/>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3</a:t>
                </a:r>
              </a:p>
            </p:txBody>
          </p:sp>
          <p:sp>
            <p:nvSpPr>
              <p:cNvPr id="16" name="Rectangle 15">
                <a:extLst>
                  <a:ext uri="{FF2B5EF4-FFF2-40B4-BE49-F238E27FC236}">
                    <a16:creationId xmlns:a16="http://schemas.microsoft.com/office/drawing/2014/main" id="{B7D28DB8-A5E9-4464-82BE-69EF7B253149}"/>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7" name="Rectangle 16">
                <a:extLst>
                  <a:ext uri="{FF2B5EF4-FFF2-40B4-BE49-F238E27FC236}">
                    <a16:creationId xmlns:a16="http://schemas.microsoft.com/office/drawing/2014/main" id="{FA39BE4B-7273-4275-B620-F7C3DDB6333E}"/>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21" name="Straight Arrow Connector 20">
              <a:extLst>
                <a:ext uri="{FF2B5EF4-FFF2-40B4-BE49-F238E27FC236}">
                  <a16:creationId xmlns:a16="http://schemas.microsoft.com/office/drawing/2014/main" id="{A214CB27-A4D9-44D7-A86C-453F785B48B5}"/>
                </a:ext>
              </a:extLst>
            </p:cNvPr>
            <p:cNvCxnSpPr>
              <a:cxnSpLocks/>
            </p:cNvCxnSpPr>
            <p:nvPr/>
          </p:nvCxnSpPr>
          <p:spPr>
            <a:xfrm flipH="1">
              <a:off x="1243878" y="2987412"/>
              <a:ext cx="1345568" cy="11266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13BBD72-F789-41F9-AE65-CABC493A3CB3}"/>
                </a:ext>
              </a:extLst>
            </p:cNvPr>
            <p:cNvCxnSpPr>
              <a:cxnSpLocks/>
            </p:cNvCxnSpPr>
            <p:nvPr/>
          </p:nvCxnSpPr>
          <p:spPr>
            <a:xfrm>
              <a:off x="3006822" y="3000784"/>
              <a:ext cx="1262689" cy="11456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D6C4177-FD26-4F54-8D00-6D343ABA73C6}"/>
                </a:ext>
              </a:extLst>
            </p:cNvPr>
            <p:cNvCxnSpPr>
              <a:cxnSpLocks/>
            </p:cNvCxnSpPr>
            <p:nvPr/>
          </p:nvCxnSpPr>
          <p:spPr>
            <a:xfrm flipH="1">
              <a:off x="697088" y="4716138"/>
              <a:ext cx="324558" cy="7128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A325A939-C851-4FBD-9A9D-71E1D9021B78}"/>
                </a:ext>
              </a:extLst>
            </p:cNvPr>
            <p:cNvGrpSpPr/>
            <p:nvPr/>
          </p:nvGrpSpPr>
          <p:grpSpPr>
            <a:xfrm>
              <a:off x="257900" y="5324659"/>
              <a:ext cx="890943" cy="902268"/>
              <a:chOff x="8286993" y="1512506"/>
              <a:chExt cx="1294557" cy="1328224"/>
            </a:xfrm>
          </p:grpSpPr>
          <p:sp>
            <p:nvSpPr>
              <p:cNvPr id="32" name="Rectangle 31">
                <a:extLst>
                  <a:ext uri="{FF2B5EF4-FFF2-40B4-BE49-F238E27FC236}">
                    <a16:creationId xmlns:a16="http://schemas.microsoft.com/office/drawing/2014/main" id="{B9B2F9FD-F8F6-42D3-A7C4-77CEF9E0B5F5}"/>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33" name="TextBox 32">
                <a:extLst>
                  <a:ext uri="{FF2B5EF4-FFF2-40B4-BE49-F238E27FC236}">
                    <a16:creationId xmlns:a16="http://schemas.microsoft.com/office/drawing/2014/main" id="{3FE6CCF6-E3BE-4450-8477-DDE55FC48C62}"/>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1</a:t>
                </a:r>
              </a:p>
            </p:txBody>
          </p:sp>
          <p:sp>
            <p:nvSpPr>
              <p:cNvPr id="34" name="Rectangle 33">
                <a:extLst>
                  <a:ext uri="{FF2B5EF4-FFF2-40B4-BE49-F238E27FC236}">
                    <a16:creationId xmlns:a16="http://schemas.microsoft.com/office/drawing/2014/main" id="{14A363F0-9278-4743-B7B4-24B6AA204E55}"/>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35" name="Rectangle 34">
                <a:extLst>
                  <a:ext uri="{FF2B5EF4-FFF2-40B4-BE49-F238E27FC236}">
                    <a16:creationId xmlns:a16="http://schemas.microsoft.com/office/drawing/2014/main" id="{CD3CD930-A721-4DF0-84AE-885B68271822}"/>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37" name="Straight Arrow Connector 36">
              <a:extLst>
                <a:ext uri="{FF2B5EF4-FFF2-40B4-BE49-F238E27FC236}">
                  <a16:creationId xmlns:a16="http://schemas.microsoft.com/office/drawing/2014/main" id="{EA8829B0-3DED-4FC5-BC65-0A55FC093685}"/>
                </a:ext>
              </a:extLst>
            </p:cNvPr>
            <p:cNvCxnSpPr>
              <a:cxnSpLocks/>
            </p:cNvCxnSpPr>
            <p:nvPr/>
          </p:nvCxnSpPr>
          <p:spPr>
            <a:xfrm flipH="1">
              <a:off x="3688645" y="4712663"/>
              <a:ext cx="324558" cy="7128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A4C8FDE-BAA7-4333-ADDD-05C7E8E53E33}"/>
                </a:ext>
              </a:extLst>
            </p:cNvPr>
            <p:cNvGrpSpPr/>
            <p:nvPr/>
          </p:nvGrpSpPr>
          <p:grpSpPr>
            <a:xfrm>
              <a:off x="3243173" y="5324659"/>
              <a:ext cx="890943" cy="902268"/>
              <a:chOff x="8286993" y="1512506"/>
              <a:chExt cx="1294557" cy="1328224"/>
            </a:xfrm>
          </p:grpSpPr>
          <p:sp>
            <p:nvSpPr>
              <p:cNvPr id="39" name="Rectangle 38">
                <a:extLst>
                  <a:ext uri="{FF2B5EF4-FFF2-40B4-BE49-F238E27FC236}">
                    <a16:creationId xmlns:a16="http://schemas.microsoft.com/office/drawing/2014/main" id="{EC18028D-80A5-4595-A5FF-E8E93A5CCCB1}"/>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40" name="TextBox 39">
                <a:extLst>
                  <a:ext uri="{FF2B5EF4-FFF2-40B4-BE49-F238E27FC236}">
                    <a16:creationId xmlns:a16="http://schemas.microsoft.com/office/drawing/2014/main" id="{BDC71FAB-514B-4001-8E78-CD2AD0C60E52}"/>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6</a:t>
                </a:r>
              </a:p>
            </p:txBody>
          </p:sp>
          <p:sp>
            <p:nvSpPr>
              <p:cNvPr id="41" name="Rectangle 40">
                <a:extLst>
                  <a:ext uri="{FF2B5EF4-FFF2-40B4-BE49-F238E27FC236}">
                    <a16:creationId xmlns:a16="http://schemas.microsoft.com/office/drawing/2014/main" id="{2C866A7D-F557-4F1B-94CA-8ED8E4C60D9C}"/>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42" name="Rectangle 41">
                <a:extLst>
                  <a:ext uri="{FF2B5EF4-FFF2-40B4-BE49-F238E27FC236}">
                    <a16:creationId xmlns:a16="http://schemas.microsoft.com/office/drawing/2014/main" id="{4184659D-E3CF-4289-9121-8B19972C5A75}"/>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46" name="Straight Arrow Connector 45">
              <a:extLst>
                <a:ext uri="{FF2B5EF4-FFF2-40B4-BE49-F238E27FC236}">
                  <a16:creationId xmlns:a16="http://schemas.microsoft.com/office/drawing/2014/main" id="{1D91864D-BC31-4725-8F9C-20305D17A575}"/>
                </a:ext>
              </a:extLst>
            </p:cNvPr>
            <p:cNvCxnSpPr>
              <a:cxnSpLocks/>
            </p:cNvCxnSpPr>
            <p:nvPr/>
          </p:nvCxnSpPr>
          <p:spPr>
            <a:xfrm>
              <a:off x="1483397" y="4747274"/>
              <a:ext cx="393875" cy="681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A83252D7-4FBF-41A3-9C9A-B802D83DD35A}"/>
                </a:ext>
              </a:extLst>
            </p:cNvPr>
            <p:cNvGrpSpPr/>
            <p:nvPr/>
          </p:nvGrpSpPr>
          <p:grpSpPr>
            <a:xfrm>
              <a:off x="1438084" y="5324659"/>
              <a:ext cx="890943" cy="902268"/>
              <a:chOff x="8286993" y="1512506"/>
              <a:chExt cx="1294557" cy="1328224"/>
            </a:xfrm>
          </p:grpSpPr>
          <p:sp>
            <p:nvSpPr>
              <p:cNvPr id="48" name="Rectangle 47">
                <a:extLst>
                  <a:ext uri="{FF2B5EF4-FFF2-40B4-BE49-F238E27FC236}">
                    <a16:creationId xmlns:a16="http://schemas.microsoft.com/office/drawing/2014/main" id="{C4F6BCA6-C00B-47F5-A814-0E2887EDFDD6}"/>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49" name="TextBox 48">
                <a:extLst>
                  <a:ext uri="{FF2B5EF4-FFF2-40B4-BE49-F238E27FC236}">
                    <a16:creationId xmlns:a16="http://schemas.microsoft.com/office/drawing/2014/main" id="{A9662725-83C1-407D-AE49-F7522F6D3BA5}"/>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4</a:t>
                </a:r>
              </a:p>
            </p:txBody>
          </p:sp>
          <p:sp>
            <p:nvSpPr>
              <p:cNvPr id="50" name="Rectangle 49">
                <a:extLst>
                  <a:ext uri="{FF2B5EF4-FFF2-40B4-BE49-F238E27FC236}">
                    <a16:creationId xmlns:a16="http://schemas.microsoft.com/office/drawing/2014/main" id="{7DFEEAA1-844A-4C6C-9F81-30978B0F05F0}"/>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1" name="Rectangle 50">
                <a:extLst>
                  <a:ext uri="{FF2B5EF4-FFF2-40B4-BE49-F238E27FC236}">
                    <a16:creationId xmlns:a16="http://schemas.microsoft.com/office/drawing/2014/main" id="{3F5A7A4C-E0BB-423F-8B4D-4149A6E64FDC}"/>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54" name="Straight Arrow Connector 53">
              <a:extLst>
                <a:ext uri="{FF2B5EF4-FFF2-40B4-BE49-F238E27FC236}">
                  <a16:creationId xmlns:a16="http://schemas.microsoft.com/office/drawing/2014/main" id="{74DDC3DC-839B-47E3-A8BD-527FBD5FC2B3}"/>
                </a:ext>
              </a:extLst>
            </p:cNvPr>
            <p:cNvCxnSpPr>
              <a:cxnSpLocks/>
            </p:cNvCxnSpPr>
            <p:nvPr/>
          </p:nvCxnSpPr>
          <p:spPr>
            <a:xfrm>
              <a:off x="4494699" y="4716138"/>
              <a:ext cx="393875" cy="681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2269EBF4-7E6B-4A07-9AF1-6601E8B2BBA4}"/>
                </a:ext>
              </a:extLst>
            </p:cNvPr>
            <p:cNvGrpSpPr/>
            <p:nvPr/>
          </p:nvGrpSpPr>
          <p:grpSpPr>
            <a:xfrm>
              <a:off x="4472425" y="5324659"/>
              <a:ext cx="890943" cy="902268"/>
              <a:chOff x="8286993" y="1512506"/>
              <a:chExt cx="1294557" cy="1328224"/>
            </a:xfrm>
          </p:grpSpPr>
          <p:sp>
            <p:nvSpPr>
              <p:cNvPr id="56" name="Rectangle 55">
                <a:extLst>
                  <a:ext uri="{FF2B5EF4-FFF2-40B4-BE49-F238E27FC236}">
                    <a16:creationId xmlns:a16="http://schemas.microsoft.com/office/drawing/2014/main" id="{EF45920F-FAE7-424D-A517-14B410051118}"/>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7" name="TextBox 56">
                <a:extLst>
                  <a:ext uri="{FF2B5EF4-FFF2-40B4-BE49-F238E27FC236}">
                    <a16:creationId xmlns:a16="http://schemas.microsoft.com/office/drawing/2014/main" id="{F83A089F-969E-4671-83CC-9B4D98C2C265}"/>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4</a:t>
                </a:r>
              </a:p>
            </p:txBody>
          </p:sp>
          <p:sp>
            <p:nvSpPr>
              <p:cNvPr id="58" name="Rectangle 57">
                <a:extLst>
                  <a:ext uri="{FF2B5EF4-FFF2-40B4-BE49-F238E27FC236}">
                    <a16:creationId xmlns:a16="http://schemas.microsoft.com/office/drawing/2014/main" id="{F999B257-068C-4C2E-B4A1-312046C964EB}"/>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9" name="Rectangle 58">
                <a:extLst>
                  <a:ext uri="{FF2B5EF4-FFF2-40B4-BE49-F238E27FC236}">
                    <a16:creationId xmlns:a16="http://schemas.microsoft.com/office/drawing/2014/main" id="{08DF839A-6D8C-46CA-9615-5AD56A03332D}"/>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sp>
        <p:nvSpPr>
          <p:cNvPr id="52" name="Title 1">
            <a:extLst>
              <a:ext uri="{FF2B5EF4-FFF2-40B4-BE49-F238E27FC236}">
                <a16:creationId xmlns:a16="http://schemas.microsoft.com/office/drawing/2014/main" id="{C2A630FF-04C9-4140-96E1-70C4B145C61B}"/>
              </a:ext>
            </a:extLst>
          </p:cNvPr>
          <p:cNvSpPr txBox="1">
            <a:spLocks/>
          </p:cNvSpPr>
          <p:nvPr/>
        </p:nvSpPr>
        <p:spPr>
          <a:xfrm>
            <a:off x="838199" y="1388066"/>
            <a:ext cx="10515600" cy="762635"/>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a:t>Enter the order in which the nodes of this tree would be visited in a </a:t>
            </a:r>
            <a:r>
              <a:rPr lang="en-US" u="sng"/>
              <a:t>pre-order</a:t>
            </a:r>
            <a:r>
              <a:rPr lang="en-US"/>
              <a:t> traversal.</a:t>
            </a:r>
            <a:endParaRPr lang="en-US" dirty="0"/>
          </a:p>
        </p:txBody>
      </p:sp>
    </p:spTree>
    <p:extLst>
      <p:ext uri="{BB962C8B-B14F-4D97-AF65-F5344CB8AC3E}">
        <p14:creationId xmlns:p14="http://schemas.microsoft.com/office/powerpoint/2010/main" val="256281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587EF506-7C50-4A16-B51A-FA19FDB3AE9B}"/>
              </a:ext>
            </a:extLst>
          </p:cNvPr>
          <p:cNvSpPr>
            <a:spLocks noGrp="1"/>
          </p:cNvSpPr>
          <p:nvPr>
            <p:ph type="title"/>
          </p:nvPr>
        </p:nvSpPr>
        <p:spPr>
          <a:xfrm>
            <a:off x="838199" y="-1089003"/>
            <a:ext cx="10515600" cy="762635"/>
          </a:xfrm>
        </p:spPr>
        <p:txBody>
          <a:bodyPr>
            <a:normAutofit/>
          </a:bodyPr>
          <a:lstStyle/>
          <a:p>
            <a:r>
              <a:rPr lang="en-US" dirty="0"/>
              <a:t>Pair: pre-order</a:t>
            </a:r>
          </a:p>
        </p:txBody>
      </p:sp>
      <p:grpSp>
        <p:nvGrpSpPr>
          <p:cNvPr id="3" name="Group 2" descr="binary tree with the root node holding data 6, 6's left reference pointing to a node holding data 3, 3's left reference pointing to a leaf node with data 1, 3's right reference pointing to a leaf node with data 4; 6's right reference pointing to a node holding data 2, 2's left reference pointing to a leaf node with data 6, 2's right reference pointing to a node holding data 4">
            <a:extLst>
              <a:ext uri="{FF2B5EF4-FFF2-40B4-BE49-F238E27FC236}">
                <a16:creationId xmlns:a16="http://schemas.microsoft.com/office/drawing/2014/main" id="{2C8A033D-CB65-4D9C-A7A0-FC443DE2519D}"/>
              </a:ext>
            </a:extLst>
          </p:cNvPr>
          <p:cNvGrpSpPr/>
          <p:nvPr/>
        </p:nvGrpSpPr>
        <p:grpSpPr>
          <a:xfrm>
            <a:off x="257900" y="2304869"/>
            <a:ext cx="5105468" cy="3922058"/>
            <a:chOff x="257900" y="2304869"/>
            <a:chExt cx="5105468" cy="3922058"/>
          </a:xfrm>
        </p:grpSpPr>
        <p:grpSp>
          <p:nvGrpSpPr>
            <p:cNvPr id="46" name="Group 45">
              <a:extLst>
                <a:ext uri="{FF2B5EF4-FFF2-40B4-BE49-F238E27FC236}">
                  <a16:creationId xmlns:a16="http://schemas.microsoft.com/office/drawing/2014/main" id="{823F2EA3-2FF4-4AAA-8663-27A226501754}"/>
                </a:ext>
              </a:extLst>
            </p:cNvPr>
            <p:cNvGrpSpPr/>
            <p:nvPr/>
          </p:nvGrpSpPr>
          <p:grpSpPr>
            <a:xfrm>
              <a:off x="2322840" y="2304869"/>
              <a:ext cx="890943" cy="902268"/>
              <a:chOff x="8286993" y="1512506"/>
              <a:chExt cx="1294557" cy="1328224"/>
            </a:xfrm>
          </p:grpSpPr>
          <p:sp>
            <p:nvSpPr>
              <p:cNvPr id="47" name="Rectangle 46">
                <a:extLst>
                  <a:ext uri="{FF2B5EF4-FFF2-40B4-BE49-F238E27FC236}">
                    <a16:creationId xmlns:a16="http://schemas.microsoft.com/office/drawing/2014/main" id="{BEC23859-FBA7-481A-B392-BFD0DF92DD8C}"/>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48" name="TextBox 47">
                <a:extLst>
                  <a:ext uri="{FF2B5EF4-FFF2-40B4-BE49-F238E27FC236}">
                    <a16:creationId xmlns:a16="http://schemas.microsoft.com/office/drawing/2014/main" id="{2E5079E6-78C6-4012-AFB6-0A8CE0D449CF}"/>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6</a:t>
                </a:r>
              </a:p>
            </p:txBody>
          </p:sp>
          <p:sp>
            <p:nvSpPr>
              <p:cNvPr id="49" name="Rectangle 48">
                <a:extLst>
                  <a:ext uri="{FF2B5EF4-FFF2-40B4-BE49-F238E27FC236}">
                    <a16:creationId xmlns:a16="http://schemas.microsoft.com/office/drawing/2014/main" id="{9BEB56A0-4127-40F1-AD72-AA02044D486F}"/>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0" name="Rectangle 49">
                <a:extLst>
                  <a:ext uri="{FF2B5EF4-FFF2-40B4-BE49-F238E27FC236}">
                    <a16:creationId xmlns:a16="http://schemas.microsoft.com/office/drawing/2014/main" id="{2D37871A-382A-4ABB-BDD0-D7431425A4C0}"/>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51" name="Group 50">
              <a:extLst>
                <a:ext uri="{FF2B5EF4-FFF2-40B4-BE49-F238E27FC236}">
                  <a16:creationId xmlns:a16="http://schemas.microsoft.com/office/drawing/2014/main" id="{CC58B801-14E5-4BBF-A421-AE3CBAC9A40B}"/>
                </a:ext>
              </a:extLst>
            </p:cNvPr>
            <p:cNvGrpSpPr/>
            <p:nvPr/>
          </p:nvGrpSpPr>
          <p:grpSpPr>
            <a:xfrm>
              <a:off x="3799176" y="4014930"/>
              <a:ext cx="890943" cy="902268"/>
              <a:chOff x="8286993" y="1512506"/>
              <a:chExt cx="1294557" cy="1328224"/>
            </a:xfrm>
          </p:grpSpPr>
          <p:sp>
            <p:nvSpPr>
              <p:cNvPr id="52" name="Rectangle 51">
                <a:extLst>
                  <a:ext uri="{FF2B5EF4-FFF2-40B4-BE49-F238E27FC236}">
                    <a16:creationId xmlns:a16="http://schemas.microsoft.com/office/drawing/2014/main" id="{8B293A1C-760A-4387-8B95-5978BFBF3B61}"/>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3" name="TextBox 52">
                <a:extLst>
                  <a:ext uri="{FF2B5EF4-FFF2-40B4-BE49-F238E27FC236}">
                    <a16:creationId xmlns:a16="http://schemas.microsoft.com/office/drawing/2014/main" id="{CCF56C67-6C9A-491E-BB35-A4C5313CEDE7}"/>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2</a:t>
                </a:r>
              </a:p>
            </p:txBody>
          </p:sp>
          <p:sp>
            <p:nvSpPr>
              <p:cNvPr id="54" name="Rectangle 53">
                <a:extLst>
                  <a:ext uri="{FF2B5EF4-FFF2-40B4-BE49-F238E27FC236}">
                    <a16:creationId xmlns:a16="http://schemas.microsoft.com/office/drawing/2014/main" id="{32DA8853-6750-4B9B-9E86-A7C41D8CAD59}"/>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5" name="Rectangle 54">
                <a:extLst>
                  <a:ext uri="{FF2B5EF4-FFF2-40B4-BE49-F238E27FC236}">
                    <a16:creationId xmlns:a16="http://schemas.microsoft.com/office/drawing/2014/main" id="{7FBCD8A3-2111-4032-8939-C1C00F70430B}"/>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56" name="Group 55">
              <a:extLst>
                <a:ext uri="{FF2B5EF4-FFF2-40B4-BE49-F238E27FC236}">
                  <a16:creationId xmlns:a16="http://schemas.microsoft.com/office/drawing/2014/main" id="{CE515812-402C-4F14-B604-CBD05A11EEDF}"/>
                </a:ext>
              </a:extLst>
            </p:cNvPr>
            <p:cNvGrpSpPr/>
            <p:nvPr/>
          </p:nvGrpSpPr>
          <p:grpSpPr>
            <a:xfrm>
              <a:off x="799415" y="4017601"/>
              <a:ext cx="890943" cy="902268"/>
              <a:chOff x="8286993" y="1512506"/>
              <a:chExt cx="1294557" cy="1328224"/>
            </a:xfrm>
          </p:grpSpPr>
          <p:sp>
            <p:nvSpPr>
              <p:cNvPr id="57" name="Rectangle 56">
                <a:extLst>
                  <a:ext uri="{FF2B5EF4-FFF2-40B4-BE49-F238E27FC236}">
                    <a16:creationId xmlns:a16="http://schemas.microsoft.com/office/drawing/2014/main" id="{F81FD476-F793-4925-9328-25068C1F1942}"/>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8" name="TextBox 57">
                <a:extLst>
                  <a:ext uri="{FF2B5EF4-FFF2-40B4-BE49-F238E27FC236}">
                    <a16:creationId xmlns:a16="http://schemas.microsoft.com/office/drawing/2014/main" id="{02F62C5E-2DF9-4C81-B897-44F1B5D46D70}"/>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3</a:t>
                </a:r>
              </a:p>
            </p:txBody>
          </p:sp>
          <p:sp>
            <p:nvSpPr>
              <p:cNvPr id="59" name="Rectangle 58">
                <a:extLst>
                  <a:ext uri="{FF2B5EF4-FFF2-40B4-BE49-F238E27FC236}">
                    <a16:creationId xmlns:a16="http://schemas.microsoft.com/office/drawing/2014/main" id="{0C431E81-5564-4DD2-9F4E-6204507D62A6}"/>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60" name="Rectangle 59">
                <a:extLst>
                  <a:ext uri="{FF2B5EF4-FFF2-40B4-BE49-F238E27FC236}">
                    <a16:creationId xmlns:a16="http://schemas.microsoft.com/office/drawing/2014/main" id="{9184271C-2D50-4597-9893-E95F99A8C615}"/>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61" name="Straight Arrow Connector 60">
              <a:extLst>
                <a:ext uri="{FF2B5EF4-FFF2-40B4-BE49-F238E27FC236}">
                  <a16:creationId xmlns:a16="http://schemas.microsoft.com/office/drawing/2014/main" id="{FF63B951-9C5B-439A-B63A-3E688746D31C}"/>
                </a:ext>
              </a:extLst>
            </p:cNvPr>
            <p:cNvCxnSpPr>
              <a:cxnSpLocks/>
            </p:cNvCxnSpPr>
            <p:nvPr/>
          </p:nvCxnSpPr>
          <p:spPr>
            <a:xfrm flipH="1">
              <a:off x="1243878" y="2987412"/>
              <a:ext cx="1345568" cy="11266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D0D6C6F-E2F9-452E-8C1D-387FBACDB0C9}"/>
                </a:ext>
              </a:extLst>
            </p:cNvPr>
            <p:cNvCxnSpPr>
              <a:cxnSpLocks/>
            </p:cNvCxnSpPr>
            <p:nvPr/>
          </p:nvCxnSpPr>
          <p:spPr>
            <a:xfrm>
              <a:off x="3006822" y="3000784"/>
              <a:ext cx="1262689" cy="11456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4CD8319-54DB-4A96-8D2F-55C5AC554A74}"/>
                </a:ext>
              </a:extLst>
            </p:cNvPr>
            <p:cNvCxnSpPr>
              <a:cxnSpLocks/>
            </p:cNvCxnSpPr>
            <p:nvPr/>
          </p:nvCxnSpPr>
          <p:spPr>
            <a:xfrm flipH="1">
              <a:off x="697088" y="4716138"/>
              <a:ext cx="324558" cy="7128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C473B60E-5B76-4F1F-9FDA-2CE34504BF0F}"/>
                </a:ext>
              </a:extLst>
            </p:cNvPr>
            <p:cNvGrpSpPr/>
            <p:nvPr/>
          </p:nvGrpSpPr>
          <p:grpSpPr>
            <a:xfrm>
              <a:off x="257900" y="5324659"/>
              <a:ext cx="890943" cy="902268"/>
              <a:chOff x="8286993" y="1512506"/>
              <a:chExt cx="1294557" cy="1328224"/>
            </a:xfrm>
          </p:grpSpPr>
          <p:sp>
            <p:nvSpPr>
              <p:cNvPr id="65" name="Rectangle 64">
                <a:extLst>
                  <a:ext uri="{FF2B5EF4-FFF2-40B4-BE49-F238E27FC236}">
                    <a16:creationId xmlns:a16="http://schemas.microsoft.com/office/drawing/2014/main" id="{B88DBF5E-5BD0-4AE7-A5CB-B25588DEF205}"/>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66" name="TextBox 65">
                <a:extLst>
                  <a:ext uri="{FF2B5EF4-FFF2-40B4-BE49-F238E27FC236}">
                    <a16:creationId xmlns:a16="http://schemas.microsoft.com/office/drawing/2014/main" id="{4D12237F-756A-4ED5-AD7E-7C0456D616F9}"/>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1</a:t>
                </a:r>
              </a:p>
            </p:txBody>
          </p:sp>
          <p:sp>
            <p:nvSpPr>
              <p:cNvPr id="67" name="Rectangle 66">
                <a:extLst>
                  <a:ext uri="{FF2B5EF4-FFF2-40B4-BE49-F238E27FC236}">
                    <a16:creationId xmlns:a16="http://schemas.microsoft.com/office/drawing/2014/main" id="{4345D110-1D28-4381-A595-010BD29B12C4}"/>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68" name="Rectangle 67">
                <a:extLst>
                  <a:ext uri="{FF2B5EF4-FFF2-40B4-BE49-F238E27FC236}">
                    <a16:creationId xmlns:a16="http://schemas.microsoft.com/office/drawing/2014/main" id="{968EA3FB-C995-4C7D-AAEB-343247844F05}"/>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69" name="Straight Arrow Connector 68">
              <a:extLst>
                <a:ext uri="{FF2B5EF4-FFF2-40B4-BE49-F238E27FC236}">
                  <a16:creationId xmlns:a16="http://schemas.microsoft.com/office/drawing/2014/main" id="{6708CCEC-778F-4AEB-818E-F9C454E3C686}"/>
                </a:ext>
              </a:extLst>
            </p:cNvPr>
            <p:cNvCxnSpPr>
              <a:cxnSpLocks/>
            </p:cNvCxnSpPr>
            <p:nvPr/>
          </p:nvCxnSpPr>
          <p:spPr>
            <a:xfrm flipH="1">
              <a:off x="3688645" y="4712663"/>
              <a:ext cx="324558" cy="7128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BCC178FB-BC5F-40D3-A563-21E794FADDBA}"/>
                </a:ext>
              </a:extLst>
            </p:cNvPr>
            <p:cNvGrpSpPr/>
            <p:nvPr/>
          </p:nvGrpSpPr>
          <p:grpSpPr>
            <a:xfrm>
              <a:off x="3243173" y="5324659"/>
              <a:ext cx="890943" cy="902268"/>
              <a:chOff x="8286993" y="1512506"/>
              <a:chExt cx="1294557" cy="1328224"/>
            </a:xfrm>
          </p:grpSpPr>
          <p:sp>
            <p:nvSpPr>
              <p:cNvPr id="71" name="Rectangle 70">
                <a:extLst>
                  <a:ext uri="{FF2B5EF4-FFF2-40B4-BE49-F238E27FC236}">
                    <a16:creationId xmlns:a16="http://schemas.microsoft.com/office/drawing/2014/main" id="{8FA7D769-0DA4-4315-8348-3F1B31E11762}"/>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2" name="TextBox 71">
                <a:extLst>
                  <a:ext uri="{FF2B5EF4-FFF2-40B4-BE49-F238E27FC236}">
                    <a16:creationId xmlns:a16="http://schemas.microsoft.com/office/drawing/2014/main" id="{475AF1D3-7761-46B5-BB97-7126A7C66912}"/>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6</a:t>
                </a:r>
              </a:p>
            </p:txBody>
          </p:sp>
          <p:sp>
            <p:nvSpPr>
              <p:cNvPr id="73" name="Rectangle 72">
                <a:extLst>
                  <a:ext uri="{FF2B5EF4-FFF2-40B4-BE49-F238E27FC236}">
                    <a16:creationId xmlns:a16="http://schemas.microsoft.com/office/drawing/2014/main" id="{6693E744-B65C-450D-99C0-64A7D3326F0A}"/>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4" name="Rectangle 73">
                <a:extLst>
                  <a:ext uri="{FF2B5EF4-FFF2-40B4-BE49-F238E27FC236}">
                    <a16:creationId xmlns:a16="http://schemas.microsoft.com/office/drawing/2014/main" id="{CDDF027A-9690-4D1E-B87B-2CC4C4FA99E6}"/>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75" name="Straight Arrow Connector 74">
              <a:extLst>
                <a:ext uri="{FF2B5EF4-FFF2-40B4-BE49-F238E27FC236}">
                  <a16:creationId xmlns:a16="http://schemas.microsoft.com/office/drawing/2014/main" id="{E16250AD-29C8-40D8-A855-E5D98926C923}"/>
                </a:ext>
              </a:extLst>
            </p:cNvPr>
            <p:cNvCxnSpPr>
              <a:cxnSpLocks/>
            </p:cNvCxnSpPr>
            <p:nvPr/>
          </p:nvCxnSpPr>
          <p:spPr>
            <a:xfrm>
              <a:off x="1483397" y="4747274"/>
              <a:ext cx="393875" cy="681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BEC0C402-D6B7-473E-BAAA-EBA0D7351604}"/>
                </a:ext>
              </a:extLst>
            </p:cNvPr>
            <p:cNvGrpSpPr/>
            <p:nvPr/>
          </p:nvGrpSpPr>
          <p:grpSpPr>
            <a:xfrm>
              <a:off x="1438084" y="5324659"/>
              <a:ext cx="890943" cy="902268"/>
              <a:chOff x="8286993" y="1512506"/>
              <a:chExt cx="1294557" cy="1328224"/>
            </a:xfrm>
          </p:grpSpPr>
          <p:sp>
            <p:nvSpPr>
              <p:cNvPr id="77" name="Rectangle 76">
                <a:extLst>
                  <a:ext uri="{FF2B5EF4-FFF2-40B4-BE49-F238E27FC236}">
                    <a16:creationId xmlns:a16="http://schemas.microsoft.com/office/drawing/2014/main" id="{66A3B866-822B-4DCA-ACAE-AB9A3AD0A010}"/>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8" name="TextBox 77">
                <a:extLst>
                  <a:ext uri="{FF2B5EF4-FFF2-40B4-BE49-F238E27FC236}">
                    <a16:creationId xmlns:a16="http://schemas.microsoft.com/office/drawing/2014/main" id="{76BE54DC-2091-4645-A625-B6D269A00F4F}"/>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4</a:t>
                </a:r>
              </a:p>
            </p:txBody>
          </p:sp>
          <p:sp>
            <p:nvSpPr>
              <p:cNvPr id="79" name="Rectangle 78">
                <a:extLst>
                  <a:ext uri="{FF2B5EF4-FFF2-40B4-BE49-F238E27FC236}">
                    <a16:creationId xmlns:a16="http://schemas.microsoft.com/office/drawing/2014/main" id="{F31C7EE3-DF35-4C76-96A3-167CA6CDA168}"/>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0" name="Rectangle 79">
                <a:extLst>
                  <a:ext uri="{FF2B5EF4-FFF2-40B4-BE49-F238E27FC236}">
                    <a16:creationId xmlns:a16="http://schemas.microsoft.com/office/drawing/2014/main" id="{C158D513-0A16-4E5D-A5C8-2AA9A2518F52}"/>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81" name="Straight Arrow Connector 80">
              <a:extLst>
                <a:ext uri="{FF2B5EF4-FFF2-40B4-BE49-F238E27FC236}">
                  <a16:creationId xmlns:a16="http://schemas.microsoft.com/office/drawing/2014/main" id="{D103FD00-C24E-4420-9459-8FD6E69F1F47}"/>
                </a:ext>
              </a:extLst>
            </p:cNvPr>
            <p:cNvCxnSpPr>
              <a:cxnSpLocks/>
            </p:cNvCxnSpPr>
            <p:nvPr/>
          </p:nvCxnSpPr>
          <p:spPr>
            <a:xfrm>
              <a:off x="4494699" y="4716138"/>
              <a:ext cx="393875" cy="681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25BA45E7-6D76-420D-B42E-6E8A94478DB0}"/>
                </a:ext>
              </a:extLst>
            </p:cNvPr>
            <p:cNvGrpSpPr/>
            <p:nvPr/>
          </p:nvGrpSpPr>
          <p:grpSpPr>
            <a:xfrm>
              <a:off x="4472425" y="5324659"/>
              <a:ext cx="890943" cy="902268"/>
              <a:chOff x="8286993" y="1512506"/>
              <a:chExt cx="1294557" cy="1328224"/>
            </a:xfrm>
          </p:grpSpPr>
          <p:sp>
            <p:nvSpPr>
              <p:cNvPr id="83" name="Rectangle 82">
                <a:extLst>
                  <a:ext uri="{FF2B5EF4-FFF2-40B4-BE49-F238E27FC236}">
                    <a16:creationId xmlns:a16="http://schemas.microsoft.com/office/drawing/2014/main" id="{89915668-F713-4FAB-A2F9-FC72C3682696}"/>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4" name="TextBox 83">
                <a:extLst>
                  <a:ext uri="{FF2B5EF4-FFF2-40B4-BE49-F238E27FC236}">
                    <a16:creationId xmlns:a16="http://schemas.microsoft.com/office/drawing/2014/main" id="{4194DB22-1A44-4D24-969F-04D083EC8E81}"/>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4</a:t>
                </a:r>
              </a:p>
            </p:txBody>
          </p:sp>
          <p:sp>
            <p:nvSpPr>
              <p:cNvPr id="85" name="Rectangle 84">
                <a:extLst>
                  <a:ext uri="{FF2B5EF4-FFF2-40B4-BE49-F238E27FC236}">
                    <a16:creationId xmlns:a16="http://schemas.microsoft.com/office/drawing/2014/main" id="{586BD22D-E5D0-487A-AAEA-963ABE008932}"/>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6" name="Rectangle 85">
                <a:extLst>
                  <a:ext uri="{FF2B5EF4-FFF2-40B4-BE49-F238E27FC236}">
                    <a16:creationId xmlns:a16="http://schemas.microsoft.com/office/drawing/2014/main" id="{B2CFF866-FEBD-45BF-89DF-177595B1B777}"/>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sp>
        <p:nvSpPr>
          <p:cNvPr id="87" name="Title 1">
            <a:extLst>
              <a:ext uri="{FF2B5EF4-FFF2-40B4-BE49-F238E27FC236}">
                <a16:creationId xmlns:a16="http://schemas.microsoft.com/office/drawing/2014/main" id="{D1F767E7-CA92-4E66-8656-E54396AFE76C}"/>
              </a:ext>
            </a:extLst>
          </p:cNvPr>
          <p:cNvSpPr txBox="1">
            <a:spLocks/>
          </p:cNvSpPr>
          <p:nvPr/>
        </p:nvSpPr>
        <p:spPr>
          <a:xfrm>
            <a:off x="838199" y="1388066"/>
            <a:ext cx="10515600" cy="762635"/>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dirty="0"/>
              <a:t>Enter the order in which the nodes of this tree would be visited in a </a:t>
            </a:r>
            <a:r>
              <a:rPr lang="en-US" u="sng" dirty="0"/>
              <a:t>pre-order</a:t>
            </a:r>
            <a:r>
              <a:rPr lang="en-US" dirty="0"/>
              <a:t> traversal.</a:t>
            </a:r>
          </a:p>
        </p:txBody>
      </p:sp>
    </p:spTree>
    <p:extLst>
      <p:ext uri="{BB962C8B-B14F-4D97-AF65-F5344CB8AC3E}">
        <p14:creationId xmlns:p14="http://schemas.microsoft.com/office/powerpoint/2010/main" val="182980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587EF506-7C50-4A16-B51A-FA19FDB3AE9B}"/>
              </a:ext>
            </a:extLst>
          </p:cNvPr>
          <p:cNvSpPr>
            <a:spLocks noGrp="1"/>
          </p:cNvSpPr>
          <p:nvPr>
            <p:ph type="title"/>
          </p:nvPr>
        </p:nvSpPr>
        <p:spPr>
          <a:xfrm>
            <a:off x="742271" y="-1000292"/>
            <a:ext cx="10515600" cy="762635"/>
          </a:xfrm>
        </p:spPr>
        <p:txBody>
          <a:bodyPr>
            <a:normAutofit/>
          </a:bodyPr>
          <a:lstStyle/>
          <a:p>
            <a:r>
              <a:rPr lang="en-US" dirty="0"/>
              <a:t>Pair: pre-order for inking</a:t>
            </a:r>
          </a:p>
        </p:txBody>
      </p:sp>
      <p:grpSp>
        <p:nvGrpSpPr>
          <p:cNvPr id="3" name="Group 2" descr="binary tree with the root node holding data 6, 6's left reference pointing to a node holding data 3, 3's left reference pointing to a leaf node with data 1, 3's right reference pointing to a leaf node with data 4; 6's right reference pointing to a node holding data 2, 2's left reference pointing to a leaf node with data 6, 2's right reference pointing to a node holding data 4">
            <a:extLst>
              <a:ext uri="{FF2B5EF4-FFF2-40B4-BE49-F238E27FC236}">
                <a16:creationId xmlns:a16="http://schemas.microsoft.com/office/drawing/2014/main" id="{E5F2A563-FA45-4721-A8C1-B89916CF27A7}"/>
              </a:ext>
            </a:extLst>
          </p:cNvPr>
          <p:cNvGrpSpPr/>
          <p:nvPr/>
        </p:nvGrpSpPr>
        <p:grpSpPr>
          <a:xfrm>
            <a:off x="257900" y="2304869"/>
            <a:ext cx="5105468" cy="3922058"/>
            <a:chOff x="257900" y="2304869"/>
            <a:chExt cx="5105468" cy="3922058"/>
          </a:xfrm>
        </p:grpSpPr>
        <p:grpSp>
          <p:nvGrpSpPr>
            <p:cNvPr id="46" name="Group 45">
              <a:extLst>
                <a:ext uri="{FF2B5EF4-FFF2-40B4-BE49-F238E27FC236}">
                  <a16:creationId xmlns:a16="http://schemas.microsoft.com/office/drawing/2014/main" id="{823F2EA3-2FF4-4AAA-8663-27A226501754}"/>
                </a:ext>
              </a:extLst>
            </p:cNvPr>
            <p:cNvGrpSpPr/>
            <p:nvPr/>
          </p:nvGrpSpPr>
          <p:grpSpPr>
            <a:xfrm>
              <a:off x="2322840" y="2304869"/>
              <a:ext cx="890943" cy="902268"/>
              <a:chOff x="8286993" y="1512506"/>
              <a:chExt cx="1294557" cy="1328224"/>
            </a:xfrm>
          </p:grpSpPr>
          <p:sp>
            <p:nvSpPr>
              <p:cNvPr id="47" name="Rectangle 46">
                <a:extLst>
                  <a:ext uri="{FF2B5EF4-FFF2-40B4-BE49-F238E27FC236}">
                    <a16:creationId xmlns:a16="http://schemas.microsoft.com/office/drawing/2014/main" id="{BEC23859-FBA7-481A-B392-BFD0DF92DD8C}"/>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48" name="TextBox 47">
                <a:extLst>
                  <a:ext uri="{FF2B5EF4-FFF2-40B4-BE49-F238E27FC236}">
                    <a16:creationId xmlns:a16="http://schemas.microsoft.com/office/drawing/2014/main" id="{2E5079E6-78C6-4012-AFB6-0A8CE0D449CF}"/>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6</a:t>
                </a:r>
              </a:p>
            </p:txBody>
          </p:sp>
          <p:sp>
            <p:nvSpPr>
              <p:cNvPr id="49" name="Rectangle 48">
                <a:extLst>
                  <a:ext uri="{FF2B5EF4-FFF2-40B4-BE49-F238E27FC236}">
                    <a16:creationId xmlns:a16="http://schemas.microsoft.com/office/drawing/2014/main" id="{9BEB56A0-4127-40F1-AD72-AA02044D486F}"/>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0" name="Rectangle 49">
                <a:extLst>
                  <a:ext uri="{FF2B5EF4-FFF2-40B4-BE49-F238E27FC236}">
                    <a16:creationId xmlns:a16="http://schemas.microsoft.com/office/drawing/2014/main" id="{2D37871A-382A-4ABB-BDD0-D7431425A4C0}"/>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51" name="Group 50">
              <a:extLst>
                <a:ext uri="{FF2B5EF4-FFF2-40B4-BE49-F238E27FC236}">
                  <a16:creationId xmlns:a16="http://schemas.microsoft.com/office/drawing/2014/main" id="{CC58B801-14E5-4BBF-A421-AE3CBAC9A40B}"/>
                </a:ext>
              </a:extLst>
            </p:cNvPr>
            <p:cNvGrpSpPr/>
            <p:nvPr/>
          </p:nvGrpSpPr>
          <p:grpSpPr>
            <a:xfrm>
              <a:off x="3799176" y="4014930"/>
              <a:ext cx="890943" cy="902268"/>
              <a:chOff x="8286993" y="1512506"/>
              <a:chExt cx="1294557" cy="1328224"/>
            </a:xfrm>
          </p:grpSpPr>
          <p:sp>
            <p:nvSpPr>
              <p:cNvPr id="52" name="Rectangle 51">
                <a:extLst>
                  <a:ext uri="{FF2B5EF4-FFF2-40B4-BE49-F238E27FC236}">
                    <a16:creationId xmlns:a16="http://schemas.microsoft.com/office/drawing/2014/main" id="{8B293A1C-760A-4387-8B95-5978BFBF3B61}"/>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3" name="TextBox 52">
                <a:extLst>
                  <a:ext uri="{FF2B5EF4-FFF2-40B4-BE49-F238E27FC236}">
                    <a16:creationId xmlns:a16="http://schemas.microsoft.com/office/drawing/2014/main" id="{CCF56C67-6C9A-491E-BB35-A4C5313CEDE7}"/>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2</a:t>
                </a:r>
              </a:p>
            </p:txBody>
          </p:sp>
          <p:sp>
            <p:nvSpPr>
              <p:cNvPr id="54" name="Rectangle 53">
                <a:extLst>
                  <a:ext uri="{FF2B5EF4-FFF2-40B4-BE49-F238E27FC236}">
                    <a16:creationId xmlns:a16="http://schemas.microsoft.com/office/drawing/2014/main" id="{32DA8853-6750-4B9B-9E86-A7C41D8CAD59}"/>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5" name="Rectangle 54">
                <a:extLst>
                  <a:ext uri="{FF2B5EF4-FFF2-40B4-BE49-F238E27FC236}">
                    <a16:creationId xmlns:a16="http://schemas.microsoft.com/office/drawing/2014/main" id="{7FBCD8A3-2111-4032-8939-C1C00F70430B}"/>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56" name="Group 55">
              <a:extLst>
                <a:ext uri="{FF2B5EF4-FFF2-40B4-BE49-F238E27FC236}">
                  <a16:creationId xmlns:a16="http://schemas.microsoft.com/office/drawing/2014/main" id="{CE515812-402C-4F14-B604-CBD05A11EEDF}"/>
                </a:ext>
              </a:extLst>
            </p:cNvPr>
            <p:cNvGrpSpPr/>
            <p:nvPr/>
          </p:nvGrpSpPr>
          <p:grpSpPr>
            <a:xfrm>
              <a:off x="799415" y="4017601"/>
              <a:ext cx="890943" cy="902268"/>
              <a:chOff x="8286993" y="1512506"/>
              <a:chExt cx="1294557" cy="1328224"/>
            </a:xfrm>
          </p:grpSpPr>
          <p:sp>
            <p:nvSpPr>
              <p:cNvPr id="57" name="Rectangle 56">
                <a:extLst>
                  <a:ext uri="{FF2B5EF4-FFF2-40B4-BE49-F238E27FC236}">
                    <a16:creationId xmlns:a16="http://schemas.microsoft.com/office/drawing/2014/main" id="{F81FD476-F793-4925-9328-25068C1F1942}"/>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8" name="TextBox 57">
                <a:extLst>
                  <a:ext uri="{FF2B5EF4-FFF2-40B4-BE49-F238E27FC236}">
                    <a16:creationId xmlns:a16="http://schemas.microsoft.com/office/drawing/2014/main" id="{02F62C5E-2DF9-4C81-B897-44F1B5D46D70}"/>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3</a:t>
                </a:r>
              </a:p>
            </p:txBody>
          </p:sp>
          <p:sp>
            <p:nvSpPr>
              <p:cNvPr id="59" name="Rectangle 58">
                <a:extLst>
                  <a:ext uri="{FF2B5EF4-FFF2-40B4-BE49-F238E27FC236}">
                    <a16:creationId xmlns:a16="http://schemas.microsoft.com/office/drawing/2014/main" id="{0C431E81-5564-4DD2-9F4E-6204507D62A6}"/>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60" name="Rectangle 59">
                <a:extLst>
                  <a:ext uri="{FF2B5EF4-FFF2-40B4-BE49-F238E27FC236}">
                    <a16:creationId xmlns:a16="http://schemas.microsoft.com/office/drawing/2014/main" id="{9184271C-2D50-4597-9893-E95F99A8C615}"/>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61" name="Straight Arrow Connector 60">
              <a:extLst>
                <a:ext uri="{FF2B5EF4-FFF2-40B4-BE49-F238E27FC236}">
                  <a16:creationId xmlns:a16="http://schemas.microsoft.com/office/drawing/2014/main" id="{FF63B951-9C5B-439A-B63A-3E688746D31C}"/>
                </a:ext>
              </a:extLst>
            </p:cNvPr>
            <p:cNvCxnSpPr>
              <a:cxnSpLocks/>
            </p:cNvCxnSpPr>
            <p:nvPr/>
          </p:nvCxnSpPr>
          <p:spPr>
            <a:xfrm flipH="1">
              <a:off x="1243878" y="2987412"/>
              <a:ext cx="1345568" cy="11266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D0D6C6F-E2F9-452E-8C1D-387FBACDB0C9}"/>
                </a:ext>
              </a:extLst>
            </p:cNvPr>
            <p:cNvCxnSpPr>
              <a:cxnSpLocks/>
            </p:cNvCxnSpPr>
            <p:nvPr/>
          </p:nvCxnSpPr>
          <p:spPr>
            <a:xfrm>
              <a:off x="3006822" y="3000784"/>
              <a:ext cx="1262689" cy="11456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4CD8319-54DB-4A96-8D2F-55C5AC554A74}"/>
                </a:ext>
              </a:extLst>
            </p:cNvPr>
            <p:cNvCxnSpPr>
              <a:cxnSpLocks/>
            </p:cNvCxnSpPr>
            <p:nvPr/>
          </p:nvCxnSpPr>
          <p:spPr>
            <a:xfrm flipH="1">
              <a:off x="697088" y="4716138"/>
              <a:ext cx="324558" cy="7128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C473B60E-5B76-4F1F-9FDA-2CE34504BF0F}"/>
                </a:ext>
              </a:extLst>
            </p:cNvPr>
            <p:cNvGrpSpPr/>
            <p:nvPr/>
          </p:nvGrpSpPr>
          <p:grpSpPr>
            <a:xfrm>
              <a:off x="257900" y="5324659"/>
              <a:ext cx="890943" cy="902268"/>
              <a:chOff x="8286993" y="1512506"/>
              <a:chExt cx="1294557" cy="1328224"/>
            </a:xfrm>
          </p:grpSpPr>
          <p:sp>
            <p:nvSpPr>
              <p:cNvPr id="65" name="Rectangle 64">
                <a:extLst>
                  <a:ext uri="{FF2B5EF4-FFF2-40B4-BE49-F238E27FC236}">
                    <a16:creationId xmlns:a16="http://schemas.microsoft.com/office/drawing/2014/main" id="{B88DBF5E-5BD0-4AE7-A5CB-B25588DEF205}"/>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66" name="TextBox 65">
                <a:extLst>
                  <a:ext uri="{FF2B5EF4-FFF2-40B4-BE49-F238E27FC236}">
                    <a16:creationId xmlns:a16="http://schemas.microsoft.com/office/drawing/2014/main" id="{4D12237F-756A-4ED5-AD7E-7C0456D616F9}"/>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1</a:t>
                </a:r>
              </a:p>
            </p:txBody>
          </p:sp>
          <p:sp>
            <p:nvSpPr>
              <p:cNvPr id="67" name="Rectangle 66">
                <a:extLst>
                  <a:ext uri="{FF2B5EF4-FFF2-40B4-BE49-F238E27FC236}">
                    <a16:creationId xmlns:a16="http://schemas.microsoft.com/office/drawing/2014/main" id="{4345D110-1D28-4381-A595-010BD29B12C4}"/>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68" name="Rectangle 67">
                <a:extLst>
                  <a:ext uri="{FF2B5EF4-FFF2-40B4-BE49-F238E27FC236}">
                    <a16:creationId xmlns:a16="http://schemas.microsoft.com/office/drawing/2014/main" id="{968EA3FB-C995-4C7D-AAEB-343247844F05}"/>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69" name="Straight Arrow Connector 68">
              <a:extLst>
                <a:ext uri="{FF2B5EF4-FFF2-40B4-BE49-F238E27FC236}">
                  <a16:creationId xmlns:a16="http://schemas.microsoft.com/office/drawing/2014/main" id="{6708CCEC-778F-4AEB-818E-F9C454E3C686}"/>
                </a:ext>
              </a:extLst>
            </p:cNvPr>
            <p:cNvCxnSpPr>
              <a:cxnSpLocks/>
            </p:cNvCxnSpPr>
            <p:nvPr/>
          </p:nvCxnSpPr>
          <p:spPr>
            <a:xfrm flipH="1">
              <a:off x="3688645" y="4712663"/>
              <a:ext cx="324558" cy="7128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BCC178FB-BC5F-40D3-A563-21E794FADDBA}"/>
                </a:ext>
              </a:extLst>
            </p:cNvPr>
            <p:cNvGrpSpPr/>
            <p:nvPr/>
          </p:nvGrpSpPr>
          <p:grpSpPr>
            <a:xfrm>
              <a:off x="3243173" y="5324659"/>
              <a:ext cx="890943" cy="902268"/>
              <a:chOff x="8286993" y="1512506"/>
              <a:chExt cx="1294557" cy="1328224"/>
            </a:xfrm>
          </p:grpSpPr>
          <p:sp>
            <p:nvSpPr>
              <p:cNvPr id="71" name="Rectangle 70">
                <a:extLst>
                  <a:ext uri="{FF2B5EF4-FFF2-40B4-BE49-F238E27FC236}">
                    <a16:creationId xmlns:a16="http://schemas.microsoft.com/office/drawing/2014/main" id="{8FA7D769-0DA4-4315-8348-3F1B31E11762}"/>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2" name="TextBox 71">
                <a:extLst>
                  <a:ext uri="{FF2B5EF4-FFF2-40B4-BE49-F238E27FC236}">
                    <a16:creationId xmlns:a16="http://schemas.microsoft.com/office/drawing/2014/main" id="{475AF1D3-7761-46B5-BB97-7126A7C66912}"/>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6</a:t>
                </a:r>
              </a:p>
            </p:txBody>
          </p:sp>
          <p:sp>
            <p:nvSpPr>
              <p:cNvPr id="73" name="Rectangle 72">
                <a:extLst>
                  <a:ext uri="{FF2B5EF4-FFF2-40B4-BE49-F238E27FC236}">
                    <a16:creationId xmlns:a16="http://schemas.microsoft.com/office/drawing/2014/main" id="{6693E744-B65C-450D-99C0-64A7D3326F0A}"/>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4" name="Rectangle 73">
                <a:extLst>
                  <a:ext uri="{FF2B5EF4-FFF2-40B4-BE49-F238E27FC236}">
                    <a16:creationId xmlns:a16="http://schemas.microsoft.com/office/drawing/2014/main" id="{CDDF027A-9690-4D1E-B87B-2CC4C4FA99E6}"/>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75" name="Straight Arrow Connector 74">
              <a:extLst>
                <a:ext uri="{FF2B5EF4-FFF2-40B4-BE49-F238E27FC236}">
                  <a16:creationId xmlns:a16="http://schemas.microsoft.com/office/drawing/2014/main" id="{E16250AD-29C8-40D8-A855-E5D98926C923}"/>
                </a:ext>
              </a:extLst>
            </p:cNvPr>
            <p:cNvCxnSpPr>
              <a:cxnSpLocks/>
            </p:cNvCxnSpPr>
            <p:nvPr/>
          </p:nvCxnSpPr>
          <p:spPr>
            <a:xfrm>
              <a:off x="1483397" y="4747274"/>
              <a:ext cx="393875" cy="681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BEC0C402-D6B7-473E-BAAA-EBA0D7351604}"/>
                </a:ext>
              </a:extLst>
            </p:cNvPr>
            <p:cNvGrpSpPr/>
            <p:nvPr/>
          </p:nvGrpSpPr>
          <p:grpSpPr>
            <a:xfrm>
              <a:off x="1438084" y="5324659"/>
              <a:ext cx="890943" cy="902268"/>
              <a:chOff x="8286993" y="1512506"/>
              <a:chExt cx="1294557" cy="1328224"/>
            </a:xfrm>
          </p:grpSpPr>
          <p:sp>
            <p:nvSpPr>
              <p:cNvPr id="77" name="Rectangle 76">
                <a:extLst>
                  <a:ext uri="{FF2B5EF4-FFF2-40B4-BE49-F238E27FC236}">
                    <a16:creationId xmlns:a16="http://schemas.microsoft.com/office/drawing/2014/main" id="{66A3B866-822B-4DCA-ACAE-AB9A3AD0A010}"/>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8" name="TextBox 77">
                <a:extLst>
                  <a:ext uri="{FF2B5EF4-FFF2-40B4-BE49-F238E27FC236}">
                    <a16:creationId xmlns:a16="http://schemas.microsoft.com/office/drawing/2014/main" id="{76BE54DC-2091-4645-A625-B6D269A00F4F}"/>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4</a:t>
                </a:r>
              </a:p>
            </p:txBody>
          </p:sp>
          <p:sp>
            <p:nvSpPr>
              <p:cNvPr id="79" name="Rectangle 78">
                <a:extLst>
                  <a:ext uri="{FF2B5EF4-FFF2-40B4-BE49-F238E27FC236}">
                    <a16:creationId xmlns:a16="http://schemas.microsoft.com/office/drawing/2014/main" id="{F31C7EE3-DF35-4C76-96A3-167CA6CDA168}"/>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0" name="Rectangle 79">
                <a:extLst>
                  <a:ext uri="{FF2B5EF4-FFF2-40B4-BE49-F238E27FC236}">
                    <a16:creationId xmlns:a16="http://schemas.microsoft.com/office/drawing/2014/main" id="{C158D513-0A16-4E5D-A5C8-2AA9A2518F52}"/>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81" name="Straight Arrow Connector 80">
              <a:extLst>
                <a:ext uri="{FF2B5EF4-FFF2-40B4-BE49-F238E27FC236}">
                  <a16:creationId xmlns:a16="http://schemas.microsoft.com/office/drawing/2014/main" id="{D103FD00-C24E-4420-9459-8FD6E69F1F47}"/>
                </a:ext>
              </a:extLst>
            </p:cNvPr>
            <p:cNvCxnSpPr>
              <a:cxnSpLocks/>
            </p:cNvCxnSpPr>
            <p:nvPr/>
          </p:nvCxnSpPr>
          <p:spPr>
            <a:xfrm>
              <a:off x="4494699" y="4716138"/>
              <a:ext cx="393875" cy="681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25BA45E7-6D76-420D-B42E-6E8A94478DB0}"/>
                </a:ext>
              </a:extLst>
            </p:cNvPr>
            <p:cNvGrpSpPr/>
            <p:nvPr/>
          </p:nvGrpSpPr>
          <p:grpSpPr>
            <a:xfrm>
              <a:off x="4472425" y="5324659"/>
              <a:ext cx="890943" cy="902268"/>
              <a:chOff x="8286993" y="1512506"/>
              <a:chExt cx="1294557" cy="1328224"/>
            </a:xfrm>
          </p:grpSpPr>
          <p:sp>
            <p:nvSpPr>
              <p:cNvPr id="83" name="Rectangle 82">
                <a:extLst>
                  <a:ext uri="{FF2B5EF4-FFF2-40B4-BE49-F238E27FC236}">
                    <a16:creationId xmlns:a16="http://schemas.microsoft.com/office/drawing/2014/main" id="{89915668-F713-4FAB-A2F9-FC72C3682696}"/>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4" name="TextBox 83">
                <a:extLst>
                  <a:ext uri="{FF2B5EF4-FFF2-40B4-BE49-F238E27FC236}">
                    <a16:creationId xmlns:a16="http://schemas.microsoft.com/office/drawing/2014/main" id="{4194DB22-1A44-4D24-969F-04D083EC8E81}"/>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4</a:t>
                </a:r>
              </a:p>
            </p:txBody>
          </p:sp>
          <p:sp>
            <p:nvSpPr>
              <p:cNvPr id="85" name="Rectangle 84">
                <a:extLst>
                  <a:ext uri="{FF2B5EF4-FFF2-40B4-BE49-F238E27FC236}">
                    <a16:creationId xmlns:a16="http://schemas.microsoft.com/office/drawing/2014/main" id="{586BD22D-E5D0-487A-AAEA-963ABE008932}"/>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6" name="Rectangle 85">
                <a:extLst>
                  <a:ext uri="{FF2B5EF4-FFF2-40B4-BE49-F238E27FC236}">
                    <a16:creationId xmlns:a16="http://schemas.microsoft.com/office/drawing/2014/main" id="{B2CFF866-FEBD-45BF-89DF-177595B1B777}"/>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sp>
        <p:nvSpPr>
          <p:cNvPr id="87" name="Title 1">
            <a:extLst>
              <a:ext uri="{FF2B5EF4-FFF2-40B4-BE49-F238E27FC236}">
                <a16:creationId xmlns:a16="http://schemas.microsoft.com/office/drawing/2014/main" id="{19B8508E-740B-48A3-B4BC-EA2016DE7883}"/>
              </a:ext>
            </a:extLst>
          </p:cNvPr>
          <p:cNvSpPr txBox="1">
            <a:spLocks/>
          </p:cNvSpPr>
          <p:nvPr/>
        </p:nvSpPr>
        <p:spPr>
          <a:xfrm>
            <a:off x="838199" y="1388066"/>
            <a:ext cx="10515600" cy="762635"/>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dirty="0"/>
              <a:t>Enter the order in which the nodes of this tree would be visited in a </a:t>
            </a:r>
            <a:r>
              <a:rPr lang="en-US" u="sng" dirty="0"/>
              <a:t>pre-order</a:t>
            </a:r>
            <a:r>
              <a:rPr lang="en-US" dirty="0"/>
              <a:t> traversal.</a:t>
            </a:r>
          </a:p>
        </p:txBody>
      </p:sp>
    </p:spTree>
    <p:extLst>
      <p:ext uri="{BB962C8B-B14F-4D97-AF65-F5344CB8AC3E}">
        <p14:creationId xmlns:p14="http://schemas.microsoft.com/office/powerpoint/2010/main" val="197443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 Announcements</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solidFill>
                  <a:schemeClr val="tx1">
                    <a:lumMod val="85000"/>
                    <a:lumOff val="15000"/>
                  </a:schemeClr>
                </a:solidFill>
              </a:rPr>
              <a:t>Binary Tree Review</a:t>
            </a:r>
          </a:p>
          <a:p>
            <a:pPr>
              <a:spcAft>
                <a:spcPts val="1200"/>
              </a:spcAft>
            </a:pPr>
            <a:r>
              <a:rPr lang="en-US" dirty="0">
                <a:solidFill>
                  <a:schemeClr val="tx1">
                    <a:lumMod val="85000"/>
                    <a:lumOff val="15000"/>
                  </a:schemeClr>
                </a:solidFill>
              </a:rPr>
              <a:t>Traversals</a:t>
            </a:r>
          </a:p>
          <a:p>
            <a:pPr>
              <a:spcAft>
                <a:spcPts val="1200"/>
              </a:spcAft>
            </a:pPr>
            <a:r>
              <a:rPr lang="en-US" dirty="0">
                <a:solidFill>
                  <a:schemeClr val="tx1">
                    <a:lumMod val="85000"/>
                    <a:lumOff val="15000"/>
                  </a:schemeClr>
                </a:solidFill>
              </a:rPr>
              <a:t>Practice!</a:t>
            </a:r>
          </a:p>
        </p:txBody>
      </p:sp>
      <p:sp>
        <p:nvSpPr>
          <p:cNvPr id="4" name="Pentagon 3" descr="pointing to Announcements">
            <a:extLst>
              <a:ext uri="{FF2B5EF4-FFF2-40B4-BE49-F238E27FC236}">
                <a16:creationId xmlns:a16="http://schemas.microsoft.com/office/drawing/2014/main" id="{A474EB40-D05B-4D47-ACB8-073DBA3E897B}"/>
              </a:ext>
            </a:extLst>
          </p:cNvPr>
          <p:cNvSpPr/>
          <p:nvPr/>
        </p:nvSpPr>
        <p:spPr>
          <a:xfrm rot="10800000">
            <a:off x="3669274"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45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587EF506-7C50-4A16-B51A-FA19FDB3AE9B}"/>
              </a:ext>
            </a:extLst>
          </p:cNvPr>
          <p:cNvSpPr>
            <a:spLocks noGrp="1"/>
          </p:cNvSpPr>
          <p:nvPr>
            <p:ph type="title"/>
          </p:nvPr>
        </p:nvSpPr>
        <p:spPr>
          <a:xfrm>
            <a:off x="688026" y="-1102650"/>
            <a:ext cx="10515600" cy="762635"/>
          </a:xfrm>
        </p:spPr>
        <p:txBody>
          <a:bodyPr>
            <a:normAutofit/>
          </a:bodyPr>
          <a:lstStyle/>
          <a:p>
            <a:r>
              <a:rPr lang="en-US" dirty="0"/>
              <a:t>Pair: post-order</a:t>
            </a:r>
          </a:p>
        </p:txBody>
      </p:sp>
      <p:grpSp>
        <p:nvGrpSpPr>
          <p:cNvPr id="3" name="Group 2" descr="binary tree with the root node holding data 6, 6's left reference pointing to a node holding data 3, 3's left reference pointing to a leaf node with data 1, 3's right reference pointing to a leaf node with data 4; 6's right reference pointing to a node holding data 2, 2's left reference pointing to a leaf node with data 6, 2's right reference pointing to a node holding data 4">
            <a:extLst>
              <a:ext uri="{FF2B5EF4-FFF2-40B4-BE49-F238E27FC236}">
                <a16:creationId xmlns:a16="http://schemas.microsoft.com/office/drawing/2014/main" id="{4F43D207-D850-4360-8104-9FC1E96CA1D2}"/>
              </a:ext>
            </a:extLst>
          </p:cNvPr>
          <p:cNvGrpSpPr/>
          <p:nvPr/>
        </p:nvGrpSpPr>
        <p:grpSpPr>
          <a:xfrm>
            <a:off x="257900" y="2304869"/>
            <a:ext cx="5105468" cy="3922058"/>
            <a:chOff x="257900" y="2304869"/>
            <a:chExt cx="5105468" cy="3922058"/>
          </a:xfrm>
        </p:grpSpPr>
        <p:grpSp>
          <p:nvGrpSpPr>
            <p:cNvPr id="46" name="Group 45">
              <a:extLst>
                <a:ext uri="{FF2B5EF4-FFF2-40B4-BE49-F238E27FC236}">
                  <a16:creationId xmlns:a16="http://schemas.microsoft.com/office/drawing/2014/main" id="{823F2EA3-2FF4-4AAA-8663-27A226501754}"/>
                </a:ext>
              </a:extLst>
            </p:cNvPr>
            <p:cNvGrpSpPr/>
            <p:nvPr/>
          </p:nvGrpSpPr>
          <p:grpSpPr>
            <a:xfrm>
              <a:off x="2322840" y="2304869"/>
              <a:ext cx="890943" cy="902268"/>
              <a:chOff x="8286993" y="1512506"/>
              <a:chExt cx="1294557" cy="1328224"/>
            </a:xfrm>
          </p:grpSpPr>
          <p:sp>
            <p:nvSpPr>
              <p:cNvPr id="47" name="Rectangle 46">
                <a:extLst>
                  <a:ext uri="{FF2B5EF4-FFF2-40B4-BE49-F238E27FC236}">
                    <a16:creationId xmlns:a16="http://schemas.microsoft.com/office/drawing/2014/main" id="{BEC23859-FBA7-481A-B392-BFD0DF92DD8C}"/>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48" name="TextBox 47">
                <a:extLst>
                  <a:ext uri="{FF2B5EF4-FFF2-40B4-BE49-F238E27FC236}">
                    <a16:creationId xmlns:a16="http://schemas.microsoft.com/office/drawing/2014/main" id="{2E5079E6-78C6-4012-AFB6-0A8CE0D449CF}"/>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6</a:t>
                </a:r>
              </a:p>
            </p:txBody>
          </p:sp>
          <p:sp>
            <p:nvSpPr>
              <p:cNvPr id="49" name="Rectangle 48">
                <a:extLst>
                  <a:ext uri="{FF2B5EF4-FFF2-40B4-BE49-F238E27FC236}">
                    <a16:creationId xmlns:a16="http://schemas.microsoft.com/office/drawing/2014/main" id="{9BEB56A0-4127-40F1-AD72-AA02044D486F}"/>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0" name="Rectangle 49">
                <a:extLst>
                  <a:ext uri="{FF2B5EF4-FFF2-40B4-BE49-F238E27FC236}">
                    <a16:creationId xmlns:a16="http://schemas.microsoft.com/office/drawing/2014/main" id="{2D37871A-382A-4ABB-BDD0-D7431425A4C0}"/>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51" name="Group 50">
              <a:extLst>
                <a:ext uri="{FF2B5EF4-FFF2-40B4-BE49-F238E27FC236}">
                  <a16:creationId xmlns:a16="http://schemas.microsoft.com/office/drawing/2014/main" id="{CC58B801-14E5-4BBF-A421-AE3CBAC9A40B}"/>
                </a:ext>
              </a:extLst>
            </p:cNvPr>
            <p:cNvGrpSpPr/>
            <p:nvPr/>
          </p:nvGrpSpPr>
          <p:grpSpPr>
            <a:xfrm>
              <a:off x="3799176" y="4014930"/>
              <a:ext cx="890943" cy="902268"/>
              <a:chOff x="8286993" y="1512506"/>
              <a:chExt cx="1294557" cy="1328224"/>
            </a:xfrm>
          </p:grpSpPr>
          <p:sp>
            <p:nvSpPr>
              <p:cNvPr id="52" name="Rectangle 51">
                <a:extLst>
                  <a:ext uri="{FF2B5EF4-FFF2-40B4-BE49-F238E27FC236}">
                    <a16:creationId xmlns:a16="http://schemas.microsoft.com/office/drawing/2014/main" id="{8B293A1C-760A-4387-8B95-5978BFBF3B61}"/>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3" name="TextBox 52">
                <a:extLst>
                  <a:ext uri="{FF2B5EF4-FFF2-40B4-BE49-F238E27FC236}">
                    <a16:creationId xmlns:a16="http://schemas.microsoft.com/office/drawing/2014/main" id="{CCF56C67-6C9A-491E-BB35-A4C5313CEDE7}"/>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2</a:t>
                </a:r>
              </a:p>
            </p:txBody>
          </p:sp>
          <p:sp>
            <p:nvSpPr>
              <p:cNvPr id="54" name="Rectangle 53">
                <a:extLst>
                  <a:ext uri="{FF2B5EF4-FFF2-40B4-BE49-F238E27FC236}">
                    <a16:creationId xmlns:a16="http://schemas.microsoft.com/office/drawing/2014/main" id="{32DA8853-6750-4B9B-9E86-A7C41D8CAD59}"/>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5" name="Rectangle 54">
                <a:extLst>
                  <a:ext uri="{FF2B5EF4-FFF2-40B4-BE49-F238E27FC236}">
                    <a16:creationId xmlns:a16="http://schemas.microsoft.com/office/drawing/2014/main" id="{7FBCD8A3-2111-4032-8939-C1C00F70430B}"/>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56" name="Group 55">
              <a:extLst>
                <a:ext uri="{FF2B5EF4-FFF2-40B4-BE49-F238E27FC236}">
                  <a16:creationId xmlns:a16="http://schemas.microsoft.com/office/drawing/2014/main" id="{CE515812-402C-4F14-B604-CBD05A11EEDF}"/>
                </a:ext>
              </a:extLst>
            </p:cNvPr>
            <p:cNvGrpSpPr/>
            <p:nvPr/>
          </p:nvGrpSpPr>
          <p:grpSpPr>
            <a:xfrm>
              <a:off x="799415" y="4017601"/>
              <a:ext cx="890943" cy="902268"/>
              <a:chOff x="8286993" y="1512506"/>
              <a:chExt cx="1294557" cy="1328224"/>
            </a:xfrm>
          </p:grpSpPr>
          <p:sp>
            <p:nvSpPr>
              <p:cNvPr id="57" name="Rectangle 56">
                <a:extLst>
                  <a:ext uri="{FF2B5EF4-FFF2-40B4-BE49-F238E27FC236}">
                    <a16:creationId xmlns:a16="http://schemas.microsoft.com/office/drawing/2014/main" id="{F81FD476-F793-4925-9328-25068C1F1942}"/>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8" name="TextBox 57">
                <a:extLst>
                  <a:ext uri="{FF2B5EF4-FFF2-40B4-BE49-F238E27FC236}">
                    <a16:creationId xmlns:a16="http://schemas.microsoft.com/office/drawing/2014/main" id="{02F62C5E-2DF9-4C81-B897-44F1B5D46D70}"/>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3</a:t>
                </a:r>
              </a:p>
            </p:txBody>
          </p:sp>
          <p:sp>
            <p:nvSpPr>
              <p:cNvPr id="59" name="Rectangle 58">
                <a:extLst>
                  <a:ext uri="{FF2B5EF4-FFF2-40B4-BE49-F238E27FC236}">
                    <a16:creationId xmlns:a16="http://schemas.microsoft.com/office/drawing/2014/main" id="{0C431E81-5564-4DD2-9F4E-6204507D62A6}"/>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60" name="Rectangle 59">
                <a:extLst>
                  <a:ext uri="{FF2B5EF4-FFF2-40B4-BE49-F238E27FC236}">
                    <a16:creationId xmlns:a16="http://schemas.microsoft.com/office/drawing/2014/main" id="{9184271C-2D50-4597-9893-E95F99A8C615}"/>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61" name="Straight Arrow Connector 60">
              <a:extLst>
                <a:ext uri="{FF2B5EF4-FFF2-40B4-BE49-F238E27FC236}">
                  <a16:creationId xmlns:a16="http://schemas.microsoft.com/office/drawing/2014/main" id="{FF63B951-9C5B-439A-B63A-3E688746D31C}"/>
                </a:ext>
              </a:extLst>
            </p:cNvPr>
            <p:cNvCxnSpPr>
              <a:cxnSpLocks/>
            </p:cNvCxnSpPr>
            <p:nvPr/>
          </p:nvCxnSpPr>
          <p:spPr>
            <a:xfrm flipH="1">
              <a:off x="1243878" y="2987412"/>
              <a:ext cx="1345568" cy="11266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D0D6C6F-E2F9-452E-8C1D-387FBACDB0C9}"/>
                </a:ext>
              </a:extLst>
            </p:cNvPr>
            <p:cNvCxnSpPr>
              <a:cxnSpLocks/>
            </p:cNvCxnSpPr>
            <p:nvPr/>
          </p:nvCxnSpPr>
          <p:spPr>
            <a:xfrm>
              <a:off x="3006822" y="3000784"/>
              <a:ext cx="1262689" cy="11456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4CD8319-54DB-4A96-8D2F-55C5AC554A74}"/>
                </a:ext>
              </a:extLst>
            </p:cNvPr>
            <p:cNvCxnSpPr>
              <a:cxnSpLocks/>
            </p:cNvCxnSpPr>
            <p:nvPr/>
          </p:nvCxnSpPr>
          <p:spPr>
            <a:xfrm flipH="1">
              <a:off x="697088" y="4716138"/>
              <a:ext cx="324558" cy="7128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C473B60E-5B76-4F1F-9FDA-2CE34504BF0F}"/>
                </a:ext>
              </a:extLst>
            </p:cNvPr>
            <p:cNvGrpSpPr/>
            <p:nvPr/>
          </p:nvGrpSpPr>
          <p:grpSpPr>
            <a:xfrm>
              <a:off x="257900" y="5324659"/>
              <a:ext cx="890943" cy="902268"/>
              <a:chOff x="8286993" y="1512506"/>
              <a:chExt cx="1294557" cy="1328224"/>
            </a:xfrm>
          </p:grpSpPr>
          <p:sp>
            <p:nvSpPr>
              <p:cNvPr id="65" name="Rectangle 64">
                <a:extLst>
                  <a:ext uri="{FF2B5EF4-FFF2-40B4-BE49-F238E27FC236}">
                    <a16:creationId xmlns:a16="http://schemas.microsoft.com/office/drawing/2014/main" id="{B88DBF5E-5BD0-4AE7-A5CB-B25588DEF205}"/>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66" name="TextBox 65">
                <a:extLst>
                  <a:ext uri="{FF2B5EF4-FFF2-40B4-BE49-F238E27FC236}">
                    <a16:creationId xmlns:a16="http://schemas.microsoft.com/office/drawing/2014/main" id="{4D12237F-756A-4ED5-AD7E-7C0456D616F9}"/>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1</a:t>
                </a:r>
              </a:p>
            </p:txBody>
          </p:sp>
          <p:sp>
            <p:nvSpPr>
              <p:cNvPr id="67" name="Rectangle 66">
                <a:extLst>
                  <a:ext uri="{FF2B5EF4-FFF2-40B4-BE49-F238E27FC236}">
                    <a16:creationId xmlns:a16="http://schemas.microsoft.com/office/drawing/2014/main" id="{4345D110-1D28-4381-A595-010BD29B12C4}"/>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68" name="Rectangle 67">
                <a:extLst>
                  <a:ext uri="{FF2B5EF4-FFF2-40B4-BE49-F238E27FC236}">
                    <a16:creationId xmlns:a16="http://schemas.microsoft.com/office/drawing/2014/main" id="{968EA3FB-C995-4C7D-AAEB-343247844F05}"/>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69" name="Straight Arrow Connector 68">
              <a:extLst>
                <a:ext uri="{FF2B5EF4-FFF2-40B4-BE49-F238E27FC236}">
                  <a16:creationId xmlns:a16="http://schemas.microsoft.com/office/drawing/2014/main" id="{6708CCEC-778F-4AEB-818E-F9C454E3C686}"/>
                </a:ext>
              </a:extLst>
            </p:cNvPr>
            <p:cNvCxnSpPr>
              <a:cxnSpLocks/>
            </p:cNvCxnSpPr>
            <p:nvPr/>
          </p:nvCxnSpPr>
          <p:spPr>
            <a:xfrm flipH="1">
              <a:off x="3688645" y="4712663"/>
              <a:ext cx="324558" cy="7128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BCC178FB-BC5F-40D3-A563-21E794FADDBA}"/>
                </a:ext>
              </a:extLst>
            </p:cNvPr>
            <p:cNvGrpSpPr/>
            <p:nvPr/>
          </p:nvGrpSpPr>
          <p:grpSpPr>
            <a:xfrm>
              <a:off x="3243173" y="5324659"/>
              <a:ext cx="890943" cy="902268"/>
              <a:chOff x="8286993" y="1512506"/>
              <a:chExt cx="1294557" cy="1328224"/>
            </a:xfrm>
          </p:grpSpPr>
          <p:sp>
            <p:nvSpPr>
              <p:cNvPr id="71" name="Rectangle 70">
                <a:extLst>
                  <a:ext uri="{FF2B5EF4-FFF2-40B4-BE49-F238E27FC236}">
                    <a16:creationId xmlns:a16="http://schemas.microsoft.com/office/drawing/2014/main" id="{8FA7D769-0DA4-4315-8348-3F1B31E11762}"/>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2" name="TextBox 71">
                <a:extLst>
                  <a:ext uri="{FF2B5EF4-FFF2-40B4-BE49-F238E27FC236}">
                    <a16:creationId xmlns:a16="http://schemas.microsoft.com/office/drawing/2014/main" id="{475AF1D3-7761-46B5-BB97-7126A7C66912}"/>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6</a:t>
                </a:r>
              </a:p>
            </p:txBody>
          </p:sp>
          <p:sp>
            <p:nvSpPr>
              <p:cNvPr id="73" name="Rectangle 72">
                <a:extLst>
                  <a:ext uri="{FF2B5EF4-FFF2-40B4-BE49-F238E27FC236}">
                    <a16:creationId xmlns:a16="http://schemas.microsoft.com/office/drawing/2014/main" id="{6693E744-B65C-450D-99C0-64A7D3326F0A}"/>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4" name="Rectangle 73">
                <a:extLst>
                  <a:ext uri="{FF2B5EF4-FFF2-40B4-BE49-F238E27FC236}">
                    <a16:creationId xmlns:a16="http://schemas.microsoft.com/office/drawing/2014/main" id="{CDDF027A-9690-4D1E-B87B-2CC4C4FA99E6}"/>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75" name="Straight Arrow Connector 74">
              <a:extLst>
                <a:ext uri="{FF2B5EF4-FFF2-40B4-BE49-F238E27FC236}">
                  <a16:creationId xmlns:a16="http://schemas.microsoft.com/office/drawing/2014/main" id="{E16250AD-29C8-40D8-A855-E5D98926C923}"/>
                </a:ext>
              </a:extLst>
            </p:cNvPr>
            <p:cNvCxnSpPr>
              <a:cxnSpLocks/>
            </p:cNvCxnSpPr>
            <p:nvPr/>
          </p:nvCxnSpPr>
          <p:spPr>
            <a:xfrm>
              <a:off x="1483397" y="4747274"/>
              <a:ext cx="393875" cy="681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BEC0C402-D6B7-473E-BAAA-EBA0D7351604}"/>
                </a:ext>
              </a:extLst>
            </p:cNvPr>
            <p:cNvGrpSpPr/>
            <p:nvPr/>
          </p:nvGrpSpPr>
          <p:grpSpPr>
            <a:xfrm>
              <a:off x="1438084" y="5324659"/>
              <a:ext cx="890943" cy="902268"/>
              <a:chOff x="8286993" y="1512506"/>
              <a:chExt cx="1294557" cy="1328224"/>
            </a:xfrm>
          </p:grpSpPr>
          <p:sp>
            <p:nvSpPr>
              <p:cNvPr id="77" name="Rectangle 76">
                <a:extLst>
                  <a:ext uri="{FF2B5EF4-FFF2-40B4-BE49-F238E27FC236}">
                    <a16:creationId xmlns:a16="http://schemas.microsoft.com/office/drawing/2014/main" id="{66A3B866-822B-4DCA-ACAE-AB9A3AD0A010}"/>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8" name="TextBox 77">
                <a:extLst>
                  <a:ext uri="{FF2B5EF4-FFF2-40B4-BE49-F238E27FC236}">
                    <a16:creationId xmlns:a16="http://schemas.microsoft.com/office/drawing/2014/main" id="{76BE54DC-2091-4645-A625-B6D269A00F4F}"/>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4</a:t>
                </a:r>
              </a:p>
            </p:txBody>
          </p:sp>
          <p:sp>
            <p:nvSpPr>
              <p:cNvPr id="79" name="Rectangle 78">
                <a:extLst>
                  <a:ext uri="{FF2B5EF4-FFF2-40B4-BE49-F238E27FC236}">
                    <a16:creationId xmlns:a16="http://schemas.microsoft.com/office/drawing/2014/main" id="{F31C7EE3-DF35-4C76-96A3-167CA6CDA168}"/>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0" name="Rectangle 79">
                <a:extLst>
                  <a:ext uri="{FF2B5EF4-FFF2-40B4-BE49-F238E27FC236}">
                    <a16:creationId xmlns:a16="http://schemas.microsoft.com/office/drawing/2014/main" id="{C158D513-0A16-4E5D-A5C8-2AA9A2518F52}"/>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81" name="Straight Arrow Connector 80">
              <a:extLst>
                <a:ext uri="{FF2B5EF4-FFF2-40B4-BE49-F238E27FC236}">
                  <a16:creationId xmlns:a16="http://schemas.microsoft.com/office/drawing/2014/main" id="{D103FD00-C24E-4420-9459-8FD6E69F1F47}"/>
                </a:ext>
              </a:extLst>
            </p:cNvPr>
            <p:cNvCxnSpPr>
              <a:cxnSpLocks/>
            </p:cNvCxnSpPr>
            <p:nvPr/>
          </p:nvCxnSpPr>
          <p:spPr>
            <a:xfrm>
              <a:off x="4494699" y="4716138"/>
              <a:ext cx="393875" cy="681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25BA45E7-6D76-420D-B42E-6E8A94478DB0}"/>
                </a:ext>
              </a:extLst>
            </p:cNvPr>
            <p:cNvGrpSpPr/>
            <p:nvPr/>
          </p:nvGrpSpPr>
          <p:grpSpPr>
            <a:xfrm>
              <a:off x="4472425" y="5324659"/>
              <a:ext cx="890943" cy="902268"/>
              <a:chOff x="8286993" y="1512506"/>
              <a:chExt cx="1294557" cy="1328224"/>
            </a:xfrm>
          </p:grpSpPr>
          <p:sp>
            <p:nvSpPr>
              <p:cNvPr id="83" name="Rectangle 82">
                <a:extLst>
                  <a:ext uri="{FF2B5EF4-FFF2-40B4-BE49-F238E27FC236}">
                    <a16:creationId xmlns:a16="http://schemas.microsoft.com/office/drawing/2014/main" id="{89915668-F713-4FAB-A2F9-FC72C3682696}"/>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4" name="TextBox 83">
                <a:extLst>
                  <a:ext uri="{FF2B5EF4-FFF2-40B4-BE49-F238E27FC236}">
                    <a16:creationId xmlns:a16="http://schemas.microsoft.com/office/drawing/2014/main" id="{4194DB22-1A44-4D24-969F-04D083EC8E81}"/>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4</a:t>
                </a:r>
              </a:p>
            </p:txBody>
          </p:sp>
          <p:sp>
            <p:nvSpPr>
              <p:cNvPr id="85" name="Rectangle 84">
                <a:extLst>
                  <a:ext uri="{FF2B5EF4-FFF2-40B4-BE49-F238E27FC236}">
                    <a16:creationId xmlns:a16="http://schemas.microsoft.com/office/drawing/2014/main" id="{586BD22D-E5D0-487A-AAEA-963ABE008932}"/>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6" name="Rectangle 85">
                <a:extLst>
                  <a:ext uri="{FF2B5EF4-FFF2-40B4-BE49-F238E27FC236}">
                    <a16:creationId xmlns:a16="http://schemas.microsoft.com/office/drawing/2014/main" id="{B2CFF866-FEBD-45BF-89DF-177595B1B777}"/>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sp>
        <p:nvSpPr>
          <p:cNvPr id="88" name="Title 1">
            <a:extLst>
              <a:ext uri="{FF2B5EF4-FFF2-40B4-BE49-F238E27FC236}">
                <a16:creationId xmlns:a16="http://schemas.microsoft.com/office/drawing/2014/main" id="{DC79DDC7-B12E-4C56-8D7D-8060A26446C4}"/>
              </a:ext>
            </a:extLst>
          </p:cNvPr>
          <p:cNvSpPr txBox="1">
            <a:spLocks/>
          </p:cNvSpPr>
          <p:nvPr/>
        </p:nvSpPr>
        <p:spPr>
          <a:xfrm>
            <a:off x="838199" y="1388066"/>
            <a:ext cx="10515600" cy="762635"/>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dirty="0"/>
              <a:t>Enter the order in which the nodes of this tree would be visited in a </a:t>
            </a:r>
            <a:r>
              <a:rPr lang="en-US" u="sng" dirty="0"/>
              <a:t>post-order</a:t>
            </a:r>
            <a:r>
              <a:rPr lang="en-US" dirty="0"/>
              <a:t> traversal.</a:t>
            </a:r>
          </a:p>
        </p:txBody>
      </p:sp>
    </p:spTree>
    <p:extLst>
      <p:ext uri="{BB962C8B-B14F-4D97-AF65-F5344CB8AC3E}">
        <p14:creationId xmlns:p14="http://schemas.microsoft.com/office/powerpoint/2010/main" val="1520685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 Practice!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Binary Tree Review</a:t>
            </a:r>
          </a:p>
          <a:p>
            <a:pPr>
              <a:spcAft>
                <a:spcPts val="1200"/>
              </a:spcAft>
            </a:pPr>
            <a:r>
              <a:rPr lang="en-US" dirty="0">
                <a:solidFill>
                  <a:schemeClr val="tx1">
                    <a:lumMod val="85000"/>
                    <a:lumOff val="15000"/>
                  </a:schemeClr>
                </a:solidFill>
              </a:rPr>
              <a:t>Traversals</a:t>
            </a:r>
          </a:p>
          <a:p>
            <a:pPr>
              <a:spcAft>
                <a:spcPts val="1200"/>
              </a:spcAft>
            </a:pPr>
            <a:r>
              <a:rPr lang="en-US" b="1" dirty="0">
                <a:solidFill>
                  <a:schemeClr val="accent5"/>
                </a:solidFill>
              </a:rPr>
              <a:t>Practice!</a:t>
            </a:r>
          </a:p>
        </p:txBody>
      </p:sp>
      <p:sp>
        <p:nvSpPr>
          <p:cNvPr id="4" name="Pentagon 3" descr="pointing to Practice!">
            <a:extLst>
              <a:ext uri="{FF2B5EF4-FFF2-40B4-BE49-F238E27FC236}">
                <a16:creationId xmlns:a16="http://schemas.microsoft.com/office/drawing/2014/main" id="{A474EB40-D05B-4D47-ACB8-073DBA3E897B}"/>
              </a:ext>
            </a:extLst>
          </p:cNvPr>
          <p:cNvSpPr/>
          <p:nvPr/>
        </p:nvSpPr>
        <p:spPr>
          <a:xfrm rot="10800000">
            <a:off x="2660663" y="342900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227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662C-F2BD-4834-95DE-E3CE946449C5}"/>
              </a:ext>
            </a:extLst>
          </p:cNvPr>
          <p:cNvSpPr>
            <a:spLocks noGrp="1"/>
          </p:cNvSpPr>
          <p:nvPr>
            <p:ph type="title"/>
          </p:nvPr>
        </p:nvSpPr>
        <p:spPr/>
        <p:txBody>
          <a:bodyPr/>
          <a:lstStyle/>
          <a:p>
            <a:r>
              <a:rPr lang="en-US" dirty="0"/>
              <a:t>Tracing through size</a:t>
            </a:r>
          </a:p>
        </p:txBody>
      </p:sp>
      <p:grpSp>
        <p:nvGrpSpPr>
          <p:cNvPr id="45" name="Group 44" descr="binary tree with the root node holding data 6, 6's left reference pointing to a node holding data 3, 3's left reference pointing to a leaf node with data 1, 3's right reference pointing to a leaf node with data 4; 6's right reference pointing to a node holding data 2, 2's left reference pointing to a leaf node with data 6, 2's right reference pointing to a node holding data 4">
            <a:extLst>
              <a:ext uri="{FF2B5EF4-FFF2-40B4-BE49-F238E27FC236}">
                <a16:creationId xmlns:a16="http://schemas.microsoft.com/office/drawing/2014/main" id="{B6951A46-4D27-4D6D-9CB5-4394B29B21C2}"/>
              </a:ext>
            </a:extLst>
          </p:cNvPr>
          <p:cNvGrpSpPr/>
          <p:nvPr/>
        </p:nvGrpSpPr>
        <p:grpSpPr>
          <a:xfrm>
            <a:off x="661829" y="2085144"/>
            <a:ext cx="5105468" cy="3922058"/>
            <a:chOff x="661829" y="2085144"/>
            <a:chExt cx="5105468" cy="3922058"/>
          </a:xfrm>
        </p:grpSpPr>
        <p:grpSp>
          <p:nvGrpSpPr>
            <p:cNvPr id="3" name="Group 2">
              <a:extLst>
                <a:ext uri="{FF2B5EF4-FFF2-40B4-BE49-F238E27FC236}">
                  <a16:creationId xmlns:a16="http://schemas.microsoft.com/office/drawing/2014/main" id="{F3AE71A7-CE93-467D-95B3-6C0F5FD8A146}"/>
                </a:ext>
              </a:extLst>
            </p:cNvPr>
            <p:cNvGrpSpPr/>
            <p:nvPr/>
          </p:nvGrpSpPr>
          <p:grpSpPr>
            <a:xfrm>
              <a:off x="2726769" y="2085144"/>
              <a:ext cx="890943" cy="902268"/>
              <a:chOff x="8286993" y="1512506"/>
              <a:chExt cx="1294557" cy="1328224"/>
            </a:xfrm>
          </p:grpSpPr>
          <p:sp>
            <p:nvSpPr>
              <p:cNvPr id="4" name="Rectangle 3">
                <a:extLst>
                  <a:ext uri="{FF2B5EF4-FFF2-40B4-BE49-F238E27FC236}">
                    <a16:creationId xmlns:a16="http://schemas.microsoft.com/office/drawing/2014/main" id="{CC172FC2-EBD9-4D5B-8264-C2EDCEE382EF}"/>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 name="TextBox 4">
                <a:extLst>
                  <a:ext uri="{FF2B5EF4-FFF2-40B4-BE49-F238E27FC236}">
                    <a16:creationId xmlns:a16="http://schemas.microsoft.com/office/drawing/2014/main" id="{81863A12-E076-42F4-B253-B5A0642A8B59}"/>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6</a:t>
                </a:r>
              </a:p>
            </p:txBody>
          </p:sp>
          <p:sp>
            <p:nvSpPr>
              <p:cNvPr id="6" name="Rectangle 5">
                <a:extLst>
                  <a:ext uri="{FF2B5EF4-FFF2-40B4-BE49-F238E27FC236}">
                    <a16:creationId xmlns:a16="http://schemas.microsoft.com/office/drawing/2014/main" id="{A9FB3429-3CE6-4BEF-817B-E99D329EA10F}"/>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 name="Rectangle 6">
                <a:extLst>
                  <a:ext uri="{FF2B5EF4-FFF2-40B4-BE49-F238E27FC236}">
                    <a16:creationId xmlns:a16="http://schemas.microsoft.com/office/drawing/2014/main" id="{16811326-FE22-49F1-9043-40DD4044E1F8}"/>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8" name="Group 7">
              <a:extLst>
                <a:ext uri="{FF2B5EF4-FFF2-40B4-BE49-F238E27FC236}">
                  <a16:creationId xmlns:a16="http://schemas.microsoft.com/office/drawing/2014/main" id="{CFA59B67-37FE-47F7-A896-A88B1D07424A}"/>
                </a:ext>
              </a:extLst>
            </p:cNvPr>
            <p:cNvGrpSpPr/>
            <p:nvPr/>
          </p:nvGrpSpPr>
          <p:grpSpPr>
            <a:xfrm>
              <a:off x="4203105" y="3795205"/>
              <a:ext cx="890943" cy="902268"/>
              <a:chOff x="8286993" y="1512506"/>
              <a:chExt cx="1294557" cy="1328224"/>
            </a:xfrm>
          </p:grpSpPr>
          <p:sp>
            <p:nvSpPr>
              <p:cNvPr id="9" name="Rectangle 8">
                <a:extLst>
                  <a:ext uri="{FF2B5EF4-FFF2-40B4-BE49-F238E27FC236}">
                    <a16:creationId xmlns:a16="http://schemas.microsoft.com/office/drawing/2014/main" id="{DD95B9E4-5C96-4C00-AE45-57355F77A822}"/>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0" name="TextBox 9">
                <a:extLst>
                  <a:ext uri="{FF2B5EF4-FFF2-40B4-BE49-F238E27FC236}">
                    <a16:creationId xmlns:a16="http://schemas.microsoft.com/office/drawing/2014/main" id="{529FF233-CD3E-4C3A-92B3-61E77DFF7C38}"/>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2</a:t>
                </a:r>
              </a:p>
            </p:txBody>
          </p:sp>
          <p:sp>
            <p:nvSpPr>
              <p:cNvPr id="11" name="Rectangle 10">
                <a:extLst>
                  <a:ext uri="{FF2B5EF4-FFF2-40B4-BE49-F238E27FC236}">
                    <a16:creationId xmlns:a16="http://schemas.microsoft.com/office/drawing/2014/main" id="{96B05664-7E56-4D91-A1F8-D91ADA98721F}"/>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2" name="Rectangle 11">
                <a:extLst>
                  <a:ext uri="{FF2B5EF4-FFF2-40B4-BE49-F238E27FC236}">
                    <a16:creationId xmlns:a16="http://schemas.microsoft.com/office/drawing/2014/main" id="{23690964-311A-4A52-B8DD-8C88FD0C8F41}"/>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nvGrpSpPr>
            <p:cNvPr id="13" name="Group 12">
              <a:extLst>
                <a:ext uri="{FF2B5EF4-FFF2-40B4-BE49-F238E27FC236}">
                  <a16:creationId xmlns:a16="http://schemas.microsoft.com/office/drawing/2014/main" id="{62077DB7-75DE-4A10-8A4E-2350DBD1B1D2}"/>
                </a:ext>
              </a:extLst>
            </p:cNvPr>
            <p:cNvGrpSpPr/>
            <p:nvPr/>
          </p:nvGrpSpPr>
          <p:grpSpPr>
            <a:xfrm>
              <a:off x="1203344" y="3797876"/>
              <a:ext cx="890943" cy="902268"/>
              <a:chOff x="8286993" y="1512506"/>
              <a:chExt cx="1294557" cy="1328224"/>
            </a:xfrm>
          </p:grpSpPr>
          <p:sp>
            <p:nvSpPr>
              <p:cNvPr id="14" name="Rectangle 13">
                <a:extLst>
                  <a:ext uri="{FF2B5EF4-FFF2-40B4-BE49-F238E27FC236}">
                    <a16:creationId xmlns:a16="http://schemas.microsoft.com/office/drawing/2014/main" id="{03AB7E42-767B-4E0F-849D-6659FCD39B95}"/>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5" name="TextBox 14">
                <a:extLst>
                  <a:ext uri="{FF2B5EF4-FFF2-40B4-BE49-F238E27FC236}">
                    <a16:creationId xmlns:a16="http://schemas.microsoft.com/office/drawing/2014/main" id="{21EBAE3D-BBA0-44FB-BC85-115493572F52}"/>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3</a:t>
                </a:r>
              </a:p>
            </p:txBody>
          </p:sp>
          <p:sp>
            <p:nvSpPr>
              <p:cNvPr id="16" name="Rectangle 15">
                <a:extLst>
                  <a:ext uri="{FF2B5EF4-FFF2-40B4-BE49-F238E27FC236}">
                    <a16:creationId xmlns:a16="http://schemas.microsoft.com/office/drawing/2014/main" id="{5732A213-7D46-43B7-96B6-0359F65F8653}"/>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7" name="Rectangle 16">
                <a:extLst>
                  <a:ext uri="{FF2B5EF4-FFF2-40B4-BE49-F238E27FC236}">
                    <a16:creationId xmlns:a16="http://schemas.microsoft.com/office/drawing/2014/main" id="{6CDA8FEB-3C86-4BB5-9027-C006A4794C5C}"/>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18" name="Straight Arrow Connector 17">
              <a:extLst>
                <a:ext uri="{FF2B5EF4-FFF2-40B4-BE49-F238E27FC236}">
                  <a16:creationId xmlns:a16="http://schemas.microsoft.com/office/drawing/2014/main" id="{FBA6BB79-DD6B-4036-8F64-6EA690385384}"/>
                </a:ext>
              </a:extLst>
            </p:cNvPr>
            <p:cNvCxnSpPr>
              <a:cxnSpLocks/>
            </p:cNvCxnSpPr>
            <p:nvPr/>
          </p:nvCxnSpPr>
          <p:spPr>
            <a:xfrm flipH="1">
              <a:off x="1647807" y="2767687"/>
              <a:ext cx="1345568" cy="11266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851F62-2B20-430A-B310-D8B2D3EDA677}"/>
                </a:ext>
              </a:extLst>
            </p:cNvPr>
            <p:cNvCxnSpPr>
              <a:cxnSpLocks/>
            </p:cNvCxnSpPr>
            <p:nvPr/>
          </p:nvCxnSpPr>
          <p:spPr>
            <a:xfrm>
              <a:off x="3410751" y="2781059"/>
              <a:ext cx="1262689" cy="11456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C4F4B17-E7A1-4325-B27A-581977CE326E}"/>
                </a:ext>
              </a:extLst>
            </p:cNvPr>
            <p:cNvCxnSpPr>
              <a:cxnSpLocks/>
            </p:cNvCxnSpPr>
            <p:nvPr/>
          </p:nvCxnSpPr>
          <p:spPr>
            <a:xfrm flipH="1">
              <a:off x="1101017" y="4496413"/>
              <a:ext cx="324558" cy="7128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71EED14-F86A-4DA4-AA60-033F817CF570}"/>
                </a:ext>
              </a:extLst>
            </p:cNvPr>
            <p:cNvGrpSpPr/>
            <p:nvPr/>
          </p:nvGrpSpPr>
          <p:grpSpPr>
            <a:xfrm>
              <a:off x="661829" y="5104934"/>
              <a:ext cx="890943" cy="902268"/>
              <a:chOff x="8286993" y="1512506"/>
              <a:chExt cx="1294557" cy="1328224"/>
            </a:xfrm>
          </p:grpSpPr>
          <p:sp>
            <p:nvSpPr>
              <p:cNvPr id="22" name="Rectangle 21">
                <a:extLst>
                  <a:ext uri="{FF2B5EF4-FFF2-40B4-BE49-F238E27FC236}">
                    <a16:creationId xmlns:a16="http://schemas.microsoft.com/office/drawing/2014/main" id="{772F3954-EC63-4F9A-A77F-026719B176D0}"/>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3" name="TextBox 22">
                <a:extLst>
                  <a:ext uri="{FF2B5EF4-FFF2-40B4-BE49-F238E27FC236}">
                    <a16:creationId xmlns:a16="http://schemas.microsoft.com/office/drawing/2014/main" id="{0CF0E325-2F6A-4669-984C-6E52DE7E6EF1}"/>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1</a:t>
                </a:r>
              </a:p>
            </p:txBody>
          </p:sp>
          <p:sp>
            <p:nvSpPr>
              <p:cNvPr id="24" name="Rectangle 23">
                <a:extLst>
                  <a:ext uri="{FF2B5EF4-FFF2-40B4-BE49-F238E27FC236}">
                    <a16:creationId xmlns:a16="http://schemas.microsoft.com/office/drawing/2014/main" id="{B5BF8FD3-2244-40BF-90A2-E1670EA1EC97}"/>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5" name="Rectangle 24">
                <a:extLst>
                  <a:ext uri="{FF2B5EF4-FFF2-40B4-BE49-F238E27FC236}">
                    <a16:creationId xmlns:a16="http://schemas.microsoft.com/office/drawing/2014/main" id="{AFDFDA2F-42A3-4FF4-849C-CF976FD5EB26}"/>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26" name="Straight Arrow Connector 25">
              <a:extLst>
                <a:ext uri="{FF2B5EF4-FFF2-40B4-BE49-F238E27FC236}">
                  <a16:creationId xmlns:a16="http://schemas.microsoft.com/office/drawing/2014/main" id="{5C75649F-B5F2-48C1-8DCC-9687EEC5C798}"/>
                </a:ext>
              </a:extLst>
            </p:cNvPr>
            <p:cNvCxnSpPr>
              <a:cxnSpLocks/>
            </p:cNvCxnSpPr>
            <p:nvPr/>
          </p:nvCxnSpPr>
          <p:spPr>
            <a:xfrm flipH="1">
              <a:off x="4092574" y="4492938"/>
              <a:ext cx="324558" cy="7128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35B1906-3FB3-49D7-9DF6-AF0EF3B4D75B}"/>
                </a:ext>
              </a:extLst>
            </p:cNvPr>
            <p:cNvGrpSpPr/>
            <p:nvPr/>
          </p:nvGrpSpPr>
          <p:grpSpPr>
            <a:xfrm>
              <a:off x="3647102" y="5104934"/>
              <a:ext cx="890943" cy="902268"/>
              <a:chOff x="8286993" y="1512506"/>
              <a:chExt cx="1294557" cy="1328224"/>
            </a:xfrm>
          </p:grpSpPr>
          <p:sp>
            <p:nvSpPr>
              <p:cNvPr id="28" name="Rectangle 27">
                <a:extLst>
                  <a:ext uri="{FF2B5EF4-FFF2-40B4-BE49-F238E27FC236}">
                    <a16:creationId xmlns:a16="http://schemas.microsoft.com/office/drawing/2014/main" id="{D185247D-5001-43D1-9CE0-B81F92C09489}"/>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9" name="TextBox 28">
                <a:extLst>
                  <a:ext uri="{FF2B5EF4-FFF2-40B4-BE49-F238E27FC236}">
                    <a16:creationId xmlns:a16="http://schemas.microsoft.com/office/drawing/2014/main" id="{BE727AED-E87B-4F25-8979-0CF00168C287}"/>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6</a:t>
                </a:r>
              </a:p>
            </p:txBody>
          </p:sp>
          <p:sp>
            <p:nvSpPr>
              <p:cNvPr id="30" name="Rectangle 29">
                <a:extLst>
                  <a:ext uri="{FF2B5EF4-FFF2-40B4-BE49-F238E27FC236}">
                    <a16:creationId xmlns:a16="http://schemas.microsoft.com/office/drawing/2014/main" id="{AF415DDE-5D62-49F7-B46F-577AD22340AD}"/>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31" name="Rectangle 30">
                <a:extLst>
                  <a:ext uri="{FF2B5EF4-FFF2-40B4-BE49-F238E27FC236}">
                    <a16:creationId xmlns:a16="http://schemas.microsoft.com/office/drawing/2014/main" id="{4078638B-72CB-4C05-9A3B-55AD0513D4CC}"/>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32" name="Straight Arrow Connector 31">
              <a:extLst>
                <a:ext uri="{FF2B5EF4-FFF2-40B4-BE49-F238E27FC236}">
                  <a16:creationId xmlns:a16="http://schemas.microsoft.com/office/drawing/2014/main" id="{D72F65AF-08B4-45F5-9F7B-8CAE04A74A92}"/>
                </a:ext>
              </a:extLst>
            </p:cNvPr>
            <p:cNvCxnSpPr>
              <a:cxnSpLocks/>
            </p:cNvCxnSpPr>
            <p:nvPr/>
          </p:nvCxnSpPr>
          <p:spPr>
            <a:xfrm>
              <a:off x="1887326" y="4527549"/>
              <a:ext cx="393875" cy="681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5C42DBA2-EE3D-4F55-9A84-E20C9A64B264}"/>
                </a:ext>
              </a:extLst>
            </p:cNvPr>
            <p:cNvGrpSpPr/>
            <p:nvPr/>
          </p:nvGrpSpPr>
          <p:grpSpPr>
            <a:xfrm>
              <a:off x="1842013" y="5104934"/>
              <a:ext cx="890943" cy="902268"/>
              <a:chOff x="8286993" y="1512506"/>
              <a:chExt cx="1294557" cy="1328224"/>
            </a:xfrm>
          </p:grpSpPr>
          <p:sp>
            <p:nvSpPr>
              <p:cNvPr id="34" name="Rectangle 33">
                <a:extLst>
                  <a:ext uri="{FF2B5EF4-FFF2-40B4-BE49-F238E27FC236}">
                    <a16:creationId xmlns:a16="http://schemas.microsoft.com/office/drawing/2014/main" id="{0CD26D82-610D-462F-A4EE-E32C826D368A}"/>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35" name="TextBox 34">
                <a:extLst>
                  <a:ext uri="{FF2B5EF4-FFF2-40B4-BE49-F238E27FC236}">
                    <a16:creationId xmlns:a16="http://schemas.microsoft.com/office/drawing/2014/main" id="{F6A8C0FA-3706-45A2-B4A9-F71A24FCA0CF}"/>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4</a:t>
                </a:r>
              </a:p>
            </p:txBody>
          </p:sp>
          <p:sp>
            <p:nvSpPr>
              <p:cNvPr id="36" name="Rectangle 35">
                <a:extLst>
                  <a:ext uri="{FF2B5EF4-FFF2-40B4-BE49-F238E27FC236}">
                    <a16:creationId xmlns:a16="http://schemas.microsoft.com/office/drawing/2014/main" id="{82D03779-0F5D-4ABF-838E-0533759A5781}"/>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37" name="Rectangle 36">
                <a:extLst>
                  <a:ext uri="{FF2B5EF4-FFF2-40B4-BE49-F238E27FC236}">
                    <a16:creationId xmlns:a16="http://schemas.microsoft.com/office/drawing/2014/main" id="{38D7E97F-3BAE-4C66-A1F7-0D6302EB62AC}"/>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cxnSp>
          <p:nvCxnSpPr>
            <p:cNvPr id="38" name="Straight Arrow Connector 37">
              <a:extLst>
                <a:ext uri="{FF2B5EF4-FFF2-40B4-BE49-F238E27FC236}">
                  <a16:creationId xmlns:a16="http://schemas.microsoft.com/office/drawing/2014/main" id="{19B98694-0972-48BD-9FE7-6FC4A015C247}"/>
                </a:ext>
              </a:extLst>
            </p:cNvPr>
            <p:cNvCxnSpPr>
              <a:cxnSpLocks/>
            </p:cNvCxnSpPr>
            <p:nvPr/>
          </p:nvCxnSpPr>
          <p:spPr>
            <a:xfrm>
              <a:off x="4898628" y="4496413"/>
              <a:ext cx="393875" cy="681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DEF076C7-7FAB-4F5F-AE37-14F3B3C8026F}"/>
                </a:ext>
              </a:extLst>
            </p:cNvPr>
            <p:cNvGrpSpPr/>
            <p:nvPr/>
          </p:nvGrpSpPr>
          <p:grpSpPr>
            <a:xfrm>
              <a:off x="4876354" y="5104934"/>
              <a:ext cx="890943" cy="902268"/>
              <a:chOff x="8286993" y="1512506"/>
              <a:chExt cx="1294557" cy="1328224"/>
            </a:xfrm>
          </p:grpSpPr>
          <p:sp>
            <p:nvSpPr>
              <p:cNvPr id="40" name="Rectangle 39">
                <a:extLst>
                  <a:ext uri="{FF2B5EF4-FFF2-40B4-BE49-F238E27FC236}">
                    <a16:creationId xmlns:a16="http://schemas.microsoft.com/office/drawing/2014/main" id="{156BA246-BDAB-48E8-A662-73AE22645A64}"/>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41" name="TextBox 40">
                <a:extLst>
                  <a:ext uri="{FF2B5EF4-FFF2-40B4-BE49-F238E27FC236}">
                    <a16:creationId xmlns:a16="http://schemas.microsoft.com/office/drawing/2014/main" id="{14D68B63-D891-4800-94E0-006DE4536AF5}"/>
                  </a:ext>
                </a:extLst>
              </p:cNvPr>
              <p:cNvSpPr txBox="1"/>
              <p:nvPr/>
            </p:nvSpPr>
            <p:spPr>
              <a:xfrm>
                <a:off x="8635020" y="1512506"/>
                <a:ext cx="596740" cy="860844"/>
              </a:xfrm>
              <a:prstGeom prst="rect">
                <a:avLst/>
              </a:prstGeom>
              <a:noFill/>
            </p:spPr>
            <p:txBody>
              <a:bodyPr wrap="none" rtlCol="0">
                <a:spAutoFit/>
              </a:bodyPr>
              <a:lstStyle/>
              <a:p>
                <a:r>
                  <a:rPr lang="en-US" sz="3200" dirty="0">
                    <a:latin typeface="Consolas" panose="020B0609020204030204" pitchFamily="49" charset="0"/>
                  </a:rPr>
                  <a:t>4</a:t>
                </a:r>
              </a:p>
            </p:txBody>
          </p:sp>
          <p:sp>
            <p:nvSpPr>
              <p:cNvPr id="42" name="Rectangle 41">
                <a:extLst>
                  <a:ext uri="{FF2B5EF4-FFF2-40B4-BE49-F238E27FC236}">
                    <a16:creationId xmlns:a16="http://schemas.microsoft.com/office/drawing/2014/main" id="{E0136CCF-B8C6-4FC2-8EC4-420A2FC8DAEA}"/>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43" name="Rectangle 42">
                <a:extLst>
                  <a:ext uri="{FF2B5EF4-FFF2-40B4-BE49-F238E27FC236}">
                    <a16:creationId xmlns:a16="http://schemas.microsoft.com/office/drawing/2014/main" id="{5264E38D-0381-4F53-A566-319DCA6BA750}"/>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grpSp>
      </p:grpSp>
      <p:sp>
        <p:nvSpPr>
          <p:cNvPr id="44" name="TextBox 43">
            <a:extLst>
              <a:ext uri="{FF2B5EF4-FFF2-40B4-BE49-F238E27FC236}">
                <a16:creationId xmlns:a16="http://schemas.microsoft.com/office/drawing/2014/main" id="{95A0ED52-268B-4342-9A44-E9B5D503DAFE}"/>
              </a:ext>
            </a:extLst>
          </p:cNvPr>
          <p:cNvSpPr txBox="1"/>
          <p:nvPr/>
        </p:nvSpPr>
        <p:spPr>
          <a:xfrm>
            <a:off x="5904820" y="530872"/>
            <a:ext cx="4838879" cy="2893100"/>
          </a:xfrm>
          <a:prstGeom prst="rect">
            <a:avLst/>
          </a:prstGeom>
          <a:noFill/>
        </p:spPr>
        <p:txBody>
          <a:bodyPr wrap="square" rtlCol="0">
            <a:spAutoFit/>
          </a:bodyPr>
          <a:lstStyle/>
          <a:p>
            <a:r>
              <a:rPr lang="en-US" sz="1400" b="0" dirty="0">
                <a:solidFill>
                  <a:srgbClr val="4B69C6"/>
                </a:solidFill>
                <a:effectLst/>
                <a:latin typeface="Consolas" panose="020B0609020204030204" pitchFamily="49" charset="0"/>
              </a:rPr>
              <a:t>public</a:t>
            </a:r>
            <a:r>
              <a:rPr lang="en-US" sz="1400" b="0" dirty="0">
                <a:solidFill>
                  <a:srgbClr val="333333"/>
                </a:solidFill>
                <a:effectLst/>
                <a:latin typeface="Consolas" panose="020B0609020204030204" pitchFamily="49" charset="0"/>
              </a:rPr>
              <a:t> </a:t>
            </a:r>
            <a:r>
              <a:rPr lang="en-US" sz="1400" b="0" dirty="0">
                <a:solidFill>
                  <a:srgbClr val="7A3E9D"/>
                </a:solidFill>
                <a:effectLst/>
                <a:latin typeface="Consolas" panose="020B0609020204030204" pitchFamily="49" charset="0"/>
              </a:rPr>
              <a:t>int</a:t>
            </a:r>
            <a:r>
              <a:rPr lang="en-US" sz="1400" b="0" dirty="0">
                <a:solidFill>
                  <a:srgbClr val="333333"/>
                </a:solidFill>
                <a:effectLst/>
                <a:latin typeface="Consolas" panose="020B0609020204030204" pitchFamily="49" charset="0"/>
              </a:rPr>
              <a:t> </a:t>
            </a:r>
            <a:r>
              <a:rPr lang="en-US" sz="1400" b="1" dirty="0">
                <a:solidFill>
                  <a:srgbClr val="AA3731"/>
                </a:solidFill>
                <a:effectLst/>
                <a:latin typeface="Consolas" panose="020B0609020204030204" pitchFamily="49" charset="0"/>
              </a:rPr>
              <a:t>size</a:t>
            </a:r>
            <a:r>
              <a:rPr lang="en-US" sz="1400" b="0" dirty="0">
                <a:solidFill>
                  <a:srgbClr val="777777"/>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a:solidFill>
                  <a:srgbClr val="777777"/>
                </a:solidFill>
                <a:effectLst/>
                <a:latin typeface="Consolas" panose="020B0609020204030204" pitchFamily="49" charset="0"/>
              </a:rPr>
              <a:t>{</a:t>
            </a:r>
            <a:endParaRPr lang="en-US" sz="1400" b="0" dirty="0">
              <a:solidFill>
                <a:srgbClr val="333333"/>
              </a:solidFill>
              <a:effectLst/>
              <a:latin typeface="Consolas" panose="020B0609020204030204" pitchFamily="49" charset="0"/>
            </a:endParaRPr>
          </a:p>
          <a:p>
            <a:r>
              <a:rPr lang="en-US" sz="1400" b="0" dirty="0">
                <a:solidFill>
                  <a:srgbClr val="333333"/>
                </a:solidFill>
                <a:effectLst/>
                <a:latin typeface="Consolas" panose="020B0609020204030204" pitchFamily="49" charset="0"/>
              </a:rPr>
              <a:t>    </a:t>
            </a:r>
            <a:r>
              <a:rPr lang="en-US" sz="1400" b="0" dirty="0">
                <a:solidFill>
                  <a:srgbClr val="4B69C6"/>
                </a:solidFill>
                <a:effectLst/>
                <a:latin typeface="Consolas" panose="020B0609020204030204" pitchFamily="49" charset="0"/>
              </a:rPr>
              <a:t>return</a:t>
            </a:r>
            <a:r>
              <a:rPr lang="en-US" sz="1400" b="0" dirty="0">
                <a:solidFill>
                  <a:srgbClr val="333333"/>
                </a:solidFill>
                <a:effectLst/>
                <a:latin typeface="Consolas" panose="020B0609020204030204" pitchFamily="49" charset="0"/>
              </a:rPr>
              <a:t> </a:t>
            </a:r>
            <a:r>
              <a:rPr lang="en-US" sz="1400" b="1" dirty="0">
                <a:solidFill>
                  <a:srgbClr val="AA3731"/>
                </a:solidFill>
                <a:effectLst/>
                <a:latin typeface="Consolas" panose="020B0609020204030204" pitchFamily="49" charset="0"/>
              </a:rPr>
              <a:t>size</a:t>
            </a:r>
            <a:r>
              <a:rPr lang="en-US" sz="1400" b="0" dirty="0">
                <a:solidFill>
                  <a:srgbClr val="777777"/>
                </a:solidFill>
                <a:effectLst/>
                <a:latin typeface="Consolas" panose="020B0609020204030204" pitchFamily="49" charset="0"/>
              </a:rPr>
              <a:t>(</a:t>
            </a:r>
            <a:r>
              <a:rPr lang="en-US" sz="1400" b="0" dirty="0" err="1">
                <a:solidFill>
                  <a:srgbClr val="7A3E9D"/>
                </a:solidFill>
                <a:effectLst/>
                <a:latin typeface="Consolas" panose="020B0609020204030204" pitchFamily="49" charset="0"/>
              </a:rPr>
              <a:t>overallRoot</a:t>
            </a:r>
            <a:r>
              <a:rPr lang="en-US" sz="1400" b="0" dirty="0">
                <a:solidFill>
                  <a:srgbClr val="777777"/>
                </a:solidFill>
                <a:effectLst/>
                <a:latin typeface="Consolas" panose="020B0609020204030204" pitchFamily="49" charset="0"/>
              </a:rPr>
              <a:t>);</a:t>
            </a:r>
            <a:endParaRPr lang="en-US" sz="1400" b="0" dirty="0">
              <a:solidFill>
                <a:srgbClr val="333333"/>
              </a:solidFill>
              <a:effectLst/>
              <a:latin typeface="Consolas" panose="020B0609020204030204" pitchFamily="49" charset="0"/>
            </a:endParaRPr>
          </a:p>
          <a:p>
            <a:r>
              <a:rPr lang="en-US" sz="1400" b="0" dirty="0">
                <a:solidFill>
                  <a:srgbClr val="777777"/>
                </a:solidFill>
                <a:effectLst/>
                <a:latin typeface="Consolas" panose="020B0609020204030204" pitchFamily="49" charset="0"/>
              </a:rPr>
              <a:t>}</a:t>
            </a:r>
            <a:endParaRPr lang="en-US" sz="1400" b="0" dirty="0">
              <a:solidFill>
                <a:srgbClr val="333333"/>
              </a:solidFill>
              <a:effectLst/>
              <a:latin typeface="Consolas" panose="020B0609020204030204" pitchFamily="49" charset="0"/>
            </a:endParaRPr>
          </a:p>
          <a:p>
            <a:br>
              <a:rPr lang="en-US" sz="1400" b="0" dirty="0">
                <a:solidFill>
                  <a:srgbClr val="333333"/>
                </a:solidFill>
                <a:effectLst/>
                <a:latin typeface="Consolas" panose="020B0609020204030204" pitchFamily="49" charset="0"/>
              </a:rPr>
            </a:br>
            <a:r>
              <a:rPr lang="en-US" sz="1400" b="0" dirty="0">
                <a:solidFill>
                  <a:srgbClr val="4B69C6"/>
                </a:solidFill>
                <a:effectLst/>
                <a:latin typeface="Consolas" panose="020B0609020204030204" pitchFamily="49" charset="0"/>
              </a:rPr>
              <a:t>private</a:t>
            </a:r>
            <a:r>
              <a:rPr lang="en-US" sz="1400" b="0" dirty="0">
                <a:solidFill>
                  <a:srgbClr val="333333"/>
                </a:solidFill>
                <a:effectLst/>
                <a:latin typeface="Consolas" panose="020B0609020204030204" pitchFamily="49" charset="0"/>
              </a:rPr>
              <a:t> </a:t>
            </a:r>
            <a:r>
              <a:rPr lang="en-US" sz="1400" b="0" dirty="0">
                <a:solidFill>
                  <a:srgbClr val="7A3E9D"/>
                </a:solidFill>
                <a:effectLst/>
                <a:latin typeface="Consolas" panose="020B0609020204030204" pitchFamily="49" charset="0"/>
              </a:rPr>
              <a:t>int</a:t>
            </a:r>
            <a:r>
              <a:rPr lang="en-US" sz="1400" b="0" dirty="0">
                <a:solidFill>
                  <a:srgbClr val="333333"/>
                </a:solidFill>
                <a:effectLst/>
                <a:latin typeface="Consolas" panose="020B0609020204030204" pitchFamily="49" charset="0"/>
              </a:rPr>
              <a:t> </a:t>
            </a:r>
            <a:r>
              <a:rPr lang="en-US" sz="1400" b="1" dirty="0">
                <a:solidFill>
                  <a:srgbClr val="AA3731"/>
                </a:solidFill>
                <a:effectLst/>
                <a:latin typeface="Consolas" panose="020B0609020204030204" pitchFamily="49" charset="0"/>
              </a:rPr>
              <a:t>size</a:t>
            </a:r>
            <a:r>
              <a:rPr lang="en-US" sz="1400" b="0" dirty="0">
                <a:solidFill>
                  <a:srgbClr val="777777"/>
                </a:solidFill>
                <a:effectLst/>
                <a:latin typeface="Consolas" panose="020B0609020204030204" pitchFamily="49" charset="0"/>
              </a:rPr>
              <a:t>(</a:t>
            </a:r>
            <a:r>
              <a:rPr lang="en-US" sz="1400" b="1" dirty="0" err="1">
                <a:solidFill>
                  <a:srgbClr val="7A3E9D"/>
                </a:solidFill>
                <a:effectLst/>
                <a:latin typeface="Consolas" panose="020B0609020204030204" pitchFamily="49" charset="0"/>
              </a:rPr>
              <a:t>IntTreeNode</a:t>
            </a:r>
            <a:r>
              <a:rPr lang="en-US" sz="1400" b="0" dirty="0">
                <a:solidFill>
                  <a:srgbClr val="333333"/>
                </a:solidFill>
                <a:effectLst/>
                <a:latin typeface="Consolas" panose="020B0609020204030204" pitchFamily="49" charset="0"/>
              </a:rPr>
              <a:t> </a:t>
            </a:r>
            <a:r>
              <a:rPr lang="en-US" sz="1400" b="0" dirty="0" err="1">
                <a:solidFill>
                  <a:srgbClr val="7A3E9D"/>
                </a:solidFill>
                <a:effectLst/>
                <a:latin typeface="Consolas" panose="020B0609020204030204" pitchFamily="49" charset="0"/>
              </a:rPr>
              <a:t>currentRoot</a:t>
            </a:r>
            <a:r>
              <a:rPr lang="en-US" sz="1400" b="0" dirty="0">
                <a:solidFill>
                  <a:srgbClr val="777777"/>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a:solidFill>
                  <a:srgbClr val="777777"/>
                </a:solidFill>
                <a:effectLst/>
                <a:latin typeface="Consolas" panose="020B0609020204030204" pitchFamily="49" charset="0"/>
              </a:rPr>
              <a:t>{</a:t>
            </a:r>
            <a:endParaRPr lang="en-US" sz="1400" b="0" dirty="0">
              <a:solidFill>
                <a:srgbClr val="333333"/>
              </a:solidFill>
              <a:effectLst/>
              <a:latin typeface="Consolas" panose="020B0609020204030204" pitchFamily="49" charset="0"/>
            </a:endParaRPr>
          </a:p>
          <a:p>
            <a:r>
              <a:rPr lang="en-US" sz="1400" b="0" dirty="0">
                <a:solidFill>
                  <a:srgbClr val="333333"/>
                </a:solidFill>
                <a:effectLst/>
                <a:latin typeface="Consolas" panose="020B0609020204030204" pitchFamily="49" charset="0"/>
              </a:rPr>
              <a:t>    </a:t>
            </a:r>
            <a:r>
              <a:rPr lang="en-US" sz="1400" b="0" dirty="0">
                <a:solidFill>
                  <a:srgbClr val="4B69C6"/>
                </a:solidFill>
                <a:effectLst/>
                <a:latin typeface="Consolas" panose="020B0609020204030204" pitchFamily="49" charset="0"/>
              </a:rPr>
              <a:t>if</a:t>
            </a:r>
            <a:r>
              <a:rPr lang="en-US" sz="1400" b="0" dirty="0">
                <a:solidFill>
                  <a:srgbClr val="333333"/>
                </a:solidFill>
                <a:effectLst/>
                <a:latin typeface="Consolas" panose="020B0609020204030204" pitchFamily="49" charset="0"/>
              </a:rPr>
              <a:t> </a:t>
            </a:r>
            <a:r>
              <a:rPr lang="en-US" sz="1400" b="0" dirty="0">
                <a:solidFill>
                  <a:srgbClr val="777777"/>
                </a:solidFill>
                <a:effectLst/>
                <a:latin typeface="Consolas" panose="020B0609020204030204" pitchFamily="49" charset="0"/>
              </a:rPr>
              <a:t>(</a:t>
            </a:r>
            <a:r>
              <a:rPr lang="en-US" sz="1400" b="0" dirty="0" err="1">
                <a:solidFill>
                  <a:srgbClr val="7A3E9D"/>
                </a:solidFill>
                <a:effectLst/>
                <a:latin typeface="Consolas" panose="020B0609020204030204" pitchFamily="49" charset="0"/>
              </a:rPr>
              <a:t>currentRoot</a:t>
            </a:r>
            <a:r>
              <a:rPr lang="en-US" sz="1400" b="0" dirty="0">
                <a:solidFill>
                  <a:srgbClr val="333333"/>
                </a:solidFill>
                <a:effectLst/>
                <a:latin typeface="Consolas" panose="020B0609020204030204" pitchFamily="49" charset="0"/>
              </a:rPr>
              <a:t> </a:t>
            </a:r>
            <a:r>
              <a:rPr lang="en-US" sz="1400" b="0" dirty="0">
                <a:solidFill>
                  <a:srgbClr val="777777"/>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a:solidFill>
                  <a:srgbClr val="9C5D27"/>
                </a:solidFill>
                <a:effectLst/>
                <a:latin typeface="Consolas" panose="020B0609020204030204" pitchFamily="49" charset="0"/>
              </a:rPr>
              <a:t>null</a:t>
            </a:r>
            <a:r>
              <a:rPr lang="en-US" sz="1400" b="0" dirty="0">
                <a:solidFill>
                  <a:srgbClr val="777777"/>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a:solidFill>
                  <a:srgbClr val="777777"/>
                </a:solidFill>
                <a:effectLst/>
                <a:latin typeface="Consolas" panose="020B0609020204030204" pitchFamily="49" charset="0"/>
              </a:rPr>
              <a:t>{</a:t>
            </a:r>
            <a:endParaRPr lang="en-US" sz="1400" b="0" dirty="0">
              <a:solidFill>
                <a:srgbClr val="333333"/>
              </a:solidFill>
              <a:effectLst/>
              <a:latin typeface="Consolas" panose="020B0609020204030204" pitchFamily="49" charset="0"/>
            </a:endParaRPr>
          </a:p>
          <a:p>
            <a:r>
              <a:rPr lang="en-US" sz="1400" b="0" dirty="0">
                <a:solidFill>
                  <a:srgbClr val="333333"/>
                </a:solidFill>
                <a:effectLst/>
                <a:latin typeface="Consolas" panose="020B0609020204030204" pitchFamily="49" charset="0"/>
              </a:rPr>
              <a:t>        </a:t>
            </a:r>
            <a:r>
              <a:rPr lang="en-US" sz="1400" b="0" dirty="0">
                <a:solidFill>
                  <a:srgbClr val="4B69C6"/>
                </a:solidFill>
                <a:effectLst/>
                <a:latin typeface="Consolas" panose="020B0609020204030204" pitchFamily="49" charset="0"/>
              </a:rPr>
              <a:t>return</a:t>
            </a:r>
            <a:r>
              <a:rPr lang="en-US" sz="1400" b="0" dirty="0">
                <a:solidFill>
                  <a:srgbClr val="333333"/>
                </a:solidFill>
                <a:effectLst/>
                <a:latin typeface="Consolas" panose="020B0609020204030204" pitchFamily="49" charset="0"/>
              </a:rPr>
              <a:t> </a:t>
            </a:r>
            <a:r>
              <a:rPr lang="en-US" sz="1400" b="0" dirty="0">
                <a:solidFill>
                  <a:srgbClr val="9C5D27"/>
                </a:solidFill>
                <a:effectLst/>
                <a:latin typeface="Consolas" panose="020B0609020204030204" pitchFamily="49" charset="0"/>
              </a:rPr>
              <a:t>0</a:t>
            </a:r>
            <a:r>
              <a:rPr lang="en-US" sz="1400" b="0" dirty="0">
                <a:solidFill>
                  <a:srgbClr val="777777"/>
                </a:solidFill>
                <a:effectLst/>
                <a:latin typeface="Consolas" panose="020B0609020204030204" pitchFamily="49" charset="0"/>
              </a:rPr>
              <a:t>;</a:t>
            </a:r>
            <a:endParaRPr lang="en-US" sz="1400" b="0" dirty="0">
              <a:solidFill>
                <a:srgbClr val="333333"/>
              </a:solidFill>
              <a:effectLst/>
              <a:latin typeface="Consolas" panose="020B0609020204030204" pitchFamily="49" charset="0"/>
            </a:endParaRPr>
          </a:p>
          <a:p>
            <a:r>
              <a:rPr lang="en-US" sz="1400" b="0" dirty="0">
                <a:solidFill>
                  <a:srgbClr val="333333"/>
                </a:solidFill>
                <a:effectLst/>
                <a:latin typeface="Consolas" panose="020B0609020204030204" pitchFamily="49" charset="0"/>
              </a:rPr>
              <a:t>    </a:t>
            </a:r>
            <a:r>
              <a:rPr lang="en-US" sz="1400" b="0" dirty="0">
                <a:solidFill>
                  <a:srgbClr val="777777"/>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a:solidFill>
                  <a:srgbClr val="4B69C6"/>
                </a:solidFill>
                <a:effectLst/>
                <a:latin typeface="Consolas" panose="020B0609020204030204" pitchFamily="49" charset="0"/>
              </a:rPr>
              <a:t>else</a:t>
            </a:r>
            <a:r>
              <a:rPr lang="en-US" sz="1400" b="0" dirty="0">
                <a:solidFill>
                  <a:srgbClr val="333333"/>
                </a:solidFill>
                <a:effectLst/>
                <a:latin typeface="Consolas" panose="020B0609020204030204" pitchFamily="49" charset="0"/>
              </a:rPr>
              <a:t> </a:t>
            </a:r>
            <a:r>
              <a:rPr lang="en-US" sz="1400" b="0" dirty="0">
                <a:solidFill>
                  <a:srgbClr val="777777"/>
                </a:solidFill>
                <a:effectLst/>
                <a:latin typeface="Consolas" panose="020B0609020204030204" pitchFamily="49" charset="0"/>
              </a:rPr>
              <a:t>{</a:t>
            </a:r>
            <a:endParaRPr lang="en-US" sz="1400" b="0" dirty="0">
              <a:solidFill>
                <a:srgbClr val="333333"/>
              </a:solidFill>
              <a:effectLst/>
              <a:latin typeface="Consolas" panose="020B0609020204030204" pitchFamily="49" charset="0"/>
            </a:endParaRPr>
          </a:p>
          <a:p>
            <a:r>
              <a:rPr lang="en-US" sz="1400" b="0" dirty="0">
                <a:solidFill>
                  <a:srgbClr val="333333"/>
                </a:solidFill>
                <a:effectLst/>
                <a:latin typeface="Consolas" panose="020B0609020204030204" pitchFamily="49" charset="0"/>
              </a:rPr>
              <a:t>        </a:t>
            </a:r>
            <a:r>
              <a:rPr lang="en-US" sz="1400" b="0" dirty="0">
                <a:solidFill>
                  <a:srgbClr val="4B69C6"/>
                </a:solidFill>
                <a:effectLst/>
                <a:latin typeface="Consolas" panose="020B0609020204030204" pitchFamily="49" charset="0"/>
              </a:rPr>
              <a:t>return</a:t>
            </a:r>
            <a:r>
              <a:rPr lang="en-US" sz="1400" b="0" dirty="0">
                <a:solidFill>
                  <a:srgbClr val="333333"/>
                </a:solidFill>
                <a:effectLst/>
                <a:latin typeface="Consolas" panose="020B0609020204030204" pitchFamily="49" charset="0"/>
              </a:rPr>
              <a:t> </a:t>
            </a:r>
            <a:r>
              <a:rPr lang="en-US" sz="1400" b="0" dirty="0">
                <a:solidFill>
                  <a:srgbClr val="9C5D27"/>
                </a:solidFill>
                <a:effectLst/>
                <a:latin typeface="Consolas" panose="020B0609020204030204" pitchFamily="49" charset="0"/>
              </a:rPr>
              <a:t>1</a:t>
            </a:r>
            <a:r>
              <a:rPr lang="en-US" sz="1400" b="0" dirty="0">
                <a:solidFill>
                  <a:srgbClr val="333333"/>
                </a:solidFill>
                <a:effectLst/>
                <a:latin typeface="Consolas" panose="020B0609020204030204" pitchFamily="49" charset="0"/>
              </a:rPr>
              <a:t> </a:t>
            </a:r>
            <a:r>
              <a:rPr lang="en-US" sz="1400" b="0" dirty="0">
                <a:solidFill>
                  <a:srgbClr val="777777"/>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p>
          <a:p>
            <a:r>
              <a:rPr lang="en-US" sz="1400" dirty="0">
                <a:solidFill>
                  <a:srgbClr val="333333"/>
                </a:solidFill>
                <a:latin typeface="Consolas" panose="020B0609020204030204" pitchFamily="49" charset="0"/>
              </a:rPr>
              <a:t>               </a:t>
            </a:r>
            <a:r>
              <a:rPr lang="en-US" sz="1400" b="1" dirty="0">
                <a:solidFill>
                  <a:srgbClr val="AA3731"/>
                </a:solidFill>
                <a:effectLst/>
                <a:latin typeface="Consolas" panose="020B0609020204030204" pitchFamily="49" charset="0"/>
              </a:rPr>
              <a:t>size</a:t>
            </a:r>
            <a:r>
              <a:rPr lang="en-US" sz="1400" b="0" dirty="0">
                <a:solidFill>
                  <a:srgbClr val="777777"/>
                </a:solidFill>
                <a:effectLst/>
                <a:latin typeface="Consolas" panose="020B0609020204030204" pitchFamily="49" charset="0"/>
              </a:rPr>
              <a:t>(</a:t>
            </a:r>
            <a:r>
              <a:rPr lang="en-US" sz="1400" b="0" dirty="0" err="1">
                <a:solidFill>
                  <a:srgbClr val="7A3E9D"/>
                </a:solidFill>
                <a:effectLst/>
                <a:latin typeface="Consolas" panose="020B0609020204030204" pitchFamily="49" charset="0"/>
              </a:rPr>
              <a:t>currentRoot</a:t>
            </a:r>
            <a:r>
              <a:rPr lang="en-US" sz="1400" b="0" dirty="0" err="1">
                <a:solidFill>
                  <a:srgbClr val="777777"/>
                </a:solidFill>
                <a:effectLst/>
                <a:latin typeface="Consolas" panose="020B0609020204030204" pitchFamily="49" charset="0"/>
              </a:rPr>
              <a:t>.</a:t>
            </a:r>
            <a:r>
              <a:rPr lang="en-US" sz="1400" b="0" dirty="0" err="1">
                <a:solidFill>
                  <a:srgbClr val="7A3E9D"/>
                </a:solidFill>
                <a:effectLst/>
                <a:latin typeface="Consolas" panose="020B0609020204030204" pitchFamily="49" charset="0"/>
              </a:rPr>
              <a:t>left</a:t>
            </a:r>
            <a:r>
              <a:rPr lang="en-US" sz="1400" b="0" dirty="0">
                <a:solidFill>
                  <a:srgbClr val="777777"/>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a:solidFill>
                  <a:srgbClr val="777777"/>
                </a:solidFill>
                <a:effectLst/>
                <a:latin typeface="Consolas" panose="020B0609020204030204" pitchFamily="49" charset="0"/>
              </a:rPr>
              <a:t>+</a:t>
            </a:r>
          </a:p>
          <a:p>
            <a:r>
              <a:rPr lang="en-US" sz="1400" dirty="0">
                <a:solidFill>
                  <a:srgbClr val="777777"/>
                </a:solidFill>
                <a:latin typeface="Consolas" panose="020B0609020204030204" pitchFamily="49" charset="0"/>
              </a:rPr>
              <a:t>              </a:t>
            </a:r>
            <a:r>
              <a:rPr lang="en-US" sz="1400" b="0" dirty="0">
                <a:solidFill>
                  <a:srgbClr val="333333"/>
                </a:solidFill>
                <a:effectLst/>
                <a:latin typeface="Consolas" panose="020B0609020204030204" pitchFamily="49" charset="0"/>
              </a:rPr>
              <a:t> </a:t>
            </a:r>
            <a:r>
              <a:rPr lang="en-US" sz="1400" b="1" dirty="0">
                <a:solidFill>
                  <a:srgbClr val="AA3731"/>
                </a:solidFill>
                <a:effectLst/>
                <a:latin typeface="Consolas" panose="020B0609020204030204" pitchFamily="49" charset="0"/>
              </a:rPr>
              <a:t>size</a:t>
            </a:r>
            <a:r>
              <a:rPr lang="en-US" sz="1400" b="0" dirty="0">
                <a:solidFill>
                  <a:srgbClr val="777777"/>
                </a:solidFill>
                <a:effectLst/>
                <a:latin typeface="Consolas" panose="020B0609020204030204" pitchFamily="49" charset="0"/>
              </a:rPr>
              <a:t>(</a:t>
            </a:r>
            <a:r>
              <a:rPr lang="en-US" sz="1400" b="0" dirty="0" err="1">
                <a:solidFill>
                  <a:srgbClr val="7A3E9D"/>
                </a:solidFill>
                <a:effectLst/>
                <a:latin typeface="Consolas" panose="020B0609020204030204" pitchFamily="49" charset="0"/>
              </a:rPr>
              <a:t>currentRoot</a:t>
            </a:r>
            <a:r>
              <a:rPr lang="en-US" sz="1400" b="0" dirty="0" err="1">
                <a:solidFill>
                  <a:srgbClr val="777777"/>
                </a:solidFill>
                <a:effectLst/>
                <a:latin typeface="Consolas" panose="020B0609020204030204" pitchFamily="49" charset="0"/>
              </a:rPr>
              <a:t>.</a:t>
            </a:r>
            <a:r>
              <a:rPr lang="en-US" sz="1400" b="0" dirty="0" err="1">
                <a:solidFill>
                  <a:srgbClr val="7A3E9D"/>
                </a:solidFill>
                <a:effectLst/>
                <a:latin typeface="Consolas" panose="020B0609020204030204" pitchFamily="49" charset="0"/>
              </a:rPr>
              <a:t>right</a:t>
            </a:r>
            <a:r>
              <a:rPr lang="en-US" sz="1400" b="0" dirty="0">
                <a:solidFill>
                  <a:srgbClr val="777777"/>
                </a:solidFill>
                <a:effectLst/>
                <a:latin typeface="Consolas" panose="020B0609020204030204" pitchFamily="49" charset="0"/>
              </a:rPr>
              <a:t>);</a:t>
            </a:r>
            <a:endParaRPr lang="en-US" sz="1400" b="0" dirty="0">
              <a:solidFill>
                <a:srgbClr val="333333"/>
              </a:solidFill>
              <a:effectLst/>
              <a:latin typeface="Consolas" panose="020B0609020204030204" pitchFamily="49" charset="0"/>
            </a:endParaRPr>
          </a:p>
          <a:p>
            <a:r>
              <a:rPr lang="en-US" sz="1400" b="0" dirty="0">
                <a:solidFill>
                  <a:srgbClr val="333333"/>
                </a:solidFill>
                <a:effectLst/>
                <a:latin typeface="Consolas" panose="020B0609020204030204" pitchFamily="49" charset="0"/>
              </a:rPr>
              <a:t>    </a:t>
            </a:r>
            <a:r>
              <a:rPr lang="en-US" sz="1400" b="0" dirty="0">
                <a:solidFill>
                  <a:srgbClr val="777777"/>
                </a:solidFill>
                <a:effectLst/>
                <a:latin typeface="Consolas" panose="020B0609020204030204" pitchFamily="49" charset="0"/>
              </a:rPr>
              <a:t>}</a:t>
            </a:r>
            <a:endParaRPr lang="en-US" sz="1400" b="0" dirty="0">
              <a:solidFill>
                <a:srgbClr val="333333"/>
              </a:solidFill>
              <a:effectLst/>
              <a:latin typeface="Consolas" panose="020B0609020204030204" pitchFamily="49" charset="0"/>
            </a:endParaRPr>
          </a:p>
          <a:p>
            <a:r>
              <a:rPr lang="en-US" sz="1400" b="0" dirty="0">
                <a:solidFill>
                  <a:srgbClr val="777777"/>
                </a:solidFill>
                <a:effectLst/>
                <a:latin typeface="Consolas" panose="020B0609020204030204" pitchFamily="49" charset="0"/>
              </a:rPr>
              <a:t>}</a:t>
            </a:r>
            <a:endParaRPr lang="en-US" sz="1400" b="0" dirty="0">
              <a:solidFill>
                <a:srgbClr val="333333"/>
              </a:solidFill>
              <a:effectLst/>
              <a:latin typeface="Consolas" panose="020B0609020204030204" pitchFamily="49" charset="0"/>
            </a:endParaRPr>
          </a:p>
        </p:txBody>
      </p:sp>
    </p:spTree>
    <p:extLst>
      <p:ext uri="{BB962C8B-B14F-4D97-AF65-F5344CB8AC3E}">
        <p14:creationId xmlns:p14="http://schemas.microsoft.com/office/powerpoint/2010/main" val="108929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870-2373-2B03-570C-6B3CE09FAFB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D365F00-1F12-0E48-0722-69545AF4853F}"/>
              </a:ext>
            </a:extLst>
          </p:cNvPr>
          <p:cNvSpPr>
            <a:spLocks noGrp="1"/>
          </p:cNvSpPr>
          <p:nvPr>
            <p:ph idx="1"/>
          </p:nvPr>
        </p:nvSpPr>
        <p:spPr>
          <a:xfrm>
            <a:off x="838200" y="1371600"/>
            <a:ext cx="10515600" cy="5213927"/>
          </a:xfrm>
        </p:spPr>
        <p:txBody>
          <a:bodyPr>
            <a:normAutofit/>
          </a:bodyPr>
          <a:lstStyle/>
          <a:p>
            <a:pPr lvl="0" indent="-406400">
              <a:lnSpc>
                <a:spcPct val="100000"/>
              </a:lnSpc>
              <a:buSzPts val="2800"/>
            </a:pPr>
            <a:r>
              <a:rPr lang="en-US" sz="3200" dirty="0"/>
              <a:t>Resubmission Cycle 4 is due tonight at 11:59pm</a:t>
            </a:r>
          </a:p>
          <a:p>
            <a:pPr lvl="1" indent="-406400">
              <a:lnSpc>
                <a:spcPct val="100000"/>
              </a:lnSpc>
              <a:buSzPts val="2800"/>
            </a:pPr>
            <a:r>
              <a:rPr lang="en-US" b="1" i="1" u="sng" dirty="0">
                <a:solidFill>
                  <a:schemeClr val="accent2"/>
                </a:solidFill>
              </a:rPr>
              <a:t>C1</a:t>
            </a:r>
            <a:r>
              <a:rPr lang="en-US" dirty="0"/>
              <a:t>, P1 eligible</a:t>
            </a:r>
          </a:p>
          <a:p>
            <a:r>
              <a:rPr lang="en-US" dirty="0"/>
              <a:t>Programming Assignment 2 is out, due Wednesday (May 20)</a:t>
            </a:r>
          </a:p>
          <a:p>
            <a:endParaRPr lang="en-US" dirty="0"/>
          </a:p>
        </p:txBody>
      </p:sp>
    </p:spTree>
    <p:extLst>
      <p:ext uri="{BB962C8B-B14F-4D97-AF65-F5344CB8AC3E}">
        <p14:creationId xmlns:p14="http://schemas.microsoft.com/office/powerpoint/2010/main" val="150596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 Binary Tree Review</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Binary Tree Review</a:t>
            </a:r>
          </a:p>
          <a:p>
            <a:pPr>
              <a:spcAft>
                <a:spcPts val="1200"/>
              </a:spcAft>
            </a:pPr>
            <a:r>
              <a:rPr lang="en-US" dirty="0">
                <a:solidFill>
                  <a:schemeClr val="tx1">
                    <a:lumMod val="85000"/>
                    <a:lumOff val="15000"/>
                  </a:schemeClr>
                </a:solidFill>
              </a:rPr>
              <a:t>Traversals</a:t>
            </a:r>
          </a:p>
          <a:p>
            <a:pPr>
              <a:spcAft>
                <a:spcPts val="1200"/>
              </a:spcAft>
            </a:pPr>
            <a:r>
              <a:rPr lang="en-US" dirty="0">
                <a:solidFill>
                  <a:schemeClr val="tx1">
                    <a:lumMod val="85000"/>
                    <a:lumOff val="15000"/>
                  </a:schemeClr>
                </a:solidFill>
              </a:rPr>
              <a:t>Practice!</a:t>
            </a:r>
          </a:p>
        </p:txBody>
      </p:sp>
      <p:sp>
        <p:nvSpPr>
          <p:cNvPr id="4" name="Pentagon 3" descr="pointing to Binary Tree Review">
            <a:extLst>
              <a:ext uri="{FF2B5EF4-FFF2-40B4-BE49-F238E27FC236}">
                <a16:creationId xmlns:a16="http://schemas.microsoft.com/office/drawing/2014/main" id="{A474EB40-D05B-4D47-ACB8-073DBA3E897B}"/>
              </a:ext>
            </a:extLst>
          </p:cNvPr>
          <p:cNvSpPr/>
          <p:nvPr/>
        </p:nvSpPr>
        <p:spPr>
          <a:xfrm rot="10800000">
            <a:off x="4217914" y="210096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20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870-2373-2B03-570C-6B3CE09FAFB6}"/>
              </a:ext>
            </a:extLst>
          </p:cNvPr>
          <p:cNvSpPr>
            <a:spLocks noGrp="1"/>
          </p:cNvSpPr>
          <p:nvPr>
            <p:ph type="title"/>
          </p:nvPr>
        </p:nvSpPr>
        <p:spPr/>
        <p:txBody>
          <a:bodyPr/>
          <a:lstStyle/>
          <a:p>
            <a:r>
              <a:rPr lang="en-US" dirty="0"/>
              <a:t>Binary Trees: compared to Linked Lists</a:t>
            </a:r>
          </a:p>
        </p:txBody>
      </p:sp>
      <p:sp>
        <p:nvSpPr>
          <p:cNvPr id="3" name="Content Placeholder 2">
            <a:extLst>
              <a:ext uri="{FF2B5EF4-FFF2-40B4-BE49-F238E27FC236}">
                <a16:creationId xmlns:a16="http://schemas.microsoft.com/office/drawing/2014/main" id="{8D365F00-1F12-0E48-0722-69545AF4853F}"/>
              </a:ext>
            </a:extLst>
          </p:cNvPr>
          <p:cNvSpPr>
            <a:spLocks noGrp="1"/>
          </p:cNvSpPr>
          <p:nvPr>
            <p:ph idx="1"/>
          </p:nvPr>
        </p:nvSpPr>
        <p:spPr>
          <a:xfrm>
            <a:off x="838200" y="1371600"/>
            <a:ext cx="10515600" cy="5213927"/>
          </a:xfrm>
        </p:spPr>
        <p:txBody>
          <a:bodyPr>
            <a:normAutofit/>
          </a:bodyPr>
          <a:lstStyle/>
          <a:p>
            <a:r>
              <a:rPr lang="en-US" dirty="0"/>
              <a:t>Last data structure of the quarter!</a:t>
            </a:r>
          </a:p>
          <a:p>
            <a:pPr lvl="1"/>
            <a:r>
              <a:rPr lang="en-US" dirty="0"/>
              <a:t>Very similar to </a:t>
            </a:r>
            <a:r>
              <a:rPr lang="en-US" dirty="0" err="1">
                <a:latin typeface="Consolas" panose="020B0609020204030204" pitchFamily="49" charset="0"/>
              </a:rPr>
              <a:t>LinkedLists</a:t>
            </a:r>
            <a:r>
              <a:rPr lang="en-US" dirty="0"/>
              <a:t>…</a:t>
            </a:r>
          </a:p>
          <a:p>
            <a:pPr marL="0" indent="0">
              <a:buNone/>
            </a:pPr>
            <a:endParaRPr lang="en-US" dirty="0"/>
          </a:p>
          <a:p>
            <a:pPr lvl="1"/>
            <a:endParaRPr lang="en-US" dirty="0"/>
          </a:p>
        </p:txBody>
      </p:sp>
      <p:grpSp>
        <p:nvGrpSpPr>
          <p:cNvPr id="5" name="Group 4" descr="linked list depiction containing 1, 2, 3, null laid out horizontally">
            <a:extLst>
              <a:ext uri="{FF2B5EF4-FFF2-40B4-BE49-F238E27FC236}">
                <a16:creationId xmlns:a16="http://schemas.microsoft.com/office/drawing/2014/main" id="{6D6B05F3-295F-45B3-9C2A-594553F578B8}"/>
              </a:ext>
            </a:extLst>
          </p:cNvPr>
          <p:cNvGrpSpPr/>
          <p:nvPr/>
        </p:nvGrpSpPr>
        <p:grpSpPr>
          <a:xfrm>
            <a:off x="5181432" y="2243403"/>
            <a:ext cx="6758511" cy="961406"/>
            <a:chOff x="5181432" y="2243403"/>
            <a:chExt cx="6758511" cy="961406"/>
          </a:xfrm>
        </p:grpSpPr>
        <p:cxnSp>
          <p:nvCxnSpPr>
            <p:cNvPr id="68" name="Straight Arrow Connector 67">
              <a:extLst>
                <a:ext uri="{FF2B5EF4-FFF2-40B4-BE49-F238E27FC236}">
                  <a16:creationId xmlns:a16="http://schemas.microsoft.com/office/drawing/2014/main" id="{C5C5E702-CEDF-45B1-A81F-2E1AF9A52380}"/>
                </a:ext>
              </a:extLst>
            </p:cNvPr>
            <p:cNvCxnSpPr>
              <a:cxnSpLocks/>
            </p:cNvCxnSpPr>
            <p:nvPr/>
          </p:nvCxnSpPr>
          <p:spPr>
            <a:xfrm flipV="1">
              <a:off x="10320788" y="2909034"/>
              <a:ext cx="666740" cy="33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F8767DB-EEF5-48BD-9B5B-6605171582BA}"/>
                </a:ext>
              </a:extLst>
            </p:cNvPr>
            <p:cNvCxnSpPr>
              <a:cxnSpLocks/>
            </p:cNvCxnSpPr>
            <p:nvPr/>
          </p:nvCxnSpPr>
          <p:spPr>
            <a:xfrm flipV="1">
              <a:off x="8677173" y="2921830"/>
              <a:ext cx="666740" cy="33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7368E96-420F-43E6-9A9D-DD8003637BE0}"/>
                </a:ext>
              </a:extLst>
            </p:cNvPr>
            <p:cNvSpPr/>
            <p:nvPr/>
          </p:nvSpPr>
          <p:spPr>
            <a:xfrm>
              <a:off x="6070818" y="2595579"/>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6" name="TextBox 25">
              <a:extLst>
                <a:ext uri="{FF2B5EF4-FFF2-40B4-BE49-F238E27FC236}">
                  <a16:creationId xmlns:a16="http://schemas.microsoft.com/office/drawing/2014/main" id="{7E8ACA16-D25A-46F5-BE7B-A47E0C5219BF}"/>
                </a:ext>
              </a:extLst>
            </p:cNvPr>
            <p:cNvSpPr txBox="1"/>
            <p:nvPr/>
          </p:nvSpPr>
          <p:spPr>
            <a:xfrm>
              <a:off x="6196149" y="2603102"/>
              <a:ext cx="410690" cy="584775"/>
            </a:xfrm>
            <a:prstGeom prst="rect">
              <a:avLst/>
            </a:prstGeom>
            <a:noFill/>
          </p:spPr>
          <p:txBody>
            <a:bodyPr wrap="none" rtlCol="0">
              <a:spAutoFit/>
            </a:bodyPr>
            <a:lstStyle/>
            <a:p>
              <a:r>
                <a:rPr lang="en-US" sz="3200" dirty="0">
                  <a:latin typeface="Consolas" panose="020B0609020204030204" pitchFamily="49" charset="0"/>
                </a:rPr>
                <a:t>1</a:t>
              </a:r>
            </a:p>
          </p:txBody>
        </p:sp>
        <p:cxnSp>
          <p:nvCxnSpPr>
            <p:cNvPr id="27" name="Straight Arrow Connector 26">
              <a:extLst>
                <a:ext uri="{FF2B5EF4-FFF2-40B4-BE49-F238E27FC236}">
                  <a16:creationId xmlns:a16="http://schemas.microsoft.com/office/drawing/2014/main" id="{DA8A7B4A-6C47-44E0-9CEC-4830B5BD1CCB}"/>
                </a:ext>
              </a:extLst>
            </p:cNvPr>
            <p:cNvCxnSpPr>
              <a:cxnSpLocks/>
              <a:endCxn id="25" idx="1"/>
            </p:cNvCxnSpPr>
            <p:nvPr/>
          </p:nvCxnSpPr>
          <p:spPr>
            <a:xfrm flipV="1">
              <a:off x="5504372" y="2895490"/>
              <a:ext cx="566446" cy="63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7C4BA96-FC09-412C-AF12-795715C07F54}"/>
                </a:ext>
              </a:extLst>
            </p:cNvPr>
            <p:cNvSpPr/>
            <p:nvPr/>
          </p:nvSpPr>
          <p:spPr>
            <a:xfrm>
              <a:off x="5350214" y="2738912"/>
              <a:ext cx="312550" cy="3090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9" name="TextBox 28">
              <a:extLst>
                <a:ext uri="{FF2B5EF4-FFF2-40B4-BE49-F238E27FC236}">
                  <a16:creationId xmlns:a16="http://schemas.microsoft.com/office/drawing/2014/main" id="{1375E29B-4A41-4CC5-A86A-15D096483AC3}"/>
                </a:ext>
              </a:extLst>
            </p:cNvPr>
            <p:cNvSpPr txBox="1"/>
            <p:nvPr/>
          </p:nvSpPr>
          <p:spPr>
            <a:xfrm>
              <a:off x="5181432" y="2397525"/>
              <a:ext cx="650114" cy="369332"/>
            </a:xfrm>
            <a:prstGeom prst="rect">
              <a:avLst/>
            </a:prstGeom>
            <a:noFill/>
          </p:spPr>
          <p:txBody>
            <a:bodyPr wrap="none" rtlCol="0">
              <a:spAutoFit/>
            </a:bodyPr>
            <a:lstStyle/>
            <a:p>
              <a:pPr algn="ctr"/>
              <a:r>
                <a:rPr lang="en-US" dirty="0"/>
                <a:t>front</a:t>
              </a:r>
            </a:p>
          </p:txBody>
        </p:sp>
        <p:sp>
          <p:nvSpPr>
            <p:cNvPr id="30" name="Rectangle 29">
              <a:extLst>
                <a:ext uri="{FF2B5EF4-FFF2-40B4-BE49-F238E27FC236}">
                  <a16:creationId xmlns:a16="http://schemas.microsoft.com/office/drawing/2014/main" id="{67459CBA-8593-44F0-8DE1-D768C1BCC0B3}"/>
                </a:ext>
              </a:extLst>
            </p:cNvPr>
            <p:cNvSpPr/>
            <p:nvPr/>
          </p:nvSpPr>
          <p:spPr>
            <a:xfrm>
              <a:off x="6716630" y="2595579"/>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40" name="TextBox 39">
              <a:extLst>
                <a:ext uri="{FF2B5EF4-FFF2-40B4-BE49-F238E27FC236}">
                  <a16:creationId xmlns:a16="http://schemas.microsoft.com/office/drawing/2014/main" id="{A41517B1-D7F8-4180-8F5B-D1EB999857F4}"/>
                </a:ext>
              </a:extLst>
            </p:cNvPr>
            <p:cNvSpPr txBox="1"/>
            <p:nvPr/>
          </p:nvSpPr>
          <p:spPr>
            <a:xfrm>
              <a:off x="10966600" y="2655616"/>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cxnSp>
          <p:nvCxnSpPr>
            <p:cNvPr id="53" name="Straight Arrow Connector 52">
              <a:extLst>
                <a:ext uri="{FF2B5EF4-FFF2-40B4-BE49-F238E27FC236}">
                  <a16:creationId xmlns:a16="http://schemas.microsoft.com/office/drawing/2014/main" id="{1EB44C91-A16D-4973-8DA6-B7054945987F}"/>
                </a:ext>
              </a:extLst>
            </p:cNvPr>
            <p:cNvCxnSpPr>
              <a:cxnSpLocks/>
              <a:endCxn id="54" idx="1"/>
            </p:cNvCxnSpPr>
            <p:nvPr/>
          </p:nvCxnSpPr>
          <p:spPr>
            <a:xfrm flipV="1">
              <a:off x="7039536" y="2904898"/>
              <a:ext cx="666740" cy="33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D8A9844-C526-4313-9049-E9BA322FD017}"/>
                </a:ext>
              </a:extLst>
            </p:cNvPr>
            <p:cNvSpPr/>
            <p:nvPr/>
          </p:nvSpPr>
          <p:spPr>
            <a:xfrm>
              <a:off x="7706276" y="2604987"/>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55" name="TextBox 54">
              <a:extLst>
                <a:ext uri="{FF2B5EF4-FFF2-40B4-BE49-F238E27FC236}">
                  <a16:creationId xmlns:a16="http://schemas.microsoft.com/office/drawing/2014/main" id="{3133A340-7F2D-4051-9CC4-D41B6487273D}"/>
                </a:ext>
              </a:extLst>
            </p:cNvPr>
            <p:cNvSpPr txBox="1"/>
            <p:nvPr/>
          </p:nvSpPr>
          <p:spPr>
            <a:xfrm>
              <a:off x="7831607" y="2612510"/>
              <a:ext cx="410690" cy="584775"/>
            </a:xfrm>
            <a:prstGeom prst="rect">
              <a:avLst/>
            </a:prstGeom>
            <a:noFill/>
          </p:spPr>
          <p:txBody>
            <a:bodyPr wrap="none" rtlCol="0">
              <a:spAutoFit/>
            </a:bodyPr>
            <a:lstStyle/>
            <a:p>
              <a:r>
                <a:rPr lang="en-US" sz="3200" dirty="0">
                  <a:latin typeface="Consolas" panose="020B0609020204030204" pitchFamily="49" charset="0"/>
                </a:rPr>
                <a:t>2</a:t>
              </a:r>
            </a:p>
          </p:txBody>
        </p:sp>
        <p:sp>
          <p:nvSpPr>
            <p:cNvPr id="56" name="Rectangle 55">
              <a:extLst>
                <a:ext uri="{FF2B5EF4-FFF2-40B4-BE49-F238E27FC236}">
                  <a16:creationId xmlns:a16="http://schemas.microsoft.com/office/drawing/2014/main" id="{0654FD1A-49CA-4EE8-8C10-ACED828F97AD}"/>
                </a:ext>
              </a:extLst>
            </p:cNvPr>
            <p:cNvSpPr/>
            <p:nvPr/>
          </p:nvSpPr>
          <p:spPr>
            <a:xfrm>
              <a:off x="8355978" y="2604986"/>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60" name="Rectangle 59">
              <a:extLst>
                <a:ext uri="{FF2B5EF4-FFF2-40B4-BE49-F238E27FC236}">
                  <a16:creationId xmlns:a16="http://schemas.microsoft.com/office/drawing/2014/main" id="{5D753859-68D5-4D95-9088-0F966ABFFA2F}"/>
                </a:ext>
              </a:extLst>
            </p:cNvPr>
            <p:cNvSpPr/>
            <p:nvPr/>
          </p:nvSpPr>
          <p:spPr>
            <a:xfrm>
              <a:off x="9354169" y="2604986"/>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61" name="TextBox 60">
              <a:extLst>
                <a:ext uri="{FF2B5EF4-FFF2-40B4-BE49-F238E27FC236}">
                  <a16:creationId xmlns:a16="http://schemas.microsoft.com/office/drawing/2014/main" id="{9081A0D8-0AC0-4995-A0C7-6C1D6360245A}"/>
                </a:ext>
              </a:extLst>
            </p:cNvPr>
            <p:cNvSpPr txBox="1"/>
            <p:nvPr/>
          </p:nvSpPr>
          <p:spPr>
            <a:xfrm>
              <a:off x="9479500" y="2612509"/>
              <a:ext cx="410690" cy="584775"/>
            </a:xfrm>
            <a:prstGeom prst="rect">
              <a:avLst/>
            </a:prstGeom>
            <a:noFill/>
          </p:spPr>
          <p:txBody>
            <a:bodyPr wrap="none" rtlCol="0">
              <a:spAutoFit/>
            </a:bodyPr>
            <a:lstStyle/>
            <a:p>
              <a:r>
                <a:rPr lang="en-US" sz="3200" dirty="0">
                  <a:latin typeface="Consolas" panose="020B0609020204030204" pitchFamily="49" charset="0"/>
                </a:rPr>
                <a:t>3</a:t>
              </a:r>
            </a:p>
          </p:txBody>
        </p:sp>
        <p:sp>
          <p:nvSpPr>
            <p:cNvPr id="62" name="Rectangle 61">
              <a:extLst>
                <a:ext uri="{FF2B5EF4-FFF2-40B4-BE49-F238E27FC236}">
                  <a16:creationId xmlns:a16="http://schemas.microsoft.com/office/drawing/2014/main" id="{1FAB28A0-5DF9-4FF5-BAC3-5A26CAD94F14}"/>
                </a:ext>
              </a:extLst>
            </p:cNvPr>
            <p:cNvSpPr/>
            <p:nvPr/>
          </p:nvSpPr>
          <p:spPr>
            <a:xfrm>
              <a:off x="10003218" y="2604985"/>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1" name="TextBox 70">
              <a:extLst>
                <a:ext uri="{FF2B5EF4-FFF2-40B4-BE49-F238E27FC236}">
                  <a16:creationId xmlns:a16="http://schemas.microsoft.com/office/drawing/2014/main" id="{5ACDEBBA-8383-434F-9F57-4CE498942489}"/>
                </a:ext>
              </a:extLst>
            </p:cNvPr>
            <p:cNvSpPr txBox="1"/>
            <p:nvPr/>
          </p:nvSpPr>
          <p:spPr>
            <a:xfrm>
              <a:off x="6087137" y="2243403"/>
              <a:ext cx="617477" cy="369332"/>
            </a:xfrm>
            <a:prstGeom prst="rect">
              <a:avLst/>
            </a:prstGeom>
            <a:noFill/>
          </p:spPr>
          <p:txBody>
            <a:bodyPr wrap="none" rtlCol="0">
              <a:spAutoFit/>
            </a:bodyPr>
            <a:lstStyle/>
            <a:p>
              <a:pPr algn="ctr"/>
              <a:r>
                <a:rPr lang="en-US" i="1" dirty="0"/>
                <a:t>data</a:t>
              </a:r>
            </a:p>
          </p:txBody>
        </p:sp>
        <p:sp>
          <p:nvSpPr>
            <p:cNvPr id="72" name="TextBox 71">
              <a:extLst>
                <a:ext uri="{FF2B5EF4-FFF2-40B4-BE49-F238E27FC236}">
                  <a16:creationId xmlns:a16="http://schemas.microsoft.com/office/drawing/2014/main" id="{21EF9276-E40A-4AEB-A3F1-79D75C24E25F}"/>
                </a:ext>
              </a:extLst>
            </p:cNvPr>
            <p:cNvSpPr txBox="1"/>
            <p:nvPr/>
          </p:nvSpPr>
          <p:spPr>
            <a:xfrm>
              <a:off x="6742498" y="2243403"/>
              <a:ext cx="586186" cy="369332"/>
            </a:xfrm>
            <a:prstGeom prst="rect">
              <a:avLst/>
            </a:prstGeom>
            <a:noFill/>
          </p:spPr>
          <p:txBody>
            <a:bodyPr wrap="none" rtlCol="0">
              <a:spAutoFit/>
            </a:bodyPr>
            <a:lstStyle/>
            <a:p>
              <a:pPr algn="ctr"/>
              <a:r>
                <a:rPr lang="en-US" i="1" dirty="0"/>
                <a:t>next</a:t>
              </a:r>
            </a:p>
          </p:txBody>
        </p:sp>
      </p:grpSp>
      <p:pic>
        <p:nvPicPr>
          <p:cNvPr id="4" name="Picture 4" descr="Cartoon tree png images | PNGEgg">
            <a:extLst>
              <a:ext uri="{FF2B5EF4-FFF2-40B4-BE49-F238E27FC236}">
                <a16:creationId xmlns:a16="http://schemas.microsoft.com/office/drawing/2014/main" id="{69C3E480-0094-E71A-6D5C-D197900DFCF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018" b="98214" l="1778" r="98667">
                        <a14:foregroundMark x1="5333" y1="50000" x2="5333" y2="43750"/>
                        <a14:foregroundMark x1="8444" y1="29018" x2="4000" y2="27232"/>
                        <a14:foregroundMark x1="3111" y1="43750" x2="2222" y2="44196"/>
                        <a14:foregroundMark x1="45333" y1="10714" x2="64000" y2="4018"/>
                        <a14:foregroundMark x1="88889" y1="49554" x2="94667" y2="54464"/>
                        <a14:foregroundMark x1="91556" y1="46875" x2="98667" y2="52232"/>
                        <a14:foregroundMark x1="49778" y1="88839" x2="52889" y2="98214"/>
                      </a14:backgroundRemoval>
                    </a14:imgEffect>
                  </a14:imgLayer>
                </a14:imgProps>
              </a:ext>
              <a:ext uri="{28A0092B-C50C-407E-A947-70E740481C1C}">
                <a14:useLocalDpi xmlns:a14="http://schemas.microsoft.com/office/drawing/2010/main" val="0"/>
              </a:ext>
            </a:extLst>
          </a:blip>
          <a:srcRect/>
          <a:stretch>
            <a:fillRect/>
          </a:stretch>
        </p:blipFill>
        <p:spPr bwMode="auto">
          <a:xfrm>
            <a:off x="5290665" y="4915179"/>
            <a:ext cx="1951495" cy="194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49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870-2373-2B03-570C-6B3CE09FAFB6}"/>
              </a:ext>
            </a:extLst>
          </p:cNvPr>
          <p:cNvSpPr>
            <a:spLocks noGrp="1"/>
          </p:cNvSpPr>
          <p:nvPr>
            <p:ph type="title"/>
          </p:nvPr>
        </p:nvSpPr>
        <p:spPr/>
        <p:txBody>
          <a:bodyPr/>
          <a:lstStyle/>
          <a:p>
            <a:r>
              <a:rPr lang="en-US" dirty="0"/>
              <a:t>Binary Trees: Linked Lists vertical</a:t>
            </a:r>
          </a:p>
        </p:txBody>
      </p:sp>
      <p:sp>
        <p:nvSpPr>
          <p:cNvPr id="3" name="Content Placeholder 2">
            <a:extLst>
              <a:ext uri="{FF2B5EF4-FFF2-40B4-BE49-F238E27FC236}">
                <a16:creationId xmlns:a16="http://schemas.microsoft.com/office/drawing/2014/main" id="{8D365F00-1F12-0E48-0722-69545AF4853F}"/>
              </a:ext>
            </a:extLst>
          </p:cNvPr>
          <p:cNvSpPr>
            <a:spLocks noGrp="1"/>
          </p:cNvSpPr>
          <p:nvPr>
            <p:ph idx="1"/>
          </p:nvPr>
        </p:nvSpPr>
        <p:spPr>
          <a:xfrm>
            <a:off x="838200" y="1371600"/>
            <a:ext cx="10515600" cy="5213927"/>
          </a:xfrm>
        </p:spPr>
        <p:txBody>
          <a:bodyPr>
            <a:normAutofit/>
          </a:bodyPr>
          <a:lstStyle/>
          <a:p>
            <a:r>
              <a:rPr lang="en-US" dirty="0"/>
              <a:t>Last data structure of the quarter!</a:t>
            </a:r>
          </a:p>
          <a:p>
            <a:pPr lvl="1"/>
            <a:r>
              <a:rPr lang="en-US" dirty="0"/>
              <a:t>Very similar to </a:t>
            </a:r>
            <a:r>
              <a:rPr lang="en-US" dirty="0" err="1">
                <a:latin typeface="Consolas" panose="020B0609020204030204" pitchFamily="49" charset="0"/>
              </a:rPr>
              <a:t>LinkedLists</a:t>
            </a:r>
            <a:r>
              <a:rPr lang="en-US" dirty="0"/>
              <a:t>…</a:t>
            </a:r>
          </a:p>
          <a:p>
            <a:pPr marL="0" indent="0">
              <a:buNone/>
            </a:pPr>
            <a:endParaRPr lang="en-US" dirty="0"/>
          </a:p>
          <a:p>
            <a:pPr lvl="1"/>
            <a:endParaRPr lang="en-US" dirty="0"/>
          </a:p>
        </p:txBody>
      </p:sp>
      <p:grpSp>
        <p:nvGrpSpPr>
          <p:cNvPr id="5" name="Group 4" descr="linked list depiction containing 1, 2, 3, null laid out vertically">
            <a:extLst>
              <a:ext uri="{FF2B5EF4-FFF2-40B4-BE49-F238E27FC236}">
                <a16:creationId xmlns:a16="http://schemas.microsoft.com/office/drawing/2014/main" id="{5BADD0D8-1477-4455-B23B-688A1C49DE82}"/>
              </a:ext>
            </a:extLst>
          </p:cNvPr>
          <p:cNvGrpSpPr/>
          <p:nvPr/>
        </p:nvGrpSpPr>
        <p:grpSpPr>
          <a:xfrm>
            <a:off x="8467195" y="707972"/>
            <a:ext cx="1394269" cy="5736143"/>
            <a:chOff x="8467195" y="707972"/>
            <a:chExt cx="1394269" cy="5736143"/>
          </a:xfrm>
        </p:grpSpPr>
        <p:sp>
          <p:nvSpPr>
            <p:cNvPr id="9" name="Rectangle 8">
              <a:extLst>
                <a:ext uri="{FF2B5EF4-FFF2-40B4-BE49-F238E27FC236}">
                  <a16:creationId xmlns:a16="http://schemas.microsoft.com/office/drawing/2014/main" id="{11048E39-C595-407F-8FFB-A4559BF185D7}"/>
                </a:ext>
              </a:extLst>
            </p:cNvPr>
            <p:cNvSpPr/>
            <p:nvPr/>
          </p:nvSpPr>
          <p:spPr>
            <a:xfrm>
              <a:off x="8601246" y="1641086"/>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1" name="TextBox 10">
              <a:extLst>
                <a:ext uri="{FF2B5EF4-FFF2-40B4-BE49-F238E27FC236}">
                  <a16:creationId xmlns:a16="http://schemas.microsoft.com/office/drawing/2014/main" id="{0FD46573-E933-4331-BE0F-F9F33C936323}"/>
                </a:ext>
              </a:extLst>
            </p:cNvPr>
            <p:cNvSpPr txBox="1"/>
            <p:nvPr/>
          </p:nvSpPr>
          <p:spPr>
            <a:xfrm>
              <a:off x="8726577" y="1648609"/>
              <a:ext cx="410690" cy="584775"/>
            </a:xfrm>
            <a:prstGeom prst="rect">
              <a:avLst/>
            </a:prstGeom>
            <a:noFill/>
          </p:spPr>
          <p:txBody>
            <a:bodyPr wrap="none" rtlCol="0">
              <a:spAutoFit/>
            </a:bodyPr>
            <a:lstStyle/>
            <a:p>
              <a:r>
                <a:rPr lang="en-US" sz="3200" dirty="0">
                  <a:latin typeface="Consolas" panose="020B0609020204030204" pitchFamily="49" charset="0"/>
                </a:rPr>
                <a:t>1</a:t>
              </a:r>
            </a:p>
          </p:txBody>
        </p:sp>
        <p:cxnSp>
          <p:nvCxnSpPr>
            <p:cNvPr id="12" name="Straight Arrow Connector 11">
              <a:extLst>
                <a:ext uri="{FF2B5EF4-FFF2-40B4-BE49-F238E27FC236}">
                  <a16:creationId xmlns:a16="http://schemas.microsoft.com/office/drawing/2014/main" id="{080A3C28-C425-4FCD-93D6-693CDBF18F0F}"/>
                </a:ext>
              </a:extLst>
            </p:cNvPr>
            <p:cNvCxnSpPr>
              <a:cxnSpLocks/>
            </p:cNvCxnSpPr>
            <p:nvPr/>
          </p:nvCxnSpPr>
          <p:spPr>
            <a:xfrm>
              <a:off x="8928195" y="1203869"/>
              <a:ext cx="0" cy="4420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E60ADE3-C88C-4B39-B017-9BA11652987E}"/>
                </a:ext>
              </a:extLst>
            </p:cNvPr>
            <p:cNvSpPr/>
            <p:nvPr/>
          </p:nvSpPr>
          <p:spPr>
            <a:xfrm>
              <a:off x="8771849" y="1049359"/>
              <a:ext cx="312550" cy="3090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4" name="TextBox 13">
              <a:extLst>
                <a:ext uri="{FF2B5EF4-FFF2-40B4-BE49-F238E27FC236}">
                  <a16:creationId xmlns:a16="http://schemas.microsoft.com/office/drawing/2014/main" id="{F1ECBD95-FBAA-4DE6-AED2-0B81A0C6934E}"/>
                </a:ext>
              </a:extLst>
            </p:cNvPr>
            <p:cNvSpPr txBox="1"/>
            <p:nvPr/>
          </p:nvSpPr>
          <p:spPr>
            <a:xfrm>
              <a:off x="8603067" y="707972"/>
              <a:ext cx="650114" cy="369332"/>
            </a:xfrm>
            <a:prstGeom prst="rect">
              <a:avLst/>
            </a:prstGeom>
            <a:noFill/>
          </p:spPr>
          <p:txBody>
            <a:bodyPr wrap="none" rtlCol="0">
              <a:spAutoFit/>
            </a:bodyPr>
            <a:lstStyle/>
            <a:p>
              <a:pPr algn="ctr"/>
              <a:r>
                <a:rPr lang="en-US" dirty="0"/>
                <a:t>front</a:t>
              </a:r>
            </a:p>
          </p:txBody>
        </p:sp>
        <p:sp>
          <p:nvSpPr>
            <p:cNvPr id="25" name="Rectangle 24">
              <a:extLst>
                <a:ext uri="{FF2B5EF4-FFF2-40B4-BE49-F238E27FC236}">
                  <a16:creationId xmlns:a16="http://schemas.microsoft.com/office/drawing/2014/main" id="{8CB6A296-99F0-4A4B-9EC8-4588C9BEF944}"/>
                </a:ext>
              </a:extLst>
            </p:cNvPr>
            <p:cNvSpPr/>
            <p:nvPr/>
          </p:nvSpPr>
          <p:spPr>
            <a:xfrm>
              <a:off x="8601246"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6" name="Rectangle 25">
              <a:extLst>
                <a:ext uri="{FF2B5EF4-FFF2-40B4-BE49-F238E27FC236}">
                  <a16:creationId xmlns:a16="http://schemas.microsoft.com/office/drawing/2014/main" id="{E5F34236-7576-4A30-A75A-F3DC0ABF268E}"/>
                </a:ext>
              </a:extLst>
            </p:cNvPr>
            <p:cNvSpPr/>
            <p:nvPr/>
          </p:nvSpPr>
          <p:spPr>
            <a:xfrm>
              <a:off x="8601246" y="3086442"/>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7" name="TextBox 26">
              <a:extLst>
                <a:ext uri="{FF2B5EF4-FFF2-40B4-BE49-F238E27FC236}">
                  <a16:creationId xmlns:a16="http://schemas.microsoft.com/office/drawing/2014/main" id="{6A9B2516-4513-48CB-93FD-EB09ACC4336B}"/>
                </a:ext>
              </a:extLst>
            </p:cNvPr>
            <p:cNvSpPr txBox="1"/>
            <p:nvPr/>
          </p:nvSpPr>
          <p:spPr>
            <a:xfrm>
              <a:off x="8726577" y="3093965"/>
              <a:ext cx="410690" cy="584775"/>
            </a:xfrm>
            <a:prstGeom prst="rect">
              <a:avLst/>
            </a:prstGeom>
            <a:noFill/>
          </p:spPr>
          <p:txBody>
            <a:bodyPr wrap="none" rtlCol="0">
              <a:spAutoFit/>
            </a:bodyPr>
            <a:lstStyle/>
            <a:p>
              <a:r>
                <a:rPr lang="en-US" sz="3200" dirty="0">
                  <a:latin typeface="Consolas" panose="020B0609020204030204" pitchFamily="49" charset="0"/>
                </a:rPr>
                <a:t>2</a:t>
              </a:r>
            </a:p>
          </p:txBody>
        </p:sp>
        <p:cxnSp>
          <p:nvCxnSpPr>
            <p:cNvPr id="28" name="Straight Arrow Connector 27">
              <a:extLst>
                <a:ext uri="{FF2B5EF4-FFF2-40B4-BE49-F238E27FC236}">
                  <a16:creationId xmlns:a16="http://schemas.microsoft.com/office/drawing/2014/main" id="{C5FBEF0C-8586-4E43-A484-DC124C14997A}"/>
                </a:ext>
              </a:extLst>
            </p:cNvPr>
            <p:cNvCxnSpPr>
              <a:cxnSpLocks/>
            </p:cNvCxnSpPr>
            <p:nvPr/>
          </p:nvCxnSpPr>
          <p:spPr>
            <a:xfrm>
              <a:off x="8928195" y="2534811"/>
              <a:ext cx="0" cy="5564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11FEED0-7CAD-49DC-BBE4-C25AF1B30A7C}"/>
                </a:ext>
              </a:extLst>
            </p:cNvPr>
            <p:cNvSpPr/>
            <p:nvPr/>
          </p:nvSpPr>
          <p:spPr>
            <a:xfrm>
              <a:off x="8601246" y="3686264"/>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30" name="Rectangle 29">
              <a:extLst>
                <a:ext uri="{FF2B5EF4-FFF2-40B4-BE49-F238E27FC236}">
                  <a16:creationId xmlns:a16="http://schemas.microsoft.com/office/drawing/2014/main" id="{0DCC34A7-2674-47CF-BC50-DFE1F776CDBD}"/>
                </a:ext>
              </a:extLst>
            </p:cNvPr>
            <p:cNvSpPr/>
            <p:nvPr/>
          </p:nvSpPr>
          <p:spPr>
            <a:xfrm>
              <a:off x="8607369" y="4508842"/>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31" name="TextBox 30">
              <a:extLst>
                <a:ext uri="{FF2B5EF4-FFF2-40B4-BE49-F238E27FC236}">
                  <a16:creationId xmlns:a16="http://schemas.microsoft.com/office/drawing/2014/main" id="{D09CB0CE-48B5-4A18-B1E9-90A0DE769824}"/>
                </a:ext>
              </a:extLst>
            </p:cNvPr>
            <p:cNvSpPr txBox="1"/>
            <p:nvPr/>
          </p:nvSpPr>
          <p:spPr>
            <a:xfrm>
              <a:off x="8732700" y="4516365"/>
              <a:ext cx="410690" cy="584775"/>
            </a:xfrm>
            <a:prstGeom prst="rect">
              <a:avLst/>
            </a:prstGeom>
            <a:noFill/>
          </p:spPr>
          <p:txBody>
            <a:bodyPr wrap="none" rtlCol="0">
              <a:spAutoFit/>
            </a:bodyPr>
            <a:lstStyle/>
            <a:p>
              <a:r>
                <a:rPr lang="en-US" sz="3200" dirty="0">
                  <a:latin typeface="Consolas" panose="020B0609020204030204" pitchFamily="49" charset="0"/>
                </a:rPr>
                <a:t>3</a:t>
              </a:r>
            </a:p>
          </p:txBody>
        </p:sp>
        <p:cxnSp>
          <p:nvCxnSpPr>
            <p:cNvPr id="32" name="Straight Arrow Connector 31">
              <a:extLst>
                <a:ext uri="{FF2B5EF4-FFF2-40B4-BE49-F238E27FC236}">
                  <a16:creationId xmlns:a16="http://schemas.microsoft.com/office/drawing/2014/main" id="{BA0FDDED-5350-4967-8627-257157773F87}"/>
                </a:ext>
              </a:extLst>
            </p:cNvPr>
            <p:cNvCxnSpPr>
              <a:cxnSpLocks/>
            </p:cNvCxnSpPr>
            <p:nvPr/>
          </p:nvCxnSpPr>
          <p:spPr>
            <a:xfrm>
              <a:off x="8934318" y="3995311"/>
              <a:ext cx="0" cy="5183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B10D456-1470-4A27-92EC-26E723816BC3}"/>
                </a:ext>
              </a:extLst>
            </p:cNvPr>
            <p:cNvSpPr/>
            <p:nvPr/>
          </p:nvSpPr>
          <p:spPr>
            <a:xfrm>
              <a:off x="8607369" y="5108664"/>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34" name="Straight Arrow Connector 33">
              <a:extLst>
                <a:ext uri="{FF2B5EF4-FFF2-40B4-BE49-F238E27FC236}">
                  <a16:creationId xmlns:a16="http://schemas.microsoft.com/office/drawing/2014/main" id="{730924AF-B55B-4E10-ADB4-DEE4C7F407E7}"/>
                </a:ext>
              </a:extLst>
            </p:cNvPr>
            <p:cNvCxnSpPr>
              <a:cxnSpLocks/>
            </p:cNvCxnSpPr>
            <p:nvPr/>
          </p:nvCxnSpPr>
          <p:spPr>
            <a:xfrm>
              <a:off x="8934318" y="5449297"/>
              <a:ext cx="0" cy="5183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591BCC7-2371-44E3-A053-959405C4959E}"/>
                </a:ext>
              </a:extLst>
            </p:cNvPr>
            <p:cNvSpPr txBox="1"/>
            <p:nvPr/>
          </p:nvSpPr>
          <p:spPr>
            <a:xfrm>
              <a:off x="8467195" y="5920895"/>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36" name="TextBox 35">
              <a:extLst>
                <a:ext uri="{FF2B5EF4-FFF2-40B4-BE49-F238E27FC236}">
                  <a16:creationId xmlns:a16="http://schemas.microsoft.com/office/drawing/2014/main" id="{BA6A92D9-329A-44D2-A46A-9DED1833BAF9}"/>
                </a:ext>
              </a:extLst>
            </p:cNvPr>
            <p:cNvSpPr txBox="1"/>
            <p:nvPr/>
          </p:nvSpPr>
          <p:spPr>
            <a:xfrm>
              <a:off x="9247129" y="1757616"/>
              <a:ext cx="614335" cy="369332"/>
            </a:xfrm>
            <a:prstGeom prst="rect">
              <a:avLst/>
            </a:prstGeom>
            <a:noFill/>
          </p:spPr>
          <p:txBody>
            <a:bodyPr wrap="none" rtlCol="0">
              <a:spAutoFit/>
            </a:bodyPr>
            <a:lstStyle/>
            <a:p>
              <a:pPr algn="ctr"/>
              <a:r>
                <a:rPr lang="en-US" i="1" dirty="0"/>
                <a:t>data</a:t>
              </a:r>
            </a:p>
          </p:txBody>
        </p:sp>
        <p:sp>
          <p:nvSpPr>
            <p:cNvPr id="37" name="TextBox 36">
              <a:extLst>
                <a:ext uri="{FF2B5EF4-FFF2-40B4-BE49-F238E27FC236}">
                  <a16:creationId xmlns:a16="http://schemas.microsoft.com/office/drawing/2014/main" id="{3F52D478-5C80-4F9F-9033-0F8C7E64A276}"/>
                </a:ext>
              </a:extLst>
            </p:cNvPr>
            <p:cNvSpPr txBox="1"/>
            <p:nvPr/>
          </p:nvSpPr>
          <p:spPr>
            <a:xfrm>
              <a:off x="9265235" y="2350145"/>
              <a:ext cx="590226" cy="369332"/>
            </a:xfrm>
            <a:prstGeom prst="rect">
              <a:avLst/>
            </a:prstGeom>
            <a:noFill/>
          </p:spPr>
          <p:txBody>
            <a:bodyPr wrap="none" rtlCol="0">
              <a:spAutoFit/>
            </a:bodyPr>
            <a:lstStyle/>
            <a:p>
              <a:pPr algn="ctr"/>
              <a:r>
                <a:rPr lang="en-US" i="1" dirty="0"/>
                <a:t>next</a:t>
              </a:r>
            </a:p>
          </p:txBody>
        </p:sp>
      </p:grpSp>
      <p:pic>
        <p:nvPicPr>
          <p:cNvPr id="4" name="Picture 4" descr="Cartoon tree png images | PNGEgg">
            <a:extLst>
              <a:ext uri="{FF2B5EF4-FFF2-40B4-BE49-F238E27FC236}">
                <a16:creationId xmlns:a16="http://schemas.microsoft.com/office/drawing/2014/main" id="{17D08C1B-EAA0-5C07-DDD8-E69AFE2C564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018" b="98214" l="1778" r="98667">
                        <a14:foregroundMark x1="5333" y1="50000" x2="5333" y2="43750"/>
                        <a14:foregroundMark x1="8444" y1="29018" x2="4000" y2="27232"/>
                        <a14:foregroundMark x1="3111" y1="43750" x2="2222" y2="44196"/>
                        <a14:foregroundMark x1="45333" y1="10714" x2="64000" y2="4018"/>
                        <a14:foregroundMark x1="88889" y1="49554" x2="94667" y2="54464"/>
                        <a14:foregroundMark x1="91556" y1="46875" x2="98667" y2="52232"/>
                        <a14:foregroundMark x1="49778" y1="88839" x2="52889" y2="98214"/>
                      </a14:backgroundRemoval>
                    </a14:imgEffect>
                  </a14:imgLayer>
                </a14:imgProps>
              </a:ext>
              <a:ext uri="{28A0092B-C50C-407E-A947-70E740481C1C}">
                <a14:useLocalDpi xmlns:a14="http://schemas.microsoft.com/office/drawing/2010/main" val="0"/>
              </a:ext>
            </a:extLst>
          </a:blip>
          <a:srcRect/>
          <a:stretch>
            <a:fillRect/>
          </a:stretch>
        </p:blipFill>
        <p:spPr bwMode="auto">
          <a:xfrm>
            <a:off x="5290665" y="4915179"/>
            <a:ext cx="1951495" cy="194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4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870-2373-2B03-570C-6B3CE09FAFB6}"/>
              </a:ext>
            </a:extLst>
          </p:cNvPr>
          <p:cNvSpPr>
            <a:spLocks noGrp="1"/>
          </p:cNvSpPr>
          <p:nvPr>
            <p:ph type="title"/>
          </p:nvPr>
        </p:nvSpPr>
        <p:spPr/>
        <p:txBody>
          <a:bodyPr/>
          <a:lstStyle/>
          <a:p>
            <a:r>
              <a:rPr lang="en-US" dirty="0"/>
              <a:t>Binary Trees: Tree Structure</a:t>
            </a:r>
          </a:p>
        </p:txBody>
      </p:sp>
      <p:sp>
        <p:nvSpPr>
          <p:cNvPr id="3" name="Content Placeholder 2">
            <a:extLst>
              <a:ext uri="{FF2B5EF4-FFF2-40B4-BE49-F238E27FC236}">
                <a16:creationId xmlns:a16="http://schemas.microsoft.com/office/drawing/2014/main" id="{8D365F00-1F12-0E48-0722-69545AF4853F}"/>
              </a:ext>
            </a:extLst>
          </p:cNvPr>
          <p:cNvSpPr>
            <a:spLocks noGrp="1"/>
          </p:cNvSpPr>
          <p:nvPr>
            <p:ph idx="1"/>
          </p:nvPr>
        </p:nvSpPr>
        <p:spPr>
          <a:xfrm>
            <a:off x="838200" y="1358379"/>
            <a:ext cx="10515600" cy="5213927"/>
          </a:xfrm>
        </p:spPr>
        <p:txBody>
          <a:bodyPr>
            <a:normAutofit/>
          </a:bodyPr>
          <a:lstStyle/>
          <a:p>
            <a:r>
              <a:rPr lang="en-US" dirty="0"/>
              <a:t>Last data structure of the quarter!</a:t>
            </a:r>
          </a:p>
          <a:p>
            <a:pPr lvl="1"/>
            <a:r>
              <a:rPr lang="en-US" dirty="0"/>
              <a:t>Very similar to </a:t>
            </a:r>
            <a:r>
              <a:rPr lang="en-US" dirty="0" err="1">
                <a:latin typeface="Consolas" panose="020B0609020204030204" pitchFamily="49" charset="0"/>
              </a:rPr>
              <a:t>LinkedLists</a:t>
            </a:r>
            <a:r>
              <a:rPr lang="en-US" dirty="0"/>
              <a:t>…</a:t>
            </a:r>
          </a:p>
          <a:p>
            <a:pPr marL="0" indent="0">
              <a:buNone/>
            </a:pPr>
            <a:endParaRPr lang="en-US" dirty="0"/>
          </a:p>
          <a:p>
            <a:r>
              <a:rPr lang="en-US" dirty="0"/>
              <a:t>Linked </a:t>
            </a:r>
            <a:r>
              <a:rPr lang="en-US" dirty="0" err="1">
                <a:latin typeface="Consolas" panose="020B0609020204030204" pitchFamily="49" charset="0"/>
              </a:rPr>
              <a:t>TreeNodes</a:t>
            </a:r>
            <a:r>
              <a:rPr lang="en-US" dirty="0"/>
              <a:t> w/ 3 fields:</a:t>
            </a:r>
          </a:p>
          <a:p>
            <a:pPr lvl="1"/>
            <a:r>
              <a:rPr lang="en-US" dirty="0"/>
              <a:t>int data, </a:t>
            </a:r>
            <a:r>
              <a:rPr lang="en-US" dirty="0" err="1">
                <a:latin typeface="Consolas" panose="020B0609020204030204" pitchFamily="49" charset="0"/>
              </a:rPr>
              <a:t>TreeNode</a:t>
            </a:r>
            <a:r>
              <a:rPr lang="en-US" dirty="0"/>
              <a:t> left, </a:t>
            </a:r>
            <a:r>
              <a:rPr lang="en-US" dirty="0" err="1">
                <a:latin typeface="Consolas" panose="020B0609020204030204" pitchFamily="49" charset="0"/>
              </a:rPr>
              <a:t>TreeNode</a:t>
            </a:r>
            <a:r>
              <a:rPr lang="en-US" dirty="0"/>
              <a:t> right</a:t>
            </a:r>
          </a:p>
          <a:p>
            <a:pPr lvl="1"/>
            <a:r>
              <a:rPr lang="en-US" dirty="0"/>
              <a:t>Doubly complicated!</a:t>
            </a:r>
          </a:p>
          <a:p>
            <a:pPr lvl="1"/>
            <a:endParaRPr lang="en-US" dirty="0"/>
          </a:p>
          <a:p>
            <a:endParaRPr lang="en-US" dirty="0"/>
          </a:p>
          <a:p>
            <a:endParaRPr lang="en-US" dirty="0"/>
          </a:p>
          <a:p>
            <a:pPr lvl="1"/>
            <a:endParaRPr lang="en-US" dirty="0"/>
          </a:p>
          <a:p>
            <a:endParaRPr lang="en-US" dirty="0"/>
          </a:p>
          <a:p>
            <a:pPr marL="0" indent="0">
              <a:buNone/>
            </a:pPr>
            <a:endParaRPr lang="en-US" dirty="0"/>
          </a:p>
          <a:p>
            <a:pPr lvl="1"/>
            <a:endParaRPr lang="en-US" dirty="0"/>
          </a:p>
        </p:txBody>
      </p:sp>
      <p:grpSp>
        <p:nvGrpSpPr>
          <p:cNvPr id="5" name="Group 4" descr="binary tree depiction with overallRoot variable at the top, holding a reference to a TreeNode holding data 1, left reference null and right reference pointing to another TreeNode holding data 2, left reference null and right reference pointing to another TreeNode holding data 3, left and right references null">
            <a:extLst>
              <a:ext uri="{FF2B5EF4-FFF2-40B4-BE49-F238E27FC236}">
                <a16:creationId xmlns:a16="http://schemas.microsoft.com/office/drawing/2014/main" id="{7D49601F-7E08-4509-9CED-737B8EA0EEBC}"/>
              </a:ext>
            </a:extLst>
          </p:cNvPr>
          <p:cNvGrpSpPr/>
          <p:nvPr/>
        </p:nvGrpSpPr>
        <p:grpSpPr>
          <a:xfrm>
            <a:off x="7788583" y="707972"/>
            <a:ext cx="3716524" cy="5793714"/>
            <a:chOff x="7788583" y="707972"/>
            <a:chExt cx="3716524" cy="5793714"/>
          </a:xfrm>
        </p:grpSpPr>
        <p:sp>
          <p:nvSpPr>
            <p:cNvPr id="9" name="Rectangle 8">
              <a:extLst>
                <a:ext uri="{FF2B5EF4-FFF2-40B4-BE49-F238E27FC236}">
                  <a16:creationId xmlns:a16="http://schemas.microsoft.com/office/drawing/2014/main" id="{046BF6AE-8662-43C8-B2CF-CB213563824F}"/>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0" name="TextBox 9">
              <a:extLst>
                <a:ext uri="{FF2B5EF4-FFF2-40B4-BE49-F238E27FC236}">
                  <a16:creationId xmlns:a16="http://schemas.microsoft.com/office/drawing/2014/main" id="{7CE6086E-8E0D-484D-8F82-953E8A0C6875}"/>
                </a:ext>
              </a:extLst>
            </p:cNvPr>
            <p:cNvSpPr txBox="1"/>
            <p:nvPr/>
          </p:nvSpPr>
          <p:spPr>
            <a:xfrm>
              <a:off x="8736516" y="1676739"/>
              <a:ext cx="410690" cy="584775"/>
            </a:xfrm>
            <a:prstGeom prst="rect">
              <a:avLst/>
            </a:prstGeom>
            <a:noFill/>
          </p:spPr>
          <p:txBody>
            <a:bodyPr wrap="none" rtlCol="0">
              <a:spAutoFit/>
            </a:bodyPr>
            <a:lstStyle/>
            <a:p>
              <a:r>
                <a:rPr lang="en-US" sz="3200" dirty="0">
                  <a:latin typeface="Consolas" panose="020B0609020204030204" pitchFamily="49" charset="0"/>
                </a:rPr>
                <a:t>1</a:t>
              </a:r>
            </a:p>
          </p:txBody>
        </p:sp>
        <p:cxnSp>
          <p:nvCxnSpPr>
            <p:cNvPr id="11" name="Straight Arrow Connector 10">
              <a:extLst>
                <a:ext uri="{FF2B5EF4-FFF2-40B4-BE49-F238E27FC236}">
                  <a16:creationId xmlns:a16="http://schemas.microsoft.com/office/drawing/2014/main" id="{DEA8DB78-B6ED-4BF5-B15E-CA29C93DAFB7}"/>
                </a:ext>
              </a:extLst>
            </p:cNvPr>
            <p:cNvCxnSpPr>
              <a:cxnSpLocks/>
            </p:cNvCxnSpPr>
            <p:nvPr/>
          </p:nvCxnSpPr>
          <p:spPr>
            <a:xfrm>
              <a:off x="8934272" y="1203869"/>
              <a:ext cx="0" cy="4420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1936EB8-130B-401A-A801-B6F388C7C027}"/>
                </a:ext>
              </a:extLst>
            </p:cNvPr>
            <p:cNvSpPr/>
            <p:nvPr/>
          </p:nvSpPr>
          <p:spPr>
            <a:xfrm>
              <a:off x="8777926" y="1049359"/>
              <a:ext cx="312550" cy="3090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3" name="TextBox 12">
              <a:extLst>
                <a:ext uri="{FF2B5EF4-FFF2-40B4-BE49-F238E27FC236}">
                  <a16:creationId xmlns:a16="http://schemas.microsoft.com/office/drawing/2014/main" id="{2C0E36AA-3521-4F2D-B933-97EA89C50A55}"/>
                </a:ext>
              </a:extLst>
            </p:cNvPr>
            <p:cNvSpPr txBox="1"/>
            <p:nvPr/>
          </p:nvSpPr>
          <p:spPr>
            <a:xfrm>
              <a:off x="8300054" y="707972"/>
              <a:ext cx="1268296" cy="369332"/>
            </a:xfrm>
            <a:prstGeom prst="rect">
              <a:avLst/>
            </a:prstGeom>
            <a:noFill/>
          </p:spPr>
          <p:txBody>
            <a:bodyPr wrap="none" rtlCol="0">
              <a:spAutoFit/>
            </a:bodyPr>
            <a:lstStyle/>
            <a:p>
              <a:pPr algn="ctr"/>
              <a:r>
                <a:rPr lang="en-US" dirty="0" err="1"/>
                <a:t>overallRoot</a:t>
              </a:r>
              <a:endParaRPr lang="en-US" dirty="0"/>
            </a:p>
          </p:txBody>
        </p:sp>
        <p:sp>
          <p:nvSpPr>
            <p:cNvPr id="14" name="Rectangle 13">
              <a:extLst>
                <a:ext uri="{FF2B5EF4-FFF2-40B4-BE49-F238E27FC236}">
                  <a16:creationId xmlns:a16="http://schemas.microsoft.com/office/drawing/2014/main" id="{F8D2DD9C-E37F-4482-80E3-0FA1108FDC94}"/>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5" name="Rectangle 14">
              <a:extLst>
                <a:ext uri="{FF2B5EF4-FFF2-40B4-BE49-F238E27FC236}">
                  <a16:creationId xmlns:a16="http://schemas.microsoft.com/office/drawing/2014/main" id="{903CB015-ABB8-4BEC-8194-D97E043FBB4A}"/>
                </a:ext>
              </a:extLst>
            </p:cNvPr>
            <p:cNvSpPr/>
            <p:nvPr/>
          </p:nvSpPr>
          <p:spPr>
            <a:xfrm>
              <a:off x="9025378" y="3086442"/>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6" name="TextBox 15">
              <a:extLst>
                <a:ext uri="{FF2B5EF4-FFF2-40B4-BE49-F238E27FC236}">
                  <a16:creationId xmlns:a16="http://schemas.microsoft.com/office/drawing/2014/main" id="{A0ABA1F8-5EB8-4D0E-91F5-FC085E9566B5}"/>
                </a:ext>
              </a:extLst>
            </p:cNvPr>
            <p:cNvSpPr txBox="1"/>
            <p:nvPr/>
          </p:nvSpPr>
          <p:spPr>
            <a:xfrm>
              <a:off x="9466661" y="3090011"/>
              <a:ext cx="410690" cy="584775"/>
            </a:xfrm>
            <a:prstGeom prst="rect">
              <a:avLst/>
            </a:prstGeom>
            <a:noFill/>
          </p:spPr>
          <p:txBody>
            <a:bodyPr wrap="none" rtlCol="0">
              <a:spAutoFit/>
            </a:bodyPr>
            <a:lstStyle/>
            <a:p>
              <a:r>
                <a:rPr lang="en-US" sz="3200" dirty="0">
                  <a:latin typeface="Consolas" panose="020B0609020204030204" pitchFamily="49" charset="0"/>
                </a:rPr>
                <a:t>2</a:t>
              </a:r>
            </a:p>
          </p:txBody>
        </p:sp>
        <p:cxnSp>
          <p:nvCxnSpPr>
            <p:cNvPr id="17" name="Straight Arrow Connector 16">
              <a:extLst>
                <a:ext uri="{FF2B5EF4-FFF2-40B4-BE49-F238E27FC236}">
                  <a16:creationId xmlns:a16="http://schemas.microsoft.com/office/drawing/2014/main" id="{DB24306F-7639-4F66-8832-9A69380C1151}"/>
                </a:ext>
              </a:extLst>
            </p:cNvPr>
            <p:cNvCxnSpPr>
              <a:cxnSpLocks/>
              <a:endCxn id="15" idx="0"/>
            </p:cNvCxnSpPr>
            <p:nvPr/>
          </p:nvCxnSpPr>
          <p:spPr>
            <a:xfrm>
              <a:off x="9259258" y="2562491"/>
              <a:ext cx="413399" cy="5239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27413AF-2812-466A-8242-1EEFCDE9BBD5}"/>
                </a:ext>
              </a:extLst>
            </p:cNvPr>
            <p:cNvSpPr/>
            <p:nvPr/>
          </p:nvSpPr>
          <p:spPr>
            <a:xfrm>
              <a:off x="9674123" y="3686264"/>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9" name="Rectangle 18">
              <a:extLst>
                <a:ext uri="{FF2B5EF4-FFF2-40B4-BE49-F238E27FC236}">
                  <a16:creationId xmlns:a16="http://schemas.microsoft.com/office/drawing/2014/main" id="{A702F990-622E-465F-B944-F97CB3C3515E}"/>
                </a:ext>
              </a:extLst>
            </p:cNvPr>
            <p:cNvSpPr/>
            <p:nvPr/>
          </p:nvSpPr>
          <p:spPr>
            <a:xfrm>
              <a:off x="9757841" y="4551173"/>
              <a:ext cx="1290766"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0" name="TextBox 19">
              <a:extLst>
                <a:ext uri="{FF2B5EF4-FFF2-40B4-BE49-F238E27FC236}">
                  <a16:creationId xmlns:a16="http://schemas.microsoft.com/office/drawing/2014/main" id="{B50F3BC1-F56F-495D-86BB-5EBF2133F2F3}"/>
                </a:ext>
              </a:extLst>
            </p:cNvPr>
            <p:cNvSpPr txBox="1"/>
            <p:nvPr/>
          </p:nvSpPr>
          <p:spPr>
            <a:xfrm>
              <a:off x="10196603" y="4558696"/>
              <a:ext cx="410690" cy="584775"/>
            </a:xfrm>
            <a:prstGeom prst="rect">
              <a:avLst/>
            </a:prstGeom>
            <a:noFill/>
          </p:spPr>
          <p:txBody>
            <a:bodyPr wrap="none" rtlCol="0">
              <a:spAutoFit/>
            </a:bodyPr>
            <a:lstStyle/>
            <a:p>
              <a:r>
                <a:rPr lang="en-US" sz="3200" dirty="0">
                  <a:latin typeface="Consolas" panose="020B0609020204030204" pitchFamily="49" charset="0"/>
                </a:rPr>
                <a:t>3</a:t>
              </a:r>
            </a:p>
          </p:txBody>
        </p:sp>
        <p:cxnSp>
          <p:nvCxnSpPr>
            <p:cNvPr id="21" name="Straight Arrow Connector 20">
              <a:extLst>
                <a:ext uri="{FF2B5EF4-FFF2-40B4-BE49-F238E27FC236}">
                  <a16:creationId xmlns:a16="http://schemas.microsoft.com/office/drawing/2014/main" id="{FB51A3CD-073E-4907-9363-35990918AE54}"/>
                </a:ext>
              </a:extLst>
            </p:cNvPr>
            <p:cNvCxnSpPr>
              <a:cxnSpLocks/>
              <a:endCxn id="20" idx="0"/>
            </p:cNvCxnSpPr>
            <p:nvPr/>
          </p:nvCxnSpPr>
          <p:spPr>
            <a:xfrm>
              <a:off x="9997029" y="3986167"/>
              <a:ext cx="404919" cy="5725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78F5B24-4562-4D94-AB0E-30C588EC7B96}"/>
                </a:ext>
              </a:extLst>
            </p:cNvPr>
            <p:cNvSpPr/>
            <p:nvPr/>
          </p:nvSpPr>
          <p:spPr>
            <a:xfrm>
              <a:off x="10402795" y="5150995"/>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23" name="Straight Arrow Connector 22">
              <a:extLst>
                <a:ext uri="{FF2B5EF4-FFF2-40B4-BE49-F238E27FC236}">
                  <a16:creationId xmlns:a16="http://schemas.microsoft.com/office/drawing/2014/main" id="{C918B50A-3D3E-4A47-9CE1-81E76F8F3E15}"/>
                </a:ext>
              </a:extLst>
            </p:cNvPr>
            <p:cNvCxnSpPr>
              <a:cxnSpLocks/>
              <a:endCxn id="24" idx="0"/>
            </p:cNvCxnSpPr>
            <p:nvPr/>
          </p:nvCxnSpPr>
          <p:spPr>
            <a:xfrm>
              <a:off x="10741125" y="5450906"/>
              <a:ext cx="277311" cy="527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5BF5B7-3AA9-4B49-BA5C-7358EA6E0F30}"/>
                </a:ext>
              </a:extLst>
            </p:cNvPr>
            <p:cNvSpPr txBox="1"/>
            <p:nvPr/>
          </p:nvSpPr>
          <p:spPr>
            <a:xfrm>
              <a:off x="10531764" y="5978466"/>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25" name="Rectangle 24">
              <a:extLst>
                <a:ext uri="{FF2B5EF4-FFF2-40B4-BE49-F238E27FC236}">
                  <a16:creationId xmlns:a16="http://schemas.microsoft.com/office/drawing/2014/main" id="{D05636A6-0EC6-425E-8907-ADF0CE905B44}"/>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6" name="Rectangle 25">
              <a:extLst>
                <a:ext uri="{FF2B5EF4-FFF2-40B4-BE49-F238E27FC236}">
                  <a16:creationId xmlns:a16="http://schemas.microsoft.com/office/drawing/2014/main" id="{58B8FE1E-15D3-4AA1-82DF-BBAA6B41B734}"/>
                </a:ext>
              </a:extLst>
            </p:cNvPr>
            <p:cNvSpPr/>
            <p:nvPr/>
          </p:nvSpPr>
          <p:spPr>
            <a:xfrm>
              <a:off x="9026194" y="3686264"/>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7" name="Rectangle 26">
              <a:extLst>
                <a:ext uri="{FF2B5EF4-FFF2-40B4-BE49-F238E27FC236}">
                  <a16:creationId xmlns:a16="http://schemas.microsoft.com/office/drawing/2014/main" id="{7CEF7DE7-0250-462B-BA63-D34E1F658201}"/>
                </a:ext>
              </a:extLst>
            </p:cNvPr>
            <p:cNvSpPr/>
            <p:nvPr/>
          </p:nvSpPr>
          <p:spPr>
            <a:xfrm>
              <a:off x="9757841" y="5150995"/>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32" name="Straight Arrow Connector 31">
              <a:extLst>
                <a:ext uri="{FF2B5EF4-FFF2-40B4-BE49-F238E27FC236}">
                  <a16:creationId xmlns:a16="http://schemas.microsoft.com/office/drawing/2014/main" id="{D70BC431-803D-452A-8F36-990B7EBDA0AA}"/>
                </a:ext>
              </a:extLst>
            </p:cNvPr>
            <p:cNvCxnSpPr>
              <a:cxnSpLocks/>
              <a:endCxn id="33" idx="0"/>
            </p:cNvCxnSpPr>
            <p:nvPr/>
          </p:nvCxnSpPr>
          <p:spPr>
            <a:xfrm flipH="1">
              <a:off x="9834240" y="5450906"/>
              <a:ext cx="261931" cy="5068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2333B5-D83A-4AD1-BA04-DEE889C7D6D0}"/>
                </a:ext>
              </a:extLst>
            </p:cNvPr>
            <p:cNvSpPr txBox="1"/>
            <p:nvPr/>
          </p:nvSpPr>
          <p:spPr>
            <a:xfrm>
              <a:off x="9347568" y="5957793"/>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cxnSp>
          <p:nvCxnSpPr>
            <p:cNvPr id="43" name="Straight Arrow Connector 42">
              <a:extLst>
                <a:ext uri="{FF2B5EF4-FFF2-40B4-BE49-F238E27FC236}">
                  <a16:creationId xmlns:a16="http://schemas.microsoft.com/office/drawing/2014/main" id="{E641D441-5ED4-47A1-A412-89ADC09E7820}"/>
                </a:ext>
              </a:extLst>
            </p:cNvPr>
            <p:cNvCxnSpPr>
              <a:cxnSpLocks/>
              <a:endCxn id="44" idx="0"/>
            </p:cNvCxnSpPr>
            <p:nvPr/>
          </p:nvCxnSpPr>
          <p:spPr>
            <a:xfrm flipH="1">
              <a:off x="9071452" y="3986167"/>
              <a:ext cx="261931" cy="5068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553B893-C7CE-40B6-A783-BB54D8976661}"/>
                </a:ext>
              </a:extLst>
            </p:cNvPr>
            <p:cNvSpPr txBox="1"/>
            <p:nvPr/>
          </p:nvSpPr>
          <p:spPr>
            <a:xfrm>
              <a:off x="8584780" y="4493054"/>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cxnSp>
          <p:nvCxnSpPr>
            <p:cNvPr id="45" name="Straight Arrow Connector 44">
              <a:extLst>
                <a:ext uri="{FF2B5EF4-FFF2-40B4-BE49-F238E27FC236}">
                  <a16:creationId xmlns:a16="http://schemas.microsoft.com/office/drawing/2014/main" id="{471F3B39-8131-435F-A06D-ECD664464EA0}"/>
                </a:ext>
              </a:extLst>
            </p:cNvPr>
            <p:cNvCxnSpPr>
              <a:cxnSpLocks/>
              <a:endCxn id="46" idx="0"/>
            </p:cNvCxnSpPr>
            <p:nvPr/>
          </p:nvCxnSpPr>
          <p:spPr>
            <a:xfrm flipH="1">
              <a:off x="8332127" y="2562491"/>
              <a:ext cx="261931" cy="5068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DCF3276-7EE7-49B1-90E0-69F4BE24FAEC}"/>
                </a:ext>
              </a:extLst>
            </p:cNvPr>
            <p:cNvSpPr txBox="1"/>
            <p:nvPr/>
          </p:nvSpPr>
          <p:spPr>
            <a:xfrm>
              <a:off x="7845455" y="3069378"/>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54" name="TextBox 53">
              <a:extLst>
                <a:ext uri="{FF2B5EF4-FFF2-40B4-BE49-F238E27FC236}">
                  <a16:creationId xmlns:a16="http://schemas.microsoft.com/office/drawing/2014/main" id="{9FEB3E57-93CA-4ACD-BD23-728458B75CB9}"/>
                </a:ext>
              </a:extLst>
            </p:cNvPr>
            <p:cNvSpPr txBox="1"/>
            <p:nvPr/>
          </p:nvSpPr>
          <p:spPr>
            <a:xfrm>
              <a:off x="9581550" y="1757616"/>
              <a:ext cx="614335" cy="369332"/>
            </a:xfrm>
            <a:prstGeom prst="rect">
              <a:avLst/>
            </a:prstGeom>
            <a:noFill/>
          </p:spPr>
          <p:txBody>
            <a:bodyPr wrap="none" rtlCol="0">
              <a:spAutoFit/>
            </a:bodyPr>
            <a:lstStyle/>
            <a:p>
              <a:pPr algn="ctr"/>
              <a:r>
                <a:rPr lang="en-US" i="1" dirty="0"/>
                <a:t>data</a:t>
              </a:r>
            </a:p>
          </p:txBody>
        </p:sp>
        <p:sp>
          <p:nvSpPr>
            <p:cNvPr id="55" name="TextBox 54">
              <a:extLst>
                <a:ext uri="{FF2B5EF4-FFF2-40B4-BE49-F238E27FC236}">
                  <a16:creationId xmlns:a16="http://schemas.microsoft.com/office/drawing/2014/main" id="{6D6A4B18-12F4-4B13-911F-D5229EAB2F8A}"/>
                </a:ext>
              </a:extLst>
            </p:cNvPr>
            <p:cNvSpPr txBox="1"/>
            <p:nvPr/>
          </p:nvSpPr>
          <p:spPr>
            <a:xfrm>
              <a:off x="9574689" y="2359736"/>
              <a:ext cx="628057" cy="369332"/>
            </a:xfrm>
            <a:prstGeom prst="rect">
              <a:avLst/>
            </a:prstGeom>
            <a:noFill/>
          </p:spPr>
          <p:txBody>
            <a:bodyPr wrap="none" rtlCol="0">
              <a:spAutoFit/>
            </a:bodyPr>
            <a:lstStyle/>
            <a:p>
              <a:pPr algn="ctr"/>
              <a:r>
                <a:rPr lang="en-US" i="1" dirty="0"/>
                <a:t>right</a:t>
              </a:r>
            </a:p>
          </p:txBody>
        </p:sp>
        <p:sp>
          <p:nvSpPr>
            <p:cNvPr id="56" name="TextBox 55">
              <a:extLst>
                <a:ext uri="{FF2B5EF4-FFF2-40B4-BE49-F238E27FC236}">
                  <a16:creationId xmlns:a16="http://schemas.microsoft.com/office/drawing/2014/main" id="{573E2A81-CFC3-4F24-9575-4FE17387A070}"/>
                </a:ext>
              </a:extLst>
            </p:cNvPr>
            <p:cNvSpPr txBox="1"/>
            <p:nvPr/>
          </p:nvSpPr>
          <p:spPr>
            <a:xfrm>
              <a:off x="7788583" y="2382843"/>
              <a:ext cx="495393" cy="369332"/>
            </a:xfrm>
            <a:prstGeom prst="rect">
              <a:avLst/>
            </a:prstGeom>
            <a:noFill/>
          </p:spPr>
          <p:txBody>
            <a:bodyPr wrap="none" rtlCol="0">
              <a:spAutoFit/>
            </a:bodyPr>
            <a:lstStyle/>
            <a:p>
              <a:pPr algn="ctr"/>
              <a:r>
                <a:rPr lang="en-US" i="1" dirty="0"/>
                <a:t>left</a:t>
              </a:r>
            </a:p>
          </p:txBody>
        </p:sp>
      </p:grpSp>
      <p:pic>
        <p:nvPicPr>
          <p:cNvPr id="4" name="Picture 4" descr="Cartoon tree png images | PNGEgg">
            <a:extLst>
              <a:ext uri="{FF2B5EF4-FFF2-40B4-BE49-F238E27FC236}">
                <a16:creationId xmlns:a16="http://schemas.microsoft.com/office/drawing/2014/main" id="{CCFF3C4F-4015-0748-E59E-84E20075F5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018" b="98214" l="1778" r="98667">
                        <a14:foregroundMark x1="5333" y1="50000" x2="5333" y2="43750"/>
                        <a14:foregroundMark x1="8444" y1="29018" x2="4000" y2="27232"/>
                        <a14:foregroundMark x1="3111" y1="43750" x2="2222" y2="44196"/>
                        <a14:foregroundMark x1="45333" y1="10714" x2="64000" y2="4018"/>
                        <a14:foregroundMark x1="88889" y1="49554" x2="94667" y2="54464"/>
                        <a14:foregroundMark x1="91556" y1="46875" x2="98667" y2="52232"/>
                        <a14:foregroundMark x1="49778" y1="88839" x2="52889" y2="98214"/>
                      </a14:backgroundRemoval>
                    </a14:imgEffect>
                  </a14:imgLayer>
                </a14:imgProps>
              </a:ext>
              <a:ext uri="{28A0092B-C50C-407E-A947-70E740481C1C}">
                <a14:useLocalDpi xmlns:a14="http://schemas.microsoft.com/office/drawing/2010/main" val="0"/>
              </a:ext>
            </a:extLst>
          </a:blip>
          <a:srcRect/>
          <a:stretch>
            <a:fillRect/>
          </a:stretch>
        </p:blipFill>
        <p:spPr bwMode="auto">
          <a:xfrm>
            <a:off x="5290665" y="4915179"/>
            <a:ext cx="1951495" cy="194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42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870-2373-2B03-570C-6B3CE09FAFB6}"/>
              </a:ext>
            </a:extLst>
          </p:cNvPr>
          <p:cNvSpPr>
            <a:spLocks noGrp="1"/>
          </p:cNvSpPr>
          <p:nvPr>
            <p:ph type="title"/>
          </p:nvPr>
        </p:nvSpPr>
        <p:spPr/>
        <p:txBody>
          <a:bodyPr/>
          <a:lstStyle/>
          <a:p>
            <a:r>
              <a:rPr lang="en-US" dirty="0"/>
              <a:t>Binary Trees: root and leaves</a:t>
            </a:r>
          </a:p>
        </p:txBody>
      </p:sp>
      <p:sp>
        <p:nvSpPr>
          <p:cNvPr id="3" name="Content Placeholder 2">
            <a:extLst>
              <a:ext uri="{FF2B5EF4-FFF2-40B4-BE49-F238E27FC236}">
                <a16:creationId xmlns:a16="http://schemas.microsoft.com/office/drawing/2014/main" id="{8D365F00-1F12-0E48-0722-69545AF4853F}"/>
              </a:ext>
            </a:extLst>
          </p:cNvPr>
          <p:cNvSpPr>
            <a:spLocks noGrp="1"/>
          </p:cNvSpPr>
          <p:nvPr>
            <p:ph idx="1"/>
          </p:nvPr>
        </p:nvSpPr>
        <p:spPr>
          <a:xfrm>
            <a:off x="838200" y="1358379"/>
            <a:ext cx="10515600" cy="5610312"/>
          </a:xfrm>
        </p:spPr>
        <p:txBody>
          <a:bodyPr>
            <a:normAutofit/>
          </a:bodyPr>
          <a:lstStyle/>
          <a:p>
            <a:r>
              <a:rPr lang="en-US" dirty="0"/>
              <a:t>Last data structure of the quarter!</a:t>
            </a:r>
          </a:p>
          <a:p>
            <a:pPr lvl="1"/>
            <a:r>
              <a:rPr lang="en-US" dirty="0"/>
              <a:t>Very similar to </a:t>
            </a:r>
            <a:r>
              <a:rPr lang="en-US" dirty="0" err="1">
                <a:latin typeface="Consolas" panose="020B0609020204030204" pitchFamily="49" charset="0"/>
              </a:rPr>
              <a:t>LinkedLists</a:t>
            </a:r>
            <a:r>
              <a:rPr lang="en-US" dirty="0"/>
              <a:t>…</a:t>
            </a:r>
          </a:p>
          <a:p>
            <a:pPr marL="0" indent="0">
              <a:buNone/>
            </a:pPr>
            <a:endParaRPr lang="en-US" dirty="0"/>
          </a:p>
          <a:p>
            <a:r>
              <a:rPr lang="en-US" dirty="0"/>
              <a:t>Linked </a:t>
            </a:r>
            <a:r>
              <a:rPr lang="en-US" dirty="0" err="1">
                <a:latin typeface="Consolas" panose="020B0609020204030204" pitchFamily="49" charset="0"/>
              </a:rPr>
              <a:t>TreeNodes</a:t>
            </a:r>
            <a:r>
              <a:rPr lang="en-US" dirty="0"/>
              <a:t> w/ 3 fields:</a:t>
            </a:r>
          </a:p>
          <a:p>
            <a:pPr lvl="1"/>
            <a:r>
              <a:rPr lang="en-US" dirty="0"/>
              <a:t>int data, </a:t>
            </a:r>
            <a:r>
              <a:rPr lang="en-US" dirty="0" err="1">
                <a:latin typeface="Consolas" panose="020B0609020204030204" pitchFamily="49" charset="0"/>
              </a:rPr>
              <a:t>TreeNode</a:t>
            </a:r>
            <a:r>
              <a:rPr lang="en-US" dirty="0"/>
              <a:t> left, </a:t>
            </a:r>
            <a:r>
              <a:rPr lang="en-US" dirty="0" err="1">
                <a:latin typeface="Consolas" panose="020B0609020204030204" pitchFamily="49" charset="0"/>
              </a:rPr>
              <a:t>TreeNode</a:t>
            </a:r>
            <a:r>
              <a:rPr lang="en-US" dirty="0"/>
              <a:t> right</a:t>
            </a:r>
          </a:p>
          <a:p>
            <a:pPr lvl="1"/>
            <a:r>
              <a:rPr lang="en-US" dirty="0"/>
              <a:t>Doubly complicated!</a:t>
            </a:r>
          </a:p>
          <a:p>
            <a:pPr lvl="1"/>
            <a:endParaRPr lang="en-US" dirty="0"/>
          </a:p>
          <a:p>
            <a:r>
              <a:rPr lang="en-US" dirty="0"/>
              <a:t>Similar to trees?</a:t>
            </a:r>
          </a:p>
          <a:p>
            <a:pPr lvl="1"/>
            <a:r>
              <a:rPr lang="en-US" dirty="0"/>
              <a:t>Close enough!</a:t>
            </a:r>
          </a:p>
          <a:p>
            <a:pPr lvl="1"/>
            <a:r>
              <a:rPr lang="en-US" dirty="0"/>
              <a:t>Terminology: root / leaves</a:t>
            </a:r>
          </a:p>
          <a:p>
            <a:pPr lvl="1"/>
            <a:endParaRPr lang="en-US" dirty="0"/>
          </a:p>
          <a:p>
            <a:r>
              <a:rPr lang="en-US" dirty="0"/>
              <a:t>Other terminology as well</a:t>
            </a:r>
          </a:p>
          <a:p>
            <a:endParaRPr lang="en-US" dirty="0"/>
          </a:p>
          <a:p>
            <a:endParaRPr lang="en-US" dirty="0"/>
          </a:p>
          <a:p>
            <a:endParaRPr lang="en-US" dirty="0"/>
          </a:p>
          <a:p>
            <a:pPr lvl="1"/>
            <a:endParaRPr lang="en-US" dirty="0"/>
          </a:p>
          <a:p>
            <a:endParaRPr lang="en-US" dirty="0"/>
          </a:p>
          <a:p>
            <a:pPr marL="0" indent="0">
              <a:buNone/>
            </a:pPr>
            <a:endParaRPr lang="en-US" dirty="0"/>
          </a:p>
          <a:p>
            <a:pPr lvl="1"/>
            <a:endParaRPr lang="en-US" dirty="0"/>
          </a:p>
        </p:txBody>
      </p:sp>
      <p:pic>
        <p:nvPicPr>
          <p:cNvPr id="2052" name="Picture 4" descr="Cartoon tree png images | PNGEgg">
            <a:extLst>
              <a:ext uri="{FF2B5EF4-FFF2-40B4-BE49-F238E27FC236}">
                <a16:creationId xmlns:a16="http://schemas.microsoft.com/office/drawing/2014/main" id="{A8D7D062-B36E-46A3-A2E9-C4A8F828F11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018" b="98214" l="1778" r="98667">
                        <a14:foregroundMark x1="5333" y1="50000" x2="5333" y2="43750"/>
                        <a14:foregroundMark x1="8444" y1="29018" x2="4000" y2="27232"/>
                        <a14:foregroundMark x1="3111" y1="43750" x2="2222" y2="44196"/>
                        <a14:foregroundMark x1="45333" y1="10714" x2="64000" y2="4018"/>
                        <a14:foregroundMark x1="88889" y1="49554" x2="94667" y2="54464"/>
                        <a14:foregroundMark x1="91556" y1="46875" x2="98667" y2="52232"/>
                        <a14:foregroundMark x1="49778" y1="88839" x2="52889" y2="98214"/>
                      </a14:backgroundRemoval>
                    </a14:imgEffect>
                  </a14:imgLayer>
                </a14:imgProps>
              </a:ext>
              <a:ext uri="{28A0092B-C50C-407E-A947-70E740481C1C}">
                <a14:useLocalDpi xmlns:a14="http://schemas.microsoft.com/office/drawing/2010/main" val="0"/>
              </a:ext>
            </a:extLst>
          </a:blip>
          <a:srcRect/>
          <a:stretch>
            <a:fillRect/>
          </a:stretch>
        </p:blipFill>
        <p:spPr bwMode="auto">
          <a:xfrm>
            <a:off x="5290665" y="4915179"/>
            <a:ext cx="1951495" cy="194282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descr="binary tree depiction with overallRoot variable at the top, holding a reference to a TreeNode holding data 1, left reference null and right reference pointing to another TreeNode holding data 2, left reference pointing to another TreeNode holding data 4 and left and right references null, and 2's right reference pointing to another TreeNode holding data 3, left and right references null&#10;&#10;1 node is labeled &quot;root&quot; and 4 and 3 nodes are labeled &quot;leaves&quot;">
            <a:extLst>
              <a:ext uri="{FF2B5EF4-FFF2-40B4-BE49-F238E27FC236}">
                <a16:creationId xmlns:a16="http://schemas.microsoft.com/office/drawing/2014/main" id="{031665BD-D8E9-4D68-B440-26C70D98CA8D}"/>
              </a:ext>
            </a:extLst>
          </p:cNvPr>
          <p:cNvGrpSpPr/>
          <p:nvPr/>
        </p:nvGrpSpPr>
        <p:grpSpPr>
          <a:xfrm>
            <a:off x="7788582" y="707972"/>
            <a:ext cx="3985398" cy="5794860"/>
            <a:chOff x="7788582" y="707972"/>
            <a:chExt cx="3985398" cy="5794860"/>
          </a:xfrm>
        </p:grpSpPr>
        <p:sp>
          <p:nvSpPr>
            <p:cNvPr id="5" name="Rectangle: Rounded Corners 4">
              <a:extLst>
                <a:ext uri="{FF2B5EF4-FFF2-40B4-BE49-F238E27FC236}">
                  <a16:creationId xmlns:a16="http://schemas.microsoft.com/office/drawing/2014/main" id="{FCD00CC0-3BBA-4F3E-BD02-0230656CA24A}"/>
                </a:ext>
              </a:extLst>
            </p:cNvPr>
            <p:cNvSpPr/>
            <p:nvPr/>
          </p:nvSpPr>
          <p:spPr>
            <a:xfrm>
              <a:off x="7788582" y="1464912"/>
              <a:ext cx="2414163" cy="1465287"/>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BCB125E5-D436-48CF-B859-21F69B47198D}"/>
                </a:ext>
              </a:extLst>
            </p:cNvPr>
            <p:cNvSpPr/>
            <p:nvPr/>
          </p:nvSpPr>
          <p:spPr>
            <a:xfrm>
              <a:off x="8065971" y="4408587"/>
              <a:ext cx="3176336" cy="1465287"/>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6BF6AE-8662-43C8-B2CF-CB213563824F}"/>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0" name="TextBox 9">
              <a:extLst>
                <a:ext uri="{FF2B5EF4-FFF2-40B4-BE49-F238E27FC236}">
                  <a16:creationId xmlns:a16="http://schemas.microsoft.com/office/drawing/2014/main" id="{7CE6086E-8E0D-484D-8F82-953E8A0C6875}"/>
                </a:ext>
              </a:extLst>
            </p:cNvPr>
            <p:cNvSpPr txBox="1"/>
            <p:nvPr/>
          </p:nvSpPr>
          <p:spPr>
            <a:xfrm>
              <a:off x="8736516" y="1676739"/>
              <a:ext cx="410690" cy="584775"/>
            </a:xfrm>
            <a:prstGeom prst="rect">
              <a:avLst/>
            </a:prstGeom>
            <a:noFill/>
          </p:spPr>
          <p:txBody>
            <a:bodyPr wrap="none" rtlCol="0">
              <a:spAutoFit/>
            </a:bodyPr>
            <a:lstStyle/>
            <a:p>
              <a:r>
                <a:rPr lang="en-US" sz="3200" dirty="0">
                  <a:latin typeface="Consolas" panose="020B0609020204030204" pitchFamily="49" charset="0"/>
                </a:rPr>
                <a:t>1</a:t>
              </a:r>
            </a:p>
          </p:txBody>
        </p:sp>
        <p:cxnSp>
          <p:nvCxnSpPr>
            <p:cNvPr id="11" name="Straight Arrow Connector 10">
              <a:extLst>
                <a:ext uri="{FF2B5EF4-FFF2-40B4-BE49-F238E27FC236}">
                  <a16:creationId xmlns:a16="http://schemas.microsoft.com/office/drawing/2014/main" id="{DEA8DB78-B6ED-4BF5-B15E-CA29C93DAFB7}"/>
                </a:ext>
              </a:extLst>
            </p:cNvPr>
            <p:cNvCxnSpPr>
              <a:cxnSpLocks/>
            </p:cNvCxnSpPr>
            <p:nvPr/>
          </p:nvCxnSpPr>
          <p:spPr>
            <a:xfrm>
              <a:off x="8934272" y="1203869"/>
              <a:ext cx="0" cy="4420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1936EB8-130B-401A-A801-B6F388C7C027}"/>
                </a:ext>
              </a:extLst>
            </p:cNvPr>
            <p:cNvSpPr/>
            <p:nvPr/>
          </p:nvSpPr>
          <p:spPr>
            <a:xfrm>
              <a:off x="8777926" y="1049359"/>
              <a:ext cx="312550" cy="3090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3" name="TextBox 12">
              <a:extLst>
                <a:ext uri="{FF2B5EF4-FFF2-40B4-BE49-F238E27FC236}">
                  <a16:creationId xmlns:a16="http://schemas.microsoft.com/office/drawing/2014/main" id="{2C0E36AA-3521-4F2D-B933-97EA89C50A55}"/>
                </a:ext>
              </a:extLst>
            </p:cNvPr>
            <p:cNvSpPr txBox="1"/>
            <p:nvPr/>
          </p:nvSpPr>
          <p:spPr>
            <a:xfrm>
              <a:off x="8300054" y="707972"/>
              <a:ext cx="1268296" cy="369332"/>
            </a:xfrm>
            <a:prstGeom prst="rect">
              <a:avLst/>
            </a:prstGeom>
            <a:noFill/>
          </p:spPr>
          <p:txBody>
            <a:bodyPr wrap="none" rtlCol="0">
              <a:spAutoFit/>
            </a:bodyPr>
            <a:lstStyle/>
            <a:p>
              <a:pPr algn="ctr"/>
              <a:r>
                <a:rPr lang="en-US" dirty="0" err="1"/>
                <a:t>overallRoot</a:t>
              </a:r>
              <a:endParaRPr lang="en-US" dirty="0"/>
            </a:p>
          </p:txBody>
        </p:sp>
        <p:sp>
          <p:nvSpPr>
            <p:cNvPr id="14" name="Rectangle 13">
              <a:extLst>
                <a:ext uri="{FF2B5EF4-FFF2-40B4-BE49-F238E27FC236}">
                  <a16:creationId xmlns:a16="http://schemas.microsoft.com/office/drawing/2014/main" id="{F8D2DD9C-E37F-4482-80E3-0FA1108FDC94}"/>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5" name="Rectangle 14">
              <a:extLst>
                <a:ext uri="{FF2B5EF4-FFF2-40B4-BE49-F238E27FC236}">
                  <a16:creationId xmlns:a16="http://schemas.microsoft.com/office/drawing/2014/main" id="{903CB015-ABB8-4BEC-8194-D97E043FBB4A}"/>
                </a:ext>
              </a:extLst>
            </p:cNvPr>
            <p:cNvSpPr/>
            <p:nvPr/>
          </p:nvSpPr>
          <p:spPr>
            <a:xfrm>
              <a:off x="9025378" y="3086442"/>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6" name="TextBox 15">
              <a:extLst>
                <a:ext uri="{FF2B5EF4-FFF2-40B4-BE49-F238E27FC236}">
                  <a16:creationId xmlns:a16="http://schemas.microsoft.com/office/drawing/2014/main" id="{A0ABA1F8-5EB8-4D0E-91F5-FC085E9566B5}"/>
                </a:ext>
              </a:extLst>
            </p:cNvPr>
            <p:cNvSpPr txBox="1"/>
            <p:nvPr/>
          </p:nvSpPr>
          <p:spPr>
            <a:xfrm>
              <a:off x="9466661" y="3090011"/>
              <a:ext cx="410690" cy="584775"/>
            </a:xfrm>
            <a:prstGeom prst="rect">
              <a:avLst/>
            </a:prstGeom>
            <a:noFill/>
          </p:spPr>
          <p:txBody>
            <a:bodyPr wrap="none" rtlCol="0">
              <a:spAutoFit/>
            </a:bodyPr>
            <a:lstStyle/>
            <a:p>
              <a:r>
                <a:rPr lang="en-US" sz="3200" dirty="0">
                  <a:latin typeface="Consolas" panose="020B0609020204030204" pitchFamily="49" charset="0"/>
                </a:rPr>
                <a:t>2</a:t>
              </a:r>
            </a:p>
          </p:txBody>
        </p:sp>
        <p:cxnSp>
          <p:nvCxnSpPr>
            <p:cNvPr id="17" name="Straight Arrow Connector 16">
              <a:extLst>
                <a:ext uri="{FF2B5EF4-FFF2-40B4-BE49-F238E27FC236}">
                  <a16:creationId xmlns:a16="http://schemas.microsoft.com/office/drawing/2014/main" id="{DB24306F-7639-4F66-8832-9A69380C1151}"/>
                </a:ext>
              </a:extLst>
            </p:cNvPr>
            <p:cNvCxnSpPr>
              <a:cxnSpLocks/>
              <a:endCxn id="15" idx="0"/>
            </p:cNvCxnSpPr>
            <p:nvPr/>
          </p:nvCxnSpPr>
          <p:spPr>
            <a:xfrm>
              <a:off x="9259258" y="2562491"/>
              <a:ext cx="413399" cy="5239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27413AF-2812-466A-8242-1EEFCDE9BBD5}"/>
                </a:ext>
              </a:extLst>
            </p:cNvPr>
            <p:cNvSpPr/>
            <p:nvPr/>
          </p:nvSpPr>
          <p:spPr>
            <a:xfrm>
              <a:off x="9674123" y="3686264"/>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9" name="Rectangle 18">
              <a:extLst>
                <a:ext uri="{FF2B5EF4-FFF2-40B4-BE49-F238E27FC236}">
                  <a16:creationId xmlns:a16="http://schemas.microsoft.com/office/drawing/2014/main" id="{A702F990-622E-465F-B944-F97CB3C3515E}"/>
                </a:ext>
              </a:extLst>
            </p:cNvPr>
            <p:cNvSpPr/>
            <p:nvPr/>
          </p:nvSpPr>
          <p:spPr>
            <a:xfrm>
              <a:off x="9757841" y="4551173"/>
              <a:ext cx="1290766"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0" name="TextBox 19">
              <a:extLst>
                <a:ext uri="{FF2B5EF4-FFF2-40B4-BE49-F238E27FC236}">
                  <a16:creationId xmlns:a16="http://schemas.microsoft.com/office/drawing/2014/main" id="{B50F3BC1-F56F-495D-86BB-5EBF2133F2F3}"/>
                </a:ext>
              </a:extLst>
            </p:cNvPr>
            <p:cNvSpPr txBox="1"/>
            <p:nvPr/>
          </p:nvSpPr>
          <p:spPr>
            <a:xfrm>
              <a:off x="10196603" y="4558696"/>
              <a:ext cx="410690" cy="584775"/>
            </a:xfrm>
            <a:prstGeom prst="rect">
              <a:avLst/>
            </a:prstGeom>
            <a:noFill/>
          </p:spPr>
          <p:txBody>
            <a:bodyPr wrap="none" rtlCol="0">
              <a:spAutoFit/>
            </a:bodyPr>
            <a:lstStyle/>
            <a:p>
              <a:r>
                <a:rPr lang="en-US" sz="3200" dirty="0">
                  <a:latin typeface="Consolas" panose="020B0609020204030204" pitchFamily="49" charset="0"/>
                </a:rPr>
                <a:t>3</a:t>
              </a:r>
            </a:p>
          </p:txBody>
        </p:sp>
        <p:cxnSp>
          <p:nvCxnSpPr>
            <p:cNvPr id="21" name="Straight Arrow Connector 20">
              <a:extLst>
                <a:ext uri="{FF2B5EF4-FFF2-40B4-BE49-F238E27FC236}">
                  <a16:creationId xmlns:a16="http://schemas.microsoft.com/office/drawing/2014/main" id="{FB51A3CD-073E-4907-9363-35990918AE54}"/>
                </a:ext>
              </a:extLst>
            </p:cNvPr>
            <p:cNvCxnSpPr>
              <a:cxnSpLocks/>
              <a:endCxn id="20" idx="0"/>
            </p:cNvCxnSpPr>
            <p:nvPr/>
          </p:nvCxnSpPr>
          <p:spPr>
            <a:xfrm>
              <a:off x="9997029" y="3986167"/>
              <a:ext cx="404919" cy="5725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78F5B24-4562-4D94-AB0E-30C588EC7B96}"/>
                </a:ext>
              </a:extLst>
            </p:cNvPr>
            <p:cNvSpPr/>
            <p:nvPr/>
          </p:nvSpPr>
          <p:spPr>
            <a:xfrm>
              <a:off x="10402795" y="5150995"/>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23" name="Straight Arrow Connector 22">
              <a:extLst>
                <a:ext uri="{FF2B5EF4-FFF2-40B4-BE49-F238E27FC236}">
                  <a16:creationId xmlns:a16="http://schemas.microsoft.com/office/drawing/2014/main" id="{C918B50A-3D3E-4A47-9CE1-81E76F8F3E15}"/>
                </a:ext>
              </a:extLst>
            </p:cNvPr>
            <p:cNvCxnSpPr>
              <a:cxnSpLocks/>
              <a:endCxn id="24" idx="0"/>
            </p:cNvCxnSpPr>
            <p:nvPr/>
          </p:nvCxnSpPr>
          <p:spPr>
            <a:xfrm>
              <a:off x="10741125" y="5450906"/>
              <a:ext cx="277311" cy="527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5BF5B7-3AA9-4B49-BA5C-7358EA6E0F30}"/>
                </a:ext>
              </a:extLst>
            </p:cNvPr>
            <p:cNvSpPr txBox="1"/>
            <p:nvPr/>
          </p:nvSpPr>
          <p:spPr>
            <a:xfrm>
              <a:off x="10531764" y="5978466"/>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25" name="Rectangle 24">
              <a:extLst>
                <a:ext uri="{FF2B5EF4-FFF2-40B4-BE49-F238E27FC236}">
                  <a16:creationId xmlns:a16="http://schemas.microsoft.com/office/drawing/2014/main" id="{D05636A6-0EC6-425E-8907-ADF0CE905B44}"/>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6" name="Rectangle 25">
              <a:extLst>
                <a:ext uri="{FF2B5EF4-FFF2-40B4-BE49-F238E27FC236}">
                  <a16:creationId xmlns:a16="http://schemas.microsoft.com/office/drawing/2014/main" id="{58B8FE1E-15D3-4AA1-82DF-BBAA6B41B734}"/>
                </a:ext>
              </a:extLst>
            </p:cNvPr>
            <p:cNvSpPr/>
            <p:nvPr/>
          </p:nvSpPr>
          <p:spPr>
            <a:xfrm>
              <a:off x="9026194" y="3686264"/>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27" name="Rectangle 26">
              <a:extLst>
                <a:ext uri="{FF2B5EF4-FFF2-40B4-BE49-F238E27FC236}">
                  <a16:creationId xmlns:a16="http://schemas.microsoft.com/office/drawing/2014/main" id="{7CEF7DE7-0250-462B-BA63-D34E1F658201}"/>
                </a:ext>
              </a:extLst>
            </p:cNvPr>
            <p:cNvSpPr/>
            <p:nvPr/>
          </p:nvSpPr>
          <p:spPr>
            <a:xfrm>
              <a:off x="9757841" y="5150995"/>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32" name="Straight Arrow Connector 31">
              <a:extLst>
                <a:ext uri="{FF2B5EF4-FFF2-40B4-BE49-F238E27FC236}">
                  <a16:creationId xmlns:a16="http://schemas.microsoft.com/office/drawing/2014/main" id="{D70BC431-803D-452A-8F36-990B7EBDA0AA}"/>
                </a:ext>
              </a:extLst>
            </p:cNvPr>
            <p:cNvCxnSpPr>
              <a:cxnSpLocks/>
            </p:cNvCxnSpPr>
            <p:nvPr/>
          </p:nvCxnSpPr>
          <p:spPr>
            <a:xfrm flipH="1">
              <a:off x="9822873" y="5471579"/>
              <a:ext cx="261931" cy="5068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2333B5-D83A-4AD1-BA04-DEE889C7D6D0}"/>
                </a:ext>
              </a:extLst>
            </p:cNvPr>
            <p:cNvSpPr txBox="1"/>
            <p:nvPr/>
          </p:nvSpPr>
          <p:spPr>
            <a:xfrm>
              <a:off x="8797209" y="5974991"/>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cxnSp>
          <p:nvCxnSpPr>
            <p:cNvPr id="43" name="Straight Arrow Connector 42">
              <a:extLst>
                <a:ext uri="{FF2B5EF4-FFF2-40B4-BE49-F238E27FC236}">
                  <a16:creationId xmlns:a16="http://schemas.microsoft.com/office/drawing/2014/main" id="{E641D441-5ED4-47A1-A412-89ADC09E7820}"/>
                </a:ext>
              </a:extLst>
            </p:cNvPr>
            <p:cNvCxnSpPr>
              <a:cxnSpLocks/>
              <a:endCxn id="34" idx="0"/>
            </p:cNvCxnSpPr>
            <p:nvPr/>
          </p:nvCxnSpPr>
          <p:spPr>
            <a:xfrm flipH="1">
              <a:off x="8924243" y="3986167"/>
              <a:ext cx="409142" cy="5655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71F3B39-8131-435F-A06D-ECD664464EA0}"/>
                </a:ext>
              </a:extLst>
            </p:cNvPr>
            <p:cNvCxnSpPr>
              <a:cxnSpLocks/>
              <a:endCxn id="46" idx="0"/>
            </p:cNvCxnSpPr>
            <p:nvPr/>
          </p:nvCxnSpPr>
          <p:spPr>
            <a:xfrm flipH="1">
              <a:off x="8332127" y="2562491"/>
              <a:ext cx="261931" cy="5068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DCF3276-7EE7-49B1-90E0-69F4BE24FAEC}"/>
                </a:ext>
              </a:extLst>
            </p:cNvPr>
            <p:cNvSpPr txBox="1"/>
            <p:nvPr/>
          </p:nvSpPr>
          <p:spPr>
            <a:xfrm>
              <a:off x="7845455" y="3069378"/>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54" name="TextBox 53">
              <a:extLst>
                <a:ext uri="{FF2B5EF4-FFF2-40B4-BE49-F238E27FC236}">
                  <a16:creationId xmlns:a16="http://schemas.microsoft.com/office/drawing/2014/main" id="{9FEB3E57-93CA-4ACD-BD23-728458B75CB9}"/>
                </a:ext>
              </a:extLst>
            </p:cNvPr>
            <p:cNvSpPr txBox="1"/>
            <p:nvPr/>
          </p:nvSpPr>
          <p:spPr>
            <a:xfrm>
              <a:off x="9652723" y="1757616"/>
              <a:ext cx="614335" cy="369332"/>
            </a:xfrm>
            <a:prstGeom prst="rect">
              <a:avLst/>
            </a:prstGeom>
            <a:noFill/>
          </p:spPr>
          <p:txBody>
            <a:bodyPr wrap="none" rtlCol="0">
              <a:spAutoFit/>
            </a:bodyPr>
            <a:lstStyle/>
            <a:p>
              <a:pPr algn="ctr"/>
              <a:r>
                <a:rPr lang="en-US" i="1" dirty="0"/>
                <a:t>data</a:t>
              </a:r>
            </a:p>
          </p:txBody>
        </p:sp>
        <p:sp>
          <p:nvSpPr>
            <p:cNvPr id="55" name="TextBox 54">
              <a:extLst>
                <a:ext uri="{FF2B5EF4-FFF2-40B4-BE49-F238E27FC236}">
                  <a16:creationId xmlns:a16="http://schemas.microsoft.com/office/drawing/2014/main" id="{6D6A4B18-12F4-4B13-911F-D5229EAB2F8A}"/>
                </a:ext>
              </a:extLst>
            </p:cNvPr>
            <p:cNvSpPr txBox="1"/>
            <p:nvPr/>
          </p:nvSpPr>
          <p:spPr>
            <a:xfrm>
              <a:off x="9574689" y="2359736"/>
              <a:ext cx="628057" cy="369332"/>
            </a:xfrm>
            <a:prstGeom prst="rect">
              <a:avLst/>
            </a:prstGeom>
            <a:noFill/>
          </p:spPr>
          <p:txBody>
            <a:bodyPr wrap="none" rtlCol="0">
              <a:spAutoFit/>
            </a:bodyPr>
            <a:lstStyle/>
            <a:p>
              <a:pPr algn="ctr"/>
              <a:r>
                <a:rPr lang="en-US" i="1" dirty="0"/>
                <a:t>right</a:t>
              </a:r>
            </a:p>
          </p:txBody>
        </p:sp>
        <p:sp>
          <p:nvSpPr>
            <p:cNvPr id="56" name="TextBox 55">
              <a:extLst>
                <a:ext uri="{FF2B5EF4-FFF2-40B4-BE49-F238E27FC236}">
                  <a16:creationId xmlns:a16="http://schemas.microsoft.com/office/drawing/2014/main" id="{573E2A81-CFC3-4F24-9575-4FE17387A070}"/>
                </a:ext>
              </a:extLst>
            </p:cNvPr>
            <p:cNvSpPr txBox="1"/>
            <p:nvPr/>
          </p:nvSpPr>
          <p:spPr>
            <a:xfrm>
              <a:off x="7788583" y="2382843"/>
              <a:ext cx="495393" cy="369332"/>
            </a:xfrm>
            <a:prstGeom prst="rect">
              <a:avLst/>
            </a:prstGeom>
            <a:noFill/>
          </p:spPr>
          <p:txBody>
            <a:bodyPr wrap="none" rtlCol="0">
              <a:spAutoFit/>
            </a:bodyPr>
            <a:lstStyle/>
            <a:p>
              <a:pPr algn="ctr"/>
              <a:r>
                <a:rPr lang="en-US" i="1" dirty="0"/>
                <a:t>left</a:t>
              </a:r>
            </a:p>
          </p:txBody>
        </p:sp>
        <p:sp>
          <p:nvSpPr>
            <p:cNvPr id="34" name="Rectangle 33">
              <a:extLst>
                <a:ext uri="{FF2B5EF4-FFF2-40B4-BE49-F238E27FC236}">
                  <a16:creationId xmlns:a16="http://schemas.microsoft.com/office/drawing/2014/main" id="{6C5F711D-9CB6-42F4-8C45-63AF433729D3}"/>
                </a:ext>
              </a:extLst>
            </p:cNvPr>
            <p:cNvSpPr/>
            <p:nvPr/>
          </p:nvSpPr>
          <p:spPr>
            <a:xfrm>
              <a:off x="8278860" y="4551736"/>
              <a:ext cx="1290766"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35" name="TextBox 34">
              <a:extLst>
                <a:ext uri="{FF2B5EF4-FFF2-40B4-BE49-F238E27FC236}">
                  <a16:creationId xmlns:a16="http://schemas.microsoft.com/office/drawing/2014/main" id="{787D7E9A-EE49-412B-A677-1C759B2475B7}"/>
                </a:ext>
              </a:extLst>
            </p:cNvPr>
            <p:cNvSpPr txBox="1"/>
            <p:nvPr/>
          </p:nvSpPr>
          <p:spPr>
            <a:xfrm>
              <a:off x="8717622" y="4559259"/>
              <a:ext cx="410690" cy="584775"/>
            </a:xfrm>
            <a:prstGeom prst="rect">
              <a:avLst/>
            </a:prstGeom>
            <a:noFill/>
          </p:spPr>
          <p:txBody>
            <a:bodyPr wrap="none" rtlCol="0">
              <a:spAutoFit/>
            </a:bodyPr>
            <a:lstStyle/>
            <a:p>
              <a:r>
                <a:rPr lang="en-US" sz="3200" dirty="0">
                  <a:latin typeface="Consolas" panose="020B0609020204030204" pitchFamily="49" charset="0"/>
                </a:rPr>
                <a:t>4</a:t>
              </a:r>
            </a:p>
          </p:txBody>
        </p:sp>
        <p:sp>
          <p:nvSpPr>
            <p:cNvPr id="36" name="Rectangle 35">
              <a:extLst>
                <a:ext uri="{FF2B5EF4-FFF2-40B4-BE49-F238E27FC236}">
                  <a16:creationId xmlns:a16="http://schemas.microsoft.com/office/drawing/2014/main" id="{61F633B3-AF59-44A7-9CC0-5228DA1F443E}"/>
                </a:ext>
              </a:extLst>
            </p:cNvPr>
            <p:cNvSpPr/>
            <p:nvPr/>
          </p:nvSpPr>
          <p:spPr>
            <a:xfrm>
              <a:off x="8923814" y="515155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37" name="Straight Arrow Connector 36">
              <a:extLst>
                <a:ext uri="{FF2B5EF4-FFF2-40B4-BE49-F238E27FC236}">
                  <a16:creationId xmlns:a16="http://schemas.microsoft.com/office/drawing/2014/main" id="{13E6801B-E639-4316-918C-7E1513462223}"/>
                </a:ext>
              </a:extLst>
            </p:cNvPr>
            <p:cNvCxnSpPr>
              <a:cxnSpLocks/>
            </p:cNvCxnSpPr>
            <p:nvPr/>
          </p:nvCxnSpPr>
          <p:spPr>
            <a:xfrm>
              <a:off x="9262144" y="5451469"/>
              <a:ext cx="277311" cy="527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975B0C76-0B9B-43CC-A3B6-855BBC3CA466}"/>
                </a:ext>
              </a:extLst>
            </p:cNvPr>
            <p:cNvSpPr/>
            <p:nvPr/>
          </p:nvSpPr>
          <p:spPr>
            <a:xfrm>
              <a:off x="8278860" y="515155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40" name="Straight Arrow Connector 39">
              <a:extLst>
                <a:ext uri="{FF2B5EF4-FFF2-40B4-BE49-F238E27FC236}">
                  <a16:creationId xmlns:a16="http://schemas.microsoft.com/office/drawing/2014/main" id="{E55A9C8E-00B3-4F1C-B714-176DE02B7B1C}"/>
                </a:ext>
              </a:extLst>
            </p:cNvPr>
            <p:cNvCxnSpPr>
              <a:cxnSpLocks/>
              <a:endCxn id="51" idx="0"/>
            </p:cNvCxnSpPr>
            <p:nvPr/>
          </p:nvCxnSpPr>
          <p:spPr>
            <a:xfrm flipH="1">
              <a:off x="8355259" y="5451469"/>
              <a:ext cx="261932" cy="5160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A5B580F-0215-41F9-840E-EDDD9021F9CE}"/>
                </a:ext>
              </a:extLst>
            </p:cNvPr>
            <p:cNvSpPr txBox="1"/>
            <p:nvPr/>
          </p:nvSpPr>
          <p:spPr>
            <a:xfrm>
              <a:off x="7868587" y="5967547"/>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6" name="TextBox 5">
              <a:extLst>
                <a:ext uri="{FF2B5EF4-FFF2-40B4-BE49-F238E27FC236}">
                  <a16:creationId xmlns:a16="http://schemas.microsoft.com/office/drawing/2014/main" id="{F04E889E-FFB9-45E1-8898-DC96BEFA7A92}"/>
                </a:ext>
              </a:extLst>
            </p:cNvPr>
            <p:cNvSpPr txBox="1"/>
            <p:nvPr/>
          </p:nvSpPr>
          <p:spPr>
            <a:xfrm>
              <a:off x="9674123" y="886830"/>
              <a:ext cx="910634" cy="584775"/>
            </a:xfrm>
            <a:prstGeom prst="rect">
              <a:avLst/>
            </a:prstGeom>
            <a:noFill/>
          </p:spPr>
          <p:txBody>
            <a:bodyPr wrap="none" rtlCol="0">
              <a:spAutoFit/>
            </a:bodyPr>
            <a:lstStyle/>
            <a:p>
              <a:r>
                <a:rPr lang="en-US" sz="3200" b="1" dirty="0">
                  <a:solidFill>
                    <a:schemeClr val="accent5"/>
                  </a:solidFill>
                </a:rPr>
                <a:t>root</a:t>
              </a:r>
            </a:p>
          </p:txBody>
        </p:sp>
        <p:sp>
          <p:nvSpPr>
            <p:cNvPr id="47" name="TextBox 46">
              <a:extLst>
                <a:ext uri="{FF2B5EF4-FFF2-40B4-BE49-F238E27FC236}">
                  <a16:creationId xmlns:a16="http://schemas.microsoft.com/office/drawing/2014/main" id="{586C27C1-8C5B-487C-BEF1-0B35C7481EDA}"/>
                </a:ext>
              </a:extLst>
            </p:cNvPr>
            <p:cNvSpPr txBox="1"/>
            <p:nvPr/>
          </p:nvSpPr>
          <p:spPr>
            <a:xfrm>
              <a:off x="10524920" y="3806535"/>
              <a:ext cx="1249060" cy="584775"/>
            </a:xfrm>
            <a:prstGeom prst="rect">
              <a:avLst/>
            </a:prstGeom>
            <a:noFill/>
          </p:spPr>
          <p:txBody>
            <a:bodyPr wrap="none" rtlCol="0">
              <a:spAutoFit/>
            </a:bodyPr>
            <a:lstStyle/>
            <a:p>
              <a:r>
                <a:rPr lang="en-US" sz="3200" b="1" dirty="0">
                  <a:solidFill>
                    <a:schemeClr val="accent5"/>
                  </a:solidFill>
                </a:rPr>
                <a:t>leaves</a:t>
              </a:r>
            </a:p>
          </p:txBody>
        </p:sp>
        <p:sp>
          <p:nvSpPr>
            <p:cNvPr id="4" name="TextBox 3">
              <a:extLst>
                <a:ext uri="{FF2B5EF4-FFF2-40B4-BE49-F238E27FC236}">
                  <a16:creationId xmlns:a16="http://schemas.microsoft.com/office/drawing/2014/main" id="{F9EEA3F2-FC67-D668-3547-14A0D5765DB1}"/>
                </a:ext>
              </a:extLst>
            </p:cNvPr>
            <p:cNvSpPr txBox="1"/>
            <p:nvPr/>
          </p:nvSpPr>
          <p:spPr>
            <a:xfrm>
              <a:off x="9577675" y="5979612"/>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grpSp>
    </p:spTree>
    <p:extLst>
      <p:ext uri="{BB962C8B-B14F-4D97-AF65-F5344CB8AC3E}">
        <p14:creationId xmlns:p14="http://schemas.microsoft.com/office/powerpoint/2010/main" val="419455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3.33333E-6 L 0.25873 -0.35671 " pathEditMode="relative" rAng="0" ptsTypes="AA">
                                      <p:cBhvr>
                                        <p:cTn id="6" dur="2000" fill="hold"/>
                                        <p:tgtEl>
                                          <p:spTgt spid="2052"/>
                                        </p:tgtEl>
                                        <p:attrNameLst>
                                          <p:attrName>ppt_x</p:attrName>
                                          <p:attrName>ppt_y</p:attrName>
                                        </p:attrNameLst>
                                      </p:cBhvr>
                                      <p:rCtr x="12930" y="-17847"/>
                                    </p:animMotion>
                                  </p:childTnLst>
                                </p:cTn>
                              </p:par>
                              <p:par>
                                <p:cTn id="7" presetID="6" presetClass="emph" presetSubtype="0" fill="hold" nodeType="withEffect">
                                  <p:stCondLst>
                                    <p:cond delay="500"/>
                                  </p:stCondLst>
                                  <p:childTnLst>
                                    <p:animScale>
                                      <p:cBhvr>
                                        <p:cTn id="8" dur="2000" fill="hold"/>
                                        <p:tgtEl>
                                          <p:spTgt spid="2052"/>
                                        </p:tgtEl>
                                      </p:cBhvr>
                                      <p:by x="275000" y="275000"/>
                                    </p:animScale>
                                  </p:childTnLst>
                                </p:cTn>
                              </p:par>
                            </p:childTnLst>
                          </p:cTn>
                        </p:par>
                        <p:par>
                          <p:cTn id="9" fill="hold">
                            <p:stCondLst>
                              <p:cond delay="2500"/>
                            </p:stCondLst>
                            <p:childTnLst>
                              <p:par>
                                <p:cTn id="10" presetID="9" presetClass="emph" presetSubtype="0" nodeType="afterEffect">
                                  <p:stCondLst>
                                    <p:cond delay="0"/>
                                  </p:stCondLst>
                                  <p:childTnLst>
                                    <p:set>
                                      <p:cBhvr>
                                        <p:cTn id="11" dur="indefinite"/>
                                        <p:tgtEl>
                                          <p:spTgt spid="2052"/>
                                        </p:tgtEl>
                                        <p:attrNameLst>
                                          <p:attrName>style.opacity</p:attrName>
                                        </p:attrNameLst>
                                      </p:cBhvr>
                                      <p:to>
                                        <p:strVal val="0.5"/>
                                      </p:to>
                                    </p:set>
                                    <p:animEffect filter="image" prLst="opacity: 0.5">
                                      <p:cBhvr rctx="IE">
                                        <p:cTn id="12" dur="indefinite"/>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10800000">
                                      <p:cBhvr>
                                        <p:cTn id="16" dur="1000" fill="hold"/>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870-2373-2B03-570C-6B3CE09FAFB6}"/>
              </a:ext>
            </a:extLst>
          </p:cNvPr>
          <p:cNvSpPr>
            <a:spLocks noGrp="1"/>
          </p:cNvSpPr>
          <p:nvPr>
            <p:ph type="title"/>
          </p:nvPr>
        </p:nvSpPr>
        <p:spPr/>
        <p:txBody>
          <a:bodyPr/>
          <a:lstStyle/>
          <a:p>
            <a:r>
              <a:rPr lang="en-US" dirty="0"/>
              <a:t>Tree Terminology: parent/child</a:t>
            </a:r>
          </a:p>
        </p:txBody>
      </p:sp>
      <p:grpSp>
        <p:nvGrpSpPr>
          <p:cNvPr id="6" name="Group 5" descr="family tree, showing a parent and child relationship">
            <a:extLst>
              <a:ext uri="{FF2B5EF4-FFF2-40B4-BE49-F238E27FC236}">
                <a16:creationId xmlns:a16="http://schemas.microsoft.com/office/drawing/2014/main" id="{7778C449-1AF3-4956-975B-27211FCCE5FE}"/>
              </a:ext>
            </a:extLst>
          </p:cNvPr>
          <p:cNvGrpSpPr/>
          <p:nvPr/>
        </p:nvGrpSpPr>
        <p:grpSpPr>
          <a:xfrm>
            <a:off x="699968" y="1077304"/>
            <a:ext cx="7100354" cy="6090990"/>
            <a:chOff x="699968" y="1077304"/>
            <a:chExt cx="7100354" cy="6090990"/>
          </a:xfrm>
        </p:grpSpPr>
        <p:pic>
          <p:nvPicPr>
            <p:cNvPr id="1026" name="Picture 2" descr="Family Genealogic Tree Parents And Grandparents Children Genealogy Pedigree  Genealogical Concept Vector Flat Illustration Stock Illustration - Download  Image Now - iStock">
              <a:extLst>
                <a:ext uri="{FF2B5EF4-FFF2-40B4-BE49-F238E27FC236}">
                  <a16:creationId xmlns:a16="http://schemas.microsoft.com/office/drawing/2014/main" id="{3D53AA9D-CF32-4E35-9236-285AD2A5B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68" y="1077304"/>
              <a:ext cx="7100354" cy="6090990"/>
            </a:xfrm>
            <a:prstGeom prst="rect">
              <a:avLst/>
            </a:prstGeom>
            <a:noFill/>
            <a:extLst>
              <a:ext uri="{909E8E84-426E-40DD-AFC4-6F175D3DCCD1}">
                <a14:hiddenFill xmlns:a14="http://schemas.microsoft.com/office/drawing/2010/main">
                  <a:solidFill>
                    <a:srgbClr val="FFFFFF"/>
                  </a:solidFill>
                </a14:hiddenFill>
              </a:ext>
            </a:extLst>
          </p:spPr>
        </p:pic>
        <p:sp>
          <p:nvSpPr>
            <p:cNvPr id="60" name="Oval 59">
              <a:extLst>
                <a:ext uri="{FF2B5EF4-FFF2-40B4-BE49-F238E27FC236}">
                  <a16:creationId xmlns:a16="http://schemas.microsoft.com/office/drawing/2014/main" id="{9C7D0795-D132-4346-BC8F-B78CD2624E94}"/>
                </a:ext>
                <a:ext uri="{C183D7F6-B498-43B3-948B-1728B52AA6E4}">
                  <adec:decorative xmlns:adec="http://schemas.microsoft.com/office/drawing/2017/decorative" val="0"/>
                </a:ext>
              </a:extLst>
            </p:cNvPr>
            <p:cNvSpPr/>
            <p:nvPr/>
          </p:nvSpPr>
          <p:spPr>
            <a:xfrm rot="19024272">
              <a:off x="2869760" y="2756321"/>
              <a:ext cx="1576341" cy="2859054"/>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descr="binary tree depiction with overallRoot variable at the top, holding a reference to a TreeNode holding data 1, left reference null and right reference pointing to another TreeNode holding data 2, left reference pointing to another TreeNode holding data 4 and left and right references null, and 2's right reference pointing to another TreeNode holding data 3, left and right references null&#10;&#10;node 2 and node 3 are labeled &quot;parent/child&quot;">
            <a:extLst>
              <a:ext uri="{FF2B5EF4-FFF2-40B4-BE49-F238E27FC236}">
                <a16:creationId xmlns:a16="http://schemas.microsoft.com/office/drawing/2014/main" id="{B18CEB9A-5FF5-488E-9E68-BFC1624FA65B}"/>
              </a:ext>
            </a:extLst>
          </p:cNvPr>
          <p:cNvGrpSpPr/>
          <p:nvPr/>
        </p:nvGrpSpPr>
        <p:grpSpPr>
          <a:xfrm>
            <a:off x="7788583" y="707972"/>
            <a:ext cx="4300810" cy="5794860"/>
            <a:chOff x="7788583" y="707972"/>
            <a:chExt cx="4300810" cy="5794860"/>
          </a:xfrm>
        </p:grpSpPr>
        <p:sp>
          <p:nvSpPr>
            <p:cNvPr id="21" name="Oval 20">
              <a:extLst>
                <a:ext uri="{FF2B5EF4-FFF2-40B4-BE49-F238E27FC236}">
                  <a16:creationId xmlns:a16="http://schemas.microsoft.com/office/drawing/2014/main" id="{CF905CC4-7198-40A6-A840-860F1423838A}"/>
                </a:ext>
              </a:extLst>
            </p:cNvPr>
            <p:cNvSpPr/>
            <p:nvPr/>
          </p:nvSpPr>
          <p:spPr>
            <a:xfrm rot="20095040">
              <a:off x="9087340" y="2842185"/>
              <a:ext cx="1870679" cy="3146980"/>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7A20020-853C-499E-8905-53CBE82C2D01}"/>
                </a:ext>
              </a:extLst>
            </p:cNvPr>
            <p:cNvSpPr/>
            <p:nvPr/>
          </p:nvSpPr>
          <p:spPr>
            <a:xfrm>
              <a:off x="8286993" y="1641086"/>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77" name="TextBox 76">
              <a:extLst>
                <a:ext uri="{FF2B5EF4-FFF2-40B4-BE49-F238E27FC236}">
                  <a16:creationId xmlns:a16="http://schemas.microsoft.com/office/drawing/2014/main" id="{95348CE6-6512-4AB2-9810-B2F5F6329A43}"/>
                </a:ext>
              </a:extLst>
            </p:cNvPr>
            <p:cNvSpPr txBox="1"/>
            <p:nvPr/>
          </p:nvSpPr>
          <p:spPr>
            <a:xfrm>
              <a:off x="8736516" y="1676739"/>
              <a:ext cx="410690" cy="584775"/>
            </a:xfrm>
            <a:prstGeom prst="rect">
              <a:avLst/>
            </a:prstGeom>
            <a:noFill/>
          </p:spPr>
          <p:txBody>
            <a:bodyPr wrap="none" rtlCol="0">
              <a:spAutoFit/>
            </a:bodyPr>
            <a:lstStyle/>
            <a:p>
              <a:r>
                <a:rPr lang="en-US" sz="3200" dirty="0">
                  <a:latin typeface="Consolas" panose="020B0609020204030204" pitchFamily="49" charset="0"/>
                </a:rPr>
                <a:t>1</a:t>
              </a:r>
            </a:p>
          </p:txBody>
        </p:sp>
        <p:cxnSp>
          <p:nvCxnSpPr>
            <p:cNvPr id="78" name="Straight Arrow Connector 77">
              <a:extLst>
                <a:ext uri="{FF2B5EF4-FFF2-40B4-BE49-F238E27FC236}">
                  <a16:creationId xmlns:a16="http://schemas.microsoft.com/office/drawing/2014/main" id="{CEFD22D6-B1C5-4F76-A8FF-602BE9C450D4}"/>
                </a:ext>
              </a:extLst>
            </p:cNvPr>
            <p:cNvCxnSpPr>
              <a:cxnSpLocks/>
            </p:cNvCxnSpPr>
            <p:nvPr/>
          </p:nvCxnSpPr>
          <p:spPr>
            <a:xfrm>
              <a:off x="8934272" y="1203869"/>
              <a:ext cx="0" cy="4420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F244F1D7-8EE0-47C2-B75A-8FC8762D6992}"/>
                </a:ext>
              </a:extLst>
            </p:cNvPr>
            <p:cNvSpPr/>
            <p:nvPr/>
          </p:nvSpPr>
          <p:spPr>
            <a:xfrm>
              <a:off x="8777926" y="1049359"/>
              <a:ext cx="312550" cy="3090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0" name="TextBox 79">
              <a:extLst>
                <a:ext uri="{FF2B5EF4-FFF2-40B4-BE49-F238E27FC236}">
                  <a16:creationId xmlns:a16="http://schemas.microsoft.com/office/drawing/2014/main" id="{52CDC3DC-2DB4-40F1-B5B8-408D8B31F4F6}"/>
                </a:ext>
              </a:extLst>
            </p:cNvPr>
            <p:cNvSpPr txBox="1"/>
            <p:nvPr/>
          </p:nvSpPr>
          <p:spPr>
            <a:xfrm>
              <a:off x="8300054" y="707972"/>
              <a:ext cx="1268296" cy="369332"/>
            </a:xfrm>
            <a:prstGeom prst="rect">
              <a:avLst/>
            </a:prstGeom>
            <a:noFill/>
          </p:spPr>
          <p:txBody>
            <a:bodyPr wrap="none" rtlCol="0">
              <a:spAutoFit/>
            </a:bodyPr>
            <a:lstStyle/>
            <a:p>
              <a:pPr algn="ctr"/>
              <a:r>
                <a:rPr lang="en-US" dirty="0" err="1"/>
                <a:t>overallRoot</a:t>
              </a:r>
              <a:endParaRPr lang="en-US" dirty="0"/>
            </a:p>
          </p:txBody>
        </p:sp>
        <p:sp>
          <p:nvSpPr>
            <p:cNvPr id="81" name="Rectangle 80">
              <a:extLst>
                <a:ext uri="{FF2B5EF4-FFF2-40B4-BE49-F238E27FC236}">
                  <a16:creationId xmlns:a16="http://schemas.microsoft.com/office/drawing/2014/main" id="{41AF29D6-39EB-4E3C-938A-153A7A4D6644}"/>
                </a:ext>
              </a:extLst>
            </p:cNvPr>
            <p:cNvSpPr/>
            <p:nvPr/>
          </p:nvSpPr>
          <p:spPr>
            <a:xfrm>
              <a:off x="8935738"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2" name="Rectangle 81">
              <a:extLst>
                <a:ext uri="{FF2B5EF4-FFF2-40B4-BE49-F238E27FC236}">
                  <a16:creationId xmlns:a16="http://schemas.microsoft.com/office/drawing/2014/main" id="{FBC327AB-8416-4877-9D7E-C66C6E380A32}"/>
                </a:ext>
              </a:extLst>
            </p:cNvPr>
            <p:cNvSpPr/>
            <p:nvPr/>
          </p:nvSpPr>
          <p:spPr>
            <a:xfrm>
              <a:off x="9025378" y="3086442"/>
              <a:ext cx="1294557"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3" name="TextBox 82">
              <a:extLst>
                <a:ext uri="{FF2B5EF4-FFF2-40B4-BE49-F238E27FC236}">
                  <a16:creationId xmlns:a16="http://schemas.microsoft.com/office/drawing/2014/main" id="{5D128FD6-A9A8-4373-9C97-044B34AC74DC}"/>
                </a:ext>
              </a:extLst>
            </p:cNvPr>
            <p:cNvSpPr txBox="1"/>
            <p:nvPr/>
          </p:nvSpPr>
          <p:spPr>
            <a:xfrm>
              <a:off x="9466661" y="3090011"/>
              <a:ext cx="410690" cy="584775"/>
            </a:xfrm>
            <a:prstGeom prst="rect">
              <a:avLst/>
            </a:prstGeom>
            <a:noFill/>
          </p:spPr>
          <p:txBody>
            <a:bodyPr wrap="none" rtlCol="0">
              <a:spAutoFit/>
            </a:bodyPr>
            <a:lstStyle/>
            <a:p>
              <a:r>
                <a:rPr lang="en-US" sz="3200" dirty="0">
                  <a:latin typeface="Consolas" panose="020B0609020204030204" pitchFamily="49" charset="0"/>
                </a:rPr>
                <a:t>2</a:t>
              </a:r>
            </a:p>
          </p:txBody>
        </p:sp>
        <p:cxnSp>
          <p:nvCxnSpPr>
            <p:cNvPr id="84" name="Straight Arrow Connector 83">
              <a:extLst>
                <a:ext uri="{FF2B5EF4-FFF2-40B4-BE49-F238E27FC236}">
                  <a16:creationId xmlns:a16="http://schemas.microsoft.com/office/drawing/2014/main" id="{B7FBD6C6-E99A-4726-9295-3DEC81D34946}"/>
                </a:ext>
              </a:extLst>
            </p:cNvPr>
            <p:cNvCxnSpPr>
              <a:cxnSpLocks/>
              <a:endCxn id="82" idx="0"/>
            </p:cNvCxnSpPr>
            <p:nvPr/>
          </p:nvCxnSpPr>
          <p:spPr>
            <a:xfrm>
              <a:off x="9259258" y="2562491"/>
              <a:ext cx="413399" cy="5239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61884A50-5804-4CAE-BF65-7E68DD519244}"/>
                </a:ext>
              </a:extLst>
            </p:cNvPr>
            <p:cNvSpPr/>
            <p:nvPr/>
          </p:nvSpPr>
          <p:spPr>
            <a:xfrm>
              <a:off x="9674123" y="3686264"/>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6" name="Rectangle 85">
              <a:extLst>
                <a:ext uri="{FF2B5EF4-FFF2-40B4-BE49-F238E27FC236}">
                  <a16:creationId xmlns:a16="http://schemas.microsoft.com/office/drawing/2014/main" id="{8007DDDD-F93F-42EF-9D4B-B5DC1F8BA065}"/>
                </a:ext>
              </a:extLst>
            </p:cNvPr>
            <p:cNvSpPr/>
            <p:nvPr/>
          </p:nvSpPr>
          <p:spPr>
            <a:xfrm>
              <a:off x="9757841" y="4551173"/>
              <a:ext cx="1290766"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87" name="TextBox 86">
              <a:extLst>
                <a:ext uri="{FF2B5EF4-FFF2-40B4-BE49-F238E27FC236}">
                  <a16:creationId xmlns:a16="http://schemas.microsoft.com/office/drawing/2014/main" id="{26FD43F5-24C4-4C5F-B499-684FB5E40C2D}"/>
                </a:ext>
              </a:extLst>
            </p:cNvPr>
            <p:cNvSpPr txBox="1"/>
            <p:nvPr/>
          </p:nvSpPr>
          <p:spPr>
            <a:xfrm>
              <a:off x="10196603" y="4558696"/>
              <a:ext cx="410690" cy="584775"/>
            </a:xfrm>
            <a:prstGeom prst="rect">
              <a:avLst/>
            </a:prstGeom>
            <a:noFill/>
          </p:spPr>
          <p:txBody>
            <a:bodyPr wrap="none" rtlCol="0">
              <a:spAutoFit/>
            </a:bodyPr>
            <a:lstStyle/>
            <a:p>
              <a:r>
                <a:rPr lang="en-US" sz="3200" dirty="0">
                  <a:latin typeface="Consolas" panose="020B0609020204030204" pitchFamily="49" charset="0"/>
                </a:rPr>
                <a:t>3</a:t>
              </a:r>
            </a:p>
          </p:txBody>
        </p:sp>
        <p:cxnSp>
          <p:nvCxnSpPr>
            <p:cNvPr id="88" name="Straight Arrow Connector 87">
              <a:extLst>
                <a:ext uri="{FF2B5EF4-FFF2-40B4-BE49-F238E27FC236}">
                  <a16:creationId xmlns:a16="http://schemas.microsoft.com/office/drawing/2014/main" id="{26339AD1-71F2-476A-B2D8-B012ACD350D6}"/>
                </a:ext>
              </a:extLst>
            </p:cNvPr>
            <p:cNvCxnSpPr>
              <a:cxnSpLocks/>
              <a:endCxn id="87" idx="0"/>
            </p:cNvCxnSpPr>
            <p:nvPr/>
          </p:nvCxnSpPr>
          <p:spPr>
            <a:xfrm>
              <a:off x="9997029" y="3986167"/>
              <a:ext cx="404919" cy="5725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558CA62D-C8E2-477B-AE1A-87E963AF77EE}"/>
                </a:ext>
              </a:extLst>
            </p:cNvPr>
            <p:cNvSpPr/>
            <p:nvPr/>
          </p:nvSpPr>
          <p:spPr>
            <a:xfrm>
              <a:off x="10402795" y="5150995"/>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90" name="Straight Arrow Connector 89">
              <a:extLst>
                <a:ext uri="{FF2B5EF4-FFF2-40B4-BE49-F238E27FC236}">
                  <a16:creationId xmlns:a16="http://schemas.microsoft.com/office/drawing/2014/main" id="{7D2F12E3-1501-4539-B871-E91B59AFED0A}"/>
                </a:ext>
              </a:extLst>
            </p:cNvPr>
            <p:cNvCxnSpPr>
              <a:cxnSpLocks/>
              <a:endCxn id="91" idx="0"/>
            </p:cNvCxnSpPr>
            <p:nvPr/>
          </p:nvCxnSpPr>
          <p:spPr>
            <a:xfrm>
              <a:off x="10741125" y="5450906"/>
              <a:ext cx="277311" cy="527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7CFD8C20-202B-4986-AE17-0536CD46FF3C}"/>
                </a:ext>
              </a:extLst>
            </p:cNvPr>
            <p:cNvSpPr txBox="1"/>
            <p:nvPr/>
          </p:nvSpPr>
          <p:spPr>
            <a:xfrm>
              <a:off x="10531764" y="5978466"/>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92" name="Rectangle 91">
              <a:extLst>
                <a:ext uri="{FF2B5EF4-FFF2-40B4-BE49-F238E27FC236}">
                  <a16:creationId xmlns:a16="http://schemas.microsoft.com/office/drawing/2014/main" id="{8C001BBD-F12A-4ADF-B21F-0E3F652C4E04}"/>
                </a:ext>
              </a:extLst>
            </p:cNvPr>
            <p:cNvSpPr/>
            <p:nvPr/>
          </p:nvSpPr>
          <p:spPr>
            <a:xfrm>
              <a:off x="8286993" y="224090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93" name="Rectangle 92">
              <a:extLst>
                <a:ext uri="{FF2B5EF4-FFF2-40B4-BE49-F238E27FC236}">
                  <a16:creationId xmlns:a16="http://schemas.microsoft.com/office/drawing/2014/main" id="{F8127187-22EA-4E2C-8927-1CA916471480}"/>
                </a:ext>
              </a:extLst>
            </p:cNvPr>
            <p:cNvSpPr/>
            <p:nvPr/>
          </p:nvSpPr>
          <p:spPr>
            <a:xfrm>
              <a:off x="9026194" y="3686264"/>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94" name="Rectangle 93">
              <a:extLst>
                <a:ext uri="{FF2B5EF4-FFF2-40B4-BE49-F238E27FC236}">
                  <a16:creationId xmlns:a16="http://schemas.microsoft.com/office/drawing/2014/main" id="{007FF73A-BBF0-4198-89D9-F88922C14B6C}"/>
                </a:ext>
              </a:extLst>
            </p:cNvPr>
            <p:cNvSpPr/>
            <p:nvPr/>
          </p:nvSpPr>
          <p:spPr>
            <a:xfrm>
              <a:off x="9757841" y="5150995"/>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95" name="Straight Arrow Connector 94">
              <a:extLst>
                <a:ext uri="{FF2B5EF4-FFF2-40B4-BE49-F238E27FC236}">
                  <a16:creationId xmlns:a16="http://schemas.microsoft.com/office/drawing/2014/main" id="{731ED386-A7E6-420C-8DC6-DBBEFBBAE91A}"/>
                </a:ext>
              </a:extLst>
            </p:cNvPr>
            <p:cNvCxnSpPr>
              <a:cxnSpLocks/>
            </p:cNvCxnSpPr>
            <p:nvPr/>
          </p:nvCxnSpPr>
          <p:spPr>
            <a:xfrm flipH="1">
              <a:off x="9822873" y="5471579"/>
              <a:ext cx="261931" cy="5068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1E51E457-D549-4E00-BEF1-9910A00130F4}"/>
                </a:ext>
              </a:extLst>
            </p:cNvPr>
            <p:cNvCxnSpPr>
              <a:cxnSpLocks/>
              <a:endCxn id="103" idx="0"/>
            </p:cNvCxnSpPr>
            <p:nvPr/>
          </p:nvCxnSpPr>
          <p:spPr>
            <a:xfrm flipH="1">
              <a:off x="8924243" y="3986167"/>
              <a:ext cx="409142" cy="5655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2FA35EF-DB71-4CDF-8F46-F6F33633C4E4}"/>
                </a:ext>
              </a:extLst>
            </p:cNvPr>
            <p:cNvCxnSpPr>
              <a:cxnSpLocks/>
              <a:endCxn id="99" idx="0"/>
            </p:cNvCxnSpPr>
            <p:nvPr/>
          </p:nvCxnSpPr>
          <p:spPr>
            <a:xfrm flipH="1">
              <a:off x="8332127" y="2562491"/>
              <a:ext cx="261931" cy="5068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9ACD9C7E-2382-4AC4-939A-C35B4AB29B10}"/>
                </a:ext>
              </a:extLst>
            </p:cNvPr>
            <p:cNvSpPr txBox="1"/>
            <p:nvPr/>
          </p:nvSpPr>
          <p:spPr>
            <a:xfrm>
              <a:off x="7845455" y="3069378"/>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100" name="TextBox 99">
              <a:extLst>
                <a:ext uri="{FF2B5EF4-FFF2-40B4-BE49-F238E27FC236}">
                  <a16:creationId xmlns:a16="http://schemas.microsoft.com/office/drawing/2014/main" id="{5C217EF3-8109-46B3-A9FC-0238D0962B41}"/>
                </a:ext>
              </a:extLst>
            </p:cNvPr>
            <p:cNvSpPr txBox="1"/>
            <p:nvPr/>
          </p:nvSpPr>
          <p:spPr>
            <a:xfrm>
              <a:off x="9581550" y="1757616"/>
              <a:ext cx="614335" cy="369332"/>
            </a:xfrm>
            <a:prstGeom prst="rect">
              <a:avLst/>
            </a:prstGeom>
            <a:noFill/>
          </p:spPr>
          <p:txBody>
            <a:bodyPr wrap="none" rtlCol="0">
              <a:spAutoFit/>
            </a:bodyPr>
            <a:lstStyle/>
            <a:p>
              <a:pPr algn="ctr"/>
              <a:r>
                <a:rPr lang="en-US" i="1" dirty="0"/>
                <a:t>data</a:t>
              </a:r>
            </a:p>
          </p:txBody>
        </p:sp>
        <p:sp>
          <p:nvSpPr>
            <p:cNvPr id="101" name="TextBox 100">
              <a:extLst>
                <a:ext uri="{FF2B5EF4-FFF2-40B4-BE49-F238E27FC236}">
                  <a16:creationId xmlns:a16="http://schemas.microsoft.com/office/drawing/2014/main" id="{8D2A99E9-DDB5-45FD-B848-8C1ED30CDB8D}"/>
                </a:ext>
              </a:extLst>
            </p:cNvPr>
            <p:cNvSpPr txBox="1"/>
            <p:nvPr/>
          </p:nvSpPr>
          <p:spPr>
            <a:xfrm>
              <a:off x="9574689" y="2359736"/>
              <a:ext cx="628057" cy="369332"/>
            </a:xfrm>
            <a:prstGeom prst="rect">
              <a:avLst/>
            </a:prstGeom>
            <a:noFill/>
          </p:spPr>
          <p:txBody>
            <a:bodyPr wrap="none" rtlCol="0">
              <a:spAutoFit/>
            </a:bodyPr>
            <a:lstStyle/>
            <a:p>
              <a:pPr algn="ctr"/>
              <a:r>
                <a:rPr lang="en-US" i="1" dirty="0"/>
                <a:t>right</a:t>
              </a:r>
            </a:p>
          </p:txBody>
        </p:sp>
        <p:sp>
          <p:nvSpPr>
            <p:cNvPr id="102" name="TextBox 101">
              <a:extLst>
                <a:ext uri="{FF2B5EF4-FFF2-40B4-BE49-F238E27FC236}">
                  <a16:creationId xmlns:a16="http://schemas.microsoft.com/office/drawing/2014/main" id="{4ABC8136-0E82-4D00-BAEC-8D5E3E4C257A}"/>
                </a:ext>
              </a:extLst>
            </p:cNvPr>
            <p:cNvSpPr txBox="1"/>
            <p:nvPr/>
          </p:nvSpPr>
          <p:spPr>
            <a:xfrm>
              <a:off x="7788583" y="2382843"/>
              <a:ext cx="495393" cy="369332"/>
            </a:xfrm>
            <a:prstGeom prst="rect">
              <a:avLst/>
            </a:prstGeom>
            <a:noFill/>
          </p:spPr>
          <p:txBody>
            <a:bodyPr wrap="none" rtlCol="0">
              <a:spAutoFit/>
            </a:bodyPr>
            <a:lstStyle/>
            <a:p>
              <a:pPr algn="ctr"/>
              <a:r>
                <a:rPr lang="en-US" i="1" dirty="0"/>
                <a:t>left</a:t>
              </a:r>
            </a:p>
          </p:txBody>
        </p:sp>
        <p:sp>
          <p:nvSpPr>
            <p:cNvPr id="103" name="Rectangle 102">
              <a:extLst>
                <a:ext uri="{FF2B5EF4-FFF2-40B4-BE49-F238E27FC236}">
                  <a16:creationId xmlns:a16="http://schemas.microsoft.com/office/drawing/2014/main" id="{A38FF640-BFE2-492F-8004-073960F499D5}"/>
                </a:ext>
              </a:extLst>
            </p:cNvPr>
            <p:cNvSpPr/>
            <p:nvPr/>
          </p:nvSpPr>
          <p:spPr>
            <a:xfrm>
              <a:off x="8278860" y="4551736"/>
              <a:ext cx="1290766"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sp>
          <p:nvSpPr>
            <p:cNvPr id="104" name="TextBox 103">
              <a:extLst>
                <a:ext uri="{FF2B5EF4-FFF2-40B4-BE49-F238E27FC236}">
                  <a16:creationId xmlns:a16="http://schemas.microsoft.com/office/drawing/2014/main" id="{9DEDEB08-0790-4EFA-BD7E-92F99D74BAE9}"/>
                </a:ext>
              </a:extLst>
            </p:cNvPr>
            <p:cNvSpPr txBox="1"/>
            <p:nvPr/>
          </p:nvSpPr>
          <p:spPr>
            <a:xfrm>
              <a:off x="8717622" y="4559259"/>
              <a:ext cx="410690" cy="584775"/>
            </a:xfrm>
            <a:prstGeom prst="rect">
              <a:avLst/>
            </a:prstGeom>
            <a:noFill/>
          </p:spPr>
          <p:txBody>
            <a:bodyPr wrap="none" rtlCol="0">
              <a:spAutoFit/>
            </a:bodyPr>
            <a:lstStyle/>
            <a:p>
              <a:r>
                <a:rPr lang="en-US" sz="3200" dirty="0">
                  <a:latin typeface="Consolas" panose="020B0609020204030204" pitchFamily="49" charset="0"/>
                </a:rPr>
                <a:t>4</a:t>
              </a:r>
            </a:p>
          </p:txBody>
        </p:sp>
        <p:sp>
          <p:nvSpPr>
            <p:cNvPr id="105" name="Rectangle 104">
              <a:extLst>
                <a:ext uri="{FF2B5EF4-FFF2-40B4-BE49-F238E27FC236}">
                  <a16:creationId xmlns:a16="http://schemas.microsoft.com/office/drawing/2014/main" id="{1F6CB5C6-528E-4C1B-8570-950AE7132DC0}"/>
                </a:ext>
              </a:extLst>
            </p:cNvPr>
            <p:cNvSpPr/>
            <p:nvPr/>
          </p:nvSpPr>
          <p:spPr>
            <a:xfrm>
              <a:off x="8923814" y="515155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106" name="Straight Arrow Connector 105">
              <a:extLst>
                <a:ext uri="{FF2B5EF4-FFF2-40B4-BE49-F238E27FC236}">
                  <a16:creationId xmlns:a16="http://schemas.microsoft.com/office/drawing/2014/main" id="{F6B8E15A-92B1-429B-814E-EC41641A42E1}"/>
                </a:ext>
              </a:extLst>
            </p:cNvPr>
            <p:cNvCxnSpPr>
              <a:cxnSpLocks/>
            </p:cNvCxnSpPr>
            <p:nvPr/>
          </p:nvCxnSpPr>
          <p:spPr>
            <a:xfrm>
              <a:off x="9262144" y="5451469"/>
              <a:ext cx="277311" cy="527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0135B102-1B28-4A4E-B7EB-E040910FC95E}"/>
                </a:ext>
              </a:extLst>
            </p:cNvPr>
            <p:cNvSpPr/>
            <p:nvPr/>
          </p:nvSpPr>
          <p:spPr>
            <a:xfrm>
              <a:off x="8278860" y="5151558"/>
              <a:ext cx="645812" cy="5998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dirty="0"/>
            </a:p>
          </p:txBody>
        </p:sp>
        <p:cxnSp>
          <p:nvCxnSpPr>
            <p:cNvPr id="108" name="Straight Arrow Connector 107">
              <a:extLst>
                <a:ext uri="{FF2B5EF4-FFF2-40B4-BE49-F238E27FC236}">
                  <a16:creationId xmlns:a16="http://schemas.microsoft.com/office/drawing/2014/main" id="{6D268191-8B8B-4853-89F1-62A4A7F3E8C1}"/>
                </a:ext>
              </a:extLst>
            </p:cNvPr>
            <p:cNvCxnSpPr>
              <a:cxnSpLocks/>
              <a:endCxn id="109" idx="0"/>
            </p:cNvCxnSpPr>
            <p:nvPr/>
          </p:nvCxnSpPr>
          <p:spPr>
            <a:xfrm flipH="1">
              <a:off x="8355259" y="5451469"/>
              <a:ext cx="261932" cy="5160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C0982BB7-ABDC-45FA-BAA0-5843BE759F2D}"/>
                </a:ext>
              </a:extLst>
            </p:cNvPr>
            <p:cNvSpPr txBox="1"/>
            <p:nvPr/>
          </p:nvSpPr>
          <p:spPr>
            <a:xfrm>
              <a:off x="7868587" y="5967547"/>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59" name="TextBox 58">
              <a:extLst>
                <a:ext uri="{FF2B5EF4-FFF2-40B4-BE49-F238E27FC236}">
                  <a16:creationId xmlns:a16="http://schemas.microsoft.com/office/drawing/2014/main" id="{0288E3D7-ADC6-4933-8E92-FFC8715556E2}"/>
                </a:ext>
              </a:extLst>
            </p:cNvPr>
            <p:cNvSpPr txBox="1"/>
            <p:nvPr/>
          </p:nvSpPr>
          <p:spPr>
            <a:xfrm>
              <a:off x="10507293" y="2190459"/>
              <a:ext cx="1582100" cy="1077218"/>
            </a:xfrm>
            <a:prstGeom prst="rect">
              <a:avLst/>
            </a:prstGeom>
            <a:noFill/>
          </p:spPr>
          <p:txBody>
            <a:bodyPr wrap="none" rtlCol="0">
              <a:spAutoFit/>
            </a:bodyPr>
            <a:lstStyle/>
            <a:p>
              <a:r>
                <a:rPr lang="en-US" sz="3200" b="1" dirty="0">
                  <a:solidFill>
                    <a:schemeClr val="accent5"/>
                  </a:solidFill>
                </a:rPr>
                <a:t>parent /</a:t>
              </a:r>
            </a:p>
            <a:p>
              <a:r>
                <a:rPr lang="en-US" sz="3200" b="1" dirty="0">
                  <a:solidFill>
                    <a:schemeClr val="accent5"/>
                  </a:solidFill>
                </a:rPr>
                <a:t>child</a:t>
              </a:r>
            </a:p>
          </p:txBody>
        </p:sp>
        <p:sp>
          <p:nvSpPr>
            <p:cNvPr id="3" name="TextBox 2">
              <a:extLst>
                <a:ext uri="{FF2B5EF4-FFF2-40B4-BE49-F238E27FC236}">
                  <a16:creationId xmlns:a16="http://schemas.microsoft.com/office/drawing/2014/main" id="{9A73BD0C-9710-E87A-D016-45B2537802EA}"/>
                </a:ext>
              </a:extLst>
            </p:cNvPr>
            <p:cNvSpPr txBox="1"/>
            <p:nvPr/>
          </p:nvSpPr>
          <p:spPr>
            <a:xfrm>
              <a:off x="8797209" y="5974991"/>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sp>
          <p:nvSpPr>
            <p:cNvPr id="4" name="TextBox 3">
              <a:extLst>
                <a:ext uri="{FF2B5EF4-FFF2-40B4-BE49-F238E27FC236}">
                  <a16:creationId xmlns:a16="http://schemas.microsoft.com/office/drawing/2014/main" id="{6E425404-28F5-7137-BC35-1F7D943019F1}"/>
                </a:ext>
              </a:extLst>
            </p:cNvPr>
            <p:cNvSpPr txBox="1"/>
            <p:nvPr/>
          </p:nvSpPr>
          <p:spPr>
            <a:xfrm>
              <a:off x="9577675" y="5979612"/>
              <a:ext cx="973343" cy="523220"/>
            </a:xfrm>
            <a:prstGeom prst="rect">
              <a:avLst/>
            </a:prstGeom>
            <a:noFill/>
          </p:spPr>
          <p:txBody>
            <a:bodyPr wrap="none" rtlCol="0">
              <a:spAutoFit/>
            </a:bodyPr>
            <a:lstStyle/>
            <a:p>
              <a:pPr algn="ctr"/>
              <a:r>
                <a:rPr lang="en-US" sz="2800" dirty="0">
                  <a:latin typeface="Consolas" panose="020B0609020204030204" pitchFamily="49" charset="0"/>
                </a:rPr>
                <a:t>null</a:t>
              </a:r>
            </a:p>
          </p:txBody>
        </p:sp>
      </p:grpSp>
    </p:spTree>
    <p:extLst>
      <p:ext uri="{BB962C8B-B14F-4D97-AF65-F5344CB8AC3E}">
        <p14:creationId xmlns:p14="http://schemas.microsoft.com/office/powerpoint/2010/main" val="2689199398"/>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18373</TotalTime>
  <Words>818</Words>
  <Application>Microsoft Office PowerPoint</Application>
  <PresentationFormat>Widescreen</PresentationFormat>
  <Paragraphs>303</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Consolas</vt:lpstr>
      <vt:lpstr>Montserrat</vt:lpstr>
      <vt:lpstr>Montserrat ExtraBold</vt:lpstr>
      <vt:lpstr>Montserrat SemiBold</vt:lpstr>
      <vt:lpstr>System Font Regular</vt:lpstr>
      <vt:lpstr>CSE 373 Summer 2020</vt:lpstr>
      <vt:lpstr>Binary Trees</vt:lpstr>
      <vt:lpstr>Lecture Outline: Announcements</vt:lpstr>
      <vt:lpstr>Announcements</vt:lpstr>
      <vt:lpstr>Lecture Outline: Binary Tree Review</vt:lpstr>
      <vt:lpstr>Binary Trees: compared to Linked Lists</vt:lpstr>
      <vt:lpstr>Binary Trees: Linked Lists vertical</vt:lpstr>
      <vt:lpstr>Binary Trees: Tree Structure</vt:lpstr>
      <vt:lpstr>Binary Trees: root and leaves</vt:lpstr>
      <vt:lpstr>Tree Terminology: parent/child</vt:lpstr>
      <vt:lpstr>Tree Terminology: siblings</vt:lpstr>
      <vt:lpstr>Linked Lists [Review]</vt:lpstr>
      <vt:lpstr>Binary Trees: Recursive Definition</vt:lpstr>
      <vt:lpstr>Binary Tree Programming</vt:lpstr>
      <vt:lpstr>Tracing Through Binary Tree Programming</vt:lpstr>
      <vt:lpstr>Lecture Outline: Traversals</vt:lpstr>
      <vt:lpstr>Binary Tree Traversals</vt:lpstr>
      <vt:lpstr>Think: pre-order traversal</vt:lpstr>
      <vt:lpstr>Pair: pre-order</vt:lpstr>
      <vt:lpstr>Pair: pre-order for inking</vt:lpstr>
      <vt:lpstr>Pair: post-order</vt:lpstr>
      <vt:lpstr>Lecture Outline: Practice!</vt:lpstr>
      <vt:lpstr>Tracing through size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mnats</cp:lastModifiedBy>
  <cp:revision>329</cp:revision>
  <cp:lastPrinted>2022-09-27T21:33:44Z</cp:lastPrinted>
  <dcterms:created xsi:type="dcterms:W3CDTF">2020-06-13T06:27:42Z</dcterms:created>
  <dcterms:modified xsi:type="dcterms:W3CDTF">2026-05-15T22:54:04Z</dcterms:modified>
</cp:coreProperties>
</file>