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9" r:id="rId2"/>
    <p:sldId id="383" r:id="rId3"/>
    <p:sldId id="325" r:id="rId4"/>
    <p:sldId id="928" r:id="rId5"/>
    <p:sldId id="919" r:id="rId6"/>
    <p:sldId id="921" r:id="rId7"/>
    <p:sldId id="929" r:id="rId8"/>
    <p:sldId id="902" r:id="rId9"/>
    <p:sldId id="920" r:id="rId10"/>
    <p:sldId id="922" r:id="rId11"/>
    <p:sldId id="9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7" autoAdjust="0"/>
    <p:restoredTop sz="91460" autoAdjust="0"/>
  </p:normalViewPr>
  <p:slideViewPr>
    <p:cSldViewPr snapToGrid="0" snapToObjects="1">
      <p:cViewPr varScale="1">
        <p:scale>
          <a:sx n="84" d="100"/>
          <a:sy n="84" d="100"/>
        </p:scale>
        <p:origin x="4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https://app.sli.do/event/7qu8DZYrPey2oBFVg3UNBF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6DAE422-3759-BE11-4E17-3AF09D3FC3BA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with Recursion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with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Linked Lists with Recursion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Where is the best boba in Seattle? </a:t>
            </a:r>
            <a:r>
              <a:rPr lang="en-US" dirty="0"/>
              <a:t>🧋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9391F044-0294-4091-9AE8-4B1F3A58416F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A85061F8-4207-4C24-AEB2-D3AF1CAEE001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B4EA3CC0-ABAA-40D8-A226-3B00953A26A7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409F3-76F3-4B03-AAC3-CE2AE99C7F1A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79046-A703-416D-B9FA-5DF8F3861B66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7qu8DZYrPey2oBFVg3UNBF&#10;slido event code join instructions in speaker notes">
            <a:extLst>
              <a:ext uri="{FF2B5EF4-FFF2-40B4-BE49-F238E27FC236}">
                <a16:creationId xmlns:a16="http://schemas.microsoft.com/office/drawing/2014/main" id="{593FF5BA-7A9D-49F3-86C2-1B5AEEE8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34" y="5661163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Modifying </a:t>
            </a:r>
            <a:r>
              <a:rPr lang="en-US" sz="3600" dirty="0" err="1"/>
              <a:t>LinkedLists</a:t>
            </a:r>
            <a:r>
              <a:rPr lang="en-US" sz="3600" dirty="0"/>
              <a:t> Recursively: </a:t>
            </a:r>
            <a:r>
              <a:rPr lang="en-US" sz="3600" dirty="0">
                <a:latin typeface="Consolas" panose="020B0609020204030204" pitchFamily="49" charset="0"/>
              </a:rPr>
              <a:t>x=change(x)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  <a:p>
            <a:endParaRPr lang="en-US" dirty="0"/>
          </a:p>
          <a:p>
            <a:r>
              <a:rPr lang="en-US" dirty="0"/>
              <a:t>How? Return the updated change and catch it!</a:t>
            </a:r>
          </a:p>
          <a:p>
            <a:pPr lvl="1"/>
            <a:r>
              <a:rPr lang="en-US" dirty="0"/>
              <a:t>Private pair returns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type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 = change(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front = change(front)</a:t>
            </a:r>
          </a:p>
          <a:p>
            <a:pPr lvl="1"/>
            <a:r>
              <a:rPr lang="en-US" dirty="0"/>
              <a:t>Resulting solutions much cleaner than iterative cases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We call this pattern </a:t>
            </a:r>
            <a:r>
              <a:rPr lang="en-US" b="1" dirty="0">
                <a:latin typeface="Consolas" panose="020B0609020204030204" pitchFamily="49" charset="0"/>
              </a:rPr>
              <a:t>x = change(x)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72352-8FBA-4EF2-80C2-8AE27D6E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808A-9B90-4E3E-8B0D-9F58569E4F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removeAll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Walkthrough</a:t>
            </a:r>
          </a:p>
        </p:txBody>
      </p:sp>
      <p:grpSp>
        <p:nvGrpSpPr>
          <p:cNvPr id="17" name="Group 16" descr="a linked list containing 1, then 3, then 6, then 3, then null">
            <a:extLst>
              <a:ext uri="{FF2B5EF4-FFF2-40B4-BE49-F238E27FC236}">
                <a16:creationId xmlns:a16="http://schemas.microsoft.com/office/drawing/2014/main" id="{A50A031D-B777-44F2-99F7-9E922F2426E5}"/>
              </a:ext>
            </a:extLst>
          </p:cNvPr>
          <p:cNvGrpSpPr/>
          <p:nvPr/>
        </p:nvGrpSpPr>
        <p:grpSpPr>
          <a:xfrm>
            <a:off x="450929" y="1219200"/>
            <a:ext cx="9019204" cy="895326"/>
            <a:chOff x="450929" y="1219200"/>
            <a:chExt cx="9019204" cy="8953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57BCFD-0DEA-40C6-B15D-F10952E2146A}"/>
                </a:ext>
              </a:extLst>
            </p:cNvPr>
            <p:cNvSpPr/>
            <p:nvPr/>
          </p:nvSpPr>
          <p:spPr>
            <a:xfrm>
              <a:off x="1725350" y="133104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626AC8-A6E2-4B15-93D9-784082ABBD79}"/>
                </a:ext>
              </a:extLst>
            </p:cNvPr>
            <p:cNvSpPr/>
            <p:nvPr/>
          </p:nvSpPr>
          <p:spPr>
            <a:xfrm>
              <a:off x="2544652" y="133104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B8BAC5-3C1D-4F56-8E75-4FAC6F0D3A9F}"/>
                </a:ext>
              </a:extLst>
            </p:cNvPr>
            <p:cNvSpPr txBox="1"/>
            <p:nvPr/>
          </p:nvSpPr>
          <p:spPr>
            <a:xfrm>
              <a:off x="1951334" y="142096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DE0018-9BE4-4EFB-88A5-D4B71F1E7A0C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>
              <a:off x="758523" y="1715097"/>
              <a:ext cx="9668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2BC37A-3E39-48B6-BE7E-B9C3E3DCA953}"/>
                </a:ext>
              </a:extLst>
            </p:cNvPr>
            <p:cNvSpPr/>
            <p:nvPr/>
          </p:nvSpPr>
          <p:spPr>
            <a:xfrm>
              <a:off x="619711" y="1560587"/>
              <a:ext cx="312550" cy="3090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E75A0-55BA-4BAA-8F70-7F5EF1486A5E}"/>
                </a:ext>
              </a:extLst>
            </p:cNvPr>
            <p:cNvSpPr txBox="1"/>
            <p:nvPr/>
          </p:nvSpPr>
          <p:spPr>
            <a:xfrm>
              <a:off x="450929" y="1219200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598042-C5C9-44D0-AF4E-F35515B2ABD5}"/>
                </a:ext>
              </a:extLst>
            </p:cNvPr>
            <p:cNvSpPr/>
            <p:nvPr/>
          </p:nvSpPr>
          <p:spPr>
            <a:xfrm>
              <a:off x="3826793" y="1346430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B1B292-6DF8-4882-9FDC-A016255D098D}"/>
                </a:ext>
              </a:extLst>
            </p:cNvPr>
            <p:cNvSpPr/>
            <p:nvPr/>
          </p:nvSpPr>
          <p:spPr>
            <a:xfrm>
              <a:off x="4646095" y="1346430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659E2-E505-40CD-B46B-29888AE017A6}"/>
                </a:ext>
              </a:extLst>
            </p:cNvPr>
            <p:cNvSpPr txBox="1"/>
            <p:nvPr/>
          </p:nvSpPr>
          <p:spPr>
            <a:xfrm>
              <a:off x="4052777" y="1436345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9D30BA-2749-453F-8D01-FF4D1D724A1E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954303" y="1730478"/>
              <a:ext cx="8724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A0F185-85AF-4FD4-8A4F-1C314E6643EA}"/>
                </a:ext>
              </a:extLst>
            </p:cNvPr>
            <p:cNvSpPr/>
            <p:nvPr/>
          </p:nvSpPr>
          <p:spPr>
            <a:xfrm>
              <a:off x="5833899" y="133482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CA3471-CE3A-4557-B9CA-29C2DF16DEA6}"/>
                </a:ext>
              </a:extLst>
            </p:cNvPr>
            <p:cNvSpPr/>
            <p:nvPr/>
          </p:nvSpPr>
          <p:spPr>
            <a:xfrm>
              <a:off x="6653201" y="133482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330B3F-8CD0-4D67-A58A-77B3D8A5D8A1}"/>
                </a:ext>
              </a:extLst>
            </p:cNvPr>
            <p:cNvSpPr txBox="1"/>
            <p:nvPr/>
          </p:nvSpPr>
          <p:spPr>
            <a:xfrm>
              <a:off x="6059883" y="142474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C11453-A3B1-43FD-818A-9DD24FA2E94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5055746" y="1718877"/>
              <a:ext cx="778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1365DA-8976-4AB7-9F92-3FE2EF1EBA38}"/>
                </a:ext>
              </a:extLst>
            </p:cNvPr>
            <p:cNvSpPr/>
            <p:nvPr/>
          </p:nvSpPr>
          <p:spPr>
            <a:xfrm>
              <a:off x="7831529" y="133104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9B3D17-7651-428D-9004-0824BBE2561D}"/>
                </a:ext>
              </a:extLst>
            </p:cNvPr>
            <p:cNvSpPr/>
            <p:nvPr/>
          </p:nvSpPr>
          <p:spPr>
            <a:xfrm>
              <a:off x="8650831" y="1331049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595488-7E2B-4901-94C5-A2314B1A6B0A}"/>
                </a:ext>
              </a:extLst>
            </p:cNvPr>
            <p:cNvCxnSpPr>
              <a:cxnSpLocks/>
            </p:cNvCxnSpPr>
            <p:nvPr/>
          </p:nvCxnSpPr>
          <p:spPr>
            <a:xfrm>
              <a:off x="7053376" y="1696614"/>
              <a:ext cx="778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3C1490-A8CA-46C2-9B36-74FDEE619D6A}"/>
                </a:ext>
              </a:extLst>
            </p:cNvPr>
            <p:cNvSpPr txBox="1"/>
            <p:nvPr/>
          </p:nvSpPr>
          <p:spPr>
            <a:xfrm>
              <a:off x="7999043" y="14038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2F8BEA-73A0-4231-AFB4-227FD8E97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1079" y="1334829"/>
              <a:ext cx="779054" cy="7643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C64EAB6-41C0-4A22-8583-19A1DD95E7DD}"/>
              </a:ext>
            </a:extLst>
          </p:cNvPr>
          <p:cNvSpPr txBox="1"/>
          <p:nvPr/>
        </p:nvSpPr>
        <p:spPr>
          <a:xfrm>
            <a:off x="289412" y="2939933"/>
            <a:ext cx="6202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 )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4B69C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    front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front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4B69C6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4B69C6"/>
              </a:solidFill>
              <a:effectLst/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4B69C6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777777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6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// x = change(x)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8F5916-606A-45C0-B0F1-FFF3365B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 descr="pointing to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DC583-ED6C-496B-AB13-7F98D6AD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due tonight (May 13) at 11:59pm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Programming Assignment 2 released tomorrow (May 14)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Focused on exhaustive search + recursive backtracking!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Fri (May 15)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91DC1-1F50-4513-B22A-A3C7625A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Lecture Outline: Traversing Linked Lists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 descr="pointing at Traversing Linked Lists Recursively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34888" y="212312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295E-537B-4334-992D-781E29E0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grpSp>
        <p:nvGrpSpPr>
          <p:cNvPr id="6" name="Group 5" descr="empty list represented by a null reference">
            <a:extLst>
              <a:ext uri="{FF2B5EF4-FFF2-40B4-BE49-F238E27FC236}">
                <a16:creationId xmlns:a16="http://schemas.microsoft.com/office/drawing/2014/main" id="{1442C7A9-8FA3-4D93-BBAC-9F9515A698F6}"/>
              </a:ext>
            </a:extLst>
          </p:cNvPr>
          <p:cNvGrpSpPr/>
          <p:nvPr/>
        </p:nvGrpSpPr>
        <p:grpSpPr>
          <a:xfrm>
            <a:off x="1175228" y="2121181"/>
            <a:ext cx="4866190" cy="3545208"/>
            <a:chOff x="1175228" y="2121181"/>
            <a:chExt cx="4866190" cy="3545208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7FB5C8A7-C277-41A3-B76B-4D27240B0617}"/>
                </a:ext>
              </a:extLst>
            </p:cNvPr>
            <p:cNvSpPr txBox="1">
              <a:spLocks/>
            </p:cNvSpPr>
            <p:nvPr/>
          </p:nvSpPr>
          <p:spPr>
            <a:xfrm>
              <a:off x="1392830" y="4498514"/>
              <a:ext cx="4419600" cy="1167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Empty list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545F86-D6A9-4C97-9208-1668E41542B2}"/>
                </a:ext>
              </a:extLst>
            </p:cNvPr>
            <p:cNvSpPr/>
            <p:nvPr/>
          </p:nvSpPr>
          <p:spPr>
            <a:xfrm>
              <a:off x="1175228" y="2121181"/>
              <a:ext cx="4866190" cy="218420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65518-8477-43D5-A674-8EE49E229525}"/>
                </a:ext>
              </a:extLst>
            </p:cNvPr>
            <p:cNvSpPr txBox="1"/>
            <p:nvPr/>
          </p:nvSpPr>
          <p:spPr>
            <a:xfrm>
              <a:off x="2388042" y="2830982"/>
              <a:ext cx="24419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</a:rPr>
                <a:t>null</a:t>
              </a:r>
            </a:p>
          </p:txBody>
        </p:sp>
      </p:grpSp>
      <p:grpSp>
        <p:nvGrpSpPr>
          <p:cNvPr id="9" name="Group 8" descr="a non-empty list is represented by a node, and a sublist following that node">
            <a:extLst>
              <a:ext uri="{FF2B5EF4-FFF2-40B4-BE49-F238E27FC236}">
                <a16:creationId xmlns:a16="http://schemas.microsoft.com/office/drawing/2014/main" id="{A2475A98-B067-473D-BBD2-44BCC5EFBB51}"/>
              </a:ext>
            </a:extLst>
          </p:cNvPr>
          <p:cNvGrpSpPr/>
          <p:nvPr/>
        </p:nvGrpSpPr>
        <p:grpSpPr>
          <a:xfrm>
            <a:off x="6291072" y="2146033"/>
            <a:ext cx="4866190" cy="3542358"/>
            <a:chOff x="6291072" y="2146033"/>
            <a:chExt cx="4866190" cy="3542358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5CD0B5A-5823-4ECB-BE15-2E9179D8B317}"/>
                </a:ext>
              </a:extLst>
            </p:cNvPr>
            <p:cNvSpPr txBox="1">
              <a:spLocks/>
            </p:cNvSpPr>
            <p:nvPr/>
          </p:nvSpPr>
          <p:spPr>
            <a:xfrm>
              <a:off x="6435436" y="4439258"/>
              <a:ext cx="4419600" cy="12491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Node w/ another linked list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C32BDE-FFDC-4E6D-AC80-4CEE1E3537D4}"/>
                </a:ext>
              </a:extLst>
            </p:cNvPr>
            <p:cNvSpPr/>
            <p:nvPr/>
          </p:nvSpPr>
          <p:spPr>
            <a:xfrm>
              <a:off x="6715355" y="2830982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6728EA-8DE7-4CD4-9DEB-AB56053C6275}"/>
                </a:ext>
              </a:extLst>
            </p:cNvPr>
            <p:cNvSpPr/>
            <p:nvPr/>
          </p:nvSpPr>
          <p:spPr>
            <a:xfrm>
              <a:off x="7534657" y="2830982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06331B-5FF5-4C7D-AAEC-5FCE24CA1BB7}"/>
                </a:ext>
              </a:extLst>
            </p:cNvPr>
            <p:cNvSpPr txBox="1"/>
            <p:nvPr/>
          </p:nvSpPr>
          <p:spPr>
            <a:xfrm>
              <a:off x="6779399" y="250420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11DD70-0D7F-44F6-89E8-963D2611179E}"/>
                </a:ext>
              </a:extLst>
            </p:cNvPr>
            <p:cNvSpPr txBox="1"/>
            <p:nvPr/>
          </p:nvSpPr>
          <p:spPr>
            <a:xfrm>
              <a:off x="7610857" y="2513976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next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CB8E54-6B32-4C55-977C-AB9476166FB3}"/>
                </a:ext>
              </a:extLst>
            </p:cNvPr>
            <p:cNvSpPr txBox="1"/>
            <p:nvPr/>
          </p:nvSpPr>
          <p:spPr>
            <a:xfrm>
              <a:off x="6941339" y="2920897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15AFE0-DA95-4DCC-9219-5AB06938D02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7925908" y="3215030"/>
              <a:ext cx="90955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8B288-88E0-4973-AC8B-20B2FB79C3EC}"/>
                </a:ext>
              </a:extLst>
            </p:cNvPr>
            <p:cNvSpPr/>
            <p:nvPr/>
          </p:nvSpPr>
          <p:spPr>
            <a:xfrm>
              <a:off x="8835467" y="2830982"/>
              <a:ext cx="2092505" cy="7680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A21D17-16CF-4B12-81CA-F27FB89FF6C3}"/>
                </a:ext>
              </a:extLst>
            </p:cNvPr>
            <p:cNvSpPr txBox="1"/>
            <p:nvPr/>
          </p:nvSpPr>
          <p:spPr>
            <a:xfrm>
              <a:off x="8860576" y="2984197"/>
              <a:ext cx="206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another list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56EDFE-B5F8-4769-AF51-A1594FF8A2A5}"/>
                </a:ext>
              </a:extLst>
            </p:cNvPr>
            <p:cNvSpPr/>
            <p:nvPr/>
          </p:nvSpPr>
          <p:spPr>
            <a:xfrm>
              <a:off x="6291072" y="2146033"/>
              <a:ext cx="4866190" cy="218420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D441EB-EB96-40F8-A3E0-0A18B6C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Traversals w/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Guaranteed base case: empty list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</a:t>
            </a:r>
            <a:r>
              <a:rPr lang="en-US" dirty="0" err="1"/>
              <a:t>sublist</a:t>
            </a:r>
            <a:r>
              <a:rPr lang="en-US" dirty="0"/>
              <a:t> you’re currently processing (i.e.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)</a:t>
            </a:r>
          </a:p>
        </p:txBody>
      </p:sp>
      <p:grpSp>
        <p:nvGrpSpPr>
          <p:cNvPr id="4" name="Group 3" descr="a linked list containing the values 1, then 2, then 3, then null and&#10;four russian nesting dolls where the largest one represents method(one), the next represents method(two), the third represents method(three), and the fourth represents method(null) ">
            <a:extLst>
              <a:ext uri="{FF2B5EF4-FFF2-40B4-BE49-F238E27FC236}">
                <a16:creationId xmlns:a16="http://schemas.microsoft.com/office/drawing/2014/main" id="{3FDD0E26-BD20-4A92-A8B6-F48E1C3B7DD8}"/>
              </a:ext>
            </a:extLst>
          </p:cNvPr>
          <p:cNvGrpSpPr/>
          <p:nvPr/>
        </p:nvGrpSpPr>
        <p:grpSpPr>
          <a:xfrm>
            <a:off x="861619" y="3121444"/>
            <a:ext cx="9067993" cy="3452059"/>
            <a:chOff x="861619" y="3121444"/>
            <a:chExt cx="9067993" cy="3452059"/>
          </a:xfrm>
        </p:grpSpPr>
        <p:grpSp>
          <p:nvGrpSpPr>
            <p:cNvPr id="3" name="Group 2" descr="four russian nesting dolls where the largest one represents method(one), the next represents method(two), the third represents method(three), and the fourth represents method(null) ">
              <a:extLst>
                <a:ext uri="{FF2B5EF4-FFF2-40B4-BE49-F238E27FC236}">
                  <a16:creationId xmlns:a16="http://schemas.microsoft.com/office/drawing/2014/main" id="{88AD94F9-F6A8-4605-9379-0C460CE106CB}"/>
                </a:ext>
              </a:extLst>
            </p:cNvPr>
            <p:cNvGrpSpPr/>
            <p:nvPr/>
          </p:nvGrpSpPr>
          <p:grpSpPr>
            <a:xfrm>
              <a:off x="1919307" y="3121444"/>
              <a:ext cx="8010305" cy="2508489"/>
              <a:chOff x="1919307" y="3121444"/>
              <a:chExt cx="8010305" cy="2508489"/>
            </a:xfrm>
          </p:grpSpPr>
          <p:pic>
            <p:nvPicPr>
              <p:cNvPr id="19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8B6B80B4-C124-4C8E-AF4A-BEA4D74A9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24" t="28381" r="48639" b="9395"/>
              <a:stretch/>
            </p:blipFill>
            <p:spPr bwMode="auto">
              <a:xfrm>
                <a:off x="2054770" y="3121444"/>
                <a:ext cx="1744910" cy="2000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A5796B53-001C-429E-9C24-48DC76CB0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8" t="35572" r="31164" b="9395"/>
              <a:stretch/>
            </p:blipFill>
            <p:spPr bwMode="auto">
              <a:xfrm>
                <a:off x="4394640" y="3352588"/>
                <a:ext cx="1308683" cy="1768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18D9FAF2-DBB1-4795-ABD2-B2B6BD24D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39" t="45054" r="14012" b="9396"/>
              <a:stretch/>
            </p:blipFill>
            <p:spPr bwMode="auto">
              <a:xfrm>
                <a:off x="6405830" y="3657388"/>
                <a:ext cx="1224793" cy="1464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44543AC1-ECF4-4482-8A8B-5BCDF72985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6" t="61466" r="3156" b="9396"/>
              <a:stretch/>
            </p:blipFill>
            <p:spPr bwMode="auto">
              <a:xfrm>
                <a:off x="8678542" y="4170006"/>
                <a:ext cx="718398" cy="936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82DC392-8620-4B79-B262-F802089CF79F}"/>
                  </a:ext>
                </a:extLst>
              </p:cNvPr>
              <p:cNvSpPr/>
              <p:nvPr/>
            </p:nvSpPr>
            <p:spPr>
              <a:xfrm>
                <a:off x="1919307" y="5121586"/>
                <a:ext cx="2015836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method(one)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1B451D2-CE57-4F61-8623-92C0DD5E5CFB}"/>
                  </a:ext>
                </a:extLst>
              </p:cNvPr>
              <p:cNvSpPr/>
              <p:nvPr/>
            </p:nvSpPr>
            <p:spPr>
              <a:xfrm>
                <a:off x="4151900" y="5121586"/>
                <a:ext cx="1794164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method(two)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FE6483B-5E75-4193-99F2-E0312FF0E86B}"/>
                  </a:ext>
                </a:extLst>
              </p:cNvPr>
              <p:cNvSpPr/>
              <p:nvPr/>
            </p:nvSpPr>
            <p:spPr>
              <a:xfrm>
                <a:off x="6121144" y="5106639"/>
                <a:ext cx="1884935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method(three)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4A4C380-BE18-4742-907B-DCDB5F70DA0C}"/>
                  </a:ext>
                </a:extLst>
              </p:cNvPr>
              <p:cNvSpPr/>
              <p:nvPr/>
            </p:nvSpPr>
            <p:spPr>
              <a:xfrm>
                <a:off x="8181159" y="5106638"/>
                <a:ext cx="1748453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method(null)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8DAFD5-0C2D-4AA0-855C-55BFE23A948E}"/>
                </a:ext>
              </a:extLst>
            </p:cNvPr>
            <p:cNvSpPr/>
            <p:nvPr/>
          </p:nvSpPr>
          <p:spPr>
            <a:xfrm>
              <a:off x="2136040" y="579002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CF2884-AC33-4F4F-ADD4-C5E0E734283D}"/>
                </a:ext>
              </a:extLst>
            </p:cNvPr>
            <p:cNvSpPr/>
            <p:nvPr/>
          </p:nvSpPr>
          <p:spPr>
            <a:xfrm>
              <a:off x="2955342" y="579002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C1FC69-8AD5-4957-A459-6902E310A5C4}"/>
                </a:ext>
              </a:extLst>
            </p:cNvPr>
            <p:cNvSpPr txBox="1"/>
            <p:nvPr/>
          </p:nvSpPr>
          <p:spPr>
            <a:xfrm>
              <a:off x="2362024" y="5879941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BB0ED34-581D-468B-B300-8FC198C2843C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1169213" y="6174074"/>
              <a:ext cx="9668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EDFF3B-2C68-43D1-A5BD-03B99F3E4535}"/>
                </a:ext>
              </a:extLst>
            </p:cNvPr>
            <p:cNvSpPr/>
            <p:nvPr/>
          </p:nvSpPr>
          <p:spPr>
            <a:xfrm>
              <a:off x="1030401" y="6019564"/>
              <a:ext cx="312550" cy="3090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E843D9-4D25-43E8-8D14-430F7976A8D3}"/>
                </a:ext>
              </a:extLst>
            </p:cNvPr>
            <p:cNvSpPr txBox="1"/>
            <p:nvPr/>
          </p:nvSpPr>
          <p:spPr>
            <a:xfrm>
              <a:off x="861619" y="5678177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3BC312-BD84-4901-85B7-8D69F6303E30}"/>
                </a:ext>
              </a:extLst>
            </p:cNvPr>
            <p:cNvSpPr/>
            <p:nvPr/>
          </p:nvSpPr>
          <p:spPr>
            <a:xfrm>
              <a:off x="4237483" y="5805407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33340-157A-4BA4-9829-9C40ACEA1146}"/>
                </a:ext>
              </a:extLst>
            </p:cNvPr>
            <p:cNvSpPr/>
            <p:nvPr/>
          </p:nvSpPr>
          <p:spPr>
            <a:xfrm>
              <a:off x="5056785" y="5805407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626EFC-3FAC-4571-94CD-5CE0C8281FFC}"/>
                </a:ext>
              </a:extLst>
            </p:cNvPr>
            <p:cNvSpPr txBox="1"/>
            <p:nvPr/>
          </p:nvSpPr>
          <p:spPr>
            <a:xfrm>
              <a:off x="4463467" y="589532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8D12155-1B8D-490A-970D-2931CAB1F65C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3364993" y="6189455"/>
              <a:ext cx="8724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7284F0-D33D-4446-8EBD-66BA4DEECA48}"/>
                </a:ext>
              </a:extLst>
            </p:cNvPr>
            <p:cNvSpPr/>
            <p:nvPr/>
          </p:nvSpPr>
          <p:spPr>
            <a:xfrm>
              <a:off x="6244589" y="579380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F47A12-ECE9-4466-BE13-E43296C6EEEA}"/>
                </a:ext>
              </a:extLst>
            </p:cNvPr>
            <p:cNvSpPr/>
            <p:nvPr/>
          </p:nvSpPr>
          <p:spPr>
            <a:xfrm>
              <a:off x="7063891" y="579380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DD498D-67BC-4FD4-A381-6766717E9858}"/>
                </a:ext>
              </a:extLst>
            </p:cNvPr>
            <p:cNvSpPr txBox="1"/>
            <p:nvPr/>
          </p:nvSpPr>
          <p:spPr>
            <a:xfrm>
              <a:off x="6470573" y="5883721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C1D454D-4A73-4AB1-8CF6-D65DC317FF0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5466436" y="6177854"/>
              <a:ext cx="778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D1895E9-E060-4DC2-9563-BA9CAE5A23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3542" y="6166253"/>
              <a:ext cx="9668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F16C05-DAB1-4975-ADF7-26EF85B4397F}"/>
                </a:ext>
              </a:extLst>
            </p:cNvPr>
            <p:cNvSpPr txBox="1"/>
            <p:nvPr/>
          </p:nvSpPr>
          <p:spPr>
            <a:xfrm>
              <a:off x="8511005" y="5862843"/>
              <a:ext cx="1088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null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640E2-39C0-4FD0-A594-0ED88479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Lecture Outline: Modifying Linked Lists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Modifying Linked Lists Recursively</a:t>
            </a:r>
          </a:p>
        </p:txBody>
      </p:sp>
      <p:sp>
        <p:nvSpPr>
          <p:cNvPr id="4" name="Pentagon 3" descr="pointing to Modifying Linked List Recursively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29347" y="2749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F6758-0D2A-4C72-831A-24E82601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19E88-AA4F-4FF6-B971-9F3D1324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</p:txBody>
      </p:sp>
      <p:grpSp>
        <p:nvGrpSpPr>
          <p:cNvPr id="3" name="Group 2" descr="a linked list containing the values 1, then 2, then 3, then null and&#10;four russian nesting dolls where the largest one represents method(one), the next represents method(two), the third represents method(three), and the fourth represents method(null), emphasizing that each method call *returns* to the previous method call">
            <a:extLst>
              <a:ext uri="{FF2B5EF4-FFF2-40B4-BE49-F238E27FC236}">
                <a16:creationId xmlns:a16="http://schemas.microsoft.com/office/drawing/2014/main" id="{C80121CF-D913-453A-ACEE-48090117DE3A}"/>
              </a:ext>
            </a:extLst>
          </p:cNvPr>
          <p:cNvGrpSpPr/>
          <p:nvPr/>
        </p:nvGrpSpPr>
        <p:grpSpPr>
          <a:xfrm>
            <a:off x="861619" y="3121444"/>
            <a:ext cx="9067993" cy="3452059"/>
            <a:chOff x="861619" y="3121444"/>
            <a:chExt cx="9067993" cy="34520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813CE0-F7FA-489D-A14E-725D0E9C7A8B}"/>
                </a:ext>
              </a:extLst>
            </p:cNvPr>
            <p:cNvGrpSpPr/>
            <p:nvPr/>
          </p:nvGrpSpPr>
          <p:grpSpPr>
            <a:xfrm>
              <a:off x="1919307" y="3121444"/>
              <a:ext cx="8010305" cy="2508489"/>
              <a:chOff x="1767934" y="3429000"/>
              <a:chExt cx="8010305" cy="2508489"/>
            </a:xfrm>
          </p:grpSpPr>
          <p:pic>
            <p:nvPicPr>
              <p:cNvPr id="5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BB04B391-986E-4AE9-B50F-794E291C2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24" t="28381" r="48639" b="9395"/>
              <a:stretch/>
            </p:blipFill>
            <p:spPr bwMode="auto">
              <a:xfrm>
                <a:off x="1903397" y="3429000"/>
                <a:ext cx="1744910" cy="2000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B70686A3-3911-48E4-9131-540FB5181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8" t="35572" r="31164" b="9395"/>
              <a:stretch/>
            </p:blipFill>
            <p:spPr bwMode="auto">
              <a:xfrm>
                <a:off x="4243267" y="3660144"/>
                <a:ext cx="1308683" cy="1768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DEB468AA-0949-4484-A24F-AFA532F4DE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39" t="45054" r="14012" b="9396"/>
              <a:stretch/>
            </p:blipFill>
            <p:spPr bwMode="auto">
              <a:xfrm>
                <a:off x="6254457" y="3964944"/>
                <a:ext cx="1224793" cy="1464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ute Matryoshka: Over 2,643 Royalty-Free Licensable Stock Illustrations &amp;  Drawings | Shutterstock">
                <a:extLst>
                  <a:ext uri="{FF2B5EF4-FFF2-40B4-BE49-F238E27FC236}">
                    <a16:creationId xmlns:a16="http://schemas.microsoft.com/office/drawing/2014/main" id="{8E2C8BFE-9942-4BBC-BBE2-2E39F1149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6" t="61466" r="3156" b="9396"/>
              <a:stretch/>
            </p:blipFill>
            <p:spPr bwMode="auto">
              <a:xfrm>
                <a:off x="8527169" y="4477562"/>
                <a:ext cx="718398" cy="936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711628-77A9-4CB0-AA63-AA8ABFA26E9E}"/>
                  </a:ext>
                </a:extLst>
              </p:cNvPr>
              <p:cNvSpPr/>
              <p:nvPr/>
            </p:nvSpPr>
            <p:spPr>
              <a:xfrm>
                <a:off x="1767934" y="5429142"/>
                <a:ext cx="2015836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method(one)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F47B133-659A-4609-BAE9-5A8364EC3284}"/>
                  </a:ext>
                </a:extLst>
              </p:cNvPr>
              <p:cNvSpPr/>
              <p:nvPr/>
            </p:nvSpPr>
            <p:spPr>
              <a:xfrm>
                <a:off x="4000527" y="5429142"/>
                <a:ext cx="1794164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method(two)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EAB3621-D636-4C8A-88B3-C705C294DBBE}"/>
                  </a:ext>
                </a:extLst>
              </p:cNvPr>
              <p:cNvSpPr/>
              <p:nvPr/>
            </p:nvSpPr>
            <p:spPr>
              <a:xfrm>
                <a:off x="5969771" y="5414195"/>
                <a:ext cx="1884935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method(three)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BDFD32-757A-406A-953B-79194034D584}"/>
                  </a:ext>
                </a:extLst>
              </p:cNvPr>
              <p:cNvSpPr/>
              <p:nvPr/>
            </p:nvSpPr>
            <p:spPr>
              <a:xfrm>
                <a:off x="8029786" y="5414194"/>
                <a:ext cx="1748453" cy="5083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method(null)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A66D73-A2F0-4DC2-A0A0-C6EABCE8CC82}"/>
                </a:ext>
              </a:extLst>
            </p:cNvPr>
            <p:cNvSpPr/>
            <p:nvPr/>
          </p:nvSpPr>
          <p:spPr>
            <a:xfrm>
              <a:off x="2136040" y="579002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A6FF23-803E-49E0-A965-A72D2649EA69}"/>
                </a:ext>
              </a:extLst>
            </p:cNvPr>
            <p:cNvSpPr/>
            <p:nvPr/>
          </p:nvSpPr>
          <p:spPr>
            <a:xfrm>
              <a:off x="2955342" y="579002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AAB099-2497-4E67-B083-A75BAA48EE1C}"/>
                </a:ext>
              </a:extLst>
            </p:cNvPr>
            <p:cNvSpPr txBox="1"/>
            <p:nvPr/>
          </p:nvSpPr>
          <p:spPr>
            <a:xfrm>
              <a:off x="2362024" y="5879941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14B1FA-8D4D-48D4-81ED-3568635FF211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1169213" y="6174074"/>
              <a:ext cx="9668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77391-E09C-40AF-980C-F8F4CDA76955}"/>
                </a:ext>
              </a:extLst>
            </p:cNvPr>
            <p:cNvSpPr/>
            <p:nvPr/>
          </p:nvSpPr>
          <p:spPr>
            <a:xfrm>
              <a:off x="1030401" y="6019564"/>
              <a:ext cx="312550" cy="3090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83B948-E063-47B7-9DC5-60A78296AD4C}"/>
                </a:ext>
              </a:extLst>
            </p:cNvPr>
            <p:cNvSpPr txBox="1"/>
            <p:nvPr/>
          </p:nvSpPr>
          <p:spPr>
            <a:xfrm>
              <a:off x="861619" y="5678177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6BEBD0-9A4D-4C33-9C2C-5AD66BE71DCE}"/>
                </a:ext>
              </a:extLst>
            </p:cNvPr>
            <p:cNvSpPr/>
            <p:nvPr/>
          </p:nvSpPr>
          <p:spPr>
            <a:xfrm>
              <a:off x="4237483" y="5805407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04911D-0D10-4735-B66F-9EF795937EC3}"/>
                </a:ext>
              </a:extLst>
            </p:cNvPr>
            <p:cNvSpPr/>
            <p:nvPr/>
          </p:nvSpPr>
          <p:spPr>
            <a:xfrm>
              <a:off x="5056785" y="5805407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083E29-79EA-43E4-BC87-8B4829B70275}"/>
                </a:ext>
              </a:extLst>
            </p:cNvPr>
            <p:cNvSpPr txBox="1"/>
            <p:nvPr/>
          </p:nvSpPr>
          <p:spPr>
            <a:xfrm>
              <a:off x="4463467" y="589532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0D320D-141D-4AA5-842E-4C90A6D7EE45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364993" y="6189455"/>
              <a:ext cx="8724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974E5B-4BAD-4EB8-802C-F2064EEA601F}"/>
                </a:ext>
              </a:extLst>
            </p:cNvPr>
            <p:cNvSpPr/>
            <p:nvPr/>
          </p:nvSpPr>
          <p:spPr>
            <a:xfrm>
              <a:off x="6244589" y="579380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C5B49-D7F2-4FA2-9AFB-8B2EA861E609}"/>
                </a:ext>
              </a:extLst>
            </p:cNvPr>
            <p:cNvSpPr/>
            <p:nvPr/>
          </p:nvSpPr>
          <p:spPr>
            <a:xfrm>
              <a:off x="7063891" y="5793806"/>
              <a:ext cx="819302" cy="7680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27125A-630F-4A52-93E2-A0F3535ADECD}"/>
                </a:ext>
              </a:extLst>
            </p:cNvPr>
            <p:cNvSpPr txBox="1"/>
            <p:nvPr/>
          </p:nvSpPr>
          <p:spPr>
            <a:xfrm>
              <a:off x="6470573" y="5883721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579E9C2-B6D2-4F54-BE70-C0DA1814849D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466436" y="6177854"/>
              <a:ext cx="778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8B079C-C388-4B6F-9A17-E78D97F27D59}"/>
                </a:ext>
              </a:extLst>
            </p:cNvPr>
            <p:cNvCxnSpPr>
              <a:cxnSpLocks/>
            </p:cNvCxnSpPr>
            <p:nvPr/>
          </p:nvCxnSpPr>
          <p:spPr>
            <a:xfrm>
              <a:off x="7473542" y="6166253"/>
              <a:ext cx="9668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CC7556-284C-4B65-90FE-26AA1F1DDE55}"/>
                </a:ext>
              </a:extLst>
            </p:cNvPr>
            <p:cNvSpPr txBox="1"/>
            <p:nvPr/>
          </p:nvSpPr>
          <p:spPr>
            <a:xfrm>
              <a:off x="8511005" y="5862843"/>
              <a:ext cx="1088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null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E37677FB-DF68-404D-A665-A341395262C4}"/>
                </a:ext>
              </a:extLst>
            </p:cNvPr>
            <p:cNvCxnSpPr>
              <a:cxnSpLocks/>
              <a:stCxn id="6" idx="0"/>
              <a:endCxn id="5" idx="0"/>
            </p:cNvCxnSpPr>
            <p:nvPr/>
          </p:nvCxnSpPr>
          <p:spPr>
            <a:xfrm rot="16200000" flipV="1">
              <a:off x="3872532" y="2176137"/>
              <a:ext cx="231144" cy="2121757"/>
            </a:xfrm>
            <a:prstGeom prst="curvedConnector3">
              <a:avLst>
                <a:gd name="adj1" fmla="val 19889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30A2AE1-3DEF-487C-8DE9-9FE91CE9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244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26157</TotalTime>
  <Words>684</Words>
  <Application>Microsoft Office PowerPoint</Application>
  <PresentationFormat>Widescreen</PresentationFormat>
  <Paragraphs>162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Lists with Recursion</vt:lpstr>
      <vt:lpstr>Lecture Outline: Announcements</vt:lpstr>
      <vt:lpstr>Announcements</vt:lpstr>
      <vt:lpstr>Lecture Outline: Traversing Linked Lists Recursively</vt:lpstr>
      <vt:lpstr>Linked Lists</vt:lpstr>
      <vt:lpstr>Recursive Traversals w/ LinkedLists</vt:lpstr>
      <vt:lpstr>Lecture Outline: Modifying Linked Lists Recursively</vt:lpstr>
      <vt:lpstr>Modifying LinkedLists [Review]</vt:lpstr>
      <vt:lpstr>Modifying LinkedLists Recursively</vt:lpstr>
      <vt:lpstr>Modifying LinkedLists Recursively: x=change(x)</vt:lpstr>
      <vt:lpstr>removeAll Walkthrough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339</cp:revision>
  <cp:lastPrinted>2022-09-27T21:33:44Z</cp:lastPrinted>
  <dcterms:created xsi:type="dcterms:W3CDTF">2020-06-13T06:27:42Z</dcterms:created>
  <dcterms:modified xsi:type="dcterms:W3CDTF">2026-05-13T17:48:38Z</dcterms:modified>
</cp:coreProperties>
</file>