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9" r:id="rId2"/>
    <p:sldId id="324" r:id="rId3"/>
    <p:sldId id="935" r:id="rId4"/>
    <p:sldId id="934" r:id="rId5"/>
    <p:sldId id="928" r:id="rId6"/>
    <p:sldId id="926" r:id="rId7"/>
    <p:sldId id="939" r:id="rId8"/>
    <p:sldId id="940" r:id="rId9"/>
    <p:sldId id="941" r:id="rId10"/>
    <p:sldId id="942" r:id="rId11"/>
    <p:sldId id="943" r:id="rId12"/>
    <p:sldId id="944" r:id="rId13"/>
    <p:sldId id="945" r:id="rId14"/>
    <p:sldId id="946" r:id="rId15"/>
    <p:sldId id="947" r:id="rId16"/>
    <p:sldId id="929" r:id="rId17"/>
    <p:sldId id="9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00000"/>
    <a:srgbClr val="CCFF99"/>
    <a:srgbClr val="92D050"/>
    <a:srgbClr val="90EC34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99" autoAdjust="0"/>
    <p:restoredTop sz="91361"/>
  </p:normalViewPr>
  <p:slideViewPr>
    <p:cSldViewPr snapToGrid="0" snapToObjects="1">
      <p:cViewPr varScale="1">
        <p:scale>
          <a:sx n="61" d="100"/>
          <a:sy n="61" d="100"/>
        </p:scale>
        <p:origin x="69" y="675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Slido</a:t>
            </a:r>
            <a:r>
              <a:rPr lang="en-US" dirty="0"/>
              <a:t> event: https://app.sli.do/event/wzP3pxQGGUK8ZZco4AZPkg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Slido.com and event code cse123</a:t>
            </a: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EA33A6D4-9B73-2916-697A-1E40A4C298EA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Recursive Backtracking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318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Recursive Backtracking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fZiDBuo8bMbuQCWwhcluE?si=LZUfkfdGRJiBio82B6Po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97144/discussion/8030208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3800" dirty="0">
                <a:latin typeface="Montserrat SemiBold" panose="00000700000000000000" pitchFamily="2" charset="0"/>
              </a:rPr>
              <a:t>Recursive Backtracking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What's your favorite food mascot? (e.g., Chester Cheetah, Cinnamon Toast Crunch, Jolly Green Giant)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5D1970FB-10FD-4878-8A2D-B451EE5BD837}"/>
              </a:ext>
            </a:extLst>
          </p:cNvPr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8A0DE4C0-F9DE-479F-A523-201624ED72F7}"/>
              </a:ext>
            </a:extLst>
          </p:cNvPr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DAD8DC2A-0A2B-4AD4-85CB-C47EFB30D6A3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D6D772-3695-4D9C-A5BD-D1581038E023}"/>
              </a:ext>
            </a:extLst>
          </p:cNvPr>
          <p:cNvSpPr txBox="1"/>
          <p:nvPr/>
        </p:nvSpPr>
        <p:spPr>
          <a:xfrm>
            <a:off x="7643103" y="4255881"/>
            <a:ext cx="4011913" cy="2154436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1200" dirty="0" err="1">
                <a:latin typeface="Montserrat" panose="00000500000000000000" pitchFamily="2" charset="0"/>
              </a:rPr>
              <a:t>Arohan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Sreshta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Rushil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Sean B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Chloe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Jenny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Nate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Saachi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Hawa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Maggie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Sean E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Shiven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Vrinda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Gavin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Shreya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Jonah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Renee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Chris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Ishita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Kuhu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Kavya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Misha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Yuntong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Amiya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Sahana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Anirudh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Rohan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Crystal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Eeshani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 err="1">
                <a:latin typeface="Montserrat" panose="00000500000000000000" pitchFamily="2" charset="0"/>
              </a:rPr>
              <a:t>Prakshi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Aidan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Cora</a:t>
            </a:r>
          </a:p>
          <a:p>
            <a:r>
              <a:rPr lang="en-US" sz="1200" dirty="0" err="1">
                <a:latin typeface="Montserrat" panose="00000500000000000000" pitchFamily="2" charset="0"/>
              </a:rPr>
              <a:t>Nhan</a:t>
            </a:r>
            <a:endParaRPr lang="en-US" sz="1200" dirty="0">
              <a:latin typeface="Montserrat" panose="00000500000000000000" pitchFamily="2" charset="0"/>
            </a:endParaRPr>
          </a:p>
          <a:p>
            <a:r>
              <a:rPr lang="en-US" sz="1200" dirty="0">
                <a:latin typeface="Montserrat" panose="00000500000000000000" pitchFamily="2" charset="0"/>
              </a:rPr>
              <a:t>Anya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Anisha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Trien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Neal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Evan</a:t>
            </a:r>
          </a:p>
          <a:p>
            <a:r>
              <a:rPr lang="en-US" sz="1200" dirty="0">
                <a:latin typeface="Montserrat" panose="00000500000000000000" pitchFamily="2" charset="0"/>
              </a:rPr>
              <a:t>Rena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D9A89-333C-4DFE-94BF-C6DA8CADA5C3}"/>
              </a:ext>
            </a:extLst>
          </p:cNvPr>
          <p:cNvSpPr txBox="1"/>
          <p:nvPr/>
        </p:nvSpPr>
        <p:spPr>
          <a:xfrm>
            <a:off x="6815404" y="6360778"/>
            <a:ext cx="52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Music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🌻 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  <a:hlinkClick r:id="rId3"/>
              </a:rPr>
              <a:t>CSE 123 26sp Lecture Tunes</a:t>
            </a:r>
            <a:r>
              <a:rPr lang="en-US" dirty="0">
                <a:solidFill>
                  <a:srgbClr val="535353"/>
                </a:solidFill>
                <a:latin typeface="Montserrat SemiBold" panose="00000700000000000000" pitchFamily="2" charset="0"/>
              </a:rPr>
              <a:t> 🌻</a:t>
            </a:r>
          </a:p>
        </p:txBody>
      </p:sp>
      <p:pic>
        <p:nvPicPr>
          <p:cNvPr id="3" name="Picture 2" descr="qr code for https://app.sli.do/event/wzP3pxQGGUK8ZZco4AZPkg&#10;slido event joining instructions in speaker notes">
            <a:extLst>
              <a:ext uri="{FF2B5EF4-FFF2-40B4-BE49-F238E27FC236}">
                <a16:creationId xmlns:a16="http://schemas.microsoft.com/office/drawing/2014/main" id="{3A7B7428-D317-45FA-ADFA-25C84D777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534" y="5658652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(Step 5)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it's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3" name="Group 2" descr="Two soFar method calls, with one holding a reference to an array containing '0'">
            <a:extLst>
              <a:ext uri="{FF2B5EF4-FFF2-40B4-BE49-F238E27FC236}">
                <a16:creationId xmlns:a16="http://schemas.microsoft.com/office/drawing/2014/main" id="{678A79B8-28DF-4618-8CF6-79842EC41BB9}"/>
              </a:ext>
            </a:extLst>
          </p:cNvPr>
          <p:cNvGrpSpPr/>
          <p:nvPr/>
        </p:nvGrpSpPr>
        <p:grpSpPr>
          <a:xfrm>
            <a:off x="6801338" y="3905228"/>
            <a:ext cx="4836272" cy="2408551"/>
            <a:chOff x="6801338" y="3905228"/>
            <a:chExt cx="4836272" cy="24085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19D3BE-3693-4855-8967-B6CF6A9CB13A}"/>
                </a:ext>
              </a:extLst>
            </p:cNvPr>
            <p:cNvSpPr txBox="1"/>
            <p:nvPr/>
          </p:nvSpPr>
          <p:spPr>
            <a:xfrm>
              <a:off x="7760762" y="3961962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57C71-FB7D-4BB3-B6CA-8A07876D57F5}"/>
                </a:ext>
              </a:extLst>
            </p:cNvPr>
            <p:cNvSpPr/>
            <p:nvPr/>
          </p:nvSpPr>
          <p:spPr>
            <a:xfrm>
              <a:off x="7911293" y="4290669"/>
              <a:ext cx="588926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03EC9F-7C01-4E59-9C11-97F7915F595D}"/>
                </a:ext>
              </a:extLst>
            </p:cNvPr>
            <p:cNvSpPr/>
            <p:nvPr/>
          </p:nvSpPr>
          <p:spPr>
            <a:xfrm>
              <a:off x="7555771" y="3905228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63C38-E3EE-45A0-A780-993939ECC2A2}"/>
                </a:ext>
              </a:extLst>
            </p:cNvPr>
            <p:cNvSpPr/>
            <p:nvPr/>
          </p:nvSpPr>
          <p:spPr>
            <a:xfrm>
              <a:off x="10354376" y="4504632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A810F1-B5B0-4B18-AFEE-DF779AA3EC8B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8175812" y="4564316"/>
              <a:ext cx="2178564" cy="4895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5E28C5-AA46-4D74-8515-0E69DB6934A9}"/>
                </a:ext>
              </a:extLst>
            </p:cNvPr>
            <p:cNvSpPr txBox="1"/>
            <p:nvPr/>
          </p:nvSpPr>
          <p:spPr>
            <a:xfrm>
              <a:off x="10432312" y="4806486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</a:rPr>
                <a:t>['0']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6CBA78-71DB-48D7-9007-7DB39C47FAE1}"/>
                </a:ext>
              </a:extLst>
            </p:cNvPr>
            <p:cNvSpPr txBox="1"/>
            <p:nvPr/>
          </p:nvSpPr>
          <p:spPr>
            <a:xfrm>
              <a:off x="7006329" y="5272077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4C1615A-06EF-4DA5-91B2-538F63066310}"/>
                </a:ext>
              </a:extLst>
            </p:cNvPr>
            <p:cNvSpPr/>
            <p:nvPr/>
          </p:nvSpPr>
          <p:spPr>
            <a:xfrm>
              <a:off x="7128538" y="5600784"/>
              <a:ext cx="624781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C4AEAF-E649-416D-A875-4181C7AE7FCE}"/>
                </a:ext>
              </a:extLst>
            </p:cNvPr>
            <p:cNvSpPr/>
            <p:nvPr/>
          </p:nvSpPr>
          <p:spPr>
            <a:xfrm>
              <a:off x="6801338" y="5215343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CD56E-D867-4987-8E04-DA45DFE2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6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(Step 6)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it's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3" name="Group 2" descr="Two soFar method calls, one holding a reference to an empty array">
            <a:extLst>
              <a:ext uri="{FF2B5EF4-FFF2-40B4-BE49-F238E27FC236}">
                <a16:creationId xmlns:a16="http://schemas.microsoft.com/office/drawing/2014/main" id="{6759ED22-B1C1-4B0A-9850-18182ACF9559}"/>
              </a:ext>
            </a:extLst>
          </p:cNvPr>
          <p:cNvGrpSpPr/>
          <p:nvPr/>
        </p:nvGrpSpPr>
        <p:grpSpPr>
          <a:xfrm>
            <a:off x="6801338" y="3905228"/>
            <a:ext cx="4836272" cy="2408551"/>
            <a:chOff x="6801338" y="3905228"/>
            <a:chExt cx="4836272" cy="24085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19D3BE-3693-4855-8967-B6CF6A9CB13A}"/>
                </a:ext>
              </a:extLst>
            </p:cNvPr>
            <p:cNvSpPr txBox="1"/>
            <p:nvPr/>
          </p:nvSpPr>
          <p:spPr>
            <a:xfrm>
              <a:off x="7760762" y="3961962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57C71-FB7D-4BB3-B6CA-8A07876D57F5}"/>
                </a:ext>
              </a:extLst>
            </p:cNvPr>
            <p:cNvSpPr/>
            <p:nvPr/>
          </p:nvSpPr>
          <p:spPr>
            <a:xfrm>
              <a:off x="7911293" y="4290669"/>
              <a:ext cx="588926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03EC9F-7C01-4E59-9C11-97F7915F595D}"/>
                </a:ext>
              </a:extLst>
            </p:cNvPr>
            <p:cNvSpPr/>
            <p:nvPr/>
          </p:nvSpPr>
          <p:spPr>
            <a:xfrm>
              <a:off x="7555771" y="3905228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63C38-E3EE-45A0-A780-993939ECC2A2}"/>
                </a:ext>
              </a:extLst>
            </p:cNvPr>
            <p:cNvSpPr/>
            <p:nvPr/>
          </p:nvSpPr>
          <p:spPr>
            <a:xfrm>
              <a:off x="10354376" y="4504632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A810F1-B5B0-4B18-AFEE-DF779AA3EC8B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8175812" y="4564316"/>
              <a:ext cx="2178564" cy="4895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5E28C5-AA46-4D74-8515-0E69DB6934A9}"/>
                </a:ext>
              </a:extLst>
            </p:cNvPr>
            <p:cNvSpPr txBox="1"/>
            <p:nvPr/>
          </p:nvSpPr>
          <p:spPr>
            <a:xfrm>
              <a:off x="10706490" y="4792240"/>
              <a:ext cx="5790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</a:rPr>
                <a:t>[]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6CBA78-71DB-48D7-9007-7DB39C47FAE1}"/>
                </a:ext>
              </a:extLst>
            </p:cNvPr>
            <p:cNvSpPr txBox="1"/>
            <p:nvPr/>
          </p:nvSpPr>
          <p:spPr>
            <a:xfrm>
              <a:off x="7006329" y="5272077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4C1615A-06EF-4DA5-91B2-538F63066310}"/>
                </a:ext>
              </a:extLst>
            </p:cNvPr>
            <p:cNvSpPr/>
            <p:nvPr/>
          </p:nvSpPr>
          <p:spPr>
            <a:xfrm>
              <a:off x="7128538" y="5600784"/>
              <a:ext cx="624781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C4AEAF-E649-416D-A875-4181C7AE7FCE}"/>
                </a:ext>
              </a:extLst>
            </p:cNvPr>
            <p:cNvSpPr/>
            <p:nvPr/>
          </p:nvSpPr>
          <p:spPr>
            <a:xfrm>
              <a:off x="6801338" y="5215343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7642F-618C-4A1C-973E-EA9CC3AD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5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(Step 7)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it's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3" name="Group 2" descr="Two soFar method calls, one holding a reference to an array containing '1'">
            <a:extLst>
              <a:ext uri="{FF2B5EF4-FFF2-40B4-BE49-F238E27FC236}">
                <a16:creationId xmlns:a16="http://schemas.microsoft.com/office/drawing/2014/main" id="{D730B95C-D3FF-483B-B328-9B90B93CD6DC}"/>
              </a:ext>
            </a:extLst>
          </p:cNvPr>
          <p:cNvGrpSpPr/>
          <p:nvPr/>
        </p:nvGrpSpPr>
        <p:grpSpPr>
          <a:xfrm>
            <a:off x="6801338" y="3905228"/>
            <a:ext cx="4836272" cy="2408551"/>
            <a:chOff x="6801338" y="3905228"/>
            <a:chExt cx="4836272" cy="24085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19D3BE-3693-4855-8967-B6CF6A9CB13A}"/>
                </a:ext>
              </a:extLst>
            </p:cNvPr>
            <p:cNvSpPr txBox="1"/>
            <p:nvPr/>
          </p:nvSpPr>
          <p:spPr>
            <a:xfrm>
              <a:off x="7760762" y="3961962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57C71-FB7D-4BB3-B6CA-8A07876D57F5}"/>
                </a:ext>
              </a:extLst>
            </p:cNvPr>
            <p:cNvSpPr/>
            <p:nvPr/>
          </p:nvSpPr>
          <p:spPr>
            <a:xfrm>
              <a:off x="7911293" y="4290669"/>
              <a:ext cx="588926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03EC9F-7C01-4E59-9C11-97F7915F595D}"/>
                </a:ext>
              </a:extLst>
            </p:cNvPr>
            <p:cNvSpPr/>
            <p:nvPr/>
          </p:nvSpPr>
          <p:spPr>
            <a:xfrm>
              <a:off x="7555771" y="3905228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63C38-E3EE-45A0-A780-993939ECC2A2}"/>
                </a:ext>
              </a:extLst>
            </p:cNvPr>
            <p:cNvSpPr/>
            <p:nvPr/>
          </p:nvSpPr>
          <p:spPr>
            <a:xfrm>
              <a:off x="10354376" y="4504632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A810F1-B5B0-4B18-AFEE-DF779AA3EC8B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8175812" y="4564316"/>
              <a:ext cx="2178564" cy="4895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5E28C5-AA46-4D74-8515-0E69DB6934A9}"/>
                </a:ext>
              </a:extLst>
            </p:cNvPr>
            <p:cNvSpPr txBox="1"/>
            <p:nvPr/>
          </p:nvSpPr>
          <p:spPr>
            <a:xfrm>
              <a:off x="10420993" y="4792240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</a:rPr>
                <a:t>['1']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6CBA78-71DB-48D7-9007-7DB39C47FAE1}"/>
                </a:ext>
              </a:extLst>
            </p:cNvPr>
            <p:cNvSpPr txBox="1"/>
            <p:nvPr/>
          </p:nvSpPr>
          <p:spPr>
            <a:xfrm>
              <a:off x="7006329" y="5272077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4C1615A-06EF-4DA5-91B2-538F63066310}"/>
                </a:ext>
              </a:extLst>
            </p:cNvPr>
            <p:cNvSpPr/>
            <p:nvPr/>
          </p:nvSpPr>
          <p:spPr>
            <a:xfrm>
              <a:off x="7128538" y="5600784"/>
              <a:ext cx="624781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C4AEAF-E649-416D-A875-4181C7AE7FCE}"/>
                </a:ext>
              </a:extLst>
            </p:cNvPr>
            <p:cNvSpPr/>
            <p:nvPr/>
          </p:nvSpPr>
          <p:spPr>
            <a:xfrm>
              <a:off x="6801338" y="5215343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97AD9-AE11-4416-AC7A-EC1C3E33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(Step 8)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it's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3" name="Group 2" descr="Three soFar method calls, two of which are holding a reference to the same array containing '1'">
            <a:extLst>
              <a:ext uri="{FF2B5EF4-FFF2-40B4-BE49-F238E27FC236}">
                <a16:creationId xmlns:a16="http://schemas.microsoft.com/office/drawing/2014/main" id="{2136EEF4-54B9-4CC4-83FF-381EB9E5933B}"/>
              </a:ext>
            </a:extLst>
          </p:cNvPr>
          <p:cNvGrpSpPr/>
          <p:nvPr/>
        </p:nvGrpSpPr>
        <p:grpSpPr>
          <a:xfrm>
            <a:off x="6801338" y="3905228"/>
            <a:ext cx="4836272" cy="2408551"/>
            <a:chOff x="6801338" y="3905228"/>
            <a:chExt cx="4836272" cy="24085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19D3BE-3693-4855-8967-B6CF6A9CB13A}"/>
                </a:ext>
              </a:extLst>
            </p:cNvPr>
            <p:cNvSpPr txBox="1"/>
            <p:nvPr/>
          </p:nvSpPr>
          <p:spPr>
            <a:xfrm>
              <a:off x="7760762" y="3961962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57C71-FB7D-4BB3-B6CA-8A07876D57F5}"/>
                </a:ext>
              </a:extLst>
            </p:cNvPr>
            <p:cNvSpPr/>
            <p:nvPr/>
          </p:nvSpPr>
          <p:spPr>
            <a:xfrm>
              <a:off x="7911293" y="4290669"/>
              <a:ext cx="588926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03EC9F-7C01-4E59-9C11-97F7915F595D}"/>
                </a:ext>
              </a:extLst>
            </p:cNvPr>
            <p:cNvSpPr/>
            <p:nvPr/>
          </p:nvSpPr>
          <p:spPr>
            <a:xfrm>
              <a:off x="7555771" y="3905228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63C38-E3EE-45A0-A780-993939ECC2A2}"/>
                </a:ext>
              </a:extLst>
            </p:cNvPr>
            <p:cNvSpPr/>
            <p:nvPr/>
          </p:nvSpPr>
          <p:spPr>
            <a:xfrm>
              <a:off x="10354376" y="4504632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A810F1-B5B0-4B18-AFEE-DF779AA3EC8B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8175812" y="4564316"/>
              <a:ext cx="2178564" cy="4895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5E28C5-AA46-4D74-8515-0E69DB6934A9}"/>
                </a:ext>
              </a:extLst>
            </p:cNvPr>
            <p:cNvSpPr txBox="1"/>
            <p:nvPr/>
          </p:nvSpPr>
          <p:spPr>
            <a:xfrm>
              <a:off x="10420993" y="4792240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</a:rPr>
                <a:t>['1']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6CBA78-71DB-48D7-9007-7DB39C47FAE1}"/>
                </a:ext>
              </a:extLst>
            </p:cNvPr>
            <p:cNvSpPr txBox="1"/>
            <p:nvPr/>
          </p:nvSpPr>
          <p:spPr>
            <a:xfrm>
              <a:off x="7006329" y="5272077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4C1615A-06EF-4DA5-91B2-538F63066310}"/>
                </a:ext>
              </a:extLst>
            </p:cNvPr>
            <p:cNvSpPr/>
            <p:nvPr/>
          </p:nvSpPr>
          <p:spPr>
            <a:xfrm>
              <a:off x="7128538" y="5600784"/>
              <a:ext cx="624781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C4AEAF-E649-416D-A875-4181C7AE7FCE}"/>
                </a:ext>
              </a:extLst>
            </p:cNvPr>
            <p:cNvSpPr/>
            <p:nvPr/>
          </p:nvSpPr>
          <p:spPr>
            <a:xfrm>
              <a:off x="6801338" y="5215343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312E56-6B3F-43E8-8DCC-9D3607CC45BC}"/>
                </a:ext>
              </a:extLst>
            </p:cNvPr>
            <p:cNvSpPr txBox="1"/>
            <p:nvPr/>
          </p:nvSpPr>
          <p:spPr>
            <a:xfrm>
              <a:off x="8564888" y="5270156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1EDD49A-91F4-4B19-94B1-194F94C7C3D9}"/>
                </a:ext>
              </a:extLst>
            </p:cNvPr>
            <p:cNvSpPr/>
            <p:nvPr/>
          </p:nvSpPr>
          <p:spPr>
            <a:xfrm>
              <a:off x="8687097" y="5598863"/>
              <a:ext cx="624781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08386D-D44E-46DF-A47F-250213666855}"/>
                </a:ext>
              </a:extLst>
            </p:cNvPr>
            <p:cNvSpPr/>
            <p:nvPr/>
          </p:nvSpPr>
          <p:spPr>
            <a:xfrm>
              <a:off x="8359897" y="5213422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9DE63F8-0CA7-48FC-9D7D-59AF6E23D98A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 flipV="1">
              <a:off x="8989536" y="5053850"/>
              <a:ext cx="1364840" cy="8368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DCA16-BEFC-4AD9-BCEC-FE2DCFE0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(Step 9)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it's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3" name="Group 2" descr="Three soFar method calls, one of which is holding a reference to the same array containing '1'">
            <a:extLst>
              <a:ext uri="{FF2B5EF4-FFF2-40B4-BE49-F238E27FC236}">
                <a16:creationId xmlns:a16="http://schemas.microsoft.com/office/drawing/2014/main" id="{8A5DFA51-EFFE-41B7-A510-E08AFD0DD635}"/>
              </a:ext>
            </a:extLst>
          </p:cNvPr>
          <p:cNvGrpSpPr/>
          <p:nvPr/>
        </p:nvGrpSpPr>
        <p:grpSpPr>
          <a:xfrm>
            <a:off x="6801338" y="3905228"/>
            <a:ext cx="4836272" cy="2408551"/>
            <a:chOff x="6801338" y="3905228"/>
            <a:chExt cx="4836272" cy="24085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19D3BE-3693-4855-8967-B6CF6A9CB13A}"/>
                </a:ext>
              </a:extLst>
            </p:cNvPr>
            <p:cNvSpPr txBox="1"/>
            <p:nvPr/>
          </p:nvSpPr>
          <p:spPr>
            <a:xfrm>
              <a:off x="7760762" y="3961962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57C71-FB7D-4BB3-B6CA-8A07876D57F5}"/>
                </a:ext>
              </a:extLst>
            </p:cNvPr>
            <p:cNvSpPr/>
            <p:nvPr/>
          </p:nvSpPr>
          <p:spPr>
            <a:xfrm>
              <a:off x="7911293" y="4290669"/>
              <a:ext cx="588926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03EC9F-7C01-4E59-9C11-97F7915F595D}"/>
                </a:ext>
              </a:extLst>
            </p:cNvPr>
            <p:cNvSpPr/>
            <p:nvPr/>
          </p:nvSpPr>
          <p:spPr>
            <a:xfrm>
              <a:off x="7555771" y="3905228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63C38-E3EE-45A0-A780-993939ECC2A2}"/>
                </a:ext>
              </a:extLst>
            </p:cNvPr>
            <p:cNvSpPr/>
            <p:nvPr/>
          </p:nvSpPr>
          <p:spPr>
            <a:xfrm>
              <a:off x="10354376" y="4504632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A810F1-B5B0-4B18-AFEE-DF779AA3EC8B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8175812" y="4564316"/>
              <a:ext cx="2178564" cy="4895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5E28C5-AA46-4D74-8515-0E69DB6934A9}"/>
                </a:ext>
              </a:extLst>
            </p:cNvPr>
            <p:cNvSpPr txBox="1"/>
            <p:nvPr/>
          </p:nvSpPr>
          <p:spPr>
            <a:xfrm>
              <a:off x="10420993" y="4792240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</a:rPr>
                <a:t>['1']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6CBA78-71DB-48D7-9007-7DB39C47FAE1}"/>
                </a:ext>
              </a:extLst>
            </p:cNvPr>
            <p:cNvSpPr txBox="1"/>
            <p:nvPr/>
          </p:nvSpPr>
          <p:spPr>
            <a:xfrm>
              <a:off x="7006329" y="5272077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4C1615A-06EF-4DA5-91B2-538F63066310}"/>
                </a:ext>
              </a:extLst>
            </p:cNvPr>
            <p:cNvSpPr/>
            <p:nvPr/>
          </p:nvSpPr>
          <p:spPr>
            <a:xfrm>
              <a:off x="7128538" y="5600784"/>
              <a:ext cx="624781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C4AEAF-E649-416D-A875-4181C7AE7FCE}"/>
                </a:ext>
              </a:extLst>
            </p:cNvPr>
            <p:cNvSpPr/>
            <p:nvPr/>
          </p:nvSpPr>
          <p:spPr>
            <a:xfrm>
              <a:off x="6801338" y="5215343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312E56-6B3F-43E8-8DCC-9D3607CC45BC}"/>
                </a:ext>
              </a:extLst>
            </p:cNvPr>
            <p:cNvSpPr txBox="1"/>
            <p:nvPr/>
          </p:nvSpPr>
          <p:spPr>
            <a:xfrm>
              <a:off x="8564888" y="5270156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1EDD49A-91F4-4B19-94B1-194F94C7C3D9}"/>
                </a:ext>
              </a:extLst>
            </p:cNvPr>
            <p:cNvSpPr/>
            <p:nvPr/>
          </p:nvSpPr>
          <p:spPr>
            <a:xfrm>
              <a:off x="8687097" y="5598863"/>
              <a:ext cx="624781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08386D-D44E-46DF-A47F-250213666855}"/>
                </a:ext>
              </a:extLst>
            </p:cNvPr>
            <p:cNvSpPr/>
            <p:nvPr/>
          </p:nvSpPr>
          <p:spPr>
            <a:xfrm>
              <a:off x="8359897" y="5213422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3E3E3-E9ED-4AEA-9F6A-61F89450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0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(Step 10)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it's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3" name="Group 2" descr="Three soFar method calls, one of which is holding a reference to an array containing '1'">
            <a:extLst>
              <a:ext uri="{FF2B5EF4-FFF2-40B4-BE49-F238E27FC236}">
                <a16:creationId xmlns:a16="http://schemas.microsoft.com/office/drawing/2014/main" id="{688B171F-1E34-46C0-B2DF-1D16E21BCBED}"/>
              </a:ext>
            </a:extLst>
          </p:cNvPr>
          <p:cNvGrpSpPr/>
          <p:nvPr/>
        </p:nvGrpSpPr>
        <p:grpSpPr>
          <a:xfrm>
            <a:off x="6801338" y="3905228"/>
            <a:ext cx="4836272" cy="2408551"/>
            <a:chOff x="6801338" y="3905228"/>
            <a:chExt cx="4836272" cy="24085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19D3BE-3693-4855-8967-B6CF6A9CB13A}"/>
                </a:ext>
              </a:extLst>
            </p:cNvPr>
            <p:cNvSpPr txBox="1"/>
            <p:nvPr/>
          </p:nvSpPr>
          <p:spPr>
            <a:xfrm>
              <a:off x="7760762" y="3961962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57C71-FB7D-4BB3-B6CA-8A07876D57F5}"/>
                </a:ext>
              </a:extLst>
            </p:cNvPr>
            <p:cNvSpPr/>
            <p:nvPr/>
          </p:nvSpPr>
          <p:spPr>
            <a:xfrm>
              <a:off x="7911293" y="4290669"/>
              <a:ext cx="588926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03EC9F-7C01-4E59-9C11-97F7915F595D}"/>
                </a:ext>
              </a:extLst>
            </p:cNvPr>
            <p:cNvSpPr/>
            <p:nvPr/>
          </p:nvSpPr>
          <p:spPr>
            <a:xfrm>
              <a:off x="7555771" y="3905228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63C38-E3EE-45A0-A780-993939ECC2A2}"/>
                </a:ext>
              </a:extLst>
            </p:cNvPr>
            <p:cNvSpPr/>
            <p:nvPr/>
          </p:nvSpPr>
          <p:spPr>
            <a:xfrm>
              <a:off x="10354376" y="4504632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A810F1-B5B0-4B18-AFEE-DF779AA3EC8B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8175812" y="4564316"/>
              <a:ext cx="2178564" cy="4895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5E28C5-AA46-4D74-8515-0E69DB6934A9}"/>
                </a:ext>
              </a:extLst>
            </p:cNvPr>
            <p:cNvSpPr txBox="1"/>
            <p:nvPr/>
          </p:nvSpPr>
          <p:spPr>
            <a:xfrm>
              <a:off x="10706490" y="4792240"/>
              <a:ext cx="5790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</a:rPr>
                <a:t>[]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6CBA78-71DB-48D7-9007-7DB39C47FAE1}"/>
                </a:ext>
              </a:extLst>
            </p:cNvPr>
            <p:cNvSpPr txBox="1"/>
            <p:nvPr/>
          </p:nvSpPr>
          <p:spPr>
            <a:xfrm>
              <a:off x="7006329" y="5272077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4C1615A-06EF-4DA5-91B2-538F63066310}"/>
                </a:ext>
              </a:extLst>
            </p:cNvPr>
            <p:cNvSpPr/>
            <p:nvPr/>
          </p:nvSpPr>
          <p:spPr>
            <a:xfrm>
              <a:off x="7128538" y="5600784"/>
              <a:ext cx="624781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C4AEAF-E649-416D-A875-4181C7AE7FCE}"/>
                </a:ext>
              </a:extLst>
            </p:cNvPr>
            <p:cNvSpPr/>
            <p:nvPr/>
          </p:nvSpPr>
          <p:spPr>
            <a:xfrm>
              <a:off x="6801338" y="5215343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312E56-6B3F-43E8-8DCC-9D3607CC45BC}"/>
                </a:ext>
              </a:extLst>
            </p:cNvPr>
            <p:cNvSpPr txBox="1"/>
            <p:nvPr/>
          </p:nvSpPr>
          <p:spPr>
            <a:xfrm>
              <a:off x="8564888" y="5270156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1EDD49A-91F4-4B19-94B1-194F94C7C3D9}"/>
                </a:ext>
              </a:extLst>
            </p:cNvPr>
            <p:cNvSpPr/>
            <p:nvPr/>
          </p:nvSpPr>
          <p:spPr>
            <a:xfrm>
              <a:off x="8687097" y="5598863"/>
              <a:ext cx="624781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08386D-D44E-46DF-A47F-250213666855}"/>
                </a:ext>
              </a:extLst>
            </p:cNvPr>
            <p:cNvSpPr/>
            <p:nvPr/>
          </p:nvSpPr>
          <p:spPr>
            <a:xfrm>
              <a:off x="8359897" y="5213422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30617-C168-44AD-8992-AF0F08B4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</a:t>
            </a:r>
            <a:r>
              <a:rPr lang="en-US" sz="24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4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sz="2400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		// Choose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			// Explore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400" b="1" u="sng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//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Unchoose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00597E-5BAD-4CE6-8609-C3DFFE97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2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5626-B3C5-4DEC-9FAB-A2ED2882A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Scrabble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F173D-C604-4B8B-B604-A39148EA2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set number of letter tiles to choose from in a given turn </a:t>
            </a:r>
          </a:p>
          <a:p>
            <a:r>
              <a:rPr lang="en-US" dirty="0"/>
              <a:t>Each letter has a particular number of points associated with it</a:t>
            </a:r>
          </a:p>
          <a:p>
            <a:r>
              <a:rPr lang="en-US" dirty="0"/>
              <a:t>Our goal: find the best (highest-scoring) word we can make by combining our letter tiles </a:t>
            </a:r>
          </a:p>
        </p:txBody>
      </p:sp>
      <p:pic>
        <p:nvPicPr>
          <p:cNvPr id="1026" name="Picture 2" descr="scrabble board and a tray of scrabble letter tiles spelling out W-I-N-N-E-R">
            <a:extLst>
              <a:ext uri="{FF2B5EF4-FFF2-40B4-BE49-F238E27FC236}">
                <a16:creationId xmlns:a16="http://schemas.microsoft.com/office/drawing/2014/main" id="{F74524B1-1594-4685-A8A5-93EC3045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7" y="3274319"/>
            <a:ext cx="5725595" cy="321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144E5-626F-49D0-96DE-E4A3AA48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0522" cy="5107172"/>
          </a:xfrm>
        </p:spPr>
        <p:txBody>
          <a:bodyPr>
            <a:normAutofit/>
          </a:bodyPr>
          <a:lstStyle/>
          <a:p>
            <a:r>
              <a:rPr lang="en-US" dirty="0"/>
              <a:t>Creative Project 2 is out, due Wednesday, May 13</a:t>
            </a:r>
          </a:p>
          <a:p>
            <a:pPr lvl="1"/>
            <a:r>
              <a:rPr lang="en-US" dirty="0"/>
              <a:t>Focused on recursion! </a:t>
            </a:r>
          </a:p>
          <a:p>
            <a:r>
              <a:rPr lang="en-US" dirty="0"/>
              <a:t>Resubmission Cycle 3 closes tonight (Friday, May 8)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P0</a:t>
            </a:r>
            <a:r>
              <a:rPr lang="en-US" dirty="0"/>
              <a:t>, C1 eligible </a:t>
            </a:r>
          </a:p>
          <a:p>
            <a:r>
              <a:rPr lang="en-US" dirty="0">
                <a:hlinkClick r:id="rId2"/>
              </a:rPr>
              <a:t>CSE 12X TA application</a:t>
            </a:r>
            <a:r>
              <a:rPr lang="en-US" dirty="0"/>
              <a:t> is open!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01B26-BA1E-4340-8D9C-8B3D5822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grpSp>
        <p:nvGrpSpPr>
          <p:cNvPr id="4" name="Group 3" descr="A partial decision tree for coming up with all possible combinations of 4 digits , highlighting that the intermediate nodes are handled by the recursive case (before pruning)">
            <a:extLst>
              <a:ext uri="{FF2B5EF4-FFF2-40B4-BE49-F238E27FC236}">
                <a16:creationId xmlns:a16="http://schemas.microsoft.com/office/drawing/2014/main" id="{FEB97725-D461-465F-9359-CE692F401A39}"/>
              </a:ext>
            </a:extLst>
          </p:cNvPr>
          <p:cNvGrpSpPr/>
          <p:nvPr/>
        </p:nvGrpSpPr>
        <p:grpSpPr>
          <a:xfrm>
            <a:off x="637766" y="1939541"/>
            <a:ext cx="11000957" cy="4563154"/>
            <a:chOff x="637766" y="1939541"/>
            <a:chExt cx="11000957" cy="45631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FF06DE-77EA-45E0-BB31-F8A4EC3B2E32}"/>
                </a:ext>
              </a:extLst>
            </p:cNvPr>
            <p:cNvSpPr/>
            <p:nvPr/>
          </p:nvSpPr>
          <p:spPr>
            <a:xfrm>
              <a:off x="5782556" y="1939541"/>
              <a:ext cx="626890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""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5693FC-912C-4D97-AE23-08E2A6FD92E1}"/>
                </a:ext>
              </a:extLst>
            </p:cNvPr>
            <p:cNvSpPr/>
            <p:nvPr/>
          </p:nvSpPr>
          <p:spPr>
            <a:xfrm>
              <a:off x="2172658" y="2794575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"0"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61B453-3C49-437A-87B4-FDAE06979E8D}"/>
                </a:ext>
              </a:extLst>
            </p:cNvPr>
            <p:cNvSpPr/>
            <p:nvPr/>
          </p:nvSpPr>
          <p:spPr>
            <a:xfrm>
              <a:off x="2976281" y="2796496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"1"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B38D1D-908C-4AE7-8D43-32568B8CC65D}"/>
                </a:ext>
              </a:extLst>
            </p:cNvPr>
            <p:cNvSpPr/>
            <p:nvPr/>
          </p:nvSpPr>
          <p:spPr>
            <a:xfrm>
              <a:off x="3779904" y="2798417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"2"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6EB0E2-0CC0-40F7-9A8D-9B9FE4C8D17D}"/>
                </a:ext>
              </a:extLst>
            </p:cNvPr>
            <p:cNvSpPr/>
            <p:nvPr/>
          </p:nvSpPr>
          <p:spPr>
            <a:xfrm>
              <a:off x="4583527" y="2800338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"3"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284EB1-82FB-4F1B-BB6E-369F38DA1D6A}"/>
                </a:ext>
              </a:extLst>
            </p:cNvPr>
            <p:cNvSpPr/>
            <p:nvPr/>
          </p:nvSpPr>
          <p:spPr>
            <a:xfrm>
              <a:off x="5387150" y="2802259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"4"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D36ED1-4048-4708-8FE3-6DEB86561F6C}"/>
                </a:ext>
              </a:extLst>
            </p:cNvPr>
            <p:cNvSpPr/>
            <p:nvPr/>
          </p:nvSpPr>
          <p:spPr>
            <a:xfrm>
              <a:off x="6190773" y="2804180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"5"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22F79-F40F-44F1-A6DA-839643B18CE3}"/>
                </a:ext>
              </a:extLst>
            </p:cNvPr>
            <p:cNvSpPr/>
            <p:nvPr/>
          </p:nvSpPr>
          <p:spPr>
            <a:xfrm>
              <a:off x="6994396" y="2806101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"6"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AFFBA6-868C-4AD2-BD05-4896429E0D16}"/>
                </a:ext>
              </a:extLst>
            </p:cNvPr>
            <p:cNvSpPr/>
            <p:nvPr/>
          </p:nvSpPr>
          <p:spPr>
            <a:xfrm>
              <a:off x="7798019" y="2808022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"7"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FB97ED-AFAD-4BE0-BB55-96DFA8EA276E}"/>
                </a:ext>
              </a:extLst>
            </p:cNvPr>
            <p:cNvSpPr/>
            <p:nvPr/>
          </p:nvSpPr>
          <p:spPr>
            <a:xfrm>
              <a:off x="8601642" y="2809943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"8"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DC65F0-CB18-4A7C-A76F-9AB0B2DD62AB}"/>
                </a:ext>
              </a:extLst>
            </p:cNvPr>
            <p:cNvSpPr/>
            <p:nvPr/>
          </p:nvSpPr>
          <p:spPr>
            <a:xfrm>
              <a:off x="9405265" y="2811864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"9"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AF3F63-C808-4655-8BBF-92B6A55DA894}"/>
                </a:ext>
              </a:extLst>
            </p:cNvPr>
            <p:cNvSpPr/>
            <p:nvPr/>
          </p:nvSpPr>
          <p:spPr>
            <a:xfrm>
              <a:off x="1400729" y="3900847"/>
              <a:ext cx="803623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"00"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D0ACAD-091B-42AB-AE41-EBCA03782E3A}"/>
                </a:ext>
              </a:extLst>
            </p:cNvPr>
            <p:cNvSpPr/>
            <p:nvPr/>
          </p:nvSpPr>
          <p:spPr>
            <a:xfrm>
              <a:off x="2361233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"01"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904B00-D6FF-409A-B356-270E40DAB768}"/>
                </a:ext>
              </a:extLst>
            </p:cNvPr>
            <p:cNvSpPr/>
            <p:nvPr/>
          </p:nvSpPr>
          <p:spPr>
            <a:xfrm>
              <a:off x="3321737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"02"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96995C-9655-4AF0-973A-4D4F2BCEF62D}"/>
                </a:ext>
              </a:extLst>
            </p:cNvPr>
            <p:cNvSpPr/>
            <p:nvPr/>
          </p:nvSpPr>
          <p:spPr>
            <a:xfrm>
              <a:off x="4282241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"03"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1EED1C-99BA-426D-AEE7-CC6D9B791136}"/>
                </a:ext>
              </a:extLst>
            </p:cNvPr>
            <p:cNvSpPr/>
            <p:nvPr/>
          </p:nvSpPr>
          <p:spPr>
            <a:xfrm>
              <a:off x="5242745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"04"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97E354-E7C6-46C3-8521-2FECF0C9B491}"/>
                </a:ext>
              </a:extLst>
            </p:cNvPr>
            <p:cNvSpPr/>
            <p:nvPr/>
          </p:nvSpPr>
          <p:spPr>
            <a:xfrm>
              <a:off x="6203249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"05"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8C9B01-6DB5-4DF8-A44D-3D43640E1080}"/>
                </a:ext>
              </a:extLst>
            </p:cNvPr>
            <p:cNvSpPr/>
            <p:nvPr/>
          </p:nvSpPr>
          <p:spPr>
            <a:xfrm>
              <a:off x="7163753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"06"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37ACE2-CBA3-4F98-946A-821EB50C5D8E}"/>
                </a:ext>
              </a:extLst>
            </p:cNvPr>
            <p:cNvSpPr/>
            <p:nvPr/>
          </p:nvSpPr>
          <p:spPr>
            <a:xfrm>
              <a:off x="8124257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"07"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D3C7F5-8808-4752-83D6-104E4200CCE6}"/>
                </a:ext>
              </a:extLst>
            </p:cNvPr>
            <p:cNvSpPr/>
            <p:nvPr/>
          </p:nvSpPr>
          <p:spPr>
            <a:xfrm>
              <a:off x="9084761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"08"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47465-2BBC-4EA9-B3A4-E9EE85EBD5F8}"/>
                </a:ext>
              </a:extLst>
            </p:cNvPr>
            <p:cNvSpPr/>
            <p:nvPr/>
          </p:nvSpPr>
          <p:spPr>
            <a:xfrm>
              <a:off x="10045265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"09"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E2A502-76D0-45BB-A5DE-9F00FD7D3A27}"/>
                </a:ext>
              </a:extLst>
            </p:cNvPr>
            <p:cNvSpPr/>
            <p:nvPr/>
          </p:nvSpPr>
          <p:spPr>
            <a:xfrm>
              <a:off x="689648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"000"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8948D0-88D5-4AF9-B022-9DD5DF801689}"/>
                </a:ext>
              </a:extLst>
            </p:cNvPr>
            <p:cNvSpPr/>
            <p:nvPr/>
          </p:nvSpPr>
          <p:spPr>
            <a:xfrm>
              <a:off x="1796788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"001"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AF3B50-6312-4AAD-ADB2-F29A064750A3}"/>
                </a:ext>
              </a:extLst>
            </p:cNvPr>
            <p:cNvSpPr/>
            <p:nvPr/>
          </p:nvSpPr>
          <p:spPr>
            <a:xfrm>
              <a:off x="2903928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"002"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B751E4-EE3B-43A2-A929-FF449E51158C}"/>
                </a:ext>
              </a:extLst>
            </p:cNvPr>
            <p:cNvSpPr/>
            <p:nvPr/>
          </p:nvSpPr>
          <p:spPr>
            <a:xfrm>
              <a:off x="4007866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"003"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E218ED-011B-48A3-8FA4-50082EA986DB}"/>
                </a:ext>
              </a:extLst>
            </p:cNvPr>
            <p:cNvSpPr/>
            <p:nvPr/>
          </p:nvSpPr>
          <p:spPr>
            <a:xfrm>
              <a:off x="5111804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"004"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F64D46-FA28-4DE7-8671-2527629FA551}"/>
                </a:ext>
              </a:extLst>
            </p:cNvPr>
            <p:cNvSpPr/>
            <p:nvPr/>
          </p:nvSpPr>
          <p:spPr>
            <a:xfrm>
              <a:off x="6215742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"005"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D679CE-B146-4F1B-BA2E-5BABD61FA506}"/>
                </a:ext>
              </a:extLst>
            </p:cNvPr>
            <p:cNvSpPr/>
            <p:nvPr/>
          </p:nvSpPr>
          <p:spPr>
            <a:xfrm>
              <a:off x="7319680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"006"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14C2E60-A272-42F4-B4E6-7932CD7A2F9F}"/>
                </a:ext>
              </a:extLst>
            </p:cNvPr>
            <p:cNvSpPr/>
            <p:nvPr/>
          </p:nvSpPr>
          <p:spPr>
            <a:xfrm>
              <a:off x="8423618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"007"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A8EFBFD-A142-4D67-A419-D6AC422EACD8}"/>
                </a:ext>
              </a:extLst>
            </p:cNvPr>
            <p:cNvSpPr/>
            <p:nvPr/>
          </p:nvSpPr>
          <p:spPr>
            <a:xfrm>
              <a:off x="9527556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"008"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0D979A-7057-4732-A703-25C41633DBB3}"/>
                </a:ext>
              </a:extLst>
            </p:cNvPr>
            <p:cNvSpPr/>
            <p:nvPr/>
          </p:nvSpPr>
          <p:spPr>
            <a:xfrm>
              <a:off x="10631494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"009"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2065FD-EE99-4D17-9B25-3A135EB80053}"/>
                </a:ext>
              </a:extLst>
            </p:cNvPr>
            <p:cNvSpPr/>
            <p:nvPr/>
          </p:nvSpPr>
          <p:spPr>
            <a:xfrm>
              <a:off x="637766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"0000"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59388B-3BC7-44B4-9ECE-FAE4ACA88C02}"/>
                </a:ext>
              </a:extLst>
            </p:cNvPr>
            <p:cNvSpPr/>
            <p:nvPr/>
          </p:nvSpPr>
          <p:spPr>
            <a:xfrm>
              <a:off x="1753874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"0001"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0929352-E06C-4774-B846-4263268D4C0B}"/>
                </a:ext>
              </a:extLst>
            </p:cNvPr>
            <p:cNvSpPr/>
            <p:nvPr/>
          </p:nvSpPr>
          <p:spPr>
            <a:xfrm>
              <a:off x="2869982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"0002"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2E195C-EC96-4C1C-BCD8-BE866DAD3D3A}"/>
                </a:ext>
              </a:extLst>
            </p:cNvPr>
            <p:cNvSpPr/>
            <p:nvPr/>
          </p:nvSpPr>
          <p:spPr>
            <a:xfrm>
              <a:off x="3986090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"0003"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DB8177C-1CD1-4BB4-B966-76E73877425D}"/>
                </a:ext>
              </a:extLst>
            </p:cNvPr>
            <p:cNvSpPr/>
            <p:nvPr/>
          </p:nvSpPr>
          <p:spPr>
            <a:xfrm>
              <a:off x="5102198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"0004"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BCA8036-B824-4A89-9ACE-D5E9A05C4153}"/>
                </a:ext>
              </a:extLst>
            </p:cNvPr>
            <p:cNvSpPr/>
            <p:nvPr/>
          </p:nvSpPr>
          <p:spPr>
            <a:xfrm>
              <a:off x="6218306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"0005"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C2C3BF-D598-420E-9F1E-A4228A0DC0FC}"/>
                </a:ext>
              </a:extLst>
            </p:cNvPr>
            <p:cNvSpPr/>
            <p:nvPr/>
          </p:nvSpPr>
          <p:spPr>
            <a:xfrm>
              <a:off x="7334414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"0006"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1F1E13F-65B9-476B-9759-7C6C0C756F0E}"/>
                </a:ext>
              </a:extLst>
            </p:cNvPr>
            <p:cNvSpPr/>
            <p:nvPr/>
          </p:nvSpPr>
          <p:spPr>
            <a:xfrm>
              <a:off x="8450522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"0007"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F7F085-48C9-443A-A5E0-B1CA5772DD10}"/>
                </a:ext>
              </a:extLst>
            </p:cNvPr>
            <p:cNvSpPr/>
            <p:nvPr/>
          </p:nvSpPr>
          <p:spPr>
            <a:xfrm>
              <a:off x="9566630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"0008"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F30C256-E51D-4716-9D16-37C65FE0919C}"/>
                </a:ext>
              </a:extLst>
            </p:cNvPr>
            <p:cNvSpPr/>
            <p:nvPr/>
          </p:nvSpPr>
          <p:spPr>
            <a:xfrm>
              <a:off x="10687187" y="5949177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"0009"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444A7A9-1A1B-4A16-8AAB-382B6241BC38}"/>
                </a:ext>
              </a:extLst>
            </p:cNvPr>
            <p:cNvCxnSpPr>
              <a:endCxn id="8" idx="0"/>
            </p:cNvCxnSpPr>
            <p:nvPr/>
          </p:nvCxnSpPr>
          <p:spPr>
            <a:xfrm flipH="1">
              <a:off x="2486104" y="2492791"/>
              <a:ext cx="3616302" cy="3017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1DED287-EF35-4CD4-87B3-C03C2DBF151A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3289726" y="2492791"/>
              <a:ext cx="2806275" cy="298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9E22404-71C6-43C7-ADF7-99689AFEA513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4093349" y="2492791"/>
              <a:ext cx="2002652" cy="298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C3582C3-2516-4AA2-93C3-B1F46D0BA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6972" y="2512661"/>
              <a:ext cx="1179831" cy="2785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4A48B2F-514F-48A5-82B3-2A91BDD03088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5700597" y="2492791"/>
              <a:ext cx="395404" cy="3182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1307A17-12BC-4BD5-915C-EFF3E0D7AA85}"/>
                </a:ext>
              </a:extLst>
            </p:cNvPr>
            <p:cNvCxnSpPr>
              <a:cxnSpLocks/>
            </p:cNvCxnSpPr>
            <p:nvPr/>
          </p:nvCxnSpPr>
          <p:spPr>
            <a:xfrm>
              <a:off x="6076803" y="2512661"/>
              <a:ext cx="427419" cy="2785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3FA4340-6137-41F6-9356-2188DBE8BD67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6102406" y="2512661"/>
              <a:ext cx="1205436" cy="2934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7F748A5-EF8E-4D09-B269-2BD06C74D9EF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6102406" y="2533318"/>
              <a:ext cx="2009059" cy="2747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4EA9880-C80A-40AC-9DEF-2FB303E8AE62}"/>
                </a:ext>
              </a:extLst>
            </p:cNvPr>
            <p:cNvCxnSpPr>
              <a:cxnSpLocks/>
              <a:stCxn id="3" idx="2"/>
              <a:endCxn id="18" idx="0"/>
            </p:cNvCxnSpPr>
            <p:nvPr/>
          </p:nvCxnSpPr>
          <p:spPr>
            <a:xfrm>
              <a:off x="6096001" y="2492791"/>
              <a:ext cx="2819087" cy="3171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273E163-716D-478D-BA4C-2FED731D35F3}"/>
                </a:ext>
              </a:extLst>
            </p:cNvPr>
            <p:cNvCxnSpPr>
              <a:cxnSpLocks/>
              <a:stCxn id="3" idx="2"/>
              <a:endCxn id="19" idx="0"/>
            </p:cNvCxnSpPr>
            <p:nvPr/>
          </p:nvCxnSpPr>
          <p:spPr>
            <a:xfrm>
              <a:off x="6096001" y="2492791"/>
              <a:ext cx="3622710" cy="319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16DA766-3DAE-4C63-AA3F-55FA0FED92A6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 flipH="1">
              <a:off x="1802541" y="3347825"/>
              <a:ext cx="68356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BDEC2BE-233C-4E5E-AE83-1B42DA934BBF}"/>
                </a:ext>
              </a:extLst>
            </p:cNvPr>
            <p:cNvCxnSpPr>
              <a:cxnSpLocks/>
              <a:stCxn id="8" idx="2"/>
              <a:endCxn id="21" idx="0"/>
            </p:cNvCxnSpPr>
            <p:nvPr/>
          </p:nvCxnSpPr>
          <p:spPr>
            <a:xfrm>
              <a:off x="2486104" y="3347825"/>
              <a:ext cx="276941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1AB0416-93CD-4CBA-A84C-55AAE3AF39A5}"/>
                </a:ext>
              </a:extLst>
            </p:cNvPr>
            <p:cNvCxnSpPr>
              <a:cxnSpLocks/>
              <a:stCxn id="8" idx="2"/>
              <a:endCxn id="22" idx="0"/>
            </p:cNvCxnSpPr>
            <p:nvPr/>
          </p:nvCxnSpPr>
          <p:spPr>
            <a:xfrm>
              <a:off x="2486104" y="3347825"/>
              <a:ext cx="1237445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F587314-B189-4155-8AD2-6C6CAAD55804}"/>
                </a:ext>
              </a:extLst>
            </p:cNvPr>
            <p:cNvCxnSpPr>
              <a:cxnSpLocks/>
              <a:stCxn id="8" idx="2"/>
              <a:endCxn id="24" idx="0"/>
            </p:cNvCxnSpPr>
            <p:nvPr/>
          </p:nvCxnSpPr>
          <p:spPr>
            <a:xfrm>
              <a:off x="2486104" y="3347825"/>
              <a:ext cx="315845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B68F2FE-5150-4C62-B38E-F81C836BEFA1}"/>
                </a:ext>
              </a:extLst>
            </p:cNvPr>
            <p:cNvCxnSpPr>
              <a:cxnSpLocks/>
              <a:stCxn id="8" idx="2"/>
              <a:endCxn id="25" idx="0"/>
            </p:cNvCxnSpPr>
            <p:nvPr/>
          </p:nvCxnSpPr>
          <p:spPr>
            <a:xfrm>
              <a:off x="2486104" y="3347825"/>
              <a:ext cx="4118957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0617499-BB94-440F-8DB9-DB9F6B7EA51C}"/>
                </a:ext>
              </a:extLst>
            </p:cNvPr>
            <p:cNvCxnSpPr>
              <a:cxnSpLocks/>
              <a:stCxn id="8" idx="2"/>
              <a:endCxn id="23" idx="0"/>
            </p:cNvCxnSpPr>
            <p:nvPr/>
          </p:nvCxnSpPr>
          <p:spPr>
            <a:xfrm>
              <a:off x="2486104" y="3347825"/>
              <a:ext cx="2197949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730AABB-0829-4A69-8363-01B62E0B3141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2486104" y="3347825"/>
              <a:ext cx="5079461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BD5EEDF-FF8F-4F5A-BDE6-3890C65B65EC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2486104" y="3347825"/>
              <a:ext cx="6039965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088BFC0-C65D-4E4B-941D-48D8AD5113BF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2486104" y="3347825"/>
              <a:ext cx="7000469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70FC36AC-4F13-488F-A0C4-7546939613A7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2486104" y="3347825"/>
              <a:ext cx="796097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A0F8D403-B560-41EE-8B82-96FE3BEBD3FF}"/>
                </a:ext>
              </a:extLst>
            </p:cNvPr>
            <p:cNvCxnSpPr>
              <a:cxnSpLocks/>
              <a:stCxn id="20" idx="2"/>
              <a:endCxn id="30" idx="0"/>
            </p:cNvCxnSpPr>
            <p:nvPr/>
          </p:nvCxnSpPr>
          <p:spPr>
            <a:xfrm flipH="1">
              <a:off x="1165416" y="4454097"/>
              <a:ext cx="63712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6FC7F813-DE3F-4601-BF00-64F38EAC1B4A}"/>
                </a:ext>
              </a:extLst>
            </p:cNvPr>
            <p:cNvCxnSpPr>
              <a:cxnSpLocks/>
              <a:stCxn id="20" idx="2"/>
              <a:endCxn id="31" idx="0"/>
            </p:cNvCxnSpPr>
            <p:nvPr/>
          </p:nvCxnSpPr>
          <p:spPr>
            <a:xfrm>
              <a:off x="1802541" y="4454097"/>
              <a:ext cx="47001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CA893F30-9581-4008-9CCB-D46262844632}"/>
                </a:ext>
              </a:extLst>
            </p:cNvPr>
            <p:cNvCxnSpPr>
              <a:cxnSpLocks/>
              <a:stCxn id="20" idx="2"/>
              <a:endCxn id="32" idx="0"/>
            </p:cNvCxnSpPr>
            <p:nvPr/>
          </p:nvCxnSpPr>
          <p:spPr>
            <a:xfrm>
              <a:off x="1802541" y="4454097"/>
              <a:ext cx="157715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B7627B4-8B5B-469B-9D4C-51134421A217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1802541" y="4454097"/>
              <a:ext cx="2681093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FA75007-3C6C-445D-AA16-E11AD4AC99FE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1802541" y="4454097"/>
              <a:ext cx="3785031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FA015717-0A53-476C-8624-641DEE066EA1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1802541" y="4454097"/>
              <a:ext cx="4888969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2F59C5C0-75CA-473B-A2D2-2A2FF6F19201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1802541" y="4454097"/>
              <a:ext cx="5992907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3DA045CF-1CFA-42C5-92CA-6B8E6FE124C6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>
              <a:off x="1802541" y="4454097"/>
              <a:ext cx="709684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F329A52-E2A9-45E0-8144-E246D9189194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1802541" y="4454097"/>
              <a:ext cx="8200783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9820FC8D-9E26-4804-97E7-837F10E5CE6D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1802541" y="4454097"/>
              <a:ext cx="9304721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29A87C9D-BB56-4163-BEF7-166A3BA0E076}"/>
                </a:ext>
              </a:extLst>
            </p:cNvPr>
            <p:cNvCxnSpPr>
              <a:cxnSpLocks/>
              <a:stCxn id="30" idx="2"/>
              <a:endCxn id="40" idx="0"/>
            </p:cNvCxnSpPr>
            <p:nvPr/>
          </p:nvCxnSpPr>
          <p:spPr>
            <a:xfrm flipH="1">
              <a:off x="1113534" y="5474420"/>
              <a:ext cx="5188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F472C30-A9BB-4258-9230-FE8E16F9FAF0}"/>
                </a:ext>
              </a:extLst>
            </p:cNvPr>
            <p:cNvCxnSpPr>
              <a:cxnSpLocks/>
              <a:stCxn id="30" idx="2"/>
              <a:endCxn id="41" idx="0"/>
            </p:cNvCxnSpPr>
            <p:nvPr/>
          </p:nvCxnSpPr>
          <p:spPr>
            <a:xfrm>
              <a:off x="1165416" y="5474420"/>
              <a:ext cx="1064226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911538C-F0C3-462D-8BF1-3F3CE7062F95}"/>
                </a:ext>
              </a:extLst>
            </p:cNvPr>
            <p:cNvCxnSpPr>
              <a:cxnSpLocks/>
              <a:stCxn id="30" idx="2"/>
              <a:endCxn id="42" idx="0"/>
            </p:cNvCxnSpPr>
            <p:nvPr/>
          </p:nvCxnSpPr>
          <p:spPr>
            <a:xfrm>
              <a:off x="1165416" y="5474420"/>
              <a:ext cx="2180334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40A924A3-A243-4632-9011-73F7EE313FC1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1165416" y="5474420"/>
              <a:ext cx="329644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2690FC2D-3DE3-4642-84AE-9C2E4AFFDCC4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1165416" y="5474420"/>
              <a:ext cx="4412550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2364E503-7EF0-473E-B5C8-B16BA43171AE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1165416" y="5474420"/>
              <a:ext cx="5528658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1F077D44-B353-4DC8-A192-2E8604F0489A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>
              <a:off x="1165416" y="5474420"/>
              <a:ext cx="6644766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D7AFE433-917B-4B00-AAF6-C6970718AFEC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1165416" y="5474420"/>
              <a:ext cx="7760874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EAC4C4A-33B9-4612-AD25-629DADF2BB21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>
              <a:off x="1165416" y="5474420"/>
              <a:ext cx="887698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1A52AD78-3062-4DB7-93B0-B489CB9AB831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1165416" y="5474420"/>
              <a:ext cx="9997539" cy="4747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F368C-4DEF-4884-92FD-241C4789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Cracker: Pruning Dead Ends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grpSp>
        <p:nvGrpSpPr>
          <p:cNvPr id="4" name="Group 3" descr="A partial decision tree for coming up with all possible combinations of 4 digits , highlighting that the intermediate nodes are handled by the recursive case (after pruning)&#10;all nodes and children of nodes where  the sum of digits exceeds 5 are greyed out, and are no longer explored">
            <a:extLst>
              <a:ext uri="{FF2B5EF4-FFF2-40B4-BE49-F238E27FC236}">
                <a16:creationId xmlns:a16="http://schemas.microsoft.com/office/drawing/2014/main" id="{A3C1C0A4-5330-4E90-B024-A5C38DA91C29}"/>
              </a:ext>
            </a:extLst>
          </p:cNvPr>
          <p:cNvGrpSpPr/>
          <p:nvPr/>
        </p:nvGrpSpPr>
        <p:grpSpPr>
          <a:xfrm>
            <a:off x="637766" y="1939541"/>
            <a:ext cx="11000957" cy="4563154"/>
            <a:chOff x="637766" y="1939541"/>
            <a:chExt cx="11000957" cy="45631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FF06DE-77EA-45E0-BB31-F8A4EC3B2E32}"/>
                </a:ext>
              </a:extLst>
            </p:cNvPr>
            <p:cNvSpPr/>
            <p:nvPr/>
          </p:nvSpPr>
          <p:spPr>
            <a:xfrm>
              <a:off x="5782556" y="1939541"/>
              <a:ext cx="626890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""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5693FC-912C-4D97-AE23-08E2A6FD92E1}"/>
                </a:ext>
              </a:extLst>
            </p:cNvPr>
            <p:cNvSpPr/>
            <p:nvPr/>
          </p:nvSpPr>
          <p:spPr>
            <a:xfrm>
              <a:off x="2172658" y="2794575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"0"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61B453-3C49-437A-87B4-FDAE06979E8D}"/>
                </a:ext>
              </a:extLst>
            </p:cNvPr>
            <p:cNvSpPr/>
            <p:nvPr/>
          </p:nvSpPr>
          <p:spPr>
            <a:xfrm>
              <a:off x="2976281" y="2796496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"1"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B38D1D-908C-4AE7-8D43-32568B8CC65D}"/>
                </a:ext>
              </a:extLst>
            </p:cNvPr>
            <p:cNvSpPr/>
            <p:nvPr/>
          </p:nvSpPr>
          <p:spPr>
            <a:xfrm>
              <a:off x="3779904" y="2798417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"2"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6EB0E2-0CC0-40F7-9A8D-9B9FE4C8D17D}"/>
                </a:ext>
              </a:extLst>
            </p:cNvPr>
            <p:cNvSpPr/>
            <p:nvPr/>
          </p:nvSpPr>
          <p:spPr>
            <a:xfrm>
              <a:off x="4583527" y="2800338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"3"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284EB1-82FB-4F1B-BB6E-369F38DA1D6A}"/>
                </a:ext>
              </a:extLst>
            </p:cNvPr>
            <p:cNvSpPr/>
            <p:nvPr/>
          </p:nvSpPr>
          <p:spPr>
            <a:xfrm>
              <a:off x="5387150" y="2802259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"4"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D36ED1-4048-4708-8FE3-6DEB86561F6C}"/>
                </a:ext>
              </a:extLst>
            </p:cNvPr>
            <p:cNvSpPr/>
            <p:nvPr/>
          </p:nvSpPr>
          <p:spPr>
            <a:xfrm>
              <a:off x="6190773" y="2804180"/>
              <a:ext cx="626891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"5"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922F79-F40F-44F1-A6DA-839643B18CE3}"/>
                </a:ext>
              </a:extLst>
            </p:cNvPr>
            <p:cNvSpPr/>
            <p:nvPr/>
          </p:nvSpPr>
          <p:spPr>
            <a:xfrm>
              <a:off x="6994396" y="2806101"/>
              <a:ext cx="626891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"6"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AFFBA6-868C-4AD2-BD05-4896429E0D16}"/>
                </a:ext>
              </a:extLst>
            </p:cNvPr>
            <p:cNvSpPr/>
            <p:nvPr/>
          </p:nvSpPr>
          <p:spPr>
            <a:xfrm>
              <a:off x="7798019" y="2808022"/>
              <a:ext cx="626891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"7"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FB97ED-AFAD-4BE0-BB55-96DFA8EA276E}"/>
                </a:ext>
              </a:extLst>
            </p:cNvPr>
            <p:cNvSpPr/>
            <p:nvPr/>
          </p:nvSpPr>
          <p:spPr>
            <a:xfrm>
              <a:off x="8601642" y="2809943"/>
              <a:ext cx="626891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"8"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DC65F0-CB18-4A7C-A76F-9AB0B2DD62AB}"/>
                </a:ext>
              </a:extLst>
            </p:cNvPr>
            <p:cNvSpPr/>
            <p:nvPr/>
          </p:nvSpPr>
          <p:spPr>
            <a:xfrm>
              <a:off x="9405265" y="2811864"/>
              <a:ext cx="626891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"9"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AF3F63-C808-4655-8BBF-92B6A55DA894}"/>
                </a:ext>
              </a:extLst>
            </p:cNvPr>
            <p:cNvSpPr/>
            <p:nvPr/>
          </p:nvSpPr>
          <p:spPr>
            <a:xfrm>
              <a:off x="1400729" y="3900847"/>
              <a:ext cx="803623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"00"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D0ACAD-091B-42AB-AE41-EBCA03782E3A}"/>
                </a:ext>
              </a:extLst>
            </p:cNvPr>
            <p:cNvSpPr/>
            <p:nvPr/>
          </p:nvSpPr>
          <p:spPr>
            <a:xfrm>
              <a:off x="2361233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"01"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904B00-D6FF-409A-B356-270E40DAB768}"/>
                </a:ext>
              </a:extLst>
            </p:cNvPr>
            <p:cNvSpPr/>
            <p:nvPr/>
          </p:nvSpPr>
          <p:spPr>
            <a:xfrm>
              <a:off x="3321737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"02"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96995C-9655-4AF0-973A-4D4F2BCEF62D}"/>
                </a:ext>
              </a:extLst>
            </p:cNvPr>
            <p:cNvSpPr/>
            <p:nvPr/>
          </p:nvSpPr>
          <p:spPr>
            <a:xfrm>
              <a:off x="4282241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"03"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B1EED1C-99BA-426D-AEE7-CC6D9B791136}"/>
                </a:ext>
              </a:extLst>
            </p:cNvPr>
            <p:cNvSpPr/>
            <p:nvPr/>
          </p:nvSpPr>
          <p:spPr>
            <a:xfrm>
              <a:off x="5242745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"04"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97E354-E7C6-46C3-8521-2FECF0C9B491}"/>
                </a:ext>
              </a:extLst>
            </p:cNvPr>
            <p:cNvSpPr/>
            <p:nvPr/>
          </p:nvSpPr>
          <p:spPr>
            <a:xfrm>
              <a:off x="6203249" y="3900847"/>
              <a:ext cx="803623" cy="55325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"05"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8C9B01-6DB5-4DF8-A44D-3D43640E1080}"/>
                </a:ext>
              </a:extLst>
            </p:cNvPr>
            <p:cNvSpPr/>
            <p:nvPr/>
          </p:nvSpPr>
          <p:spPr>
            <a:xfrm>
              <a:off x="7163753" y="3900847"/>
              <a:ext cx="803623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"06"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37ACE2-CBA3-4F98-946A-821EB50C5D8E}"/>
                </a:ext>
              </a:extLst>
            </p:cNvPr>
            <p:cNvSpPr/>
            <p:nvPr/>
          </p:nvSpPr>
          <p:spPr>
            <a:xfrm>
              <a:off x="8124257" y="3900847"/>
              <a:ext cx="803623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"07"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D3C7F5-8808-4752-83D6-104E4200CCE6}"/>
                </a:ext>
              </a:extLst>
            </p:cNvPr>
            <p:cNvSpPr/>
            <p:nvPr/>
          </p:nvSpPr>
          <p:spPr>
            <a:xfrm>
              <a:off x="9084761" y="3900847"/>
              <a:ext cx="803623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"08"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47465-2BBC-4EA9-B3A4-E9EE85EBD5F8}"/>
                </a:ext>
              </a:extLst>
            </p:cNvPr>
            <p:cNvSpPr/>
            <p:nvPr/>
          </p:nvSpPr>
          <p:spPr>
            <a:xfrm>
              <a:off x="10045265" y="3900847"/>
              <a:ext cx="803623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"09"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E2A502-76D0-45BB-A5DE-9F00FD7D3A27}"/>
                </a:ext>
              </a:extLst>
            </p:cNvPr>
            <p:cNvSpPr/>
            <p:nvPr/>
          </p:nvSpPr>
          <p:spPr>
            <a:xfrm>
              <a:off x="689648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"000"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8948D0-88D5-4AF9-B022-9DD5DF801689}"/>
                </a:ext>
              </a:extLst>
            </p:cNvPr>
            <p:cNvSpPr/>
            <p:nvPr/>
          </p:nvSpPr>
          <p:spPr>
            <a:xfrm>
              <a:off x="1796788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"001"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AF3B50-6312-4AAD-ADB2-F29A064750A3}"/>
                </a:ext>
              </a:extLst>
            </p:cNvPr>
            <p:cNvSpPr/>
            <p:nvPr/>
          </p:nvSpPr>
          <p:spPr>
            <a:xfrm>
              <a:off x="2903928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"002"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B751E4-EE3B-43A2-A929-FF449E51158C}"/>
                </a:ext>
              </a:extLst>
            </p:cNvPr>
            <p:cNvSpPr/>
            <p:nvPr/>
          </p:nvSpPr>
          <p:spPr>
            <a:xfrm>
              <a:off x="4007866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"003"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E218ED-011B-48A3-8FA4-50082EA986DB}"/>
                </a:ext>
              </a:extLst>
            </p:cNvPr>
            <p:cNvSpPr/>
            <p:nvPr/>
          </p:nvSpPr>
          <p:spPr>
            <a:xfrm>
              <a:off x="5111804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"004"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6F64D46-FA28-4DE7-8671-2527629FA551}"/>
                </a:ext>
              </a:extLst>
            </p:cNvPr>
            <p:cNvSpPr/>
            <p:nvPr/>
          </p:nvSpPr>
          <p:spPr>
            <a:xfrm>
              <a:off x="6215742" y="4921170"/>
              <a:ext cx="951536" cy="5532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"005"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9D679CE-B146-4F1B-BA2E-5BABD61FA506}"/>
                </a:ext>
              </a:extLst>
            </p:cNvPr>
            <p:cNvSpPr/>
            <p:nvPr/>
          </p:nvSpPr>
          <p:spPr>
            <a:xfrm>
              <a:off x="7319680" y="4921170"/>
              <a:ext cx="951536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"006"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14C2E60-A272-42F4-B4E6-7932CD7A2F9F}"/>
                </a:ext>
              </a:extLst>
            </p:cNvPr>
            <p:cNvSpPr/>
            <p:nvPr/>
          </p:nvSpPr>
          <p:spPr>
            <a:xfrm>
              <a:off x="8423618" y="4921170"/>
              <a:ext cx="951536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"007"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A8EFBFD-A142-4D67-A419-D6AC422EACD8}"/>
                </a:ext>
              </a:extLst>
            </p:cNvPr>
            <p:cNvSpPr/>
            <p:nvPr/>
          </p:nvSpPr>
          <p:spPr>
            <a:xfrm>
              <a:off x="9527556" y="4921170"/>
              <a:ext cx="951536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"008"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0D979A-7057-4732-A703-25C41633DBB3}"/>
                </a:ext>
              </a:extLst>
            </p:cNvPr>
            <p:cNvSpPr/>
            <p:nvPr/>
          </p:nvSpPr>
          <p:spPr>
            <a:xfrm>
              <a:off x="10631494" y="4921170"/>
              <a:ext cx="951536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"009"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2065FD-EE99-4D17-9B25-3A135EB80053}"/>
                </a:ext>
              </a:extLst>
            </p:cNvPr>
            <p:cNvSpPr/>
            <p:nvPr/>
          </p:nvSpPr>
          <p:spPr>
            <a:xfrm>
              <a:off x="637766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"0000"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59388B-3BC7-44B4-9ECE-FAE4ACA88C02}"/>
                </a:ext>
              </a:extLst>
            </p:cNvPr>
            <p:cNvSpPr/>
            <p:nvPr/>
          </p:nvSpPr>
          <p:spPr>
            <a:xfrm>
              <a:off x="1753874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"0001"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0929352-E06C-4774-B846-4263268D4C0B}"/>
                </a:ext>
              </a:extLst>
            </p:cNvPr>
            <p:cNvSpPr/>
            <p:nvPr/>
          </p:nvSpPr>
          <p:spPr>
            <a:xfrm>
              <a:off x="2869982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"0002"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2E195C-EC96-4C1C-BCD8-BE866DAD3D3A}"/>
                </a:ext>
              </a:extLst>
            </p:cNvPr>
            <p:cNvSpPr/>
            <p:nvPr/>
          </p:nvSpPr>
          <p:spPr>
            <a:xfrm>
              <a:off x="3986090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"0003"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DB8177C-1CD1-4BB4-B966-76E73877425D}"/>
                </a:ext>
              </a:extLst>
            </p:cNvPr>
            <p:cNvSpPr/>
            <p:nvPr/>
          </p:nvSpPr>
          <p:spPr>
            <a:xfrm>
              <a:off x="5102198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"0004"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BCA8036-B824-4A89-9ACE-D5E9A05C4153}"/>
                </a:ext>
              </a:extLst>
            </p:cNvPr>
            <p:cNvSpPr/>
            <p:nvPr/>
          </p:nvSpPr>
          <p:spPr>
            <a:xfrm>
              <a:off x="6218306" y="5949445"/>
              <a:ext cx="951536" cy="553250"/>
            </a:xfrm>
            <a:prstGeom prst="rect">
              <a:avLst/>
            </a:prstGeom>
            <a:solidFill>
              <a:srgbClr val="CCFF99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"0005"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C2C3BF-D598-420E-9F1E-A4228A0DC0FC}"/>
                </a:ext>
              </a:extLst>
            </p:cNvPr>
            <p:cNvSpPr/>
            <p:nvPr/>
          </p:nvSpPr>
          <p:spPr>
            <a:xfrm>
              <a:off x="7334414" y="5949445"/>
              <a:ext cx="951536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"0006"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1F1E13F-65B9-476B-9759-7C6C0C756F0E}"/>
                </a:ext>
              </a:extLst>
            </p:cNvPr>
            <p:cNvSpPr/>
            <p:nvPr/>
          </p:nvSpPr>
          <p:spPr>
            <a:xfrm>
              <a:off x="8450522" y="5949445"/>
              <a:ext cx="951536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"0007"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F7F085-48C9-443A-A5E0-B1CA5772DD10}"/>
                </a:ext>
              </a:extLst>
            </p:cNvPr>
            <p:cNvSpPr/>
            <p:nvPr/>
          </p:nvSpPr>
          <p:spPr>
            <a:xfrm>
              <a:off x="9566630" y="5949445"/>
              <a:ext cx="951536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"0008"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F30C256-E51D-4716-9D16-37C65FE0919C}"/>
                </a:ext>
              </a:extLst>
            </p:cNvPr>
            <p:cNvSpPr/>
            <p:nvPr/>
          </p:nvSpPr>
          <p:spPr>
            <a:xfrm>
              <a:off x="10687187" y="5949177"/>
              <a:ext cx="951536" cy="5532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"0009"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444A7A9-1A1B-4A16-8AAB-382B6241BC38}"/>
                </a:ext>
              </a:extLst>
            </p:cNvPr>
            <p:cNvCxnSpPr>
              <a:endCxn id="8" idx="0"/>
            </p:cNvCxnSpPr>
            <p:nvPr/>
          </p:nvCxnSpPr>
          <p:spPr>
            <a:xfrm flipH="1">
              <a:off x="2486104" y="2492791"/>
              <a:ext cx="3616302" cy="3017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1DED287-EF35-4CD4-87B3-C03C2DBF151A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3289726" y="2492791"/>
              <a:ext cx="2806275" cy="298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9E22404-71C6-43C7-ADF7-99689AFEA513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4093349" y="2492791"/>
              <a:ext cx="2002652" cy="298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C3582C3-2516-4AA2-93C3-B1F46D0BA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6972" y="2512661"/>
              <a:ext cx="1179831" cy="2785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4A48B2F-514F-48A5-82B3-2A91BDD03088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5700597" y="2492791"/>
              <a:ext cx="395404" cy="3182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1307A17-12BC-4BD5-915C-EFF3E0D7AA85}"/>
                </a:ext>
              </a:extLst>
            </p:cNvPr>
            <p:cNvCxnSpPr>
              <a:cxnSpLocks/>
            </p:cNvCxnSpPr>
            <p:nvPr/>
          </p:nvCxnSpPr>
          <p:spPr>
            <a:xfrm>
              <a:off x="6076803" y="2512661"/>
              <a:ext cx="427419" cy="2785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3FA4340-6137-41F6-9356-2188DBE8BD67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6102406" y="2512661"/>
              <a:ext cx="1205436" cy="2934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7F748A5-EF8E-4D09-B269-2BD06C74D9EF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6102406" y="2533318"/>
              <a:ext cx="2009059" cy="2747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4EA9880-C80A-40AC-9DEF-2FB303E8AE62}"/>
                </a:ext>
              </a:extLst>
            </p:cNvPr>
            <p:cNvCxnSpPr>
              <a:cxnSpLocks/>
              <a:stCxn id="3" idx="2"/>
              <a:endCxn id="18" idx="0"/>
            </p:cNvCxnSpPr>
            <p:nvPr/>
          </p:nvCxnSpPr>
          <p:spPr>
            <a:xfrm>
              <a:off x="6096001" y="2492791"/>
              <a:ext cx="2819087" cy="3171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273E163-716D-478D-BA4C-2FED731D35F3}"/>
                </a:ext>
              </a:extLst>
            </p:cNvPr>
            <p:cNvCxnSpPr>
              <a:cxnSpLocks/>
              <a:stCxn id="3" idx="2"/>
              <a:endCxn id="19" idx="0"/>
            </p:cNvCxnSpPr>
            <p:nvPr/>
          </p:nvCxnSpPr>
          <p:spPr>
            <a:xfrm>
              <a:off x="6096001" y="2492791"/>
              <a:ext cx="3622710" cy="319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16DA766-3DAE-4C63-AA3F-55FA0FED92A6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 flipH="1">
              <a:off x="1802541" y="3347825"/>
              <a:ext cx="68356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BDEC2BE-233C-4E5E-AE83-1B42DA934BBF}"/>
                </a:ext>
              </a:extLst>
            </p:cNvPr>
            <p:cNvCxnSpPr>
              <a:cxnSpLocks/>
              <a:stCxn id="8" idx="2"/>
              <a:endCxn id="21" idx="0"/>
            </p:cNvCxnSpPr>
            <p:nvPr/>
          </p:nvCxnSpPr>
          <p:spPr>
            <a:xfrm>
              <a:off x="2486104" y="3347825"/>
              <a:ext cx="276941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1AB0416-93CD-4CBA-A84C-55AAE3AF39A5}"/>
                </a:ext>
              </a:extLst>
            </p:cNvPr>
            <p:cNvCxnSpPr>
              <a:cxnSpLocks/>
              <a:stCxn id="8" idx="2"/>
              <a:endCxn id="22" idx="0"/>
            </p:cNvCxnSpPr>
            <p:nvPr/>
          </p:nvCxnSpPr>
          <p:spPr>
            <a:xfrm>
              <a:off x="2486104" y="3347825"/>
              <a:ext cx="1237445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F587314-B189-4155-8AD2-6C6CAAD55804}"/>
                </a:ext>
              </a:extLst>
            </p:cNvPr>
            <p:cNvCxnSpPr>
              <a:cxnSpLocks/>
              <a:stCxn id="8" idx="2"/>
              <a:endCxn id="24" idx="0"/>
            </p:cNvCxnSpPr>
            <p:nvPr/>
          </p:nvCxnSpPr>
          <p:spPr>
            <a:xfrm>
              <a:off x="2486104" y="3347825"/>
              <a:ext cx="315845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B68F2FE-5150-4C62-B38E-F81C836BEFA1}"/>
                </a:ext>
              </a:extLst>
            </p:cNvPr>
            <p:cNvCxnSpPr>
              <a:cxnSpLocks/>
              <a:stCxn id="8" idx="2"/>
              <a:endCxn id="25" idx="0"/>
            </p:cNvCxnSpPr>
            <p:nvPr/>
          </p:nvCxnSpPr>
          <p:spPr>
            <a:xfrm>
              <a:off x="2486104" y="3347825"/>
              <a:ext cx="4118957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0617499-BB94-440F-8DB9-DB9F6B7EA51C}"/>
                </a:ext>
              </a:extLst>
            </p:cNvPr>
            <p:cNvCxnSpPr>
              <a:cxnSpLocks/>
              <a:stCxn id="8" idx="2"/>
              <a:endCxn id="23" idx="0"/>
            </p:cNvCxnSpPr>
            <p:nvPr/>
          </p:nvCxnSpPr>
          <p:spPr>
            <a:xfrm>
              <a:off x="2486104" y="3347825"/>
              <a:ext cx="2197949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730AABB-0829-4A69-8363-01B62E0B3141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2486104" y="3347825"/>
              <a:ext cx="5079461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BD5EEDF-FF8F-4F5A-BDE6-3890C65B65EC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2486104" y="3347825"/>
              <a:ext cx="6039965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088BFC0-C65D-4E4B-941D-48D8AD5113BF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2486104" y="3347825"/>
              <a:ext cx="7000469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70FC36AC-4F13-488F-A0C4-7546939613A7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2486104" y="3347825"/>
              <a:ext cx="7960973" cy="55302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A0F8D403-B560-41EE-8B82-96FE3BEBD3FF}"/>
                </a:ext>
              </a:extLst>
            </p:cNvPr>
            <p:cNvCxnSpPr>
              <a:cxnSpLocks/>
              <a:stCxn id="20" idx="2"/>
              <a:endCxn id="30" idx="0"/>
            </p:cNvCxnSpPr>
            <p:nvPr/>
          </p:nvCxnSpPr>
          <p:spPr>
            <a:xfrm flipH="1">
              <a:off x="1165416" y="4454097"/>
              <a:ext cx="63712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6FC7F813-DE3F-4601-BF00-64F38EAC1B4A}"/>
                </a:ext>
              </a:extLst>
            </p:cNvPr>
            <p:cNvCxnSpPr>
              <a:cxnSpLocks/>
              <a:stCxn id="20" idx="2"/>
              <a:endCxn id="31" idx="0"/>
            </p:cNvCxnSpPr>
            <p:nvPr/>
          </p:nvCxnSpPr>
          <p:spPr>
            <a:xfrm>
              <a:off x="1802541" y="4454097"/>
              <a:ext cx="47001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CA893F30-9581-4008-9CCB-D46262844632}"/>
                </a:ext>
              </a:extLst>
            </p:cNvPr>
            <p:cNvCxnSpPr>
              <a:cxnSpLocks/>
              <a:stCxn id="20" idx="2"/>
              <a:endCxn id="32" idx="0"/>
            </p:cNvCxnSpPr>
            <p:nvPr/>
          </p:nvCxnSpPr>
          <p:spPr>
            <a:xfrm>
              <a:off x="1802541" y="4454097"/>
              <a:ext cx="157715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B7627B4-8B5B-469B-9D4C-51134421A217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1802541" y="4454097"/>
              <a:ext cx="2681093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FA75007-3C6C-445D-AA16-E11AD4AC99FE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1802541" y="4454097"/>
              <a:ext cx="3785031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FA015717-0A53-476C-8624-641DEE066EA1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1802541" y="4454097"/>
              <a:ext cx="4888969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2F59C5C0-75CA-473B-A2D2-2A2FF6F19201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1802541" y="4454097"/>
              <a:ext cx="5992907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3DA045CF-1CFA-42C5-92CA-6B8E6FE124C6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>
              <a:off x="1802541" y="4454097"/>
              <a:ext cx="7096845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F329A52-E2A9-45E0-8144-E246D9189194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1802541" y="4454097"/>
              <a:ext cx="8200783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9820FC8D-9E26-4804-97E7-837F10E5CE6D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1802541" y="4454097"/>
              <a:ext cx="9304721" cy="4670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29A87C9D-BB56-4163-BEF7-166A3BA0E076}"/>
                </a:ext>
              </a:extLst>
            </p:cNvPr>
            <p:cNvCxnSpPr>
              <a:cxnSpLocks/>
              <a:stCxn id="30" idx="2"/>
              <a:endCxn id="40" idx="0"/>
            </p:cNvCxnSpPr>
            <p:nvPr/>
          </p:nvCxnSpPr>
          <p:spPr>
            <a:xfrm flipH="1">
              <a:off x="1113534" y="5474420"/>
              <a:ext cx="5188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4F472C30-A9BB-4258-9230-FE8E16F9FAF0}"/>
                </a:ext>
              </a:extLst>
            </p:cNvPr>
            <p:cNvCxnSpPr>
              <a:cxnSpLocks/>
              <a:stCxn id="30" idx="2"/>
              <a:endCxn id="41" idx="0"/>
            </p:cNvCxnSpPr>
            <p:nvPr/>
          </p:nvCxnSpPr>
          <p:spPr>
            <a:xfrm>
              <a:off x="1165416" y="5474420"/>
              <a:ext cx="1064226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911538C-F0C3-462D-8BF1-3F3CE7062F95}"/>
                </a:ext>
              </a:extLst>
            </p:cNvPr>
            <p:cNvCxnSpPr>
              <a:cxnSpLocks/>
              <a:stCxn id="30" idx="2"/>
              <a:endCxn id="42" idx="0"/>
            </p:cNvCxnSpPr>
            <p:nvPr/>
          </p:nvCxnSpPr>
          <p:spPr>
            <a:xfrm>
              <a:off x="1165416" y="5474420"/>
              <a:ext cx="2180334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40A924A3-A243-4632-9011-73F7EE313FC1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1165416" y="5474420"/>
              <a:ext cx="329644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2690FC2D-3DE3-4642-84AE-9C2E4AFFDCC4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1165416" y="5474420"/>
              <a:ext cx="4412550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2364E503-7EF0-473E-B5C8-B16BA43171AE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1165416" y="5474420"/>
              <a:ext cx="5528658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1F077D44-B353-4DC8-A192-2E8604F0489A}"/>
                </a:ext>
              </a:extLst>
            </p:cNvPr>
            <p:cNvCxnSpPr>
              <a:cxnSpLocks/>
              <a:endCxn id="46" idx="0"/>
            </p:cNvCxnSpPr>
            <p:nvPr/>
          </p:nvCxnSpPr>
          <p:spPr>
            <a:xfrm>
              <a:off x="1165416" y="5474420"/>
              <a:ext cx="6644766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D7AFE433-917B-4B00-AAF6-C6970718AFEC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1165416" y="5474420"/>
              <a:ext cx="7760874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AEAC4C4A-33B9-4612-AD25-629DADF2BB21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>
              <a:off x="1165416" y="5474420"/>
              <a:ext cx="8876982" cy="4750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1A52AD78-3062-4DB7-93B0-B489CB9AB831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1165416" y="5474420"/>
              <a:ext cx="9997539" cy="4747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5F417-4B8A-4223-B58D-4C30B6D5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8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Exhaustive Search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"");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BAB1F6-C15E-4372-8A32-AF9E811B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(Step 1)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it's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1289E-AFE8-42C0-8E58-53F37A6B9545}"/>
              </a:ext>
            </a:extLst>
          </p:cNvPr>
          <p:cNvSpPr txBox="1"/>
          <p:nvPr/>
        </p:nvSpPr>
        <p:spPr>
          <a:xfrm>
            <a:off x="1006910" y="3968522"/>
            <a:ext cx="49808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String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4" name="Group 3" descr="3 method calls, where in one soFar is &quot;&quot;, in another method call soFar is &quot;0&quot;, in the third method call soFar is &quot;1&quot;">
            <a:extLst>
              <a:ext uri="{FF2B5EF4-FFF2-40B4-BE49-F238E27FC236}">
                <a16:creationId xmlns:a16="http://schemas.microsoft.com/office/drawing/2014/main" id="{D6119AAC-E755-453B-9DB5-9F8FF05F706E}"/>
              </a:ext>
            </a:extLst>
          </p:cNvPr>
          <p:cNvGrpSpPr/>
          <p:nvPr/>
        </p:nvGrpSpPr>
        <p:grpSpPr>
          <a:xfrm>
            <a:off x="7757372" y="3905228"/>
            <a:ext cx="2843868" cy="2405767"/>
            <a:chOff x="7757372" y="3905228"/>
            <a:chExt cx="2843868" cy="240576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19D3BE-3693-4855-8967-B6CF6A9CB13A}"/>
                </a:ext>
              </a:extLst>
            </p:cNvPr>
            <p:cNvSpPr txBox="1"/>
            <p:nvPr/>
          </p:nvSpPr>
          <p:spPr>
            <a:xfrm>
              <a:off x="8737675" y="3961962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57C71-FB7D-4BB3-B6CA-8A07876D57F5}"/>
                </a:ext>
              </a:extLst>
            </p:cNvPr>
            <p:cNvSpPr/>
            <p:nvPr/>
          </p:nvSpPr>
          <p:spPr>
            <a:xfrm>
              <a:off x="8888206" y="4290669"/>
              <a:ext cx="588926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""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03EC9F-7C01-4E59-9C11-97F7915F595D}"/>
                </a:ext>
              </a:extLst>
            </p:cNvPr>
            <p:cNvSpPr/>
            <p:nvPr/>
          </p:nvSpPr>
          <p:spPr>
            <a:xfrm>
              <a:off x="8532684" y="3905228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B837FB-89E0-4482-9F4A-952B077D4A57}"/>
                </a:ext>
              </a:extLst>
            </p:cNvPr>
            <p:cNvSpPr txBox="1"/>
            <p:nvPr/>
          </p:nvSpPr>
          <p:spPr>
            <a:xfrm>
              <a:off x="7962363" y="5269293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00DB502-AF46-4C17-ABE9-36AA1C21E5CC}"/>
                </a:ext>
              </a:extLst>
            </p:cNvPr>
            <p:cNvSpPr/>
            <p:nvPr/>
          </p:nvSpPr>
          <p:spPr>
            <a:xfrm>
              <a:off x="8084572" y="5598000"/>
              <a:ext cx="624781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"0"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D9B1E8-15C4-4D00-B875-4E432BB7F9D4}"/>
                </a:ext>
              </a:extLst>
            </p:cNvPr>
            <p:cNvSpPr/>
            <p:nvPr/>
          </p:nvSpPr>
          <p:spPr>
            <a:xfrm>
              <a:off x="7757372" y="5212559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6A351A-EC69-48A3-89F3-654374B89BF0}"/>
                </a:ext>
              </a:extLst>
            </p:cNvPr>
            <p:cNvSpPr txBox="1"/>
            <p:nvPr/>
          </p:nvSpPr>
          <p:spPr>
            <a:xfrm>
              <a:off x="9522997" y="5269293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EBD17DC-5574-4348-9B32-86133C2FB848}"/>
                </a:ext>
              </a:extLst>
            </p:cNvPr>
            <p:cNvSpPr/>
            <p:nvPr/>
          </p:nvSpPr>
          <p:spPr>
            <a:xfrm>
              <a:off x="9654065" y="5598000"/>
              <a:ext cx="611116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"1"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F8CD34-9102-4999-8825-4B4445EF5312}"/>
                </a:ext>
              </a:extLst>
            </p:cNvPr>
            <p:cNvSpPr/>
            <p:nvPr/>
          </p:nvSpPr>
          <p:spPr>
            <a:xfrm>
              <a:off x="9318006" y="5212559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CAB61-A1CB-4C21-86CA-79E6A565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(Step 2)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it's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3" name="Group 2" descr="soFar method call holding a reference to an empty array">
            <a:extLst>
              <a:ext uri="{FF2B5EF4-FFF2-40B4-BE49-F238E27FC236}">
                <a16:creationId xmlns:a16="http://schemas.microsoft.com/office/drawing/2014/main" id="{396DEAC2-6911-4ED4-BF00-009248B72384}"/>
              </a:ext>
            </a:extLst>
          </p:cNvPr>
          <p:cNvGrpSpPr/>
          <p:nvPr/>
        </p:nvGrpSpPr>
        <p:grpSpPr>
          <a:xfrm>
            <a:off x="7555771" y="3905228"/>
            <a:ext cx="4081839" cy="1697840"/>
            <a:chOff x="7555771" y="3905228"/>
            <a:chExt cx="4081839" cy="16978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19D3BE-3693-4855-8967-B6CF6A9CB13A}"/>
                </a:ext>
              </a:extLst>
            </p:cNvPr>
            <p:cNvSpPr txBox="1"/>
            <p:nvPr/>
          </p:nvSpPr>
          <p:spPr>
            <a:xfrm>
              <a:off x="7760762" y="3961962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57C71-FB7D-4BB3-B6CA-8A07876D57F5}"/>
                </a:ext>
              </a:extLst>
            </p:cNvPr>
            <p:cNvSpPr/>
            <p:nvPr/>
          </p:nvSpPr>
          <p:spPr>
            <a:xfrm>
              <a:off x="7911293" y="4290669"/>
              <a:ext cx="588926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03EC9F-7C01-4E59-9C11-97F7915F595D}"/>
                </a:ext>
              </a:extLst>
            </p:cNvPr>
            <p:cNvSpPr/>
            <p:nvPr/>
          </p:nvSpPr>
          <p:spPr>
            <a:xfrm>
              <a:off x="7555771" y="3905228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63C38-E3EE-45A0-A780-993939ECC2A2}"/>
                </a:ext>
              </a:extLst>
            </p:cNvPr>
            <p:cNvSpPr/>
            <p:nvPr/>
          </p:nvSpPr>
          <p:spPr>
            <a:xfrm>
              <a:off x="10354376" y="4504632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A810F1-B5B0-4B18-AFEE-DF779AA3EC8B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8175812" y="4564316"/>
              <a:ext cx="2178564" cy="4895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5E28C5-AA46-4D74-8515-0E69DB6934A9}"/>
                </a:ext>
              </a:extLst>
            </p:cNvPr>
            <p:cNvSpPr txBox="1"/>
            <p:nvPr/>
          </p:nvSpPr>
          <p:spPr>
            <a:xfrm>
              <a:off x="10723325" y="4792240"/>
              <a:ext cx="5790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</a:rPr>
                <a:t>[]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4DE27-E63A-4F93-B831-10859E70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4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(Step 3)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it's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search(input,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3" name="Group 2" descr="soFar method call holding a reference to an array containing '0'">
            <a:extLst>
              <a:ext uri="{FF2B5EF4-FFF2-40B4-BE49-F238E27FC236}">
                <a16:creationId xmlns:a16="http://schemas.microsoft.com/office/drawing/2014/main" id="{B8344B94-6948-45C6-B3B4-702FED1ABAF8}"/>
              </a:ext>
            </a:extLst>
          </p:cNvPr>
          <p:cNvGrpSpPr/>
          <p:nvPr/>
        </p:nvGrpSpPr>
        <p:grpSpPr>
          <a:xfrm>
            <a:off x="7555771" y="3905228"/>
            <a:ext cx="4081839" cy="1697840"/>
            <a:chOff x="7555771" y="3905228"/>
            <a:chExt cx="4081839" cy="16978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19D3BE-3693-4855-8967-B6CF6A9CB13A}"/>
                </a:ext>
              </a:extLst>
            </p:cNvPr>
            <p:cNvSpPr txBox="1"/>
            <p:nvPr/>
          </p:nvSpPr>
          <p:spPr>
            <a:xfrm>
              <a:off x="7760762" y="3961962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57C71-FB7D-4BB3-B6CA-8A07876D57F5}"/>
                </a:ext>
              </a:extLst>
            </p:cNvPr>
            <p:cNvSpPr/>
            <p:nvPr/>
          </p:nvSpPr>
          <p:spPr>
            <a:xfrm>
              <a:off x="7911293" y="4290669"/>
              <a:ext cx="588926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03EC9F-7C01-4E59-9C11-97F7915F595D}"/>
                </a:ext>
              </a:extLst>
            </p:cNvPr>
            <p:cNvSpPr/>
            <p:nvPr/>
          </p:nvSpPr>
          <p:spPr>
            <a:xfrm>
              <a:off x="7555771" y="3905228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63C38-E3EE-45A0-A780-993939ECC2A2}"/>
                </a:ext>
              </a:extLst>
            </p:cNvPr>
            <p:cNvSpPr/>
            <p:nvPr/>
          </p:nvSpPr>
          <p:spPr>
            <a:xfrm>
              <a:off x="10354376" y="4504632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A810F1-B5B0-4B18-AFEE-DF779AA3EC8B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8175812" y="4564316"/>
              <a:ext cx="2178564" cy="4895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5E28C5-AA46-4D74-8515-0E69DB6934A9}"/>
                </a:ext>
              </a:extLst>
            </p:cNvPr>
            <p:cNvSpPr txBox="1"/>
            <p:nvPr/>
          </p:nvSpPr>
          <p:spPr>
            <a:xfrm>
              <a:off x="10432312" y="4806486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</a:rPr>
                <a:t>['0']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91484-E39C-4515-997E-38523A75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6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Backtracking (Step 4)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BBCBD89-704E-4724-B2D6-32A25ABA367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270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Exhaustive search with a data structure accumulator(s)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Now we have to deal with reference semantics…</a:t>
            </a:r>
          </a:p>
          <a:p>
            <a:r>
              <a:rPr lang="en-US" dirty="0">
                <a:cs typeface="Arial" panose="020B0604020202020204" pitchFamily="34" charset="0"/>
              </a:rPr>
              <a:t>Major pattern: </a:t>
            </a:r>
            <a:r>
              <a:rPr lang="en-US" b="1" dirty="0">
                <a:cs typeface="Arial" panose="020B0604020202020204" pitchFamily="34" charset="0"/>
              </a:rPr>
              <a:t>Choose, Explore, Un-choose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All of the stack frames share the same </a:t>
            </a:r>
            <a:r>
              <a:rPr lang="en-US" i="1" dirty="0">
                <a:cs typeface="Arial" panose="020B0604020202020204" pitchFamily="34" charset="0"/>
              </a:rPr>
              <a:t>one </a:t>
            </a:r>
            <a:r>
              <a:rPr lang="en-US" dirty="0">
                <a:cs typeface="Arial" panose="020B0604020202020204" pitchFamily="34" charset="0"/>
              </a:rPr>
              <a:t>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Need to explicitly un-choose it so it's not remembered in other frames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9ED52-4BF7-4170-AF9C-7B3E3FAD9AD4}"/>
              </a:ext>
            </a:extLst>
          </p:cNvPr>
          <p:cNvSpPr txBox="1"/>
          <p:nvPr/>
        </p:nvSpPr>
        <p:spPr>
          <a:xfrm>
            <a:off x="1006910" y="3961962"/>
            <a:ext cx="5121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List&lt;Character&gt; </a:t>
            </a:r>
            <a:r>
              <a:rPr lang="en-US" sz="2000" u="sng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u="sng" dirty="0"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for (each option)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soFar.add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(option);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search(input, </a:t>
            </a:r>
            <a:r>
              <a:rPr lang="en-US" sz="2000" b="1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sz="2000" b="1" dirty="0"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soFar.remove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Arial" panose="020B0604020202020204" pitchFamily="34" charset="0"/>
              </a:rPr>
              <a:t>soFar.size</a:t>
            </a: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() – 1);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3" name="Group 2" descr="Two soFar method calls, each holding a reference to the same array containing '0'">
            <a:extLst>
              <a:ext uri="{FF2B5EF4-FFF2-40B4-BE49-F238E27FC236}">
                <a16:creationId xmlns:a16="http://schemas.microsoft.com/office/drawing/2014/main" id="{815AAF24-C14B-4354-A860-E0E91A4B3A18}"/>
              </a:ext>
            </a:extLst>
          </p:cNvPr>
          <p:cNvGrpSpPr/>
          <p:nvPr/>
        </p:nvGrpSpPr>
        <p:grpSpPr>
          <a:xfrm>
            <a:off x="6801338" y="3905228"/>
            <a:ext cx="4836272" cy="2408551"/>
            <a:chOff x="6801338" y="3905228"/>
            <a:chExt cx="4836272" cy="24085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19D3BE-3693-4855-8967-B6CF6A9CB13A}"/>
                </a:ext>
              </a:extLst>
            </p:cNvPr>
            <p:cNvSpPr txBox="1"/>
            <p:nvPr/>
          </p:nvSpPr>
          <p:spPr>
            <a:xfrm>
              <a:off x="7760762" y="3961962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0057C71-FB7D-4BB3-B6CA-8A07876D57F5}"/>
                </a:ext>
              </a:extLst>
            </p:cNvPr>
            <p:cNvSpPr/>
            <p:nvPr/>
          </p:nvSpPr>
          <p:spPr>
            <a:xfrm>
              <a:off x="7911293" y="4290669"/>
              <a:ext cx="588926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03EC9F-7C01-4E59-9C11-97F7915F595D}"/>
                </a:ext>
              </a:extLst>
            </p:cNvPr>
            <p:cNvSpPr/>
            <p:nvPr/>
          </p:nvSpPr>
          <p:spPr>
            <a:xfrm>
              <a:off x="7555771" y="3905228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763C38-E3EE-45A0-A780-993939ECC2A2}"/>
                </a:ext>
              </a:extLst>
            </p:cNvPr>
            <p:cNvSpPr/>
            <p:nvPr/>
          </p:nvSpPr>
          <p:spPr>
            <a:xfrm>
              <a:off x="10354376" y="4504632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9A810F1-B5B0-4B18-AFEE-DF779AA3EC8B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8175812" y="4564316"/>
              <a:ext cx="2178564" cy="4895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5E28C5-AA46-4D74-8515-0E69DB6934A9}"/>
                </a:ext>
              </a:extLst>
            </p:cNvPr>
            <p:cNvSpPr txBox="1"/>
            <p:nvPr/>
          </p:nvSpPr>
          <p:spPr>
            <a:xfrm>
              <a:off x="10432312" y="4806486"/>
              <a:ext cx="1170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</a:rPr>
                <a:t>['0']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6CBA78-71DB-48D7-9007-7DB39C47FAE1}"/>
                </a:ext>
              </a:extLst>
            </p:cNvPr>
            <p:cNvSpPr txBox="1"/>
            <p:nvPr/>
          </p:nvSpPr>
          <p:spPr>
            <a:xfrm>
              <a:off x="7006329" y="5272077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latin typeface="Consolas" panose="020B0609020204030204" pitchFamily="49" charset="0"/>
                </a:rPr>
                <a:t>soFar</a:t>
              </a:r>
              <a:endParaRPr lang="en-US" sz="2000" dirty="0">
                <a:latin typeface="Consolas" panose="020B0609020204030204" pitchFamily="49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4C1615A-06EF-4DA5-91B2-538F63066310}"/>
                </a:ext>
              </a:extLst>
            </p:cNvPr>
            <p:cNvSpPr/>
            <p:nvPr/>
          </p:nvSpPr>
          <p:spPr>
            <a:xfrm>
              <a:off x="7128538" y="5600784"/>
              <a:ext cx="624781" cy="5232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C4AEAF-E649-416D-A875-4181C7AE7FCE}"/>
                </a:ext>
              </a:extLst>
            </p:cNvPr>
            <p:cNvSpPr/>
            <p:nvPr/>
          </p:nvSpPr>
          <p:spPr>
            <a:xfrm>
              <a:off x="6801338" y="5215343"/>
              <a:ext cx="1283234" cy="109843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9330AAB-3A64-4B17-97CB-E98E8FEBB5E5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 flipV="1">
              <a:off x="7405241" y="5053850"/>
              <a:ext cx="2949135" cy="8085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0C0A9-2576-4069-A1AC-8293ACC52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20612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33419</TotalTime>
  <Words>1699</Words>
  <Application>Microsoft Office PowerPoint</Application>
  <PresentationFormat>Widescreen</PresentationFormat>
  <Paragraphs>385</Paragraphs>
  <Slides>17</Slides>
  <Notes>1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Recursive Backtracking</vt:lpstr>
      <vt:lpstr>Announcements</vt:lpstr>
      <vt:lpstr>Password Cracker</vt:lpstr>
      <vt:lpstr>Password Cracker: Pruning Dead Ends</vt:lpstr>
      <vt:lpstr>Updated Exhaustive Search Pattern</vt:lpstr>
      <vt:lpstr>Recursive Backtracking (Step 1)</vt:lpstr>
      <vt:lpstr>Recursive Backtracking (Step 2)</vt:lpstr>
      <vt:lpstr>Recursive Backtracking (Step 3)</vt:lpstr>
      <vt:lpstr>Recursive Backtracking (Step 4)</vt:lpstr>
      <vt:lpstr>Recursive Backtracking (Step 5)</vt:lpstr>
      <vt:lpstr>Recursive Backtracking (Step 6)</vt:lpstr>
      <vt:lpstr>Recursive Backtracking (Step 7)</vt:lpstr>
      <vt:lpstr>Recursive Backtracking (Step 8)</vt:lpstr>
      <vt:lpstr>Recursive Backtracking (Step 9)</vt:lpstr>
      <vt:lpstr>Recursive Backtracking (Step 10)</vt:lpstr>
      <vt:lpstr>Recursive Backtracking Pattern</vt:lpstr>
      <vt:lpstr>Scrabble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516</cp:revision>
  <cp:lastPrinted>2022-09-27T21:33:44Z</cp:lastPrinted>
  <dcterms:created xsi:type="dcterms:W3CDTF">2020-06-13T06:27:42Z</dcterms:created>
  <dcterms:modified xsi:type="dcterms:W3CDTF">2026-05-08T22:17:10Z</dcterms:modified>
</cp:coreProperties>
</file>