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9" r:id="rId2"/>
    <p:sldId id="324" r:id="rId3"/>
    <p:sldId id="952" r:id="rId4"/>
    <p:sldId id="951" r:id="rId5"/>
    <p:sldId id="925" r:id="rId6"/>
    <p:sldId id="927" r:id="rId7"/>
    <p:sldId id="949" r:id="rId8"/>
    <p:sldId id="931" r:id="rId9"/>
    <p:sldId id="932" r:id="rId10"/>
    <p:sldId id="9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2E"/>
    <a:srgbClr val="456A1C"/>
    <a:srgbClr val="FA8231"/>
    <a:srgbClr val="000000"/>
    <a:srgbClr val="CCFF99"/>
    <a:srgbClr val="92D050"/>
    <a:srgbClr val="90EC34"/>
    <a:srgbClr val="0FB9B1"/>
    <a:srgbClr val="54A0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05" autoAdjust="0"/>
    <p:restoredTop sz="91391" autoAdjust="0"/>
  </p:normalViewPr>
  <p:slideViewPr>
    <p:cSldViewPr snapToGrid="0" snapToObjects="1">
      <p:cViewPr varScale="1">
        <p:scale>
          <a:sx n="87" d="100"/>
          <a:sy n="87" d="100"/>
        </p:scale>
        <p:origin x="45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Slido</a:t>
            </a:r>
            <a:r>
              <a:rPr lang="en-US" dirty="0"/>
              <a:t> event: https://app.sli.do/event/qHrRij9jD3GX5WZEaKypDK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Slido.com and event code cse123</a:t>
            </a: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10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01DFAA6C-006A-D628-AEA4-7695F536060B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Exhaustive Search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713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Exhaustive Search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fZiDBuo8bMbuQCWwhcluE?si=LZUfkfdGRJiBio82B6Po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3800" dirty="0">
                <a:latin typeface="Montserrat SemiBold" panose="00000700000000000000" pitchFamily="2" charset="0"/>
              </a:rPr>
              <a:t>Exhaustive Search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is your current favorite podcast or YouTube channel?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020E513B-553C-41CD-AC47-C7627A6A9DA4}"/>
              </a:ext>
            </a:extLst>
          </p:cNvPr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B4F99E4E-672A-46B7-9F94-DEA955308497}"/>
              </a:ext>
            </a:extLst>
          </p:cNvPr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C183F9A-4225-4412-9991-DEF83291FF2F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C95788-358E-4AC4-9913-136237D81756}"/>
              </a:ext>
            </a:extLst>
          </p:cNvPr>
          <p:cNvSpPr txBox="1"/>
          <p:nvPr/>
        </p:nvSpPr>
        <p:spPr>
          <a:xfrm>
            <a:off x="7643103" y="4255881"/>
            <a:ext cx="4011913" cy="2154436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1200" dirty="0" err="1">
                <a:latin typeface="Montserrat" panose="00000500000000000000" pitchFamily="2" charset="0"/>
              </a:rPr>
              <a:t>Arohan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Sreshta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Rushil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Sean B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Chloe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Jenny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Nate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Saachi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Hawa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Maggie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Sean 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Shiven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Vrinda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Gavin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Shreya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Jonah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Renee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Chris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Ishita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Kuhu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Kavya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Misha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Yuntong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Amiya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Sahana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Anirudh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Rohan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Crystal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Eeshani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Prakshi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Aidan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Cora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Nhan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Anya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Anisha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Trien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Neal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Evan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BFCB6-91E4-49E7-889A-1D765654A626}"/>
              </a:ext>
            </a:extLst>
          </p:cNvPr>
          <p:cNvSpPr txBox="1"/>
          <p:nvPr/>
        </p:nvSpPr>
        <p:spPr>
          <a:xfrm>
            <a:off x="6815404" y="6360778"/>
            <a:ext cx="52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Music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🌻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  <a:hlinkClick r:id="rId3"/>
              </a:rPr>
              <a:t>CSE 123 26sp Lecture Tunes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 🌻</a:t>
            </a:r>
          </a:p>
        </p:txBody>
      </p:sp>
      <p:pic>
        <p:nvPicPr>
          <p:cNvPr id="3" name="Picture 2" descr="qr code for https://app.sli.do/event/qHrRij9jD3GX5WZEaKypDK&#10;more joining instructions in speaker notes">
            <a:extLst>
              <a:ext uri="{FF2B5EF4-FFF2-40B4-BE49-F238E27FC236}">
                <a16:creationId xmlns:a16="http://schemas.microsoft.com/office/drawing/2014/main" id="{48C9EDA1-49A1-4A32-B808-82C62422D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513" y="5647356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Password Cracker: Intermediate nodes are handled by the recursive case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pSp>
        <p:nvGrpSpPr>
          <p:cNvPr id="4" name="Group 3" descr="A partial decision tree for coming up with all possible combinations of 4 digits , highlighting that the intermediate nodes are handled by the recursive case ">
            <a:extLst>
              <a:ext uri="{FF2B5EF4-FFF2-40B4-BE49-F238E27FC236}">
                <a16:creationId xmlns:a16="http://schemas.microsoft.com/office/drawing/2014/main" id="{913E2E14-11D5-4BF7-996B-9D558D43F659}"/>
              </a:ext>
            </a:extLst>
          </p:cNvPr>
          <p:cNvGrpSpPr/>
          <p:nvPr/>
        </p:nvGrpSpPr>
        <p:grpSpPr>
          <a:xfrm>
            <a:off x="637766" y="1939541"/>
            <a:ext cx="11000957" cy="4563154"/>
            <a:chOff x="637766" y="1939541"/>
            <a:chExt cx="11000957" cy="45631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FF06DE-77EA-45E0-BB31-F8A4EC3B2E32}"/>
                </a:ext>
              </a:extLst>
            </p:cNvPr>
            <p:cNvSpPr/>
            <p:nvPr/>
          </p:nvSpPr>
          <p:spPr>
            <a:xfrm>
              <a:off x="5782556" y="1939541"/>
              <a:ext cx="626890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""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5693FC-912C-4D97-AE23-08E2A6FD92E1}"/>
                </a:ext>
              </a:extLst>
            </p:cNvPr>
            <p:cNvSpPr/>
            <p:nvPr/>
          </p:nvSpPr>
          <p:spPr>
            <a:xfrm>
              <a:off x="2172658" y="2794575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"0"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61B453-3C49-437A-87B4-FDAE06979E8D}"/>
                </a:ext>
              </a:extLst>
            </p:cNvPr>
            <p:cNvSpPr/>
            <p:nvPr/>
          </p:nvSpPr>
          <p:spPr>
            <a:xfrm>
              <a:off x="2976281" y="2796496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"1"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B38D1D-908C-4AE7-8D43-32568B8CC65D}"/>
                </a:ext>
              </a:extLst>
            </p:cNvPr>
            <p:cNvSpPr/>
            <p:nvPr/>
          </p:nvSpPr>
          <p:spPr>
            <a:xfrm>
              <a:off x="3779904" y="2798417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"2"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6EB0E2-0CC0-40F7-9A8D-9B9FE4C8D17D}"/>
                </a:ext>
              </a:extLst>
            </p:cNvPr>
            <p:cNvSpPr/>
            <p:nvPr/>
          </p:nvSpPr>
          <p:spPr>
            <a:xfrm>
              <a:off x="4583527" y="2800338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"3"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284EB1-82FB-4F1B-BB6E-369F38DA1D6A}"/>
                </a:ext>
              </a:extLst>
            </p:cNvPr>
            <p:cNvSpPr/>
            <p:nvPr/>
          </p:nvSpPr>
          <p:spPr>
            <a:xfrm>
              <a:off x="5387150" y="2802259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"4"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D36ED1-4048-4708-8FE3-6DEB86561F6C}"/>
                </a:ext>
              </a:extLst>
            </p:cNvPr>
            <p:cNvSpPr/>
            <p:nvPr/>
          </p:nvSpPr>
          <p:spPr>
            <a:xfrm>
              <a:off x="6190773" y="2804180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"5"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22F79-F40F-44F1-A6DA-839643B18CE3}"/>
                </a:ext>
              </a:extLst>
            </p:cNvPr>
            <p:cNvSpPr/>
            <p:nvPr/>
          </p:nvSpPr>
          <p:spPr>
            <a:xfrm>
              <a:off x="6994396" y="2806101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"6"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AFFBA6-868C-4AD2-BD05-4896429E0D16}"/>
                </a:ext>
              </a:extLst>
            </p:cNvPr>
            <p:cNvSpPr/>
            <p:nvPr/>
          </p:nvSpPr>
          <p:spPr>
            <a:xfrm>
              <a:off x="7798019" y="2808022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"7"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FB97ED-AFAD-4BE0-BB55-96DFA8EA276E}"/>
                </a:ext>
              </a:extLst>
            </p:cNvPr>
            <p:cNvSpPr/>
            <p:nvPr/>
          </p:nvSpPr>
          <p:spPr>
            <a:xfrm>
              <a:off x="8601642" y="2809943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"8"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DC65F0-CB18-4A7C-A76F-9AB0B2DD62AB}"/>
                </a:ext>
              </a:extLst>
            </p:cNvPr>
            <p:cNvSpPr/>
            <p:nvPr/>
          </p:nvSpPr>
          <p:spPr>
            <a:xfrm>
              <a:off x="9405265" y="2811864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"9"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AF3F63-C808-4655-8BBF-92B6A55DA894}"/>
                </a:ext>
              </a:extLst>
            </p:cNvPr>
            <p:cNvSpPr/>
            <p:nvPr/>
          </p:nvSpPr>
          <p:spPr>
            <a:xfrm>
              <a:off x="1400729" y="3900847"/>
              <a:ext cx="803623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"00"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D0ACAD-091B-42AB-AE41-EBCA03782E3A}"/>
                </a:ext>
              </a:extLst>
            </p:cNvPr>
            <p:cNvSpPr/>
            <p:nvPr/>
          </p:nvSpPr>
          <p:spPr>
            <a:xfrm>
              <a:off x="2361233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"01"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904B00-D6FF-409A-B356-270E40DAB768}"/>
                </a:ext>
              </a:extLst>
            </p:cNvPr>
            <p:cNvSpPr/>
            <p:nvPr/>
          </p:nvSpPr>
          <p:spPr>
            <a:xfrm>
              <a:off x="3321737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"02"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96995C-9655-4AF0-973A-4D4F2BCEF62D}"/>
                </a:ext>
              </a:extLst>
            </p:cNvPr>
            <p:cNvSpPr/>
            <p:nvPr/>
          </p:nvSpPr>
          <p:spPr>
            <a:xfrm>
              <a:off x="4282241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"03"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1EED1C-99BA-426D-AEE7-CC6D9B791136}"/>
                </a:ext>
              </a:extLst>
            </p:cNvPr>
            <p:cNvSpPr/>
            <p:nvPr/>
          </p:nvSpPr>
          <p:spPr>
            <a:xfrm>
              <a:off x="5242745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"04"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97E354-E7C6-46C3-8521-2FECF0C9B491}"/>
                </a:ext>
              </a:extLst>
            </p:cNvPr>
            <p:cNvSpPr/>
            <p:nvPr/>
          </p:nvSpPr>
          <p:spPr>
            <a:xfrm>
              <a:off x="6203249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"05"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8C9B01-6DB5-4DF8-A44D-3D43640E1080}"/>
                </a:ext>
              </a:extLst>
            </p:cNvPr>
            <p:cNvSpPr/>
            <p:nvPr/>
          </p:nvSpPr>
          <p:spPr>
            <a:xfrm>
              <a:off x="7163753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"06"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37ACE2-CBA3-4F98-946A-821EB50C5D8E}"/>
                </a:ext>
              </a:extLst>
            </p:cNvPr>
            <p:cNvSpPr/>
            <p:nvPr/>
          </p:nvSpPr>
          <p:spPr>
            <a:xfrm>
              <a:off x="8124257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"07"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D3C7F5-8808-4752-83D6-104E4200CCE6}"/>
                </a:ext>
              </a:extLst>
            </p:cNvPr>
            <p:cNvSpPr/>
            <p:nvPr/>
          </p:nvSpPr>
          <p:spPr>
            <a:xfrm>
              <a:off x="9084761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"08"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47465-2BBC-4EA9-B3A4-E9EE85EBD5F8}"/>
                </a:ext>
              </a:extLst>
            </p:cNvPr>
            <p:cNvSpPr/>
            <p:nvPr/>
          </p:nvSpPr>
          <p:spPr>
            <a:xfrm>
              <a:off x="10045265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"09"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E2A502-76D0-45BB-A5DE-9F00FD7D3A27}"/>
                </a:ext>
              </a:extLst>
            </p:cNvPr>
            <p:cNvSpPr/>
            <p:nvPr/>
          </p:nvSpPr>
          <p:spPr>
            <a:xfrm>
              <a:off x="689648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"000"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8948D0-88D5-4AF9-B022-9DD5DF801689}"/>
                </a:ext>
              </a:extLst>
            </p:cNvPr>
            <p:cNvSpPr/>
            <p:nvPr/>
          </p:nvSpPr>
          <p:spPr>
            <a:xfrm>
              <a:off x="1796788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"001"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AF3B50-6312-4AAD-ADB2-F29A064750A3}"/>
                </a:ext>
              </a:extLst>
            </p:cNvPr>
            <p:cNvSpPr/>
            <p:nvPr/>
          </p:nvSpPr>
          <p:spPr>
            <a:xfrm>
              <a:off x="2903928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"002"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B751E4-EE3B-43A2-A929-FF449E51158C}"/>
                </a:ext>
              </a:extLst>
            </p:cNvPr>
            <p:cNvSpPr/>
            <p:nvPr/>
          </p:nvSpPr>
          <p:spPr>
            <a:xfrm>
              <a:off x="4007866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"003"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E218ED-011B-48A3-8FA4-50082EA986DB}"/>
                </a:ext>
              </a:extLst>
            </p:cNvPr>
            <p:cNvSpPr/>
            <p:nvPr/>
          </p:nvSpPr>
          <p:spPr>
            <a:xfrm>
              <a:off x="5111804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"004"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F64D46-FA28-4DE7-8671-2527629FA551}"/>
                </a:ext>
              </a:extLst>
            </p:cNvPr>
            <p:cNvSpPr/>
            <p:nvPr/>
          </p:nvSpPr>
          <p:spPr>
            <a:xfrm>
              <a:off x="6215742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"005"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D679CE-B146-4F1B-BA2E-5BABD61FA506}"/>
                </a:ext>
              </a:extLst>
            </p:cNvPr>
            <p:cNvSpPr/>
            <p:nvPr/>
          </p:nvSpPr>
          <p:spPr>
            <a:xfrm>
              <a:off x="7319680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"006"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14C2E60-A272-42F4-B4E6-7932CD7A2F9F}"/>
                </a:ext>
              </a:extLst>
            </p:cNvPr>
            <p:cNvSpPr/>
            <p:nvPr/>
          </p:nvSpPr>
          <p:spPr>
            <a:xfrm>
              <a:off x="8423618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"007"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A8EFBFD-A142-4D67-A419-D6AC422EACD8}"/>
                </a:ext>
              </a:extLst>
            </p:cNvPr>
            <p:cNvSpPr/>
            <p:nvPr/>
          </p:nvSpPr>
          <p:spPr>
            <a:xfrm>
              <a:off x="9527556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"008"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0D979A-7057-4732-A703-25C41633DBB3}"/>
                </a:ext>
              </a:extLst>
            </p:cNvPr>
            <p:cNvSpPr/>
            <p:nvPr/>
          </p:nvSpPr>
          <p:spPr>
            <a:xfrm>
              <a:off x="10631494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"009"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2065FD-EE99-4D17-9B25-3A135EB80053}"/>
                </a:ext>
              </a:extLst>
            </p:cNvPr>
            <p:cNvSpPr/>
            <p:nvPr/>
          </p:nvSpPr>
          <p:spPr>
            <a:xfrm>
              <a:off x="637766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"0000"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59388B-3BC7-44B4-9ECE-FAE4ACA88C02}"/>
                </a:ext>
              </a:extLst>
            </p:cNvPr>
            <p:cNvSpPr/>
            <p:nvPr/>
          </p:nvSpPr>
          <p:spPr>
            <a:xfrm>
              <a:off x="1753874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"0001"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0929352-E06C-4774-B846-4263268D4C0B}"/>
                </a:ext>
              </a:extLst>
            </p:cNvPr>
            <p:cNvSpPr/>
            <p:nvPr/>
          </p:nvSpPr>
          <p:spPr>
            <a:xfrm>
              <a:off x="2869982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"0002"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2E195C-EC96-4C1C-BCD8-BE866DAD3D3A}"/>
                </a:ext>
              </a:extLst>
            </p:cNvPr>
            <p:cNvSpPr/>
            <p:nvPr/>
          </p:nvSpPr>
          <p:spPr>
            <a:xfrm>
              <a:off x="3986090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"0003"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DB8177C-1CD1-4BB4-B966-76E73877425D}"/>
                </a:ext>
              </a:extLst>
            </p:cNvPr>
            <p:cNvSpPr/>
            <p:nvPr/>
          </p:nvSpPr>
          <p:spPr>
            <a:xfrm>
              <a:off x="5102198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"0004"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BCA8036-B824-4A89-9ACE-D5E9A05C4153}"/>
                </a:ext>
              </a:extLst>
            </p:cNvPr>
            <p:cNvSpPr/>
            <p:nvPr/>
          </p:nvSpPr>
          <p:spPr>
            <a:xfrm>
              <a:off x="6218306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"0005"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C2C3BF-D598-420E-9F1E-A4228A0DC0FC}"/>
                </a:ext>
              </a:extLst>
            </p:cNvPr>
            <p:cNvSpPr/>
            <p:nvPr/>
          </p:nvSpPr>
          <p:spPr>
            <a:xfrm>
              <a:off x="7334414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"0006"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1F1E13F-65B9-476B-9759-7C6C0C756F0E}"/>
                </a:ext>
              </a:extLst>
            </p:cNvPr>
            <p:cNvSpPr/>
            <p:nvPr/>
          </p:nvSpPr>
          <p:spPr>
            <a:xfrm>
              <a:off x="8450522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"0007"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F7F085-48C9-443A-A5E0-B1CA5772DD10}"/>
                </a:ext>
              </a:extLst>
            </p:cNvPr>
            <p:cNvSpPr/>
            <p:nvPr/>
          </p:nvSpPr>
          <p:spPr>
            <a:xfrm>
              <a:off x="9566630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"0008"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F30C256-E51D-4716-9D16-37C65FE0919C}"/>
                </a:ext>
              </a:extLst>
            </p:cNvPr>
            <p:cNvSpPr/>
            <p:nvPr/>
          </p:nvSpPr>
          <p:spPr>
            <a:xfrm>
              <a:off x="10687187" y="5949177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"0009"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444A7A9-1A1B-4A16-8AAB-382B6241BC38}"/>
                </a:ext>
              </a:extLst>
            </p:cNvPr>
            <p:cNvCxnSpPr>
              <a:endCxn id="8" idx="0"/>
            </p:cNvCxnSpPr>
            <p:nvPr/>
          </p:nvCxnSpPr>
          <p:spPr>
            <a:xfrm flipH="1">
              <a:off x="2486104" y="2492791"/>
              <a:ext cx="3616302" cy="3017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1DED287-EF35-4CD4-87B3-C03C2DBF151A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3289726" y="2492791"/>
              <a:ext cx="2806275" cy="298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9E22404-71C6-43C7-ADF7-99689AFEA513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4093349" y="2492791"/>
              <a:ext cx="2002652" cy="298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C3582C3-2516-4AA2-93C3-B1F46D0BA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6972" y="2512661"/>
              <a:ext cx="1179831" cy="2785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4A48B2F-514F-48A5-82B3-2A91BDD03088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5700597" y="2492791"/>
              <a:ext cx="395404" cy="3182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1307A17-12BC-4BD5-915C-EFF3E0D7AA85}"/>
                </a:ext>
              </a:extLst>
            </p:cNvPr>
            <p:cNvCxnSpPr>
              <a:cxnSpLocks/>
            </p:cNvCxnSpPr>
            <p:nvPr/>
          </p:nvCxnSpPr>
          <p:spPr>
            <a:xfrm>
              <a:off x="6076803" y="2512661"/>
              <a:ext cx="427419" cy="2785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3FA4340-6137-41F6-9356-2188DBE8BD67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6102406" y="2512661"/>
              <a:ext cx="1205436" cy="2934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7F748A5-EF8E-4D09-B269-2BD06C74D9EF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6102406" y="2533318"/>
              <a:ext cx="2009059" cy="2747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4EA9880-C80A-40AC-9DEF-2FB303E8AE62}"/>
                </a:ext>
              </a:extLst>
            </p:cNvPr>
            <p:cNvCxnSpPr>
              <a:cxnSpLocks/>
              <a:stCxn id="3" idx="2"/>
              <a:endCxn id="18" idx="0"/>
            </p:cNvCxnSpPr>
            <p:nvPr/>
          </p:nvCxnSpPr>
          <p:spPr>
            <a:xfrm>
              <a:off x="6096001" y="2492791"/>
              <a:ext cx="2819087" cy="3171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273E163-716D-478D-BA4C-2FED731D35F3}"/>
                </a:ext>
              </a:extLst>
            </p:cNvPr>
            <p:cNvCxnSpPr>
              <a:cxnSpLocks/>
              <a:stCxn id="3" idx="2"/>
              <a:endCxn id="19" idx="0"/>
            </p:cNvCxnSpPr>
            <p:nvPr/>
          </p:nvCxnSpPr>
          <p:spPr>
            <a:xfrm>
              <a:off x="6096001" y="2492791"/>
              <a:ext cx="3622710" cy="319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16DA766-3DAE-4C63-AA3F-55FA0FED92A6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 flipH="1">
              <a:off x="1802541" y="3347825"/>
              <a:ext cx="68356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BDEC2BE-233C-4E5E-AE83-1B42DA934BBF}"/>
                </a:ext>
              </a:extLst>
            </p:cNvPr>
            <p:cNvCxnSpPr>
              <a:cxnSpLocks/>
              <a:stCxn id="8" idx="2"/>
              <a:endCxn id="21" idx="0"/>
            </p:cNvCxnSpPr>
            <p:nvPr/>
          </p:nvCxnSpPr>
          <p:spPr>
            <a:xfrm>
              <a:off x="2486104" y="3347825"/>
              <a:ext cx="276941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1AB0416-93CD-4CBA-A84C-55AAE3AF39A5}"/>
                </a:ext>
              </a:extLst>
            </p:cNvPr>
            <p:cNvCxnSpPr>
              <a:cxnSpLocks/>
              <a:stCxn id="8" idx="2"/>
              <a:endCxn id="22" idx="0"/>
            </p:cNvCxnSpPr>
            <p:nvPr/>
          </p:nvCxnSpPr>
          <p:spPr>
            <a:xfrm>
              <a:off x="2486104" y="3347825"/>
              <a:ext cx="1237445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F587314-B189-4155-8AD2-6C6CAAD55804}"/>
                </a:ext>
              </a:extLst>
            </p:cNvPr>
            <p:cNvCxnSpPr>
              <a:cxnSpLocks/>
              <a:stCxn id="8" idx="2"/>
              <a:endCxn id="24" idx="0"/>
            </p:cNvCxnSpPr>
            <p:nvPr/>
          </p:nvCxnSpPr>
          <p:spPr>
            <a:xfrm>
              <a:off x="2486104" y="3347825"/>
              <a:ext cx="315845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B68F2FE-5150-4C62-B38E-F81C836BEFA1}"/>
                </a:ext>
              </a:extLst>
            </p:cNvPr>
            <p:cNvCxnSpPr>
              <a:cxnSpLocks/>
              <a:stCxn id="8" idx="2"/>
              <a:endCxn id="25" idx="0"/>
            </p:cNvCxnSpPr>
            <p:nvPr/>
          </p:nvCxnSpPr>
          <p:spPr>
            <a:xfrm>
              <a:off x="2486104" y="3347825"/>
              <a:ext cx="4118957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0617499-BB94-440F-8DB9-DB9F6B7EA51C}"/>
                </a:ext>
              </a:extLst>
            </p:cNvPr>
            <p:cNvCxnSpPr>
              <a:cxnSpLocks/>
              <a:stCxn id="8" idx="2"/>
              <a:endCxn id="23" idx="0"/>
            </p:cNvCxnSpPr>
            <p:nvPr/>
          </p:nvCxnSpPr>
          <p:spPr>
            <a:xfrm>
              <a:off x="2486104" y="3347825"/>
              <a:ext cx="2197949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730AABB-0829-4A69-8363-01B62E0B3141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2486104" y="3347825"/>
              <a:ext cx="5079461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BD5EEDF-FF8F-4F5A-BDE6-3890C65B65EC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2486104" y="3347825"/>
              <a:ext cx="6039965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088BFC0-C65D-4E4B-941D-48D8AD5113BF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2486104" y="3347825"/>
              <a:ext cx="7000469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70FC36AC-4F13-488F-A0C4-7546939613A7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2486104" y="3347825"/>
              <a:ext cx="796097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A0F8D403-B560-41EE-8B82-96FE3BEBD3FF}"/>
                </a:ext>
              </a:extLst>
            </p:cNvPr>
            <p:cNvCxnSpPr>
              <a:cxnSpLocks/>
              <a:stCxn id="20" idx="2"/>
              <a:endCxn id="30" idx="0"/>
            </p:cNvCxnSpPr>
            <p:nvPr/>
          </p:nvCxnSpPr>
          <p:spPr>
            <a:xfrm flipH="1">
              <a:off x="1165416" y="4454097"/>
              <a:ext cx="63712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6FC7F813-DE3F-4601-BF00-64F38EAC1B4A}"/>
                </a:ext>
              </a:extLst>
            </p:cNvPr>
            <p:cNvCxnSpPr>
              <a:cxnSpLocks/>
              <a:stCxn id="20" idx="2"/>
              <a:endCxn id="31" idx="0"/>
            </p:cNvCxnSpPr>
            <p:nvPr/>
          </p:nvCxnSpPr>
          <p:spPr>
            <a:xfrm>
              <a:off x="1802541" y="4454097"/>
              <a:ext cx="47001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CA893F30-9581-4008-9CCB-D46262844632}"/>
                </a:ext>
              </a:extLst>
            </p:cNvPr>
            <p:cNvCxnSpPr>
              <a:cxnSpLocks/>
              <a:stCxn id="20" idx="2"/>
              <a:endCxn id="32" idx="0"/>
            </p:cNvCxnSpPr>
            <p:nvPr/>
          </p:nvCxnSpPr>
          <p:spPr>
            <a:xfrm>
              <a:off x="1802541" y="4454097"/>
              <a:ext cx="157715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B7627B4-8B5B-469B-9D4C-51134421A217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1802541" y="4454097"/>
              <a:ext cx="2681093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FA75007-3C6C-445D-AA16-E11AD4AC99FE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1802541" y="4454097"/>
              <a:ext cx="3785031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FA015717-0A53-476C-8624-641DEE066EA1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1802541" y="4454097"/>
              <a:ext cx="4888969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2F59C5C0-75CA-473B-A2D2-2A2FF6F19201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1802541" y="4454097"/>
              <a:ext cx="5992907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3DA045CF-1CFA-42C5-92CA-6B8E6FE124C6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>
              <a:off x="1802541" y="4454097"/>
              <a:ext cx="709684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F329A52-E2A9-45E0-8144-E246D9189194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1802541" y="4454097"/>
              <a:ext cx="8200783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9820FC8D-9E26-4804-97E7-837F10E5CE6D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1802541" y="4454097"/>
              <a:ext cx="9304721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29A87C9D-BB56-4163-BEF7-166A3BA0E076}"/>
                </a:ext>
              </a:extLst>
            </p:cNvPr>
            <p:cNvCxnSpPr>
              <a:cxnSpLocks/>
              <a:stCxn id="30" idx="2"/>
              <a:endCxn id="40" idx="0"/>
            </p:cNvCxnSpPr>
            <p:nvPr/>
          </p:nvCxnSpPr>
          <p:spPr>
            <a:xfrm flipH="1">
              <a:off x="1113534" y="5474420"/>
              <a:ext cx="5188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F472C30-A9BB-4258-9230-FE8E16F9FAF0}"/>
                </a:ext>
              </a:extLst>
            </p:cNvPr>
            <p:cNvCxnSpPr>
              <a:cxnSpLocks/>
              <a:stCxn id="30" idx="2"/>
              <a:endCxn id="41" idx="0"/>
            </p:cNvCxnSpPr>
            <p:nvPr/>
          </p:nvCxnSpPr>
          <p:spPr>
            <a:xfrm>
              <a:off x="1165416" y="5474420"/>
              <a:ext cx="1064226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911538C-F0C3-462D-8BF1-3F3CE7062F95}"/>
                </a:ext>
              </a:extLst>
            </p:cNvPr>
            <p:cNvCxnSpPr>
              <a:cxnSpLocks/>
              <a:stCxn id="30" idx="2"/>
              <a:endCxn id="42" idx="0"/>
            </p:cNvCxnSpPr>
            <p:nvPr/>
          </p:nvCxnSpPr>
          <p:spPr>
            <a:xfrm>
              <a:off x="1165416" y="5474420"/>
              <a:ext cx="2180334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40A924A3-A243-4632-9011-73F7EE313FC1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1165416" y="5474420"/>
              <a:ext cx="329644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2690FC2D-3DE3-4642-84AE-9C2E4AFFDCC4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1165416" y="5474420"/>
              <a:ext cx="4412550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2364E503-7EF0-473E-B5C8-B16BA43171AE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1165416" y="5474420"/>
              <a:ext cx="5528658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1F077D44-B353-4DC8-A192-2E8604F0489A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>
              <a:off x="1165416" y="5474420"/>
              <a:ext cx="6644766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D7AFE433-917B-4B00-AAF6-C6970718AFEC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1165416" y="5474420"/>
              <a:ext cx="7760874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EAC4C4A-33B9-4612-AD25-629DADF2BB21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>
              <a:off x="1165416" y="5474420"/>
              <a:ext cx="887698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1A52AD78-3062-4DB7-93B0-B489CB9AB831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1165416" y="5474420"/>
              <a:ext cx="9997539" cy="4747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AB2D8-FDB8-4F52-B644-CA6B44CD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0522" cy="5107172"/>
          </a:xfrm>
        </p:spPr>
        <p:txBody>
          <a:bodyPr>
            <a:normAutofit/>
          </a:bodyPr>
          <a:lstStyle/>
          <a:p>
            <a:r>
              <a:rPr lang="en-US" dirty="0"/>
              <a:t>Yay Quiz 1 is done! </a:t>
            </a:r>
          </a:p>
          <a:p>
            <a:pPr lvl="1"/>
            <a:r>
              <a:rPr lang="en-US" dirty="0"/>
              <a:t>Again, grades before Quiz 2 but we have makeups to take care of…</a:t>
            </a:r>
          </a:p>
          <a:p>
            <a:pPr lvl="1"/>
            <a:r>
              <a:rPr lang="en-US" dirty="0"/>
              <a:t>Quiz 2 is scheduled for May 25, so you have a bit of a break!</a:t>
            </a:r>
          </a:p>
          <a:p>
            <a:r>
              <a:rPr lang="en-US" dirty="0"/>
              <a:t>Programming Assignment 1 due tonight (5/6) at 11:59pm</a:t>
            </a:r>
          </a:p>
          <a:p>
            <a:r>
              <a:rPr lang="en-US" dirty="0"/>
              <a:t>Creative Project 2 released tomorrow due in one week (Wed,5/13)</a:t>
            </a:r>
          </a:p>
          <a:p>
            <a:pPr lvl="1"/>
            <a:r>
              <a:rPr lang="en-US" dirty="0"/>
              <a:t>Focused on recursion! </a:t>
            </a:r>
          </a:p>
          <a:p>
            <a:r>
              <a:rPr lang="en-US" dirty="0"/>
              <a:t>Resubmission Cycle 3 is open, closes on 5/8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P0</a:t>
            </a:r>
            <a:r>
              <a:rPr lang="en-US" dirty="0"/>
              <a:t>, C1 eligible </a:t>
            </a:r>
          </a:p>
          <a:p>
            <a:r>
              <a:rPr lang="en-US" dirty="0"/>
              <a:t>CSE 12x TA application for Autumn 2026 is open! Consider applying!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25147-707E-44C1-B12D-AC7E8D89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Approach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05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We suppose we want to explore the space of all possible solutions…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So what do we do? 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We "exhaustively search" through every possibility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We need some sort of plan or process to follow to do this programmatically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What do we need? Recursion + some kind of accumulator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public / private pair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36AA8-4908-4B6D-99D0-616E1FC6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5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6BC692-C931-4FD7-B0FF-AD6151FE4A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Tracing through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printNums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2" descr="Decision tree for all decisions that lead to all possible 3-digit combinations of 1, 2, and 3">
            <a:extLst>
              <a:ext uri="{FF2B5EF4-FFF2-40B4-BE49-F238E27FC236}">
                <a16:creationId xmlns:a16="http://schemas.microsoft.com/office/drawing/2014/main" id="{932D1FEE-6379-4119-897A-958385837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1" y="1132574"/>
            <a:ext cx="10124237" cy="13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C3304-C09D-45EB-8E25-06102F11F3A1}"/>
              </a:ext>
            </a:extLst>
          </p:cNvPr>
          <p:cNvSpPr txBox="1"/>
          <p:nvPr/>
        </p:nvSpPr>
        <p:spPr>
          <a:xfrm>
            <a:off x="279249" y="2916713"/>
            <a:ext cx="59901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("");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printNums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soFar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");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1FD7B-4E37-4A36-A872-5B87E7D0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1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Visual we use to help understand what our process is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Visualization tool, not a 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If you can draw a decision tree, you can implement exhaustive search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Can glean important information</a:t>
            </a:r>
          </a:p>
          <a:p>
            <a:pPr lvl="1"/>
            <a:r>
              <a:rPr lang="en-US" b="1" dirty="0">
                <a:solidFill>
                  <a:srgbClr val="00662E"/>
                </a:solidFill>
                <a:cs typeface="Arial" panose="020B0604020202020204" pitchFamily="34" charset="0"/>
              </a:rPr>
              <a:t>Base case (end nodes)</a:t>
            </a:r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Recursive case (middle nodes)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"Dead end" case (more on this later…)</a:t>
            </a: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Decision tree for all decisions that lead to all possible 3-digit combinations of 1, 2, and 3">
            <a:extLst>
              <a:ext uri="{FF2B5EF4-FFF2-40B4-BE49-F238E27FC236}">
                <a16:creationId xmlns:a16="http://schemas.microsoft.com/office/drawing/2014/main" id="{FAAD4270-1222-41B8-86B0-D4F7CE56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1" y="2966856"/>
            <a:ext cx="10124237" cy="13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 descr="highlighting the end nodes of the decision tree as being handled by the base case">
            <a:extLst>
              <a:ext uri="{FF2B5EF4-FFF2-40B4-BE49-F238E27FC236}">
                <a16:creationId xmlns:a16="http://schemas.microsoft.com/office/drawing/2014/main" id="{D56044CE-38E6-4FC0-9428-A038B3692871}"/>
              </a:ext>
            </a:extLst>
          </p:cNvPr>
          <p:cNvSpPr/>
          <p:nvPr/>
        </p:nvSpPr>
        <p:spPr>
          <a:xfrm>
            <a:off x="921715" y="4072412"/>
            <a:ext cx="10358323" cy="319888"/>
          </a:xfrm>
          <a:prstGeom prst="roundRect">
            <a:avLst/>
          </a:prstGeom>
          <a:solidFill>
            <a:srgbClr val="90EC3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 descr="highlighting the intermediate nodes of the decision tree as being handled by the recursive case">
            <a:extLst>
              <a:ext uri="{FF2B5EF4-FFF2-40B4-BE49-F238E27FC236}">
                <a16:creationId xmlns:a16="http://schemas.microsoft.com/office/drawing/2014/main" id="{76E33DF8-536A-43EF-B827-0FC490042DA7}"/>
              </a:ext>
            </a:extLst>
          </p:cNvPr>
          <p:cNvSpPr/>
          <p:nvPr/>
        </p:nvSpPr>
        <p:spPr>
          <a:xfrm>
            <a:off x="1513755" y="3319503"/>
            <a:ext cx="2504995" cy="689226"/>
          </a:xfrm>
          <a:prstGeom prst="roundRect">
            <a:avLst/>
          </a:prstGeom>
          <a:solidFill>
            <a:schemeClr val="accent5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61DB7-89DA-408B-AE3F-7B5F10B0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Pattern (search)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"");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else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3112AC-98EE-4BD6-816E-0F8BCFE4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343BC-D801-23CF-3668-E1B8911F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D155-0438-5C58-A803-FCA1AA31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Pattern (</a:t>
            </a:r>
            <a:r>
              <a:rPr lang="en-US" dirty="0" err="1"/>
              <a:t>printNums</a:t>
            </a:r>
            <a:r>
              <a:rPr lang="en-US" dirty="0"/>
              <a:t>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736304-5401-BC14-8B68-A4A5ECB0E28A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("");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</a:t>
            </a:r>
            <a:r>
              <a:rPr lang="en-US" b="1" dirty="0" err="1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soFar.length</a:t>
            </a: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 == 3)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62E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else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(int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= 1;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&lt;= 3;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++)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387B9-4238-4187-A223-745FA1BD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9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Cracker: Decision Tree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pSp>
        <p:nvGrpSpPr>
          <p:cNvPr id="4" name="Group 3" descr="A partial decision tree for coming up with all possible combinations of 4 digits &#10;The top node is &quot;&quot;&#10;Branching from the top node are nodes with each digit (&quot;0&quot; - &quot;9&quot;)&#10;Branching from the &quot;0&quot; node are nodes with &quot;00&quot;, &quot;01&quot;, &quot;02&quot;, ..., &quot;09&quot;&#10;Branching from the &quot;00&quot; node are nodes with &quot;000&quot;, &quot;001&quot;, &quot;002&quot;, ..., &quot;009&quot;&#10;Branching from the &quot;000&quot; node are nodes with &quot;0000&quot;, &quot;0001&quot;, &quot;0002&quot;, ..., &quot;0009&quot;">
            <a:extLst>
              <a:ext uri="{FF2B5EF4-FFF2-40B4-BE49-F238E27FC236}">
                <a16:creationId xmlns:a16="http://schemas.microsoft.com/office/drawing/2014/main" id="{367D930C-15FC-42D5-BB6A-0AABF53C1602}"/>
              </a:ext>
            </a:extLst>
          </p:cNvPr>
          <p:cNvGrpSpPr/>
          <p:nvPr/>
        </p:nvGrpSpPr>
        <p:grpSpPr>
          <a:xfrm>
            <a:off x="637766" y="1939541"/>
            <a:ext cx="11000957" cy="4563154"/>
            <a:chOff x="637766" y="1939541"/>
            <a:chExt cx="11000957" cy="45631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FF06DE-77EA-45E0-BB31-F8A4EC3B2E32}"/>
                </a:ext>
              </a:extLst>
            </p:cNvPr>
            <p:cNvSpPr/>
            <p:nvPr/>
          </p:nvSpPr>
          <p:spPr>
            <a:xfrm>
              <a:off x="5782556" y="1939541"/>
              <a:ext cx="626890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""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5693FC-912C-4D97-AE23-08E2A6FD92E1}"/>
                </a:ext>
              </a:extLst>
            </p:cNvPr>
            <p:cNvSpPr/>
            <p:nvPr/>
          </p:nvSpPr>
          <p:spPr>
            <a:xfrm>
              <a:off x="2172658" y="2794575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"0"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61B453-3C49-437A-87B4-FDAE06979E8D}"/>
                </a:ext>
              </a:extLst>
            </p:cNvPr>
            <p:cNvSpPr/>
            <p:nvPr/>
          </p:nvSpPr>
          <p:spPr>
            <a:xfrm>
              <a:off x="2976281" y="2796496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"1"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B38D1D-908C-4AE7-8D43-32568B8CC65D}"/>
                </a:ext>
              </a:extLst>
            </p:cNvPr>
            <p:cNvSpPr/>
            <p:nvPr/>
          </p:nvSpPr>
          <p:spPr>
            <a:xfrm>
              <a:off x="3779904" y="2798417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"2"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6EB0E2-0CC0-40F7-9A8D-9B9FE4C8D17D}"/>
                </a:ext>
              </a:extLst>
            </p:cNvPr>
            <p:cNvSpPr/>
            <p:nvPr/>
          </p:nvSpPr>
          <p:spPr>
            <a:xfrm>
              <a:off x="4583527" y="2800338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"3"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284EB1-82FB-4F1B-BB6E-369F38DA1D6A}"/>
                </a:ext>
              </a:extLst>
            </p:cNvPr>
            <p:cNvSpPr/>
            <p:nvPr/>
          </p:nvSpPr>
          <p:spPr>
            <a:xfrm>
              <a:off x="5387150" y="2802259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"4"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D36ED1-4048-4708-8FE3-6DEB86561F6C}"/>
                </a:ext>
              </a:extLst>
            </p:cNvPr>
            <p:cNvSpPr/>
            <p:nvPr/>
          </p:nvSpPr>
          <p:spPr>
            <a:xfrm>
              <a:off x="6190773" y="2804180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"5"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22F79-F40F-44F1-A6DA-839643B18CE3}"/>
                </a:ext>
              </a:extLst>
            </p:cNvPr>
            <p:cNvSpPr/>
            <p:nvPr/>
          </p:nvSpPr>
          <p:spPr>
            <a:xfrm>
              <a:off x="6994396" y="2806101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"6"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AFFBA6-868C-4AD2-BD05-4896429E0D16}"/>
                </a:ext>
              </a:extLst>
            </p:cNvPr>
            <p:cNvSpPr/>
            <p:nvPr/>
          </p:nvSpPr>
          <p:spPr>
            <a:xfrm>
              <a:off x="7798019" y="2808022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"7"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FB97ED-AFAD-4BE0-BB55-96DFA8EA276E}"/>
                </a:ext>
              </a:extLst>
            </p:cNvPr>
            <p:cNvSpPr/>
            <p:nvPr/>
          </p:nvSpPr>
          <p:spPr>
            <a:xfrm>
              <a:off x="8601642" y="2809943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"8"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DC65F0-CB18-4A7C-A76F-9AB0B2DD62AB}"/>
                </a:ext>
              </a:extLst>
            </p:cNvPr>
            <p:cNvSpPr/>
            <p:nvPr/>
          </p:nvSpPr>
          <p:spPr>
            <a:xfrm>
              <a:off x="9405265" y="2811864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"9"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AF3F63-C808-4655-8BBF-92B6A55DA894}"/>
                </a:ext>
              </a:extLst>
            </p:cNvPr>
            <p:cNvSpPr/>
            <p:nvPr/>
          </p:nvSpPr>
          <p:spPr>
            <a:xfrm>
              <a:off x="1400729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"00"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D0ACAD-091B-42AB-AE41-EBCA03782E3A}"/>
                </a:ext>
              </a:extLst>
            </p:cNvPr>
            <p:cNvSpPr/>
            <p:nvPr/>
          </p:nvSpPr>
          <p:spPr>
            <a:xfrm>
              <a:off x="2361233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"01"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904B00-D6FF-409A-B356-270E40DAB768}"/>
                </a:ext>
              </a:extLst>
            </p:cNvPr>
            <p:cNvSpPr/>
            <p:nvPr/>
          </p:nvSpPr>
          <p:spPr>
            <a:xfrm>
              <a:off x="3321737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"02"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96995C-9655-4AF0-973A-4D4F2BCEF62D}"/>
                </a:ext>
              </a:extLst>
            </p:cNvPr>
            <p:cNvSpPr/>
            <p:nvPr/>
          </p:nvSpPr>
          <p:spPr>
            <a:xfrm>
              <a:off x="4282241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"03"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1EED1C-99BA-426D-AEE7-CC6D9B791136}"/>
                </a:ext>
              </a:extLst>
            </p:cNvPr>
            <p:cNvSpPr/>
            <p:nvPr/>
          </p:nvSpPr>
          <p:spPr>
            <a:xfrm>
              <a:off x="5242745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"04"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97E354-E7C6-46C3-8521-2FECF0C9B491}"/>
                </a:ext>
              </a:extLst>
            </p:cNvPr>
            <p:cNvSpPr/>
            <p:nvPr/>
          </p:nvSpPr>
          <p:spPr>
            <a:xfrm>
              <a:off x="6203249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"05"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8C9B01-6DB5-4DF8-A44D-3D43640E1080}"/>
                </a:ext>
              </a:extLst>
            </p:cNvPr>
            <p:cNvSpPr/>
            <p:nvPr/>
          </p:nvSpPr>
          <p:spPr>
            <a:xfrm>
              <a:off x="7163753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"06"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37ACE2-CBA3-4F98-946A-821EB50C5D8E}"/>
                </a:ext>
              </a:extLst>
            </p:cNvPr>
            <p:cNvSpPr/>
            <p:nvPr/>
          </p:nvSpPr>
          <p:spPr>
            <a:xfrm>
              <a:off x="8124257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"07"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D3C7F5-8808-4752-83D6-104E4200CCE6}"/>
                </a:ext>
              </a:extLst>
            </p:cNvPr>
            <p:cNvSpPr/>
            <p:nvPr/>
          </p:nvSpPr>
          <p:spPr>
            <a:xfrm>
              <a:off x="9084761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"08"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47465-2BBC-4EA9-B3A4-E9EE85EBD5F8}"/>
                </a:ext>
              </a:extLst>
            </p:cNvPr>
            <p:cNvSpPr/>
            <p:nvPr/>
          </p:nvSpPr>
          <p:spPr>
            <a:xfrm>
              <a:off x="10045265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"09"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E2A502-76D0-45BB-A5DE-9F00FD7D3A27}"/>
                </a:ext>
              </a:extLst>
            </p:cNvPr>
            <p:cNvSpPr/>
            <p:nvPr/>
          </p:nvSpPr>
          <p:spPr>
            <a:xfrm>
              <a:off x="689648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"000"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8948D0-88D5-4AF9-B022-9DD5DF801689}"/>
                </a:ext>
              </a:extLst>
            </p:cNvPr>
            <p:cNvSpPr/>
            <p:nvPr/>
          </p:nvSpPr>
          <p:spPr>
            <a:xfrm>
              <a:off x="1796788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"001"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AF3B50-6312-4AAD-ADB2-F29A064750A3}"/>
                </a:ext>
              </a:extLst>
            </p:cNvPr>
            <p:cNvSpPr/>
            <p:nvPr/>
          </p:nvSpPr>
          <p:spPr>
            <a:xfrm>
              <a:off x="2903928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"002"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B751E4-EE3B-43A2-A929-FF449E51158C}"/>
                </a:ext>
              </a:extLst>
            </p:cNvPr>
            <p:cNvSpPr/>
            <p:nvPr/>
          </p:nvSpPr>
          <p:spPr>
            <a:xfrm>
              <a:off x="4007866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"003"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E218ED-011B-48A3-8FA4-50082EA986DB}"/>
                </a:ext>
              </a:extLst>
            </p:cNvPr>
            <p:cNvSpPr/>
            <p:nvPr/>
          </p:nvSpPr>
          <p:spPr>
            <a:xfrm>
              <a:off x="5111804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"004"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F64D46-FA28-4DE7-8671-2527629FA551}"/>
                </a:ext>
              </a:extLst>
            </p:cNvPr>
            <p:cNvSpPr/>
            <p:nvPr/>
          </p:nvSpPr>
          <p:spPr>
            <a:xfrm>
              <a:off x="6215742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"005"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D679CE-B146-4F1B-BA2E-5BABD61FA506}"/>
                </a:ext>
              </a:extLst>
            </p:cNvPr>
            <p:cNvSpPr/>
            <p:nvPr/>
          </p:nvSpPr>
          <p:spPr>
            <a:xfrm>
              <a:off x="7319680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"006"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14C2E60-A272-42F4-B4E6-7932CD7A2F9F}"/>
                </a:ext>
              </a:extLst>
            </p:cNvPr>
            <p:cNvSpPr/>
            <p:nvPr/>
          </p:nvSpPr>
          <p:spPr>
            <a:xfrm>
              <a:off x="8423618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"007"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A8EFBFD-A142-4D67-A419-D6AC422EACD8}"/>
                </a:ext>
              </a:extLst>
            </p:cNvPr>
            <p:cNvSpPr/>
            <p:nvPr/>
          </p:nvSpPr>
          <p:spPr>
            <a:xfrm>
              <a:off x="9527556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"008"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0D979A-7057-4732-A703-25C41633DBB3}"/>
                </a:ext>
              </a:extLst>
            </p:cNvPr>
            <p:cNvSpPr/>
            <p:nvPr/>
          </p:nvSpPr>
          <p:spPr>
            <a:xfrm>
              <a:off x="10631494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"009"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2065FD-EE99-4D17-9B25-3A135EB80053}"/>
                </a:ext>
              </a:extLst>
            </p:cNvPr>
            <p:cNvSpPr/>
            <p:nvPr/>
          </p:nvSpPr>
          <p:spPr>
            <a:xfrm>
              <a:off x="637766" y="5949445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"0000"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59388B-3BC7-44B4-9ECE-FAE4ACA88C02}"/>
                </a:ext>
              </a:extLst>
            </p:cNvPr>
            <p:cNvSpPr/>
            <p:nvPr/>
          </p:nvSpPr>
          <p:spPr>
            <a:xfrm>
              <a:off x="1753874" y="5949445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"0001"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0929352-E06C-4774-B846-4263268D4C0B}"/>
                </a:ext>
              </a:extLst>
            </p:cNvPr>
            <p:cNvSpPr/>
            <p:nvPr/>
          </p:nvSpPr>
          <p:spPr>
            <a:xfrm>
              <a:off x="2869982" y="5949445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"0002"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2E195C-EC96-4C1C-BCD8-BE866DAD3D3A}"/>
                </a:ext>
              </a:extLst>
            </p:cNvPr>
            <p:cNvSpPr/>
            <p:nvPr/>
          </p:nvSpPr>
          <p:spPr>
            <a:xfrm>
              <a:off x="3986090" y="5949445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"0003"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DB8177C-1CD1-4BB4-B966-76E73877425D}"/>
                </a:ext>
              </a:extLst>
            </p:cNvPr>
            <p:cNvSpPr/>
            <p:nvPr/>
          </p:nvSpPr>
          <p:spPr>
            <a:xfrm>
              <a:off x="5102198" y="5949445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"0004"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BCA8036-B824-4A89-9ACE-D5E9A05C4153}"/>
                </a:ext>
              </a:extLst>
            </p:cNvPr>
            <p:cNvSpPr/>
            <p:nvPr/>
          </p:nvSpPr>
          <p:spPr>
            <a:xfrm>
              <a:off x="6218306" y="5949445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"0005"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C2C3BF-D598-420E-9F1E-A4228A0DC0FC}"/>
                </a:ext>
              </a:extLst>
            </p:cNvPr>
            <p:cNvSpPr/>
            <p:nvPr/>
          </p:nvSpPr>
          <p:spPr>
            <a:xfrm>
              <a:off x="7334414" y="5949445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"0006"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1F1E13F-65B9-476B-9759-7C6C0C756F0E}"/>
                </a:ext>
              </a:extLst>
            </p:cNvPr>
            <p:cNvSpPr/>
            <p:nvPr/>
          </p:nvSpPr>
          <p:spPr>
            <a:xfrm>
              <a:off x="8450522" y="5949445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"0007"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F7F085-48C9-443A-A5E0-B1CA5772DD10}"/>
                </a:ext>
              </a:extLst>
            </p:cNvPr>
            <p:cNvSpPr/>
            <p:nvPr/>
          </p:nvSpPr>
          <p:spPr>
            <a:xfrm>
              <a:off x="9566630" y="5949445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"0008"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F30C256-E51D-4716-9D16-37C65FE0919C}"/>
                </a:ext>
              </a:extLst>
            </p:cNvPr>
            <p:cNvSpPr/>
            <p:nvPr/>
          </p:nvSpPr>
          <p:spPr>
            <a:xfrm>
              <a:off x="10687187" y="5949177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"0009"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444A7A9-1A1B-4A16-8AAB-382B6241BC38}"/>
                </a:ext>
              </a:extLst>
            </p:cNvPr>
            <p:cNvCxnSpPr>
              <a:endCxn id="8" idx="0"/>
            </p:cNvCxnSpPr>
            <p:nvPr/>
          </p:nvCxnSpPr>
          <p:spPr>
            <a:xfrm flipH="1">
              <a:off x="2486104" y="2492791"/>
              <a:ext cx="3616302" cy="3017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1DED287-EF35-4CD4-87B3-C03C2DBF151A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3289726" y="2492791"/>
              <a:ext cx="2806275" cy="298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9E22404-71C6-43C7-ADF7-99689AFEA513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4093349" y="2492791"/>
              <a:ext cx="2002652" cy="298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C3582C3-2516-4AA2-93C3-B1F46D0BA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6972" y="2512661"/>
              <a:ext cx="1179831" cy="2785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4A48B2F-514F-48A5-82B3-2A91BDD03088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5700597" y="2492791"/>
              <a:ext cx="395404" cy="3182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1307A17-12BC-4BD5-915C-EFF3E0D7AA85}"/>
                </a:ext>
              </a:extLst>
            </p:cNvPr>
            <p:cNvCxnSpPr>
              <a:cxnSpLocks/>
            </p:cNvCxnSpPr>
            <p:nvPr/>
          </p:nvCxnSpPr>
          <p:spPr>
            <a:xfrm>
              <a:off x="6076803" y="2512661"/>
              <a:ext cx="427419" cy="2785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3FA4340-6137-41F6-9356-2188DBE8BD67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6102406" y="2512661"/>
              <a:ext cx="1205436" cy="2934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7F748A5-EF8E-4D09-B269-2BD06C74D9EF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6102406" y="2533318"/>
              <a:ext cx="2009059" cy="2747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4EA9880-C80A-40AC-9DEF-2FB303E8AE62}"/>
                </a:ext>
              </a:extLst>
            </p:cNvPr>
            <p:cNvCxnSpPr>
              <a:cxnSpLocks/>
              <a:stCxn id="3" idx="2"/>
              <a:endCxn id="18" idx="0"/>
            </p:cNvCxnSpPr>
            <p:nvPr/>
          </p:nvCxnSpPr>
          <p:spPr>
            <a:xfrm>
              <a:off x="6096001" y="2492791"/>
              <a:ext cx="2819087" cy="3171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273E163-716D-478D-BA4C-2FED731D35F3}"/>
                </a:ext>
              </a:extLst>
            </p:cNvPr>
            <p:cNvCxnSpPr>
              <a:cxnSpLocks/>
              <a:stCxn id="3" idx="2"/>
              <a:endCxn id="19" idx="0"/>
            </p:cNvCxnSpPr>
            <p:nvPr/>
          </p:nvCxnSpPr>
          <p:spPr>
            <a:xfrm>
              <a:off x="6096001" y="2492791"/>
              <a:ext cx="3622710" cy="319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16DA766-3DAE-4C63-AA3F-55FA0FED92A6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 flipH="1">
              <a:off x="1802541" y="3347825"/>
              <a:ext cx="68356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BDEC2BE-233C-4E5E-AE83-1B42DA934BBF}"/>
                </a:ext>
              </a:extLst>
            </p:cNvPr>
            <p:cNvCxnSpPr>
              <a:cxnSpLocks/>
              <a:stCxn id="8" idx="2"/>
              <a:endCxn id="21" idx="0"/>
            </p:cNvCxnSpPr>
            <p:nvPr/>
          </p:nvCxnSpPr>
          <p:spPr>
            <a:xfrm>
              <a:off x="2486104" y="3347825"/>
              <a:ext cx="276941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1AB0416-93CD-4CBA-A84C-55AAE3AF39A5}"/>
                </a:ext>
              </a:extLst>
            </p:cNvPr>
            <p:cNvCxnSpPr>
              <a:cxnSpLocks/>
              <a:stCxn id="8" idx="2"/>
              <a:endCxn id="22" idx="0"/>
            </p:cNvCxnSpPr>
            <p:nvPr/>
          </p:nvCxnSpPr>
          <p:spPr>
            <a:xfrm>
              <a:off x="2486104" y="3347825"/>
              <a:ext cx="1237445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F587314-B189-4155-8AD2-6C6CAAD55804}"/>
                </a:ext>
              </a:extLst>
            </p:cNvPr>
            <p:cNvCxnSpPr>
              <a:cxnSpLocks/>
              <a:stCxn id="8" idx="2"/>
              <a:endCxn id="24" idx="0"/>
            </p:cNvCxnSpPr>
            <p:nvPr/>
          </p:nvCxnSpPr>
          <p:spPr>
            <a:xfrm>
              <a:off x="2486104" y="3347825"/>
              <a:ext cx="315845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B68F2FE-5150-4C62-B38E-F81C836BEFA1}"/>
                </a:ext>
              </a:extLst>
            </p:cNvPr>
            <p:cNvCxnSpPr>
              <a:cxnSpLocks/>
              <a:stCxn id="8" idx="2"/>
              <a:endCxn id="25" idx="0"/>
            </p:cNvCxnSpPr>
            <p:nvPr/>
          </p:nvCxnSpPr>
          <p:spPr>
            <a:xfrm>
              <a:off x="2486104" y="3347825"/>
              <a:ext cx="4118957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0617499-BB94-440F-8DB9-DB9F6B7EA51C}"/>
                </a:ext>
              </a:extLst>
            </p:cNvPr>
            <p:cNvCxnSpPr>
              <a:cxnSpLocks/>
              <a:stCxn id="8" idx="2"/>
              <a:endCxn id="23" idx="0"/>
            </p:cNvCxnSpPr>
            <p:nvPr/>
          </p:nvCxnSpPr>
          <p:spPr>
            <a:xfrm>
              <a:off x="2486104" y="3347825"/>
              <a:ext cx="2197949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730AABB-0829-4A69-8363-01B62E0B3141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2486104" y="3347825"/>
              <a:ext cx="5079461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BD5EEDF-FF8F-4F5A-BDE6-3890C65B65EC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2486104" y="3347825"/>
              <a:ext cx="6039965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088BFC0-C65D-4E4B-941D-48D8AD5113BF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2486104" y="3347825"/>
              <a:ext cx="7000469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70FC36AC-4F13-488F-A0C4-7546939613A7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2486104" y="3347825"/>
              <a:ext cx="796097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A0F8D403-B560-41EE-8B82-96FE3BEBD3FF}"/>
                </a:ext>
              </a:extLst>
            </p:cNvPr>
            <p:cNvCxnSpPr>
              <a:cxnSpLocks/>
              <a:stCxn id="20" idx="2"/>
              <a:endCxn id="30" idx="0"/>
            </p:cNvCxnSpPr>
            <p:nvPr/>
          </p:nvCxnSpPr>
          <p:spPr>
            <a:xfrm flipH="1">
              <a:off x="1165416" y="4454097"/>
              <a:ext cx="63712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6FC7F813-DE3F-4601-BF00-64F38EAC1B4A}"/>
                </a:ext>
              </a:extLst>
            </p:cNvPr>
            <p:cNvCxnSpPr>
              <a:cxnSpLocks/>
              <a:stCxn id="20" idx="2"/>
              <a:endCxn id="31" idx="0"/>
            </p:cNvCxnSpPr>
            <p:nvPr/>
          </p:nvCxnSpPr>
          <p:spPr>
            <a:xfrm>
              <a:off x="1802541" y="4454097"/>
              <a:ext cx="47001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CA893F30-9581-4008-9CCB-D46262844632}"/>
                </a:ext>
              </a:extLst>
            </p:cNvPr>
            <p:cNvCxnSpPr>
              <a:cxnSpLocks/>
              <a:stCxn id="20" idx="2"/>
              <a:endCxn id="32" idx="0"/>
            </p:cNvCxnSpPr>
            <p:nvPr/>
          </p:nvCxnSpPr>
          <p:spPr>
            <a:xfrm>
              <a:off x="1802541" y="4454097"/>
              <a:ext cx="157715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B7627B4-8B5B-469B-9D4C-51134421A217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1802541" y="4454097"/>
              <a:ext cx="2681093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FA75007-3C6C-445D-AA16-E11AD4AC99FE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1802541" y="4454097"/>
              <a:ext cx="3785031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FA015717-0A53-476C-8624-641DEE066EA1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1802541" y="4454097"/>
              <a:ext cx="4888969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2F59C5C0-75CA-473B-A2D2-2A2FF6F19201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1802541" y="4454097"/>
              <a:ext cx="5992907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3DA045CF-1CFA-42C5-92CA-6B8E6FE124C6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>
              <a:off x="1802541" y="4454097"/>
              <a:ext cx="709684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F329A52-E2A9-45E0-8144-E246D9189194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1802541" y="4454097"/>
              <a:ext cx="8200783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9820FC8D-9E26-4804-97E7-837F10E5CE6D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1802541" y="4454097"/>
              <a:ext cx="9304721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29A87C9D-BB56-4163-BEF7-166A3BA0E076}"/>
                </a:ext>
              </a:extLst>
            </p:cNvPr>
            <p:cNvCxnSpPr>
              <a:cxnSpLocks/>
              <a:stCxn id="30" idx="2"/>
              <a:endCxn id="40" idx="0"/>
            </p:cNvCxnSpPr>
            <p:nvPr/>
          </p:nvCxnSpPr>
          <p:spPr>
            <a:xfrm flipH="1">
              <a:off x="1113534" y="5474420"/>
              <a:ext cx="5188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F472C30-A9BB-4258-9230-FE8E16F9FAF0}"/>
                </a:ext>
              </a:extLst>
            </p:cNvPr>
            <p:cNvCxnSpPr>
              <a:cxnSpLocks/>
              <a:stCxn id="30" idx="2"/>
              <a:endCxn id="41" idx="0"/>
            </p:cNvCxnSpPr>
            <p:nvPr/>
          </p:nvCxnSpPr>
          <p:spPr>
            <a:xfrm>
              <a:off x="1165416" y="5474420"/>
              <a:ext cx="1064226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911538C-F0C3-462D-8BF1-3F3CE7062F95}"/>
                </a:ext>
              </a:extLst>
            </p:cNvPr>
            <p:cNvCxnSpPr>
              <a:cxnSpLocks/>
              <a:stCxn id="30" idx="2"/>
              <a:endCxn id="42" idx="0"/>
            </p:cNvCxnSpPr>
            <p:nvPr/>
          </p:nvCxnSpPr>
          <p:spPr>
            <a:xfrm>
              <a:off x="1165416" y="5474420"/>
              <a:ext cx="2180334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40A924A3-A243-4632-9011-73F7EE313FC1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1165416" y="5474420"/>
              <a:ext cx="329644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2690FC2D-3DE3-4642-84AE-9C2E4AFFDCC4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1165416" y="5474420"/>
              <a:ext cx="4412550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2364E503-7EF0-473E-B5C8-B16BA43171AE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1165416" y="5474420"/>
              <a:ext cx="5528658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1F077D44-B353-4DC8-A192-2E8604F0489A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>
              <a:off x="1165416" y="5474420"/>
              <a:ext cx="6644766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D7AFE433-917B-4B00-AAF6-C6970718AFEC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1165416" y="5474420"/>
              <a:ext cx="7760874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EAC4C4A-33B9-4612-AD25-629DADF2BB21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>
              <a:off x="1165416" y="5474420"/>
              <a:ext cx="887698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1A52AD78-3062-4DB7-93B0-B489CB9AB831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1165416" y="5474420"/>
              <a:ext cx="9997539" cy="4747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5905E-941B-4AA2-AB74-CF955DA1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1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/>
              <a:t>Password Cracker: End nodes will be handled by the base case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pSp>
        <p:nvGrpSpPr>
          <p:cNvPr id="4" name="Group 3" descr="A partial decision tree for coming up with all possible combinations of 4 digits , highlighting that the end nodes are handled by the base case ">
            <a:extLst>
              <a:ext uri="{FF2B5EF4-FFF2-40B4-BE49-F238E27FC236}">
                <a16:creationId xmlns:a16="http://schemas.microsoft.com/office/drawing/2014/main" id="{009075FF-BF28-4AF2-8F33-706256336918}"/>
              </a:ext>
            </a:extLst>
          </p:cNvPr>
          <p:cNvGrpSpPr/>
          <p:nvPr/>
        </p:nvGrpSpPr>
        <p:grpSpPr>
          <a:xfrm>
            <a:off x="637766" y="1939541"/>
            <a:ext cx="11000957" cy="4563154"/>
            <a:chOff x="637766" y="1939541"/>
            <a:chExt cx="11000957" cy="45631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FF06DE-77EA-45E0-BB31-F8A4EC3B2E32}"/>
                </a:ext>
              </a:extLst>
            </p:cNvPr>
            <p:cNvSpPr/>
            <p:nvPr/>
          </p:nvSpPr>
          <p:spPr>
            <a:xfrm>
              <a:off x="5782556" y="1939541"/>
              <a:ext cx="626890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""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5693FC-912C-4D97-AE23-08E2A6FD92E1}"/>
                </a:ext>
              </a:extLst>
            </p:cNvPr>
            <p:cNvSpPr/>
            <p:nvPr/>
          </p:nvSpPr>
          <p:spPr>
            <a:xfrm>
              <a:off x="2172658" y="2794575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"0"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61B453-3C49-437A-87B4-FDAE06979E8D}"/>
                </a:ext>
              </a:extLst>
            </p:cNvPr>
            <p:cNvSpPr/>
            <p:nvPr/>
          </p:nvSpPr>
          <p:spPr>
            <a:xfrm>
              <a:off x="2976281" y="2796496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"1"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B38D1D-908C-4AE7-8D43-32568B8CC65D}"/>
                </a:ext>
              </a:extLst>
            </p:cNvPr>
            <p:cNvSpPr/>
            <p:nvPr/>
          </p:nvSpPr>
          <p:spPr>
            <a:xfrm>
              <a:off x="3779904" y="2798417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"2"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6EB0E2-0CC0-40F7-9A8D-9B9FE4C8D17D}"/>
                </a:ext>
              </a:extLst>
            </p:cNvPr>
            <p:cNvSpPr/>
            <p:nvPr/>
          </p:nvSpPr>
          <p:spPr>
            <a:xfrm>
              <a:off x="4583527" y="2800338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"3"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284EB1-82FB-4F1B-BB6E-369F38DA1D6A}"/>
                </a:ext>
              </a:extLst>
            </p:cNvPr>
            <p:cNvSpPr/>
            <p:nvPr/>
          </p:nvSpPr>
          <p:spPr>
            <a:xfrm>
              <a:off x="5387150" y="2802259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"4"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D36ED1-4048-4708-8FE3-6DEB86561F6C}"/>
                </a:ext>
              </a:extLst>
            </p:cNvPr>
            <p:cNvSpPr/>
            <p:nvPr/>
          </p:nvSpPr>
          <p:spPr>
            <a:xfrm>
              <a:off x="6190773" y="2804180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"5"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22F79-F40F-44F1-A6DA-839643B18CE3}"/>
                </a:ext>
              </a:extLst>
            </p:cNvPr>
            <p:cNvSpPr/>
            <p:nvPr/>
          </p:nvSpPr>
          <p:spPr>
            <a:xfrm>
              <a:off x="6994396" y="2806101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"6"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AFFBA6-868C-4AD2-BD05-4896429E0D16}"/>
                </a:ext>
              </a:extLst>
            </p:cNvPr>
            <p:cNvSpPr/>
            <p:nvPr/>
          </p:nvSpPr>
          <p:spPr>
            <a:xfrm>
              <a:off x="7798019" y="2808022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"7"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FB97ED-AFAD-4BE0-BB55-96DFA8EA276E}"/>
                </a:ext>
              </a:extLst>
            </p:cNvPr>
            <p:cNvSpPr/>
            <p:nvPr/>
          </p:nvSpPr>
          <p:spPr>
            <a:xfrm>
              <a:off x="8601642" y="2809943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"8"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DC65F0-CB18-4A7C-A76F-9AB0B2DD62AB}"/>
                </a:ext>
              </a:extLst>
            </p:cNvPr>
            <p:cNvSpPr/>
            <p:nvPr/>
          </p:nvSpPr>
          <p:spPr>
            <a:xfrm>
              <a:off x="9405265" y="2811864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"9"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AF3F63-C808-4655-8BBF-92B6A55DA894}"/>
                </a:ext>
              </a:extLst>
            </p:cNvPr>
            <p:cNvSpPr/>
            <p:nvPr/>
          </p:nvSpPr>
          <p:spPr>
            <a:xfrm>
              <a:off x="1400729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"00"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D0ACAD-091B-42AB-AE41-EBCA03782E3A}"/>
                </a:ext>
              </a:extLst>
            </p:cNvPr>
            <p:cNvSpPr/>
            <p:nvPr/>
          </p:nvSpPr>
          <p:spPr>
            <a:xfrm>
              <a:off x="2361233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"01"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904B00-D6FF-409A-B356-270E40DAB768}"/>
                </a:ext>
              </a:extLst>
            </p:cNvPr>
            <p:cNvSpPr/>
            <p:nvPr/>
          </p:nvSpPr>
          <p:spPr>
            <a:xfrm>
              <a:off x="3321737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"02"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96995C-9655-4AF0-973A-4D4F2BCEF62D}"/>
                </a:ext>
              </a:extLst>
            </p:cNvPr>
            <p:cNvSpPr/>
            <p:nvPr/>
          </p:nvSpPr>
          <p:spPr>
            <a:xfrm>
              <a:off x="4282241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"03"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1EED1C-99BA-426D-AEE7-CC6D9B791136}"/>
                </a:ext>
              </a:extLst>
            </p:cNvPr>
            <p:cNvSpPr/>
            <p:nvPr/>
          </p:nvSpPr>
          <p:spPr>
            <a:xfrm>
              <a:off x="5242745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"04"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97E354-E7C6-46C3-8521-2FECF0C9B491}"/>
                </a:ext>
              </a:extLst>
            </p:cNvPr>
            <p:cNvSpPr/>
            <p:nvPr/>
          </p:nvSpPr>
          <p:spPr>
            <a:xfrm>
              <a:off x="6203249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"05"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8C9B01-6DB5-4DF8-A44D-3D43640E1080}"/>
                </a:ext>
              </a:extLst>
            </p:cNvPr>
            <p:cNvSpPr/>
            <p:nvPr/>
          </p:nvSpPr>
          <p:spPr>
            <a:xfrm>
              <a:off x="7163753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"06"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37ACE2-CBA3-4F98-946A-821EB50C5D8E}"/>
                </a:ext>
              </a:extLst>
            </p:cNvPr>
            <p:cNvSpPr/>
            <p:nvPr/>
          </p:nvSpPr>
          <p:spPr>
            <a:xfrm>
              <a:off x="8124257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"07"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D3C7F5-8808-4752-83D6-104E4200CCE6}"/>
                </a:ext>
              </a:extLst>
            </p:cNvPr>
            <p:cNvSpPr/>
            <p:nvPr/>
          </p:nvSpPr>
          <p:spPr>
            <a:xfrm>
              <a:off x="9084761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"08"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47465-2BBC-4EA9-B3A4-E9EE85EBD5F8}"/>
                </a:ext>
              </a:extLst>
            </p:cNvPr>
            <p:cNvSpPr/>
            <p:nvPr/>
          </p:nvSpPr>
          <p:spPr>
            <a:xfrm>
              <a:off x="10045265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"09"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E2A502-76D0-45BB-A5DE-9F00FD7D3A27}"/>
                </a:ext>
              </a:extLst>
            </p:cNvPr>
            <p:cNvSpPr/>
            <p:nvPr/>
          </p:nvSpPr>
          <p:spPr>
            <a:xfrm>
              <a:off x="689648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"000"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8948D0-88D5-4AF9-B022-9DD5DF801689}"/>
                </a:ext>
              </a:extLst>
            </p:cNvPr>
            <p:cNvSpPr/>
            <p:nvPr/>
          </p:nvSpPr>
          <p:spPr>
            <a:xfrm>
              <a:off x="1796788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"001"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AF3B50-6312-4AAD-ADB2-F29A064750A3}"/>
                </a:ext>
              </a:extLst>
            </p:cNvPr>
            <p:cNvSpPr/>
            <p:nvPr/>
          </p:nvSpPr>
          <p:spPr>
            <a:xfrm>
              <a:off x="2903928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"002"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B751E4-EE3B-43A2-A929-FF449E51158C}"/>
                </a:ext>
              </a:extLst>
            </p:cNvPr>
            <p:cNvSpPr/>
            <p:nvPr/>
          </p:nvSpPr>
          <p:spPr>
            <a:xfrm>
              <a:off x="4007866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"003"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E218ED-011B-48A3-8FA4-50082EA986DB}"/>
                </a:ext>
              </a:extLst>
            </p:cNvPr>
            <p:cNvSpPr/>
            <p:nvPr/>
          </p:nvSpPr>
          <p:spPr>
            <a:xfrm>
              <a:off x="5111804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"004"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F64D46-FA28-4DE7-8671-2527629FA551}"/>
                </a:ext>
              </a:extLst>
            </p:cNvPr>
            <p:cNvSpPr/>
            <p:nvPr/>
          </p:nvSpPr>
          <p:spPr>
            <a:xfrm>
              <a:off x="6215742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"005"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D679CE-B146-4F1B-BA2E-5BABD61FA506}"/>
                </a:ext>
              </a:extLst>
            </p:cNvPr>
            <p:cNvSpPr/>
            <p:nvPr/>
          </p:nvSpPr>
          <p:spPr>
            <a:xfrm>
              <a:off x="7319680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"006"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14C2E60-A272-42F4-B4E6-7932CD7A2F9F}"/>
                </a:ext>
              </a:extLst>
            </p:cNvPr>
            <p:cNvSpPr/>
            <p:nvPr/>
          </p:nvSpPr>
          <p:spPr>
            <a:xfrm>
              <a:off x="8423618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"007"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A8EFBFD-A142-4D67-A419-D6AC422EACD8}"/>
                </a:ext>
              </a:extLst>
            </p:cNvPr>
            <p:cNvSpPr/>
            <p:nvPr/>
          </p:nvSpPr>
          <p:spPr>
            <a:xfrm>
              <a:off x="9527556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"008"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0D979A-7057-4732-A703-25C41633DBB3}"/>
                </a:ext>
              </a:extLst>
            </p:cNvPr>
            <p:cNvSpPr/>
            <p:nvPr/>
          </p:nvSpPr>
          <p:spPr>
            <a:xfrm>
              <a:off x="10631494" y="4921170"/>
              <a:ext cx="951536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"009"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2065FD-EE99-4D17-9B25-3A135EB80053}"/>
                </a:ext>
              </a:extLst>
            </p:cNvPr>
            <p:cNvSpPr/>
            <p:nvPr/>
          </p:nvSpPr>
          <p:spPr>
            <a:xfrm>
              <a:off x="637766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"0000"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59388B-3BC7-44B4-9ECE-FAE4ACA88C02}"/>
                </a:ext>
              </a:extLst>
            </p:cNvPr>
            <p:cNvSpPr/>
            <p:nvPr/>
          </p:nvSpPr>
          <p:spPr>
            <a:xfrm>
              <a:off x="1753874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"0001"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0929352-E06C-4774-B846-4263268D4C0B}"/>
                </a:ext>
              </a:extLst>
            </p:cNvPr>
            <p:cNvSpPr/>
            <p:nvPr/>
          </p:nvSpPr>
          <p:spPr>
            <a:xfrm>
              <a:off x="2869982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"0002"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2E195C-EC96-4C1C-BCD8-BE866DAD3D3A}"/>
                </a:ext>
              </a:extLst>
            </p:cNvPr>
            <p:cNvSpPr/>
            <p:nvPr/>
          </p:nvSpPr>
          <p:spPr>
            <a:xfrm>
              <a:off x="3986090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"0003"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DB8177C-1CD1-4BB4-B966-76E73877425D}"/>
                </a:ext>
              </a:extLst>
            </p:cNvPr>
            <p:cNvSpPr/>
            <p:nvPr/>
          </p:nvSpPr>
          <p:spPr>
            <a:xfrm>
              <a:off x="5102198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"0004"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BCA8036-B824-4A89-9ACE-D5E9A05C4153}"/>
                </a:ext>
              </a:extLst>
            </p:cNvPr>
            <p:cNvSpPr/>
            <p:nvPr/>
          </p:nvSpPr>
          <p:spPr>
            <a:xfrm>
              <a:off x="6218306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"0005"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C2C3BF-D598-420E-9F1E-A4228A0DC0FC}"/>
                </a:ext>
              </a:extLst>
            </p:cNvPr>
            <p:cNvSpPr/>
            <p:nvPr/>
          </p:nvSpPr>
          <p:spPr>
            <a:xfrm>
              <a:off x="7334414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"0006"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1F1E13F-65B9-476B-9759-7C6C0C756F0E}"/>
                </a:ext>
              </a:extLst>
            </p:cNvPr>
            <p:cNvSpPr/>
            <p:nvPr/>
          </p:nvSpPr>
          <p:spPr>
            <a:xfrm>
              <a:off x="8450522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"0007"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F7F085-48C9-443A-A5E0-B1CA5772DD10}"/>
                </a:ext>
              </a:extLst>
            </p:cNvPr>
            <p:cNvSpPr/>
            <p:nvPr/>
          </p:nvSpPr>
          <p:spPr>
            <a:xfrm>
              <a:off x="9566630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"0008"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F30C256-E51D-4716-9D16-37C65FE0919C}"/>
                </a:ext>
              </a:extLst>
            </p:cNvPr>
            <p:cNvSpPr/>
            <p:nvPr/>
          </p:nvSpPr>
          <p:spPr>
            <a:xfrm>
              <a:off x="10687187" y="5949177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"0009"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444A7A9-1A1B-4A16-8AAB-382B6241BC38}"/>
                </a:ext>
              </a:extLst>
            </p:cNvPr>
            <p:cNvCxnSpPr>
              <a:endCxn id="8" idx="0"/>
            </p:cNvCxnSpPr>
            <p:nvPr/>
          </p:nvCxnSpPr>
          <p:spPr>
            <a:xfrm flipH="1">
              <a:off x="2486104" y="2492791"/>
              <a:ext cx="3616302" cy="3017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1DED287-EF35-4CD4-87B3-C03C2DBF151A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3289726" y="2492791"/>
              <a:ext cx="2806275" cy="298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9E22404-71C6-43C7-ADF7-99689AFEA513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4093349" y="2492791"/>
              <a:ext cx="2002652" cy="298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C3582C3-2516-4AA2-93C3-B1F46D0BA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6972" y="2512661"/>
              <a:ext cx="1179831" cy="2785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4A48B2F-514F-48A5-82B3-2A91BDD03088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5700597" y="2492791"/>
              <a:ext cx="395404" cy="3182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1307A17-12BC-4BD5-915C-EFF3E0D7AA85}"/>
                </a:ext>
              </a:extLst>
            </p:cNvPr>
            <p:cNvCxnSpPr>
              <a:cxnSpLocks/>
            </p:cNvCxnSpPr>
            <p:nvPr/>
          </p:nvCxnSpPr>
          <p:spPr>
            <a:xfrm>
              <a:off x="6076803" y="2512661"/>
              <a:ext cx="427419" cy="2785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3FA4340-6137-41F6-9356-2188DBE8BD67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6102406" y="2512661"/>
              <a:ext cx="1205436" cy="2934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7F748A5-EF8E-4D09-B269-2BD06C74D9EF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6102406" y="2533318"/>
              <a:ext cx="2009059" cy="2747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4EA9880-C80A-40AC-9DEF-2FB303E8AE62}"/>
                </a:ext>
              </a:extLst>
            </p:cNvPr>
            <p:cNvCxnSpPr>
              <a:cxnSpLocks/>
              <a:stCxn id="3" idx="2"/>
              <a:endCxn id="18" idx="0"/>
            </p:cNvCxnSpPr>
            <p:nvPr/>
          </p:nvCxnSpPr>
          <p:spPr>
            <a:xfrm>
              <a:off x="6096001" y="2492791"/>
              <a:ext cx="2819087" cy="3171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273E163-716D-478D-BA4C-2FED731D35F3}"/>
                </a:ext>
              </a:extLst>
            </p:cNvPr>
            <p:cNvCxnSpPr>
              <a:cxnSpLocks/>
              <a:stCxn id="3" idx="2"/>
              <a:endCxn id="19" idx="0"/>
            </p:cNvCxnSpPr>
            <p:nvPr/>
          </p:nvCxnSpPr>
          <p:spPr>
            <a:xfrm>
              <a:off x="6096001" y="2492791"/>
              <a:ext cx="3622710" cy="319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16DA766-3DAE-4C63-AA3F-55FA0FED92A6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 flipH="1">
              <a:off x="1802541" y="3347825"/>
              <a:ext cx="68356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BDEC2BE-233C-4E5E-AE83-1B42DA934BBF}"/>
                </a:ext>
              </a:extLst>
            </p:cNvPr>
            <p:cNvCxnSpPr>
              <a:cxnSpLocks/>
              <a:stCxn id="8" idx="2"/>
              <a:endCxn id="21" idx="0"/>
            </p:cNvCxnSpPr>
            <p:nvPr/>
          </p:nvCxnSpPr>
          <p:spPr>
            <a:xfrm>
              <a:off x="2486104" y="3347825"/>
              <a:ext cx="276941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1AB0416-93CD-4CBA-A84C-55AAE3AF39A5}"/>
                </a:ext>
              </a:extLst>
            </p:cNvPr>
            <p:cNvCxnSpPr>
              <a:cxnSpLocks/>
              <a:stCxn id="8" idx="2"/>
              <a:endCxn id="22" idx="0"/>
            </p:cNvCxnSpPr>
            <p:nvPr/>
          </p:nvCxnSpPr>
          <p:spPr>
            <a:xfrm>
              <a:off x="2486104" y="3347825"/>
              <a:ext cx="1237445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F587314-B189-4155-8AD2-6C6CAAD55804}"/>
                </a:ext>
              </a:extLst>
            </p:cNvPr>
            <p:cNvCxnSpPr>
              <a:cxnSpLocks/>
              <a:stCxn id="8" idx="2"/>
              <a:endCxn id="24" idx="0"/>
            </p:cNvCxnSpPr>
            <p:nvPr/>
          </p:nvCxnSpPr>
          <p:spPr>
            <a:xfrm>
              <a:off x="2486104" y="3347825"/>
              <a:ext cx="315845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B68F2FE-5150-4C62-B38E-F81C836BEFA1}"/>
                </a:ext>
              </a:extLst>
            </p:cNvPr>
            <p:cNvCxnSpPr>
              <a:cxnSpLocks/>
              <a:stCxn id="8" idx="2"/>
              <a:endCxn id="25" idx="0"/>
            </p:cNvCxnSpPr>
            <p:nvPr/>
          </p:nvCxnSpPr>
          <p:spPr>
            <a:xfrm>
              <a:off x="2486104" y="3347825"/>
              <a:ext cx="4118957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0617499-BB94-440F-8DB9-DB9F6B7EA51C}"/>
                </a:ext>
              </a:extLst>
            </p:cNvPr>
            <p:cNvCxnSpPr>
              <a:cxnSpLocks/>
              <a:stCxn id="8" idx="2"/>
              <a:endCxn id="23" idx="0"/>
            </p:cNvCxnSpPr>
            <p:nvPr/>
          </p:nvCxnSpPr>
          <p:spPr>
            <a:xfrm>
              <a:off x="2486104" y="3347825"/>
              <a:ext cx="2197949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730AABB-0829-4A69-8363-01B62E0B3141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2486104" y="3347825"/>
              <a:ext cx="5079461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BD5EEDF-FF8F-4F5A-BDE6-3890C65B65EC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2486104" y="3347825"/>
              <a:ext cx="6039965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088BFC0-C65D-4E4B-941D-48D8AD5113BF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2486104" y="3347825"/>
              <a:ext cx="7000469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70FC36AC-4F13-488F-A0C4-7546939613A7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2486104" y="3347825"/>
              <a:ext cx="796097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A0F8D403-B560-41EE-8B82-96FE3BEBD3FF}"/>
                </a:ext>
              </a:extLst>
            </p:cNvPr>
            <p:cNvCxnSpPr>
              <a:cxnSpLocks/>
              <a:stCxn id="20" idx="2"/>
              <a:endCxn id="30" idx="0"/>
            </p:cNvCxnSpPr>
            <p:nvPr/>
          </p:nvCxnSpPr>
          <p:spPr>
            <a:xfrm flipH="1">
              <a:off x="1165416" y="4454097"/>
              <a:ext cx="63712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6FC7F813-DE3F-4601-BF00-64F38EAC1B4A}"/>
                </a:ext>
              </a:extLst>
            </p:cNvPr>
            <p:cNvCxnSpPr>
              <a:cxnSpLocks/>
              <a:stCxn id="20" idx="2"/>
              <a:endCxn id="31" idx="0"/>
            </p:cNvCxnSpPr>
            <p:nvPr/>
          </p:nvCxnSpPr>
          <p:spPr>
            <a:xfrm>
              <a:off x="1802541" y="4454097"/>
              <a:ext cx="47001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CA893F30-9581-4008-9CCB-D46262844632}"/>
                </a:ext>
              </a:extLst>
            </p:cNvPr>
            <p:cNvCxnSpPr>
              <a:cxnSpLocks/>
              <a:stCxn id="20" idx="2"/>
              <a:endCxn id="32" idx="0"/>
            </p:cNvCxnSpPr>
            <p:nvPr/>
          </p:nvCxnSpPr>
          <p:spPr>
            <a:xfrm>
              <a:off x="1802541" y="4454097"/>
              <a:ext cx="157715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B7627B4-8B5B-469B-9D4C-51134421A217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1802541" y="4454097"/>
              <a:ext cx="2681093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FA75007-3C6C-445D-AA16-E11AD4AC99FE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1802541" y="4454097"/>
              <a:ext cx="3785031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FA015717-0A53-476C-8624-641DEE066EA1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1802541" y="4454097"/>
              <a:ext cx="4888969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2F59C5C0-75CA-473B-A2D2-2A2FF6F19201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1802541" y="4454097"/>
              <a:ext cx="5992907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3DA045CF-1CFA-42C5-92CA-6B8E6FE124C6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>
              <a:off x="1802541" y="4454097"/>
              <a:ext cx="709684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F329A52-E2A9-45E0-8144-E246D9189194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1802541" y="4454097"/>
              <a:ext cx="8200783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9820FC8D-9E26-4804-97E7-837F10E5CE6D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1802541" y="4454097"/>
              <a:ext cx="9304721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29A87C9D-BB56-4163-BEF7-166A3BA0E076}"/>
                </a:ext>
              </a:extLst>
            </p:cNvPr>
            <p:cNvCxnSpPr>
              <a:cxnSpLocks/>
              <a:stCxn id="30" idx="2"/>
              <a:endCxn id="40" idx="0"/>
            </p:cNvCxnSpPr>
            <p:nvPr/>
          </p:nvCxnSpPr>
          <p:spPr>
            <a:xfrm flipH="1">
              <a:off x="1113534" y="5474420"/>
              <a:ext cx="5188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F472C30-A9BB-4258-9230-FE8E16F9FAF0}"/>
                </a:ext>
              </a:extLst>
            </p:cNvPr>
            <p:cNvCxnSpPr>
              <a:cxnSpLocks/>
              <a:stCxn id="30" idx="2"/>
              <a:endCxn id="41" idx="0"/>
            </p:cNvCxnSpPr>
            <p:nvPr/>
          </p:nvCxnSpPr>
          <p:spPr>
            <a:xfrm>
              <a:off x="1165416" y="5474420"/>
              <a:ext cx="1064226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911538C-F0C3-462D-8BF1-3F3CE7062F95}"/>
                </a:ext>
              </a:extLst>
            </p:cNvPr>
            <p:cNvCxnSpPr>
              <a:cxnSpLocks/>
              <a:stCxn id="30" idx="2"/>
              <a:endCxn id="42" idx="0"/>
            </p:cNvCxnSpPr>
            <p:nvPr/>
          </p:nvCxnSpPr>
          <p:spPr>
            <a:xfrm>
              <a:off x="1165416" y="5474420"/>
              <a:ext cx="2180334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40A924A3-A243-4632-9011-73F7EE313FC1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1165416" y="5474420"/>
              <a:ext cx="329644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2690FC2D-3DE3-4642-84AE-9C2E4AFFDCC4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1165416" y="5474420"/>
              <a:ext cx="4412550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2364E503-7EF0-473E-B5C8-B16BA43171AE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1165416" y="5474420"/>
              <a:ext cx="5528658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1F077D44-B353-4DC8-A192-2E8604F0489A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>
              <a:off x="1165416" y="5474420"/>
              <a:ext cx="6644766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D7AFE433-917B-4B00-AAF6-C6970718AFEC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1165416" y="5474420"/>
              <a:ext cx="7760874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EAC4C4A-33B9-4612-AD25-629DADF2BB21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>
              <a:off x="1165416" y="5474420"/>
              <a:ext cx="887698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1A52AD78-3062-4DB7-93B0-B489CB9AB831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1165416" y="5474420"/>
              <a:ext cx="9997539" cy="4747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2329A-A54D-49AA-9D6B-26E341B0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6835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33543</TotalTime>
  <Words>1075</Words>
  <Application>Microsoft Office PowerPoint</Application>
  <PresentationFormat>Widescreen</PresentationFormat>
  <Paragraphs>274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Exhaustive Search</vt:lpstr>
      <vt:lpstr>Announcements</vt:lpstr>
      <vt:lpstr>Exhaustive Search Approach</vt:lpstr>
      <vt:lpstr>Tracing through printNums</vt:lpstr>
      <vt:lpstr>Decision Trees</vt:lpstr>
      <vt:lpstr>Exhaustive Search Pattern (search)</vt:lpstr>
      <vt:lpstr>Exhaustive Search Pattern (printNums)</vt:lpstr>
      <vt:lpstr>Password Cracker: Decision Tree</vt:lpstr>
      <vt:lpstr>Password Cracker: End nodes will be handled by the base case</vt:lpstr>
      <vt:lpstr>Password Cracker: Intermediate nodes are handled by the recursive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519</cp:revision>
  <cp:lastPrinted>2022-09-27T21:33:44Z</cp:lastPrinted>
  <dcterms:created xsi:type="dcterms:W3CDTF">2020-06-13T06:27:42Z</dcterms:created>
  <dcterms:modified xsi:type="dcterms:W3CDTF">2026-05-06T01:26:02Z</dcterms:modified>
</cp:coreProperties>
</file>