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sldIdLst>
    <p:sldId id="299" r:id="rId2"/>
    <p:sldId id="368" r:id="rId3"/>
    <p:sldId id="351" r:id="rId4"/>
    <p:sldId id="330" r:id="rId5"/>
    <p:sldId id="369" r:id="rId6"/>
    <p:sldId id="260" r:id="rId7"/>
    <p:sldId id="262" r:id="rId8"/>
    <p:sldId id="289" r:id="rId9"/>
    <p:sldId id="287" r:id="rId10"/>
    <p:sldId id="298" r:id="rId11"/>
    <p:sldId id="370" r:id="rId12"/>
    <p:sldId id="265" r:id="rId13"/>
    <p:sldId id="266" r:id="rId14"/>
    <p:sldId id="268" r:id="rId15"/>
    <p:sldId id="371" r:id="rId16"/>
    <p:sldId id="334" r:id="rId17"/>
    <p:sldId id="272" r:id="rId18"/>
    <p:sldId id="274" r:id="rId19"/>
    <p:sldId id="296" r:id="rId20"/>
    <p:sldId id="336" r:id="rId21"/>
    <p:sldId id="337" r:id="rId22"/>
    <p:sldId id="363" r:id="rId23"/>
    <p:sldId id="349" r:id="rId24"/>
    <p:sldId id="361" r:id="rId25"/>
    <p:sldId id="294" r:id="rId26"/>
    <p:sldId id="282" r:id="rId27"/>
    <p:sldId id="290" r:id="rId28"/>
    <p:sldId id="284" r:id="rId29"/>
    <p:sldId id="291" r:id="rId30"/>
    <p:sldId id="293" r:id="rId31"/>
    <p:sldId id="367" r:id="rId32"/>
    <p:sldId id="364" r:id="rId33"/>
    <p:sldId id="365" r:id="rId34"/>
    <p:sldId id="295" r:id="rId35"/>
  </p:sldIdLst>
  <p:sldSz cx="12192000" cy="6858000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Helvetica Neue" panose="020B0604020202020204" charset="0"/>
      <p:regular r:id="rId41"/>
      <p:bold r:id="rId42"/>
      <p:italic r:id="rId43"/>
      <p:boldItalic r:id="rId44"/>
    </p:embeddedFon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Montserrat ExtraBold" panose="00000900000000000000" pitchFamily="2" charset="0"/>
      <p:bold r:id="rId49"/>
      <p:italic r:id="rId50"/>
      <p:boldItalic r:id="rId51"/>
    </p:embeddedFont>
    <p:embeddedFont>
      <p:font typeface="Montserrat SemiBold" panose="000007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i8dWrwCSJhu53tQRppDdHoobhiM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se-loaner" initials="cl" lastIdx="1" clrIdx="0">
    <p:extLst>
      <p:ext uri="{19B8F6BF-5375-455C-9EA6-DF929625EA0E}">
        <p15:presenceInfo xmlns:p15="http://schemas.microsoft.com/office/powerpoint/2012/main" userId="cse-loan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AFA"/>
    <a:srgbClr val="E5D7B4"/>
    <a:srgbClr val="595959"/>
    <a:srgbClr val="8B8B8B"/>
    <a:srgbClr val="535353"/>
    <a:srgbClr val="3CC1B5"/>
    <a:srgbClr val="EE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3" autoAdjust="0"/>
    <p:restoredTop sz="84780" autoAdjust="0"/>
  </p:normalViewPr>
  <p:slideViewPr>
    <p:cSldViewPr snapToGrid="0">
      <p:cViewPr>
        <p:scale>
          <a:sx n="70" d="100"/>
          <a:sy n="70" d="100"/>
        </p:scale>
        <p:origin x="51" y="3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Slido</a:t>
            </a:r>
            <a:r>
              <a:rPr lang="en-US" dirty="0"/>
              <a:t> event: https://app.sli.do/event/ahia5ii71Q41CMLcphxgiS</a:t>
            </a:r>
            <a:endParaRPr dirty="0"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>
          <a:extLst>
            <a:ext uri="{FF2B5EF4-FFF2-40B4-BE49-F238E27FC236}">
              <a16:creationId xmlns:a16="http://schemas.microsoft.com/office/drawing/2014/main" id="{52D3E1FF-6A44-3A0F-153B-0969EA609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5:notes">
            <a:extLst>
              <a:ext uri="{FF2B5EF4-FFF2-40B4-BE49-F238E27FC236}">
                <a16:creationId xmlns:a16="http://schemas.microsoft.com/office/drawing/2014/main" id="{DB112459-4FE6-9C8F-196A-FF4304F720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8" name="Google Shape;188;p45:notes">
            <a:extLst>
              <a:ext uri="{FF2B5EF4-FFF2-40B4-BE49-F238E27FC236}">
                <a16:creationId xmlns:a16="http://schemas.microsoft.com/office/drawing/2014/main" id="{1795D6C8-E497-96B3-C78B-10CBE93269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04828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292C2E3D-294B-A8C8-D4C0-62FF2636B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>
            <a:extLst>
              <a:ext uri="{FF2B5EF4-FFF2-40B4-BE49-F238E27FC236}">
                <a16:creationId xmlns:a16="http://schemas.microsoft.com/office/drawing/2014/main" id="{668AF29B-59B8-9580-D897-63E658329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8:notes">
            <a:extLst>
              <a:ext uri="{FF2B5EF4-FFF2-40B4-BE49-F238E27FC236}">
                <a16:creationId xmlns:a16="http://schemas.microsoft.com/office/drawing/2014/main" id="{F083E721-DBEA-1F37-8434-5F130984FB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0094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4" name="Google Shape;17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1" name="Google Shape;2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292C2E3D-294B-A8C8-D4C0-62FF2636B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>
            <a:extLst>
              <a:ext uri="{FF2B5EF4-FFF2-40B4-BE49-F238E27FC236}">
                <a16:creationId xmlns:a16="http://schemas.microsoft.com/office/drawing/2014/main" id="{668AF29B-59B8-9580-D897-63E658329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8:notes">
            <a:extLst>
              <a:ext uri="{FF2B5EF4-FFF2-40B4-BE49-F238E27FC236}">
                <a16:creationId xmlns:a16="http://schemas.microsoft.com/office/drawing/2014/main" id="{F083E721-DBEA-1F37-8434-5F130984FB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0007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943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0" name="Google Shape;2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8" name="Google Shape;2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>
          <a:extLst>
            <a:ext uri="{FF2B5EF4-FFF2-40B4-BE49-F238E27FC236}">
              <a16:creationId xmlns:a16="http://schemas.microsoft.com/office/drawing/2014/main" id="{B7B8642A-3AE1-AF38-19B4-2A9A9B666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:notes">
            <a:extLst>
              <a:ext uri="{FF2B5EF4-FFF2-40B4-BE49-F238E27FC236}">
                <a16:creationId xmlns:a16="http://schemas.microsoft.com/office/drawing/2014/main" id="{72E44791-DA5C-3105-B5E4-1635452A315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1:notes">
            <a:extLst>
              <a:ext uri="{FF2B5EF4-FFF2-40B4-BE49-F238E27FC236}">
                <a16:creationId xmlns:a16="http://schemas.microsoft.com/office/drawing/2014/main" id="{D2DBEAEC-F70C-9237-C41C-9E22B1FB69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290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292C2E3D-294B-A8C8-D4C0-62FF2636B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>
            <a:extLst>
              <a:ext uri="{FF2B5EF4-FFF2-40B4-BE49-F238E27FC236}">
                <a16:creationId xmlns:a16="http://schemas.microsoft.com/office/drawing/2014/main" id="{668AF29B-59B8-9580-D897-63E658329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8:notes">
            <a:extLst>
              <a:ext uri="{FF2B5EF4-FFF2-40B4-BE49-F238E27FC236}">
                <a16:creationId xmlns:a16="http://schemas.microsoft.com/office/drawing/2014/main" id="{F083E721-DBEA-1F37-8434-5F130984FB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77480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501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948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8273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Slido</a:t>
            </a:r>
            <a:r>
              <a:rPr lang="en-US" dirty="0"/>
              <a:t> event: https://app.sli.do/event/ahia5ii71Q41CMLcphxgiS</a:t>
            </a:r>
          </a:p>
        </p:txBody>
      </p:sp>
    </p:spTree>
    <p:extLst>
      <p:ext uri="{BB962C8B-B14F-4D97-AF65-F5344CB8AC3E}">
        <p14:creationId xmlns:p14="http://schemas.microsoft.com/office/powerpoint/2010/main" val="1311977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Slido</a:t>
            </a:r>
            <a:r>
              <a:rPr lang="en-US" dirty="0"/>
              <a:t> event: https://app.sli.do/event/ahia5ii71Q41CMLcphxgiS</a:t>
            </a:r>
          </a:p>
        </p:txBody>
      </p:sp>
    </p:spTree>
    <p:extLst>
      <p:ext uri="{BB962C8B-B14F-4D97-AF65-F5344CB8AC3E}">
        <p14:creationId xmlns:p14="http://schemas.microsoft.com/office/powerpoint/2010/main" val="1267112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292C2E3D-294B-A8C8-D4C0-62FF2636B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>
            <a:extLst>
              <a:ext uri="{FF2B5EF4-FFF2-40B4-BE49-F238E27FC236}">
                <a16:creationId xmlns:a16="http://schemas.microsoft.com/office/drawing/2014/main" id="{668AF29B-59B8-9580-D897-63E658329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8:notes">
            <a:extLst>
              <a:ext uri="{FF2B5EF4-FFF2-40B4-BE49-F238E27FC236}">
                <a16:creationId xmlns:a16="http://schemas.microsoft.com/office/drawing/2014/main" id="{F083E721-DBEA-1F37-8434-5F130984FB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48787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5" name="Google Shape;36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3" name="Google Shape;37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173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9" name="Google Shape;3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F18E5-3623-C2A1-768C-CB8F4B99D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77DED5-BB92-D40E-AFFD-8E40B4CD1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E4A369-2669-5ED4-4C5A-226BC87021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3894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003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9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56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>
          <a:extLst>
            <a:ext uri="{FF2B5EF4-FFF2-40B4-BE49-F238E27FC236}">
              <a16:creationId xmlns:a16="http://schemas.microsoft.com/office/drawing/2014/main" id="{292C2E3D-294B-A8C8-D4C0-62FF2636B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>
            <a:extLst>
              <a:ext uri="{FF2B5EF4-FFF2-40B4-BE49-F238E27FC236}">
                <a16:creationId xmlns:a16="http://schemas.microsoft.com/office/drawing/2014/main" id="{668AF29B-59B8-9580-D897-63E658329A2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1" name="Google Shape;281;p18:notes">
            <a:extLst>
              <a:ext uri="{FF2B5EF4-FFF2-40B4-BE49-F238E27FC236}">
                <a16:creationId xmlns:a16="http://schemas.microsoft.com/office/drawing/2014/main" id="{F083E721-DBEA-1F37-8434-5F130984FB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7707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4" name="Google Shape;1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88" name="Google Shape;18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Slido</a:t>
            </a:r>
            <a:r>
              <a:rPr lang="en-US" dirty="0"/>
              <a:t> event: https://app.sli.do/event/ahia5ii71Q41CMLcphxgiS</a:t>
            </a:r>
          </a:p>
        </p:txBody>
      </p:sp>
    </p:spTree>
    <p:extLst>
      <p:ext uri="{BB962C8B-B14F-4D97-AF65-F5344CB8AC3E}">
        <p14:creationId xmlns:p14="http://schemas.microsoft.com/office/powerpoint/2010/main" val="123128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9" name="Google Shape;39;p30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" name="Google Shape;6;p28">
            <a:extLst>
              <a:ext uri="{FF2B5EF4-FFF2-40B4-BE49-F238E27FC236}">
                <a16:creationId xmlns:a16="http://schemas.microsoft.com/office/drawing/2014/main" id="{ED4E756B-CDE3-4E40-A70D-83E138B6A228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oogle Shape;7;p28" descr="Picture 6">
            <a:extLst>
              <a:ext uri="{FF2B5EF4-FFF2-40B4-BE49-F238E27FC236}">
                <a16:creationId xmlns:a16="http://schemas.microsoft.com/office/drawing/2014/main" id="{3615D33B-CBC7-47BB-9323-0EDFFAC5314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8;p28">
            <a:extLst>
              <a:ext uri="{FF2B5EF4-FFF2-40B4-BE49-F238E27FC236}">
                <a16:creationId xmlns:a16="http://schemas.microsoft.com/office/drawing/2014/main" id="{46FEA7C6-183B-4590-9CF9-7C4576B5FC4B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Spring 2026</a:t>
            </a:r>
            <a:endParaRPr dirty="0"/>
          </a:p>
        </p:txBody>
      </p:sp>
      <p:sp>
        <p:nvSpPr>
          <p:cNvPr id="12" name="Google Shape;9;p28">
            <a:extLst>
              <a:ext uri="{FF2B5EF4-FFF2-40B4-BE49-F238E27FC236}">
                <a16:creationId xmlns:a16="http://schemas.microsoft.com/office/drawing/2014/main" id="{C165F76A-ADAF-4C40-8F81-B627BD0C9E29}"/>
              </a:ext>
            </a:extLst>
          </p:cNvPr>
          <p:cNvSpPr txBox="1"/>
          <p:nvPr userDrawn="1"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tice: Think">
  <p:cSld name="Practice: Thi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" name="Google Shape;49;p32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50" name="Google Shape;50;p32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32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      #cse123</a:t>
              </a:r>
              <a:endParaRPr dirty="0"/>
            </a:p>
          </p:txBody>
        </p:sp>
      </p:grpSp>
      <p:sp>
        <p:nvSpPr>
          <p:cNvPr id="52" name="Google Shape;52;p32"/>
          <p:cNvSpPr txBox="1"/>
          <p:nvPr/>
        </p:nvSpPr>
        <p:spPr>
          <a:xfrm>
            <a:off x="1152635" y="300370"/>
            <a:ext cx="3506055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Think</a:t>
            </a:r>
            <a:endParaRPr/>
          </a:p>
        </p:txBody>
      </p:sp>
      <p:pic>
        <p:nvPicPr>
          <p:cNvPr id="53" name="Google Shape;53;p32" descr="Graphic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154038" y="300371"/>
            <a:ext cx="684161" cy="78189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32"/>
          <p:cNvSpPr/>
          <p:nvPr/>
        </p:nvSpPr>
        <p:spPr>
          <a:xfrm>
            <a:off x="7058213" y="226073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32"/>
          <p:cNvSpPr/>
          <p:nvPr/>
        </p:nvSpPr>
        <p:spPr>
          <a:xfrm>
            <a:off x="7163368" y="331229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32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6;p28">
            <a:extLst>
              <a:ext uri="{FF2B5EF4-FFF2-40B4-BE49-F238E27FC236}">
                <a16:creationId xmlns:a16="http://schemas.microsoft.com/office/drawing/2014/main" id="{AFA243BF-E20A-4797-A2D8-A6470CA1BE43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7;p28" descr="Picture 6">
            <a:extLst>
              <a:ext uri="{FF2B5EF4-FFF2-40B4-BE49-F238E27FC236}">
                <a16:creationId xmlns:a16="http://schemas.microsoft.com/office/drawing/2014/main" id="{EAF308B1-3FDB-4466-9BFB-9B9E142FD32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8;p28">
            <a:extLst>
              <a:ext uri="{FF2B5EF4-FFF2-40B4-BE49-F238E27FC236}">
                <a16:creationId xmlns:a16="http://schemas.microsoft.com/office/drawing/2014/main" id="{AFD02D16-68C1-448A-8B6E-D8433AF1F022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Spring 2026</a:t>
            </a:r>
            <a:endParaRPr dirty="0"/>
          </a:p>
        </p:txBody>
      </p:sp>
      <p:sp>
        <p:nvSpPr>
          <p:cNvPr id="19" name="Google Shape;9;p28">
            <a:extLst>
              <a:ext uri="{FF2B5EF4-FFF2-40B4-BE49-F238E27FC236}">
                <a16:creationId xmlns:a16="http://schemas.microsoft.com/office/drawing/2014/main" id="{A46BFA3C-F6EC-4537-9FAF-F60EA06525E7}"/>
              </a:ext>
            </a:extLst>
          </p:cNvPr>
          <p:cNvSpPr txBox="1"/>
          <p:nvPr userDrawn="1"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acitce: Pair">
  <p:cSld name="Pracitce: Pai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838199" y="1388065"/>
            <a:ext cx="10515601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/>
          <p:nvPr/>
        </p:nvSpPr>
        <p:spPr>
          <a:xfrm>
            <a:off x="-29764" y="231049"/>
            <a:ext cx="12221765" cy="98440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" name="Google Shape;65;p33"/>
          <p:cNvGrpSpPr/>
          <p:nvPr/>
        </p:nvGrpSpPr>
        <p:grpSpPr>
          <a:xfrm>
            <a:off x="8414950" y="403661"/>
            <a:ext cx="3380433" cy="556056"/>
            <a:chOff x="0" y="0"/>
            <a:chExt cx="3380431" cy="556054"/>
          </a:xfrm>
        </p:grpSpPr>
        <p:sp>
          <p:nvSpPr>
            <p:cNvPr id="66" name="Google Shape;66;p33"/>
            <p:cNvSpPr/>
            <p:nvPr/>
          </p:nvSpPr>
          <p:spPr>
            <a:xfrm>
              <a:off x="0" y="0"/>
              <a:ext cx="3380431" cy="556054"/>
            </a:xfrm>
            <a:prstGeom prst="roundRect">
              <a:avLst>
                <a:gd name="adj" fmla="val 16667"/>
              </a:avLst>
            </a:prstGeom>
            <a:solidFill>
              <a:srgbClr val="4E408B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3"/>
            <p:cNvSpPr txBox="1"/>
            <p:nvPr/>
          </p:nvSpPr>
          <p:spPr>
            <a:xfrm>
              <a:off x="72864" y="60856"/>
              <a:ext cx="3234702" cy="434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Calibri"/>
                <a:buNone/>
              </a:pPr>
              <a:r>
                <a:rPr lang="en-US" sz="2200" b="1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sli.do      #cse123</a:t>
              </a:r>
              <a:endParaRPr dirty="0"/>
            </a:p>
          </p:txBody>
        </p:sp>
      </p:grpSp>
      <p:sp>
        <p:nvSpPr>
          <p:cNvPr id="68" name="Google Shape;68;p33"/>
          <p:cNvSpPr txBox="1"/>
          <p:nvPr/>
        </p:nvSpPr>
        <p:spPr>
          <a:xfrm>
            <a:off x="1152635" y="300370"/>
            <a:ext cx="3661820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 sz="4400" b="1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Practice: Pair</a:t>
            </a:r>
            <a:endParaRPr dirty="0"/>
          </a:p>
        </p:txBody>
      </p:sp>
      <p:pic>
        <p:nvPicPr>
          <p:cNvPr id="69" name="Google Shape;69;p33" descr="Graphic 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4038" y="300371"/>
            <a:ext cx="961803" cy="769442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3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6;p28">
            <a:extLst>
              <a:ext uri="{FF2B5EF4-FFF2-40B4-BE49-F238E27FC236}">
                <a16:creationId xmlns:a16="http://schemas.microsoft.com/office/drawing/2014/main" id="{9BE32611-3CA5-44C0-AFEB-29CFEFF4B87B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Google Shape;7;p28" descr="Picture 6">
            <a:extLst>
              <a:ext uri="{FF2B5EF4-FFF2-40B4-BE49-F238E27FC236}">
                <a16:creationId xmlns:a16="http://schemas.microsoft.com/office/drawing/2014/main" id="{4B0CFB86-5BC1-4DE2-BF91-482B12416DF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8;p28">
            <a:extLst>
              <a:ext uri="{FF2B5EF4-FFF2-40B4-BE49-F238E27FC236}">
                <a16:creationId xmlns:a16="http://schemas.microsoft.com/office/drawing/2014/main" id="{3536ED75-476D-4380-841B-91303C59B7FD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Spring 2026</a:t>
            </a:r>
            <a:endParaRPr dirty="0"/>
          </a:p>
        </p:txBody>
      </p:sp>
      <p:sp>
        <p:nvSpPr>
          <p:cNvPr id="19" name="Google Shape;9;p28">
            <a:extLst>
              <a:ext uri="{FF2B5EF4-FFF2-40B4-BE49-F238E27FC236}">
                <a16:creationId xmlns:a16="http://schemas.microsoft.com/office/drawing/2014/main" id="{1B931DF6-F7C7-4C3D-AF76-7D5F7ECBC082}"/>
              </a:ext>
            </a:extLst>
          </p:cNvPr>
          <p:cNvSpPr txBox="1"/>
          <p:nvPr userDrawn="1"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  <p:sp>
        <p:nvSpPr>
          <p:cNvPr id="2" name="Google Shape;54;p32">
            <a:extLst>
              <a:ext uri="{FF2B5EF4-FFF2-40B4-BE49-F238E27FC236}">
                <a16:creationId xmlns:a16="http://schemas.microsoft.com/office/drawing/2014/main" id="{2F257FA6-81FD-4EA9-C115-02CFF4F165D0}"/>
              </a:ext>
            </a:extLst>
          </p:cNvPr>
          <p:cNvSpPr/>
          <p:nvPr userDrawn="1"/>
        </p:nvSpPr>
        <p:spPr>
          <a:xfrm>
            <a:off x="7058213" y="226073"/>
            <a:ext cx="960121" cy="960121"/>
          </a:xfrm>
          <a:prstGeom prst="roundRect">
            <a:avLst>
              <a:gd name="adj" fmla="val 16667"/>
            </a:avLst>
          </a:prstGeom>
          <a:solidFill>
            <a:srgbClr val="4E408B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Calibri"/>
              <a:buNone/>
            </a:pPr>
            <a:endParaRPr sz="22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55;p32">
            <a:extLst>
              <a:ext uri="{FF2B5EF4-FFF2-40B4-BE49-F238E27FC236}">
                <a16:creationId xmlns:a16="http://schemas.microsoft.com/office/drawing/2014/main" id="{F53CCC6E-E389-C06F-CB55-FABF7DAECFEC}"/>
              </a:ext>
            </a:extLst>
          </p:cNvPr>
          <p:cNvSpPr/>
          <p:nvPr userDrawn="1"/>
        </p:nvSpPr>
        <p:spPr>
          <a:xfrm>
            <a:off x="7163368" y="331229"/>
            <a:ext cx="749809" cy="7498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" name="Google Shape;6;p28">
            <a:extLst>
              <a:ext uri="{FF2B5EF4-FFF2-40B4-BE49-F238E27FC236}">
                <a16:creationId xmlns:a16="http://schemas.microsoft.com/office/drawing/2014/main" id="{6E67F056-4AC2-42AC-82C2-7A28149F995B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7;p28" descr="Picture 6">
            <a:extLst>
              <a:ext uri="{FF2B5EF4-FFF2-40B4-BE49-F238E27FC236}">
                <a16:creationId xmlns:a16="http://schemas.microsoft.com/office/drawing/2014/main" id="{8E055793-69D7-4738-AEA9-2B1BF976CDB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8;p28">
            <a:extLst>
              <a:ext uri="{FF2B5EF4-FFF2-40B4-BE49-F238E27FC236}">
                <a16:creationId xmlns:a16="http://schemas.microsoft.com/office/drawing/2014/main" id="{BD3BBA7E-ACB7-4263-A69A-5466B70D2A82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Spring 2026</a:t>
            </a:r>
            <a:endParaRPr dirty="0"/>
          </a:p>
        </p:txBody>
      </p:sp>
      <p:sp>
        <p:nvSpPr>
          <p:cNvPr id="11" name="Google Shape;9;p28">
            <a:extLst>
              <a:ext uri="{FF2B5EF4-FFF2-40B4-BE49-F238E27FC236}">
                <a16:creationId xmlns:a16="http://schemas.microsoft.com/office/drawing/2014/main" id="{372B8A18-C0C4-4FF7-A7F1-58BCD0BA53B8}"/>
              </a:ext>
            </a:extLst>
          </p:cNvPr>
          <p:cNvSpPr txBox="1"/>
          <p:nvPr userDrawn="1"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" name="Google Shape;6;p28">
            <a:extLst>
              <a:ext uri="{FF2B5EF4-FFF2-40B4-BE49-F238E27FC236}">
                <a16:creationId xmlns:a16="http://schemas.microsoft.com/office/drawing/2014/main" id="{18E49FD7-7142-4CE6-A688-C5A5EDE97E71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7;p28" descr="Picture 6">
            <a:extLst>
              <a:ext uri="{FF2B5EF4-FFF2-40B4-BE49-F238E27FC236}">
                <a16:creationId xmlns:a16="http://schemas.microsoft.com/office/drawing/2014/main" id="{26FCFA2C-1439-41F3-B2C7-5FE2D24D304C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8;p28">
            <a:extLst>
              <a:ext uri="{FF2B5EF4-FFF2-40B4-BE49-F238E27FC236}">
                <a16:creationId xmlns:a16="http://schemas.microsoft.com/office/drawing/2014/main" id="{4029FE87-148C-48CC-923A-D9A88DB4B691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Spring 2026</a:t>
            </a:r>
            <a:endParaRPr dirty="0"/>
          </a:p>
        </p:txBody>
      </p:sp>
      <p:sp>
        <p:nvSpPr>
          <p:cNvPr id="10" name="Google Shape;9;p28">
            <a:extLst>
              <a:ext uri="{FF2B5EF4-FFF2-40B4-BE49-F238E27FC236}">
                <a16:creationId xmlns:a16="http://schemas.microsoft.com/office/drawing/2014/main" id="{119EE8A5-B4E1-4421-8FA7-76250B99B90F}"/>
              </a:ext>
            </a:extLst>
          </p:cNvPr>
          <p:cNvSpPr txBox="1"/>
          <p:nvPr userDrawn="1"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 txBox="1">
            <a:spLocks noGrp="1"/>
          </p:cNvSpPr>
          <p:nvPr>
            <p:ph type="title"/>
          </p:nvPr>
        </p:nvSpPr>
        <p:spPr>
          <a:xfrm>
            <a:off x="292977" y="4013370"/>
            <a:ext cx="6212926" cy="195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  <a:defRPr sz="6000" b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/>
          <p:nvPr/>
        </p:nvSpPr>
        <p:spPr>
          <a:xfrm>
            <a:off x="338697" y="3182199"/>
            <a:ext cx="306297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3600"/>
              <a:buFont typeface="Montserrat ExtraBold"/>
              <a:buNone/>
            </a:pPr>
            <a:r>
              <a:rPr lang="en-US" sz="3600" b="1" i="0" u="none" strike="noStrike" cap="none" dirty="0">
                <a:solidFill>
                  <a:srgbClr val="F0F0F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CSE 123</a:t>
            </a:r>
            <a:endParaRPr dirty="0"/>
          </a:p>
        </p:txBody>
      </p:sp>
      <p:grpSp>
        <p:nvGrpSpPr>
          <p:cNvPr id="21" name="Google Shape;21;p29"/>
          <p:cNvGrpSpPr/>
          <p:nvPr/>
        </p:nvGrpSpPr>
        <p:grpSpPr>
          <a:xfrm>
            <a:off x="420127" y="2753847"/>
            <a:ext cx="1269525" cy="420132"/>
            <a:chOff x="0" y="0"/>
            <a:chExt cx="1269523" cy="420130"/>
          </a:xfrm>
        </p:grpSpPr>
        <p:sp>
          <p:nvSpPr>
            <p:cNvPr id="22" name="Google Shape;22;p29"/>
            <p:cNvSpPr/>
            <p:nvPr/>
          </p:nvSpPr>
          <p:spPr>
            <a:xfrm>
              <a:off x="0" y="0"/>
              <a:ext cx="1269523" cy="420130"/>
            </a:xfrm>
            <a:prstGeom prst="roundRect">
              <a:avLst>
                <a:gd name="adj" fmla="val 16667"/>
              </a:avLst>
            </a:prstGeom>
            <a:solidFill>
              <a:srgbClr val="FA823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9"/>
            <p:cNvSpPr txBox="1"/>
            <p:nvPr/>
          </p:nvSpPr>
          <p:spPr>
            <a:xfrm>
              <a:off x="66228" y="40809"/>
              <a:ext cx="1137067" cy="3385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Montserrat"/>
                <a:buNone/>
              </a:pPr>
              <a:r>
                <a:rPr lang="en-US" sz="1600" b="0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LEC 00</a:t>
              </a:r>
              <a:endParaRPr dirty="0"/>
            </a:p>
          </p:txBody>
        </p:sp>
      </p:grpSp>
      <p:sp>
        <p:nvSpPr>
          <p:cNvPr id="24" name="Google Shape;24;p29"/>
          <p:cNvSpPr/>
          <p:nvPr/>
        </p:nvSpPr>
        <p:spPr>
          <a:xfrm>
            <a:off x="6714463" y="1251642"/>
            <a:ext cx="5250244" cy="5486042"/>
          </a:xfrm>
          <a:prstGeom prst="roundRect">
            <a:avLst>
              <a:gd name="adj" fmla="val 1114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29"/>
          <p:cNvCxnSpPr/>
          <p:nvPr/>
        </p:nvCxnSpPr>
        <p:spPr>
          <a:xfrm>
            <a:off x="7105432" y="3799913"/>
            <a:ext cx="4468306" cy="1"/>
          </a:xfrm>
          <a:prstGeom prst="straightConnector1">
            <a:avLst/>
          </a:prstGeom>
          <a:noFill/>
          <a:ln w="9525" cap="flat" cmpd="sng">
            <a:solidFill>
              <a:srgbClr val="BFBFB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26" name="Google Shape;26;p29"/>
          <p:cNvSpPr/>
          <p:nvPr/>
        </p:nvSpPr>
        <p:spPr>
          <a:xfrm>
            <a:off x="6931" y="5505568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9"/>
          <p:cNvSpPr txBox="1"/>
          <p:nvPr/>
        </p:nvSpPr>
        <p:spPr>
          <a:xfrm>
            <a:off x="242828" y="5666317"/>
            <a:ext cx="215923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</a:pPr>
            <a:r>
              <a:rPr lang="en-US" sz="1200" b="1" i="0" u="none" strike="noStrike" cap="none" dirty="0">
                <a:solidFill>
                  <a:srgbClr val="A6A6A6"/>
                </a:solidFill>
                <a:latin typeface="Montserrat"/>
                <a:ea typeface="Montserrat"/>
                <a:cs typeface="Montserrat"/>
                <a:sym typeface="Montserrat"/>
              </a:rPr>
              <a:t>Questions during Class?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200"/>
              <a:buFont typeface="Montserrat"/>
              <a:buNone/>
              <a:tabLst/>
              <a:defRPr/>
            </a:pPr>
            <a:r>
              <a:rPr lang="en-US" sz="1200" b="1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hand or send here</a:t>
            </a:r>
            <a:endParaRPr lang="en-US" sz="1200" dirty="0"/>
          </a:p>
        </p:txBody>
      </p:sp>
      <p:sp>
        <p:nvSpPr>
          <p:cNvPr id="28" name="Google Shape;28;p29"/>
          <p:cNvSpPr txBox="1"/>
          <p:nvPr/>
        </p:nvSpPr>
        <p:spPr>
          <a:xfrm>
            <a:off x="242828" y="6094422"/>
            <a:ext cx="215486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Montserrat SemiBold"/>
              <a:buNone/>
            </a:pPr>
            <a:endParaRPr sz="1200" b="1" i="0" u="none" strike="noStrike" cap="none" dirty="0">
              <a:solidFill>
                <a:srgbClr val="59595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#cse123 </a:t>
            </a:r>
            <a:endParaRPr dirty="0"/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B5095B-504B-A3F8-FCC4-C84802EB203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97125" y="1766888"/>
            <a:ext cx="798513" cy="6619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Google Shape;6;p28">
            <a:extLst>
              <a:ext uri="{FF2B5EF4-FFF2-40B4-BE49-F238E27FC236}">
                <a16:creationId xmlns:a16="http://schemas.microsoft.com/office/drawing/2014/main" id="{90DE1CCA-3C44-4A8B-8512-85130B59739C}"/>
              </a:ext>
            </a:extLst>
          </p:cNvPr>
          <p:cNvSpPr/>
          <p:nvPr userDrawn="1"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7;p28" descr="Picture 6">
            <a:extLst>
              <a:ext uri="{FF2B5EF4-FFF2-40B4-BE49-F238E27FC236}">
                <a16:creationId xmlns:a16="http://schemas.microsoft.com/office/drawing/2014/main" id="{5CC3B2A6-B9E4-4692-B1C5-C4AFE479505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8;p28">
            <a:extLst>
              <a:ext uri="{FF2B5EF4-FFF2-40B4-BE49-F238E27FC236}">
                <a16:creationId xmlns:a16="http://schemas.microsoft.com/office/drawing/2014/main" id="{1897D9CE-58CC-4DB4-A4A6-DD3585087B5E}"/>
              </a:ext>
            </a:extLst>
          </p:cNvPr>
          <p:cNvSpPr txBox="1"/>
          <p:nvPr userDrawn="1"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Spring 2026</a:t>
            </a:r>
            <a:endParaRPr dirty="0"/>
          </a:p>
        </p:txBody>
      </p:sp>
      <p:sp>
        <p:nvSpPr>
          <p:cNvPr id="34" name="Google Shape;9;p28">
            <a:extLst>
              <a:ext uri="{FF2B5EF4-FFF2-40B4-BE49-F238E27FC236}">
                <a16:creationId xmlns:a16="http://schemas.microsoft.com/office/drawing/2014/main" id="{639719FC-3597-4553-83F6-5B80CA5261BE}"/>
              </a:ext>
            </a:extLst>
          </p:cNvPr>
          <p:cNvSpPr txBox="1"/>
          <p:nvPr userDrawn="1"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3014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8"/>
          <p:cNvSpPr/>
          <p:nvPr/>
        </p:nvSpPr>
        <p:spPr>
          <a:xfrm>
            <a:off x="-29765" y="-6263"/>
            <a:ext cx="12221765" cy="23029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7;p28" descr="Picture 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762" y="-5988"/>
            <a:ext cx="2150723" cy="1690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8"/>
          <p:cNvSpPr txBox="1"/>
          <p:nvPr/>
        </p:nvSpPr>
        <p:spPr>
          <a:xfrm>
            <a:off x="10615294" y="-1"/>
            <a:ext cx="1530987" cy="230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CSE 123 Spring 2026</a:t>
            </a:r>
            <a:endParaRPr dirty="0"/>
          </a:p>
        </p:txBody>
      </p:sp>
      <p:sp>
        <p:nvSpPr>
          <p:cNvPr id="9" name="Google Shape;9;p28"/>
          <p:cNvSpPr txBox="1"/>
          <p:nvPr/>
        </p:nvSpPr>
        <p:spPr>
          <a:xfrm>
            <a:off x="3046095" y="-38779"/>
            <a:ext cx="6099810" cy="231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ontserrat SemiBold"/>
              <a:buNone/>
            </a:pPr>
            <a:r>
              <a:rPr lang="en-US" sz="900" b="1" i="0" u="none" strike="noStrike" cap="none" dirty="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LEC 00: Welcome; Syllabus</a:t>
            </a:r>
            <a:endParaRPr dirty="0"/>
          </a:p>
        </p:txBody>
      </p:sp>
      <p:sp>
        <p:nvSpPr>
          <p:cNvPr id="10" name="Google Shape;10;p28"/>
          <p:cNvSpPr txBox="1"/>
          <p:nvPr/>
        </p:nvSpPr>
        <p:spPr>
          <a:xfrm>
            <a:off x="614129" y="469556"/>
            <a:ext cx="1922714" cy="777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</a:pPr>
            <a:r>
              <a:rPr lang="en-US"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title"/>
          </p:nvPr>
        </p:nvSpPr>
        <p:spPr>
          <a:xfrm>
            <a:off x="609600" y="394855"/>
            <a:ext cx="10972800" cy="1205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28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-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sldNum" idx="12"/>
          </p:nvPr>
        </p:nvSpPr>
        <p:spPr>
          <a:xfrm>
            <a:off x="11793850" y="6383655"/>
            <a:ext cx="245751" cy="25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None/>
              <a:defRPr sz="11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s://open.spotify.com/playlist/3fZiDBuo8bMbuQCWwhcluE?si=LZUfkfdGRJiBio82B6PowA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/syllabus/#revision-resubmission-and-reattempt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/syllabus/#grades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s.uw.edu/123/syllabus/#academic-honesty-and-collaboration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cs.uw.edu/123/syllabus/#using-ai-in-cse-123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cs.uw.edu/123/syllabus/#using-ai-in-cse-123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5pJGayfg9FyV3quw7" TargetMode="External"/><Relationship Id="rId2" Type="http://schemas.openxmlformats.org/officeDocument/2006/relationships/hyperlink" Target="https://my.uw.edu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26" Type="http://schemas.openxmlformats.org/officeDocument/2006/relationships/image" Target="../media/image31.jpeg"/><Relationship Id="rId21" Type="http://schemas.openxmlformats.org/officeDocument/2006/relationships/image" Target="../media/image26.jpg"/><Relationship Id="rId34" Type="http://schemas.openxmlformats.org/officeDocument/2006/relationships/image" Target="../media/image39.jpeg"/><Relationship Id="rId7" Type="http://schemas.openxmlformats.org/officeDocument/2006/relationships/image" Target="../media/image12.jp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1.PNG"/><Relationship Id="rId20" Type="http://schemas.openxmlformats.org/officeDocument/2006/relationships/image" Target="../media/image25.jpg"/><Relationship Id="rId29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11" Type="http://schemas.openxmlformats.org/officeDocument/2006/relationships/image" Target="../media/image16.jpeg"/><Relationship Id="rId24" Type="http://schemas.openxmlformats.org/officeDocument/2006/relationships/image" Target="../media/image29.jpg"/><Relationship Id="rId32" Type="http://schemas.openxmlformats.org/officeDocument/2006/relationships/image" Target="../media/image37.jpeg"/><Relationship Id="rId37" Type="http://schemas.openxmlformats.org/officeDocument/2006/relationships/image" Target="../media/image42.png"/><Relationship Id="rId5" Type="http://schemas.openxmlformats.org/officeDocument/2006/relationships/image" Target="../media/image10.jpeg"/><Relationship Id="rId15" Type="http://schemas.openxmlformats.org/officeDocument/2006/relationships/image" Target="../media/image20.jpg"/><Relationship Id="rId23" Type="http://schemas.openxmlformats.org/officeDocument/2006/relationships/image" Target="../media/image28.jpeg"/><Relationship Id="rId28" Type="http://schemas.openxmlformats.org/officeDocument/2006/relationships/image" Target="../media/image33.jpg"/><Relationship Id="rId36" Type="http://schemas.openxmlformats.org/officeDocument/2006/relationships/image" Target="../media/image41.jpg"/><Relationship Id="rId10" Type="http://schemas.openxmlformats.org/officeDocument/2006/relationships/image" Target="../media/image15.jpg"/><Relationship Id="rId19" Type="http://schemas.openxmlformats.org/officeDocument/2006/relationships/image" Target="../media/image24.jpeg"/><Relationship Id="rId31" Type="http://schemas.openxmlformats.org/officeDocument/2006/relationships/image" Target="../media/image36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Relationship Id="rId22" Type="http://schemas.openxmlformats.org/officeDocument/2006/relationships/image" Target="../media/image27.jpe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jpg"/><Relationship Id="rId8" Type="http://schemas.openxmlformats.org/officeDocument/2006/relationships/image" Target="../media/image13.jpg"/><Relationship Id="rId3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>
            <a:spLocks noGrp="1"/>
          </p:cNvSpPr>
          <p:nvPr>
            <p:ph type="title"/>
          </p:nvPr>
        </p:nvSpPr>
        <p:spPr>
          <a:xfrm>
            <a:off x="356810" y="3784377"/>
            <a:ext cx="6212927" cy="1954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F0F0"/>
              </a:buClr>
              <a:buSzPts val="6000"/>
              <a:buFont typeface="Montserrat SemiBold"/>
              <a:buNone/>
            </a:pPr>
            <a: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</a:t>
            </a:r>
            <a:b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en-US" sz="6000" b="0" dirty="0">
                <a:solidFill>
                  <a:srgbClr val="F0F0F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&amp; Syllabus</a:t>
            </a:r>
            <a:endParaRPr dirty="0"/>
          </a:p>
        </p:txBody>
      </p:sp>
      <p:pic>
        <p:nvPicPr>
          <p:cNvPr id="93" name="Google Shape;93;p1" descr="Picture 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971" y="3231358"/>
            <a:ext cx="1305170" cy="130517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7148325" y="1757973"/>
            <a:ext cx="43854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1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Talk to your neighbors: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Calibri"/>
              <a:buNone/>
            </a:pP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Introduce yourself to your neighbor!</a:t>
            </a: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1" u="none" strike="noStrike" cap="none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What is your name? Major? What have you been up to the past week?</a:t>
            </a:r>
            <a:endParaRPr dirty="0"/>
          </a:p>
        </p:txBody>
      </p:sp>
      <p:sp>
        <p:nvSpPr>
          <p:cNvPr id="94" name="Google Shape;94;p1"/>
          <p:cNvSpPr txBox="1"/>
          <p:nvPr/>
        </p:nvSpPr>
        <p:spPr>
          <a:xfrm>
            <a:off x="7071026" y="1419273"/>
            <a:ext cx="4539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Montserrat SemiBold"/>
              <a:buNone/>
            </a:pPr>
            <a:r>
              <a:rPr lang="en-US" sz="1600" b="1" i="0" u="none" strike="noStrike" cap="none">
                <a:solidFill>
                  <a:srgbClr val="A6A6A6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BEFORE WE START</a:t>
            </a:r>
            <a:endParaRPr/>
          </a:p>
        </p:txBody>
      </p:sp>
      <p:sp>
        <p:nvSpPr>
          <p:cNvPr id="96" name="Google Shape;96;p1"/>
          <p:cNvSpPr txBox="1"/>
          <p:nvPr/>
        </p:nvSpPr>
        <p:spPr>
          <a:xfrm>
            <a:off x="6519481" y="3741864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Instructor:</a:t>
            </a:r>
            <a:endParaRPr sz="20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8" name="Google Shape;98;p1"/>
          <p:cNvSpPr txBox="1"/>
          <p:nvPr/>
        </p:nvSpPr>
        <p:spPr>
          <a:xfrm>
            <a:off x="8657726" y="3736492"/>
            <a:ext cx="30537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Miya </a:t>
            </a:r>
            <a:r>
              <a:rPr lang="en-US" sz="2000" dirty="0" err="1">
                <a:solidFill>
                  <a:schemeClr val="l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Natsuhara</a:t>
            </a:r>
            <a:endParaRPr lang="en-US" sz="2000" dirty="0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Google Shape;96;p1">
            <a:extLst>
              <a:ext uri="{FF2B5EF4-FFF2-40B4-BE49-F238E27FC236}">
                <a16:creationId xmlns:a16="http://schemas.microsoft.com/office/drawing/2014/main" id="{FCE87D4C-E427-F3B4-FC72-633BB9C5EC28}"/>
              </a:ext>
            </a:extLst>
          </p:cNvPr>
          <p:cNvSpPr txBox="1"/>
          <p:nvPr/>
        </p:nvSpPr>
        <p:spPr>
          <a:xfrm>
            <a:off x="5500614" y="4433103"/>
            <a:ext cx="2138245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TAs:</a:t>
            </a:r>
            <a:endParaRPr sz="2000" dirty="0">
              <a:solidFill>
                <a:schemeClr val="l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1FD664-81E5-4469-AE22-B1DCA4919F1D}"/>
              </a:ext>
            </a:extLst>
          </p:cNvPr>
          <p:cNvSpPr txBox="1"/>
          <p:nvPr/>
        </p:nvSpPr>
        <p:spPr>
          <a:xfrm>
            <a:off x="7643103" y="4255881"/>
            <a:ext cx="4011913" cy="2154436"/>
          </a:xfrm>
          <a:prstGeom prst="rect">
            <a:avLst/>
          </a:prstGeom>
          <a:noFill/>
        </p:spPr>
        <p:txBody>
          <a:bodyPr wrap="square" numCol="4" rtlCol="0">
            <a:spAutoFit/>
          </a:bodyPr>
          <a:lstStyle/>
          <a:p>
            <a:r>
              <a:rPr lang="en-US" sz="1200" dirty="0" err="1">
                <a:latin typeface="Montserrat" panose="00000500000000000000" pitchFamily="2" charset="0"/>
              </a:rPr>
              <a:t>Arohan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Sreshta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Rushil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Sean B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Chloe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Jenny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Nate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Saachi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Hawa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Maggie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Sean E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Shiven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Vrinda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Gavin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Shreya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Jonah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Renee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Chris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Ishita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Kuhu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Kavya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Misha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Yuntong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Amiya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Sahana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Anirudh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Rohan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Crystal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Eeshani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 err="1">
                <a:latin typeface="Montserrat" panose="00000500000000000000" pitchFamily="2" charset="0"/>
              </a:rPr>
              <a:t>Prakshi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Aidan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Cora</a:t>
            </a:r>
          </a:p>
          <a:p>
            <a:r>
              <a:rPr lang="en-US" sz="1200" dirty="0" err="1">
                <a:latin typeface="Montserrat" panose="00000500000000000000" pitchFamily="2" charset="0"/>
              </a:rPr>
              <a:t>Nhan</a:t>
            </a:r>
            <a:endParaRPr lang="en-US" sz="1200" dirty="0">
              <a:latin typeface="Montserrat" panose="00000500000000000000" pitchFamily="2" charset="0"/>
            </a:endParaRPr>
          </a:p>
          <a:p>
            <a:r>
              <a:rPr lang="en-US" sz="1200" dirty="0">
                <a:latin typeface="Montserrat" panose="00000500000000000000" pitchFamily="2" charset="0"/>
              </a:rPr>
              <a:t>Anya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Anisha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Trien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Neal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Evan</a:t>
            </a:r>
          </a:p>
          <a:p>
            <a:r>
              <a:rPr lang="en-US" sz="1200" dirty="0">
                <a:latin typeface="Montserrat" panose="00000500000000000000" pitchFamily="2" charset="0"/>
              </a:rPr>
              <a:t>Rena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CBE9F9-FD6E-8D14-1B3A-4E4D34486E52}"/>
              </a:ext>
            </a:extLst>
          </p:cNvPr>
          <p:cNvSpPr txBox="1"/>
          <p:nvPr/>
        </p:nvSpPr>
        <p:spPr>
          <a:xfrm>
            <a:off x="6815404" y="6442666"/>
            <a:ext cx="49410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535353"/>
                </a:solidFill>
                <a:latin typeface="Montserrat SemiBold" panose="00000700000000000000" pitchFamily="2" charset="0"/>
              </a:rPr>
              <a:t>Now playing</a:t>
            </a:r>
            <a:r>
              <a:rPr lang="en-US" dirty="0">
                <a:solidFill>
                  <a:srgbClr val="535353"/>
                </a:solidFill>
                <a:latin typeface="Montserrat SemiBold" panose="00000700000000000000" pitchFamily="2" charset="0"/>
              </a:rPr>
              <a:t>: 🌻 </a:t>
            </a:r>
            <a:r>
              <a:rPr lang="en-US" dirty="0">
                <a:solidFill>
                  <a:srgbClr val="535353"/>
                </a:solidFill>
                <a:latin typeface="Montserrat SemiBold" panose="00000700000000000000" pitchFamily="2" charset="0"/>
                <a:hlinkClick r:id="rId4"/>
              </a:rPr>
              <a:t>CSE 123 26sp Lecture Tunes</a:t>
            </a:r>
            <a:r>
              <a:rPr lang="en-US" dirty="0">
                <a:solidFill>
                  <a:srgbClr val="535353"/>
                </a:solidFill>
                <a:latin typeface="Montserrat SemiBold" panose="00000700000000000000" pitchFamily="2" charset="0"/>
              </a:rPr>
              <a:t> 🌻</a:t>
            </a:r>
          </a:p>
        </p:txBody>
      </p:sp>
      <p:pic>
        <p:nvPicPr>
          <p:cNvPr id="6" name="Picture 5" descr="qr code for https://app.sli.do/event/ahia5ii71Q41CMLcphxgiS&#10;or slido.com and event code cse123">
            <a:extLst>
              <a:ext uri="{FF2B5EF4-FFF2-40B4-BE49-F238E27FC236}">
                <a16:creationId xmlns:a16="http://schemas.microsoft.com/office/drawing/2014/main" id="{30007F8D-DDCD-47C7-93E7-AE76640B1F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353" y="5645142"/>
            <a:ext cx="1005840" cy="10058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>
          <a:extLst>
            <a:ext uri="{FF2B5EF4-FFF2-40B4-BE49-F238E27FC236}">
              <a16:creationId xmlns:a16="http://schemas.microsoft.com/office/drawing/2014/main" id="{27BBE6B6-8290-1A69-E019-B4F9540D1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5">
            <a:extLst>
              <a:ext uri="{FF2B5EF4-FFF2-40B4-BE49-F238E27FC236}">
                <a16:creationId xmlns:a16="http://schemas.microsoft.com/office/drawing/2014/main" id="{922F6151-E2FF-609F-EDF6-3D4CEF03D0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Programming Skill</a:t>
            </a:r>
            <a:endParaRPr dirty="0"/>
          </a:p>
        </p:txBody>
      </p:sp>
      <p:sp>
        <p:nvSpPr>
          <p:cNvPr id="191" name="Google Shape;191;p45">
            <a:extLst>
              <a:ext uri="{FF2B5EF4-FFF2-40B4-BE49-F238E27FC236}">
                <a16:creationId xmlns:a16="http://schemas.microsoft.com/office/drawing/2014/main" id="{2ADE4C64-E258-96B3-4B0E-32113C37FC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547328"/>
            <a:ext cx="10515600" cy="4707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sz="3200" dirty="0"/>
              <a:t>Fluency with the relevant language and tools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SzPts val="280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consists of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many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conceptually simple facts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SzPts val="2800"/>
              <a:buChar char="•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e.g.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syntax (of a for loop, method, ...) , how to run a program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SzPts val="280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eventually becomes second nature</a:t>
            </a:r>
          </a:p>
          <a:p>
            <a:pPr marL="571500" lvl="1" indent="0">
              <a:buSzPts val="2800"/>
              <a:buNone/>
            </a:pPr>
            <a:endParaRPr lang="en-US" dirty="0"/>
          </a:p>
          <a:p>
            <a:pPr>
              <a:buSzPts val="2800"/>
            </a:pPr>
            <a:r>
              <a:rPr lang="en-US" sz="3200" dirty="0"/>
              <a:t>Mental model of how programs execute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consists of a few deep concepts</a:t>
            </a:r>
          </a:p>
          <a:p>
            <a:pPr lvl="2">
              <a:buClr>
                <a:schemeClr val="tx1">
                  <a:lumMod val="50000"/>
                  <a:lumOff val="50000"/>
                </a:schemeClr>
              </a:buClr>
              <a:buSzPts val="2800"/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e.g.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what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is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 variable? a loop? a method? a reference?</a:t>
            </a:r>
          </a:p>
          <a:p>
            <a:pPr lvl="1">
              <a:buClr>
                <a:schemeClr val="tx1">
                  <a:lumMod val="50000"/>
                  <a:lumOff val="50000"/>
                </a:schemeClr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develop the skill of </a:t>
            </a:r>
            <a:r>
              <a:rPr lang="en-US" b="1" i="1" dirty="0">
                <a:solidFill>
                  <a:schemeClr val="tx1"/>
                </a:solidFill>
              </a:rPr>
              <a:t>tracing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the current state of a program</a:t>
            </a:r>
          </a:p>
          <a:p>
            <a:pPr lvl="2">
              <a:buSzPts val="2800"/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buSzPts val="2800"/>
            </a:pPr>
            <a:endParaRPr dirty="0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48C8210-4544-0F51-475E-050F78E82D41}"/>
              </a:ext>
            </a:extLst>
          </p:cNvPr>
          <p:cNvSpPr/>
          <p:nvPr/>
        </p:nvSpPr>
        <p:spPr>
          <a:xfrm>
            <a:off x="8256104" y="3710609"/>
            <a:ext cx="3750366" cy="9011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Key course takeaway!</a:t>
            </a:r>
          </a:p>
        </p:txBody>
      </p:sp>
    </p:spTree>
    <p:extLst>
      <p:ext uri="{BB962C8B-B14F-4D97-AF65-F5344CB8AC3E}">
        <p14:creationId xmlns:p14="http://schemas.microsoft.com/office/powerpoint/2010/main" val="2485083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>
          <a:extLst>
            <a:ext uri="{FF2B5EF4-FFF2-40B4-BE49-F238E27FC236}">
              <a16:creationId xmlns:a16="http://schemas.microsoft.com/office/drawing/2014/main" id="{05C937AE-EDFB-A809-7757-8A137ECE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>
            <a:extLst>
              <a:ext uri="{FF2B5EF4-FFF2-40B4-BE49-F238E27FC236}">
                <a16:creationId xmlns:a16="http://schemas.microsoft.com/office/drawing/2014/main" id="{229195AC-7E64-107F-EE68-5B6612D19F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Lecture Outline: Course Components &amp; Tools</a:t>
            </a:r>
            <a:endParaRPr dirty="0"/>
          </a:p>
        </p:txBody>
      </p:sp>
      <p:sp>
        <p:nvSpPr>
          <p:cNvPr id="284" name="Google Shape;284;p18">
            <a:extLst>
              <a:ext uri="{FF2B5EF4-FFF2-40B4-BE49-F238E27FC236}">
                <a16:creationId xmlns:a16="http://schemas.microsoft.com/office/drawing/2014/main" id="{06DF227E-B537-2D84-80B9-286A4EBB67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About this Course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Course Components &amp; Tools</a:t>
            </a:r>
            <a:endParaRPr b="1" dirty="0">
              <a:solidFill>
                <a:schemeClr val="accent5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Making the Most of this Class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Assignments and Grading</a:t>
            </a:r>
          </a:p>
        </p:txBody>
      </p:sp>
      <p:sp>
        <p:nvSpPr>
          <p:cNvPr id="285" name="Google Shape;285;p18" descr="Pointing to &quot;Course Components &amp; Tools&quot;">
            <a:extLst>
              <a:ext uri="{FF2B5EF4-FFF2-40B4-BE49-F238E27FC236}">
                <a16:creationId xmlns:a16="http://schemas.microsoft.com/office/drawing/2014/main" id="{2FA1A400-CFD0-B2B8-8E05-31F2CC28956A}"/>
              </a:ext>
            </a:extLst>
          </p:cNvPr>
          <p:cNvSpPr/>
          <p:nvPr/>
        </p:nvSpPr>
        <p:spPr>
          <a:xfrm rot="10800000">
            <a:off x="5283371" y="2373781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215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0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Course Components</a:t>
            </a:r>
            <a:endParaRPr dirty="0"/>
          </a:p>
        </p:txBody>
      </p:sp>
      <p:grpSp>
        <p:nvGrpSpPr>
          <p:cNvPr id="177" name="Google Shape;177;p10" descr="Lecture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29161" y="1513634"/>
            <a:ext cx="1745674" cy="427513"/>
            <a:chOff x="0" y="0"/>
            <a:chExt cx="1745673" cy="427512"/>
          </a:xfrm>
        </p:grpSpPr>
        <p:sp>
          <p:nvSpPr>
            <p:cNvPr id="178" name="Google Shape;178;p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FA823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10"/>
            <p:cNvSpPr txBox="1"/>
            <p:nvPr/>
          </p:nvSpPr>
          <p:spPr>
            <a:xfrm>
              <a:off x="66589" y="59888"/>
              <a:ext cx="1612494" cy="307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Montserrat" pitchFamily="2" charset="77"/>
                  <a:ea typeface="Montserrat"/>
                  <a:cs typeface="Montserrat"/>
                  <a:sym typeface="Montserrat"/>
                </a:rPr>
                <a:t>LECTURES</a:t>
              </a:r>
              <a:endParaRPr b="1" dirty="0">
                <a:latin typeface="Montserrat" pitchFamily="2" charset="77"/>
                <a:cs typeface="Calibri" panose="020F0502020204030204" pitchFamily="34" charset="0"/>
              </a:endParaRPr>
            </a:p>
          </p:txBody>
        </p:sp>
      </p:grpSp>
      <p:sp>
        <p:nvSpPr>
          <p:cNvPr id="180" name="Google Shape;180;p10"/>
          <p:cNvSpPr txBox="1"/>
          <p:nvPr/>
        </p:nvSpPr>
        <p:spPr>
          <a:xfrm>
            <a:off x="2559341" y="1558132"/>
            <a:ext cx="573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7" name="Google Shape;197;p10"/>
          <p:cNvSpPr txBox="1"/>
          <p:nvPr/>
        </p:nvSpPr>
        <p:spPr>
          <a:xfrm>
            <a:off x="629161" y="2003097"/>
            <a:ext cx="3863700" cy="163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82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We’re here!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82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Introduce concepts, practice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ideas, discuss applications.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B82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materials to prepare for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 each day. Due </a:t>
            </a: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before 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1" name="Google Shape;181;p10" descr="Sections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629160" y="3854953"/>
            <a:ext cx="1745675" cy="427514"/>
            <a:chOff x="0" y="0"/>
            <a:chExt cx="1745673" cy="427512"/>
          </a:xfrm>
        </p:grpSpPr>
        <p:sp>
          <p:nvSpPr>
            <p:cNvPr id="182" name="Google Shape;182;p10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solidFill>
              <a:srgbClr val="F7B731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10"/>
            <p:cNvSpPr txBox="1"/>
            <p:nvPr/>
          </p:nvSpPr>
          <p:spPr>
            <a:xfrm>
              <a:off x="66589" y="59888"/>
              <a:ext cx="1612494" cy="307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SECTIONS</a:t>
              </a:r>
              <a:endParaRPr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Google Shape;180;p10">
            <a:extLst>
              <a:ext uri="{FF2B5EF4-FFF2-40B4-BE49-F238E27FC236}">
                <a16:creationId xmlns:a16="http://schemas.microsoft.com/office/drawing/2014/main" id="{5593940F-2EDB-FE64-1BE4-28E62DAC8DD8}"/>
              </a:ext>
            </a:extLst>
          </p:cNvPr>
          <p:cNvSpPr txBox="1"/>
          <p:nvPr/>
        </p:nvSpPr>
        <p:spPr>
          <a:xfrm>
            <a:off x="2559341" y="3899452"/>
            <a:ext cx="573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x1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8" name="Google Shape;198;p10"/>
          <p:cNvSpPr txBox="1"/>
          <p:nvPr/>
        </p:nvSpPr>
        <p:spPr>
          <a:xfrm>
            <a:off x="629160" y="4348493"/>
            <a:ext cx="4683179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B7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Held in person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B7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 practice, reviews, applications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B7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 advice, how to be an effective student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B73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Preparation for quizzes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/ exams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A37572CD-D1B0-15E1-0619-38854F1249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9814" y="1360967"/>
            <a:ext cx="4881789" cy="5033321"/>
          </a:xfrm>
          <a:prstGeom prst="roundRect">
            <a:avLst>
              <a:gd name="adj" fmla="val 2878"/>
            </a:avLst>
          </a:prstGeom>
          <a:noFill/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4584690-7CF5-0566-9EB1-16F8BD0783C7}"/>
              </a:ext>
            </a:extLst>
          </p:cNvPr>
          <p:cNvSpPr txBox="1"/>
          <p:nvPr/>
        </p:nvSpPr>
        <p:spPr>
          <a:xfrm>
            <a:off x="4223951" y="6478296"/>
            <a:ext cx="11476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Meetings</a:t>
            </a:r>
          </a:p>
        </p:txBody>
      </p:sp>
      <p:grpSp>
        <p:nvGrpSpPr>
          <p:cNvPr id="7" name="Google Shape;181;p10" descr="Programming Assignments">
            <a:extLst>
              <a:ext uri="{FF2B5EF4-FFF2-40B4-BE49-F238E27FC236}">
                <a16:creationId xmlns:a16="http://schemas.microsoft.com/office/drawing/2014/main" id="{242D9399-E05A-9ADE-0443-BEAEFE8A600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708745" y="1513634"/>
            <a:ext cx="1745675" cy="427514"/>
            <a:chOff x="0" y="0"/>
            <a:chExt cx="1745673" cy="427512"/>
          </a:xfrm>
          <a:solidFill>
            <a:srgbClr val="53A1FF"/>
          </a:solidFill>
        </p:grpSpPr>
        <p:sp>
          <p:nvSpPr>
            <p:cNvPr id="8" name="Google Shape;182;p10">
              <a:extLst>
                <a:ext uri="{FF2B5EF4-FFF2-40B4-BE49-F238E27FC236}">
                  <a16:creationId xmlns:a16="http://schemas.microsoft.com/office/drawing/2014/main" id="{363CC68D-653B-9206-C439-8EF1B969F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3;p10">
              <a:extLst>
                <a:ext uri="{FF2B5EF4-FFF2-40B4-BE49-F238E27FC236}">
                  <a16:creationId xmlns:a16="http://schemas.microsoft.com/office/drawing/2014/main" id="{F68152DA-2741-3611-D34C-088F7D221332}"/>
                </a:ext>
              </a:extLst>
            </p:cNvPr>
            <p:cNvSpPr txBox="1"/>
            <p:nvPr/>
          </p:nvSpPr>
          <p:spPr>
            <a:xfrm>
              <a:off x="66589" y="13721"/>
              <a:ext cx="1612494" cy="400067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000" b="1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PROGRAMMING ASSIGNMENTS</a:t>
              </a:r>
              <a:endParaRPr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2" name="Google Shape;180;p10">
            <a:extLst>
              <a:ext uri="{FF2B5EF4-FFF2-40B4-BE49-F238E27FC236}">
                <a16:creationId xmlns:a16="http://schemas.microsoft.com/office/drawing/2014/main" id="{52E17A74-BFEE-6E5D-AB15-A78CDDFDE8CE}"/>
              </a:ext>
            </a:extLst>
          </p:cNvPr>
          <p:cNvSpPr txBox="1"/>
          <p:nvPr/>
        </p:nvSpPr>
        <p:spPr>
          <a:xfrm>
            <a:off x="7638924" y="1559144"/>
            <a:ext cx="573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x4</a:t>
            </a:r>
            <a:endParaRPr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Google Shape;201;p10">
            <a:extLst>
              <a:ext uri="{FF2B5EF4-FFF2-40B4-BE49-F238E27FC236}">
                <a16:creationId xmlns:a16="http://schemas.microsoft.com/office/drawing/2014/main" id="{CD1623DF-DE21-7995-0564-715C3F3BD000}"/>
              </a:ext>
            </a:extLst>
          </p:cNvPr>
          <p:cNvSpPr txBox="1"/>
          <p:nvPr/>
        </p:nvSpPr>
        <p:spPr>
          <a:xfrm>
            <a:off x="5708745" y="2004679"/>
            <a:ext cx="3096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A1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Structured assignments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A1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Programming in Java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A1FF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Applying &amp; implementing course concepts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oogle Shape;181;p10" descr="Creative Projects">
            <a:extLst>
              <a:ext uri="{FF2B5EF4-FFF2-40B4-BE49-F238E27FC236}">
                <a16:creationId xmlns:a16="http://schemas.microsoft.com/office/drawing/2014/main" id="{6F44E410-E883-EAAF-C25C-71EE43E233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152519" y="1513634"/>
            <a:ext cx="1745675" cy="427514"/>
            <a:chOff x="0" y="0"/>
            <a:chExt cx="1745673" cy="427512"/>
          </a:xfrm>
          <a:solidFill>
            <a:srgbClr val="0FBAB1"/>
          </a:solidFill>
        </p:grpSpPr>
        <p:sp>
          <p:nvSpPr>
            <p:cNvPr id="11" name="Google Shape;182;p10">
              <a:extLst>
                <a:ext uri="{FF2B5EF4-FFF2-40B4-BE49-F238E27FC236}">
                  <a16:creationId xmlns:a16="http://schemas.microsoft.com/office/drawing/2014/main" id="{C9105389-8A8F-9FA4-C1DB-0F383B3F9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83;p10">
              <a:extLst>
                <a:ext uri="{FF2B5EF4-FFF2-40B4-BE49-F238E27FC236}">
                  <a16:creationId xmlns:a16="http://schemas.microsoft.com/office/drawing/2014/main" id="{34450BC1-E5E8-8C3D-24E2-E31C93ACB1B5}"/>
                </a:ext>
              </a:extLst>
            </p:cNvPr>
            <p:cNvSpPr txBox="1"/>
            <p:nvPr/>
          </p:nvSpPr>
          <p:spPr>
            <a:xfrm>
              <a:off x="66589" y="90665"/>
              <a:ext cx="1612494" cy="24618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sz="1000" b="1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CREATIVE PROJECTS</a:t>
              </a:r>
              <a:endParaRPr sz="1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6" name="Google Shape;180;p10">
            <a:extLst>
              <a:ext uri="{FF2B5EF4-FFF2-40B4-BE49-F238E27FC236}">
                <a16:creationId xmlns:a16="http://schemas.microsoft.com/office/drawing/2014/main" id="{1D7BB901-1C3D-F717-F62E-C572C27B443D}"/>
              </a:ext>
            </a:extLst>
          </p:cNvPr>
          <p:cNvSpPr txBox="1"/>
          <p:nvPr/>
        </p:nvSpPr>
        <p:spPr>
          <a:xfrm>
            <a:off x="11081888" y="1559143"/>
            <a:ext cx="573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x4</a:t>
            </a:r>
            <a:endParaRPr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Google Shape;200;p10">
            <a:extLst>
              <a:ext uri="{FF2B5EF4-FFF2-40B4-BE49-F238E27FC236}">
                <a16:creationId xmlns:a16="http://schemas.microsoft.com/office/drawing/2014/main" id="{1B9E8856-1A52-EFE5-1D86-F6B4060BCFC4}"/>
              </a:ext>
            </a:extLst>
          </p:cNvPr>
          <p:cNvSpPr txBox="1"/>
          <p:nvPr/>
        </p:nvSpPr>
        <p:spPr>
          <a:xfrm>
            <a:off x="9152519" y="2010184"/>
            <a:ext cx="26715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BAB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More open-ended assignments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FBAB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Explore new ideas and applications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oogle Shape;181;p10" descr="Quizzes">
            <a:extLst>
              <a:ext uri="{FF2B5EF4-FFF2-40B4-BE49-F238E27FC236}">
                <a16:creationId xmlns:a16="http://schemas.microsoft.com/office/drawing/2014/main" id="{C86C8322-73C3-3F64-9DE3-9DDCF58900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5708744" y="3854953"/>
            <a:ext cx="1745675" cy="427514"/>
            <a:chOff x="0" y="0"/>
            <a:chExt cx="1745673" cy="427512"/>
          </a:xfrm>
          <a:solidFill>
            <a:srgbClr val="EF5777"/>
          </a:solidFill>
        </p:grpSpPr>
        <p:sp>
          <p:nvSpPr>
            <p:cNvPr id="18" name="Google Shape;182;p10">
              <a:extLst>
                <a:ext uri="{FF2B5EF4-FFF2-40B4-BE49-F238E27FC236}">
                  <a16:creationId xmlns:a16="http://schemas.microsoft.com/office/drawing/2014/main" id="{85CC54EC-99FC-605B-4D9E-E6A5E3866C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83;p10">
              <a:extLst>
                <a:ext uri="{FF2B5EF4-FFF2-40B4-BE49-F238E27FC236}">
                  <a16:creationId xmlns:a16="http://schemas.microsoft.com/office/drawing/2014/main" id="{E01DE7C9-F534-6DC2-51F9-DCF5BDDAE404}"/>
                </a:ext>
              </a:extLst>
            </p:cNvPr>
            <p:cNvSpPr txBox="1"/>
            <p:nvPr/>
          </p:nvSpPr>
          <p:spPr>
            <a:xfrm>
              <a:off x="66589" y="59888"/>
              <a:ext cx="1612494" cy="30773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QUIZZES</a:t>
              </a:r>
              <a:endParaRPr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7" name="Google Shape;180;p10">
            <a:extLst>
              <a:ext uri="{FF2B5EF4-FFF2-40B4-BE49-F238E27FC236}">
                <a16:creationId xmlns:a16="http://schemas.microsoft.com/office/drawing/2014/main" id="{7CEC6A52-A878-4464-5105-294958982A1D}"/>
              </a:ext>
            </a:extLst>
          </p:cNvPr>
          <p:cNvSpPr txBox="1"/>
          <p:nvPr/>
        </p:nvSpPr>
        <p:spPr>
          <a:xfrm>
            <a:off x="7638924" y="3899452"/>
            <a:ext cx="573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9" name="Google Shape;199;p10"/>
          <p:cNvSpPr txBox="1"/>
          <p:nvPr/>
        </p:nvSpPr>
        <p:spPr>
          <a:xfrm>
            <a:off x="5708744" y="4342214"/>
            <a:ext cx="26715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Taken in quiz section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45 minutes on paper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oogle Shape;181;p10" descr="Exam">
            <a:extLst>
              <a:ext uri="{FF2B5EF4-FFF2-40B4-BE49-F238E27FC236}">
                <a16:creationId xmlns:a16="http://schemas.microsoft.com/office/drawing/2014/main" id="{63605027-3449-250C-59E5-90739BC705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pSpPr/>
          <p:nvPr/>
        </p:nvGrpSpPr>
        <p:grpSpPr>
          <a:xfrm>
            <a:off x="9150717" y="3854953"/>
            <a:ext cx="1745675" cy="427514"/>
            <a:chOff x="0" y="0"/>
            <a:chExt cx="1745673" cy="427512"/>
          </a:xfrm>
          <a:solidFill>
            <a:srgbClr val="9D90D5"/>
          </a:solidFill>
        </p:grpSpPr>
        <p:sp>
          <p:nvSpPr>
            <p:cNvPr id="21" name="Google Shape;182;p10">
              <a:extLst>
                <a:ext uri="{FF2B5EF4-FFF2-40B4-BE49-F238E27FC236}">
                  <a16:creationId xmlns:a16="http://schemas.microsoft.com/office/drawing/2014/main" id="{FA90BAA1-68DD-586C-0325-37CDCE02C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0"/>
              <a:ext cx="1745673" cy="427512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83;p10">
              <a:extLst>
                <a:ext uri="{FF2B5EF4-FFF2-40B4-BE49-F238E27FC236}">
                  <a16:creationId xmlns:a16="http://schemas.microsoft.com/office/drawing/2014/main" id="{4043FC05-F9BE-7B54-55F3-C0C7BEDE2A6D}"/>
                </a:ext>
              </a:extLst>
            </p:cNvPr>
            <p:cNvSpPr txBox="1"/>
            <p:nvPr/>
          </p:nvSpPr>
          <p:spPr>
            <a:xfrm>
              <a:off x="66589" y="59888"/>
              <a:ext cx="1612494" cy="30773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Montserrat"/>
                <a:buNone/>
              </a:pPr>
              <a:r>
                <a:rPr lang="en-US" b="1" i="0" u="none" strike="noStrike" cap="none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EXAM</a:t>
              </a:r>
              <a:endParaRPr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8" name="Google Shape;180;p10">
            <a:extLst>
              <a:ext uri="{FF2B5EF4-FFF2-40B4-BE49-F238E27FC236}">
                <a16:creationId xmlns:a16="http://schemas.microsoft.com/office/drawing/2014/main" id="{5691CE31-DF01-95C3-6D64-10A8C3501433}"/>
              </a:ext>
            </a:extLst>
          </p:cNvPr>
          <p:cNvSpPr txBox="1"/>
          <p:nvPr/>
        </p:nvSpPr>
        <p:spPr>
          <a:xfrm>
            <a:off x="11078768" y="3899452"/>
            <a:ext cx="5736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x1</a:t>
            </a:r>
            <a:endParaRPr sz="16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6" name="Google Shape;206;p10"/>
          <p:cNvSpPr txBox="1"/>
          <p:nvPr/>
        </p:nvSpPr>
        <p:spPr>
          <a:xfrm>
            <a:off x="9150717" y="4342214"/>
            <a:ext cx="26715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90D5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Culminating exam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90D5"/>
              </a:buClr>
              <a:buSzPts val="2000"/>
              <a:buFont typeface="Arial"/>
              <a:buChar char="•"/>
            </a:pP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Thurs, June 11</a:t>
            </a:r>
            <a:r>
              <a:rPr lang="en-US" sz="2000" b="1" baseline="30000" dirty="0"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D90D5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"/>
                <a:cs typeface="Calibri"/>
                <a:sym typeface="Calibri"/>
              </a:rPr>
              <a:t>12:30 – 2:20 PM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366DEA2A-CB39-1DB3-516F-41B0113A9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53979" y="1364779"/>
            <a:ext cx="6148207" cy="4138134"/>
          </a:xfrm>
          <a:prstGeom prst="roundRect">
            <a:avLst>
              <a:gd name="adj" fmla="val 2878"/>
            </a:avLst>
          </a:prstGeom>
          <a:noFill/>
          <a:ln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E57E09-774B-C08B-593E-2A2A21FBE767}"/>
              </a:ext>
            </a:extLst>
          </p:cNvPr>
          <p:cNvSpPr txBox="1"/>
          <p:nvPr/>
        </p:nvSpPr>
        <p:spPr>
          <a:xfrm>
            <a:off x="9874076" y="5593578"/>
            <a:ext cx="18281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Graded Assignments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2" grpId="0"/>
      <p:bldP spid="36" grpId="0"/>
      <p:bldP spid="37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Course Website</a:t>
            </a:r>
            <a:endParaRPr dirty="0"/>
          </a:p>
        </p:txBody>
      </p:sp>
      <p:grpSp>
        <p:nvGrpSpPr>
          <p:cNvPr id="215" name="Google Shape;215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07375" y="1247578"/>
            <a:ext cx="5977249" cy="885659"/>
            <a:chOff x="-1" y="0"/>
            <a:chExt cx="5977248" cy="885657"/>
          </a:xfrm>
        </p:grpSpPr>
        <p:sp>
          <p:nvSpPr>
            <p:cNvPr id="216" name="Google Shape;216;p11"/>
            <p:cNvSpPr/>
            <p:nvPr/>
          </p:nvSpPr>
          <p:spPr>
            <a:xfrm>
              <a:off x="-1" y="0"/>
              <a:ext cx="5977248" cy="88565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Calibri"/>
                <a:buNone/>
              </a:pPr>
              <a:endParaRPr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11"/>
            <p:cNvSpPr txBox="1"/>
            <p:nvPr/>
          </p:nvSpPr>
          <p:spPr>
            <a:xfrm>
              <a:off x="45719" y="117708"/>
              <a:ext cx="58857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563C1"/>
                </a:buClr>
                <a:buSzPts val="3600"/>
                <a:buFont typeface="Calibri"/>
                <a:buNone/>
              </a:pPr>
              <a:r>
                <a:rPr lang="en-US" sz="3600" b="1" u="sng" dirty="0">
                  <a:solidFill>
                    <a:srgbClr val="0563C1"/>
                  </a:solidFill>
                  <a:latin typeface="Calibri"/>
                  <a:ea typeface="Calibri"/>
                  <a:cs typeface="Calibri"/>
                  <a:sym typeface="Calibri"/>
                  <a:hlinkClick r:id="rId3"/>
                </a:rPr>
                <a:t>cs.uw.edu/123</a:t>
              </a:r>
              <a:endParaRPr dirty="0">
                <a:solidFill>
                  <a:srgbClr val="0563C1"/>
                </a:solidFill>
              </a:endParaRPr>
            </a:p>
          </p:txBody>
        </p:sp>
      </p:grpSp>
      <p:pic>
        <p:nvPicPr>
          <p:cNvPr id="3" name="Picture 2" descr="screenshot of CSE 123 Spring 2026 course website &#10;https://courses.cs.washington.edu/courses/cse123/26sp/">
            <a:extLst>
              <a:ext uri="{FF2B5EF4-FFF2-40B4-BE49-F238E27FC236}">
                <a16:creationId xmlns:a16="http://schemas.microsoft.com/office/drawing/2014/main" id="{A6B6AF76-DB36-4044-8340-A445E823E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996" y="2161614"/>
            <a:ext cx="5925860" cy="3721989"/>
          </a:xfrm>
          <a:prstGeom prst="rect">
            <a:avLst/>
          </a:prstGeom>
        </p:spPr>
      </p:pic>
      <p:sp>
        <p:nvSpPr>
          <p:cNvPr id="221" name="Google Shape;221;p11"/>
          <p:cNvSpPr txBox="1"/>
          <p:nvPr/>
        </p:nvSpPr>
        <p:spPr>
          <a:xfrm>
            <a:off x="5955996" y="5829626"/>
            <a:ext cx="6636907" cy="92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Contains most course info – check frequently!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Announcements, Calendar, Lecture Slides, Office Hours schedule, </a:t>
            </a:r>
            <a:b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Staff Bios, Important Links </a:t>
            </a:r>
            <a:endParaRPr dirty="0"/>
          </a:p>
        </p:txBody>
      </p:sp>
      <p:sp>
        <p:nvSpPr>
          <p:cNvPr id="218" name="Google Shape;218;p11" descr="Syllabus can be accessed from the sidebar on the course website"/>
          <p:cNvSpPr/>
          <p:nvPr/>
        </p:nvSpPr>
        <p:spPr>
          <a:xfrm flipH="1">
            <a:off x="1203032" y="2372067"/>
            <a:ext cx="4962313" cy="2683800"/>
          </a:xfrm>
          <a:custGeom>
            <a:avLst/>
            <a:gdLst>
              <a:gd name="csX0" fmla="*/ 3773 w 21833"/>
              <a:gd name="csY0" fmla="*/ 0 h 21600"/>
              <a:gd name="csX1" fmla="*/ 21833 w 21833"/>
              <a:gd name="csY1" fmla="*/ 0 h 21600"/>
              <a:gd name="csX2" fmla="*/ 21833 w 21833"/>
              <a:gd name="csY2" fmla="*/ 21600 h 21600"/>
              <a:gd name="csX3" fmla="*/ 3773 w 21833"/>
              <a:gd name="csY3" fmla="*/ 21600 h 21600"/>
              <a:gd name="csX4" fmla="*/ 3773 w 21833"/>
              <a:gd name="csY4" fmla="*/ 18000 h 21600"/>
              <a:gd name="csX5" fmla="*/ 0 w 21833"/>
              <a:gd name="csY5" fmla="*/ 4090 h 21600"/>
              <a:gd name="csX6" fmla="*/ 3773 w 21833"/>
              <a:gd name="csY6" fmla="*/ 12600 h 21600"/>
              <a:gd name="csX7" fmla="*/ 3773 w 21833"/>
              <a:gd name="csY7" fmla="*/ 0 h 21600"/>
              <a:gd name="csX0" fmla="*/ 3773 w 21833"/>
              <a:gd name="csY0" fmla="*/ 0 h 21600"/>
              <a:gd name="csX1" fmla="*/ 21833 w 21833"/>
              <a:gd name="csY1" fmla="*/ 0 h 21600"/>
              <a:gd name="csX2" fmla="*/ 21833 w 21833"/>
              <a:gd name="csY2" fmla="*/ 21600 h 21600"/>
              <a:gd name="csX3" fmla="*/ 3773 w 21833"/>
              <a:gd name="csY3" fmla="*/ 21600 h 21600"/>
              <a:gd name="csX4" fmla="*/ 3773 w 21833"/>
              <a:gd name="csY4" fmla="*/ 18000 h 21600"/>
              <a:gd name="csX5" fmla="*/ 0 w 21833"/>
              <a:gd name="csY5" fmla="*/ 4090 h 21600"/>
              <a:gd name="csX6" fmla="*/ 3740 w 21833"/>
              <a:gd name="csY6" fmla="*/ 6031 h 21600"/>
              <a:gd name="csX7" fmla="*/ 3773 w 21833"/>
              <a:gd name="csY7" fmla="*/ 0 h 21600"/>
              <a:gd name="csX0" fmla="*/ 3773 w 21833"/>
              <a:gd name="csY0" fmla="*/ 0 h 21600"/>
              <a:gd name="csX1" fmla="*/ 21833 w 21833"/>
              <a:gd name="csY1" fmla="*/ 0 h 21600"/>
              <a:gd name="csX2" fmla="*/ 21833 w 21833"/>
              <a:gd name="csY2" fmla="*/ 21600 h 21600"/>
              <a:gd name="csX3" fmla="*/ 3773 w 21833"/>
              <a:gd name="csY3" fmla="*/ 21600 h 21600"/>
              <a:gd name="csX4" fmla="*/ 3773 w 21833"/>
              <a:gd name="csY4" fmla="*/ 9607 h 21600"/>
              <a:gd name="csX5" fmla="*/ 0 w 21833"/>
              <a:gd name="csY5" fmla="*/ 4090 h 21600"/>
              <a:gd name="csX6" fmla="*/ 3740 w 21833"/>
              <a:gd name="csY6" fmla="*/ 6031 h 21600"/>
              <a:gd name="csX7" fmla="*/ 3773 w 21833"/>
              <a:gd name="csY7" fmla="*/ 0 h 216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21833" h="21600" extrusionOk="0">
                <a:moveTo>
                  <a:pt x="3773" y="0"/>
                </a:moveTo>
                <a:lnTo>
                  <a:pt x="21833" y="0"/>
                </a:lnTo>
                <a:lnTo>
                  <a:pt x="21833" y="21600"/>
                </a:lnTo>
                <a:lnTo>
                  <a:pt x="3773" y="21600"/>
                </a:lnTo>
                <a:lnTo>
                  <a:pt x="3773" y="9607"/>
                </a:lnTo>
                <a:lnTo>
                  <a:pt x="0" y="4090"/>
                </a:lnTo>
                <a:lnTo>
                  <a:pt x="3740" y="6031"/>
                </a:lnTo>
                <a:cubicBezTo>
                  <a:pt x="3751" y="4021"/>
                  <a:pt x="3762" y="2010"/>
                  <a:pt x="3773" y="0"/>
                </a:cubicBezTo>
                <a:close/>
              </a:path>
            </a:pathLst>
          </a:custGeom>
          <a:solidFill>
            <a:srgbClr val="ECFAFA"/>
          </a:solidFill>
          <a:ln>
            <a:noFill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1"/>
          <p:cNvSpPr txBox="1"/>
          <p:nvPr/>
        </p:nvSpPr>
        <p:spPr>
          <a:xfrm>
            <a:off x="1029352" y="5294699"/>
            <a:ext cx="2221231" cy="37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Review the syllabus!</a:t>
            </a:r>
            <a:endParaRPr dirty="0"/>
          </a:p>
        </p:txBody>
      </p:sp>
      <p:pic>
        <p:nvPicPr>
          <p:cNvPr id="7" name="Picture 6" descr="screenshot of CSE 123 Spring 2026 syllabus&#10;https://courses.cs.washington.edu/courses/cse123/26sp/syllabus/">
            <a:extLst>
              <a:ext uri="{FF2B5EF4-FFF2-40B4-BE49-F238E27FC236}">
                <a16:creationId xmlns:a16="http://schemas.microsoft.com/office/drawing/2014/main" id="{337183C9-AB0A-4841-94E6-5166F061B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2052" y="2478202"/>
            <a:ext cx="3319211" cy="2471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/>
      <p:bldP spid="2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Other Course Tools</a:t>
            </a:r>
            <a:endParaRPr/>
          </a:p>
        </p:txBody>
      </p:sp>
      <p:pic>
        <p:nvPicPr>
          <p:cNvPr id="244" name="Google Shape;244;p13" descr="EdStem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727" y="1442538"/>
            <a:ext cx="1441002" cy="144100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3"/>
          <p:cNvSpPr txBox="1"/>
          <p:nvPr/>
        </p:nvSpPr>
        <p:spPr>
          <a:xfrm>
            <a:off x="575447" y="3126887"/>
            <a:ext cx="5553212" cy="3170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Ed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 &amp; Information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Discussion Board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(please ask &amp; answer!; anonymous option)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Announcements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Materials / Section Handouts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Assignments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Online IDE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Submit assignments</a:t>
            </a:r>
            <a:endParaRPr dirty="0"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View Feedback</a:t>
            </a:r>
            <a:endParaRPr dirty="0"/>
          </a:p>
        </p:txBody>
      </p:sp>
      <p:pic>
        <p:nvPicPr>
          <p:cNvPr id="247" name="Google Shape;247;p13" descr="My Digital Hand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7378" y="1247881"/>
            <a:ext cx="1959367" cy="579973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3"/>
          <p:cNvSpPr txBox="1"/>
          <p:nvPr/>
        </p:nvSpPr>
        <p:spPr>
          <a:xfrm>
            <a:off x="8937041" y="1247880"/>
            <a:ext cx="3433385" cy="701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My Digital Hand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Queueing in office hours</a:t>
            </a:r>
            <a:endParaRPr/>
          </a:p>
        </p:txBody>
      </p:sp>
      <p:pic>
        <p:nvPicPr>
          <p:cNvPr id="242" name="Google Shape;242;p13" descr="visual studio code logo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6272" y="2243375"/>
            <a:ext cx="1085399" cy="1085399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3"/>
          <p:cNvSpPr txBox="1"/>
          <p:nvPr/>
        </p:nvSpPr>
        <p:spPr>
          <a:xfrm>
            <a:off x="8937041" y="2375709"/>
            <a:ext cx="2283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VSCode</a:t>
            </a:r>
            <a:endParaRPr lang="en-US" sz="2000" b="1" dirty="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Develop offline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Visual debugger</a:t>
            </a:r>
            <a:endParaRPr dirty="0"/>
          </a:p>
        </p:txBody>
      </p:sp>
      <p:pic>
        <p:nvPicPr>
          <p:cNvPr id="2" name="Picture 2" descr="gradescope logo">
            <a:extLst>
              <a:ext uri="{FF2B5EF4-FFF2-40B4-BE49-F238E27FC236}">
                <a16:creationId xmlns:a16="http://schemas.microsoft.com/office/drawing/2014/main" id="{C08460FF-B084-5EBA-5A12-9CA4BD22F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629" y="3709221"/>
            <a:ext cx="1421079" cy="142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0" name="Google Shape;250;p13"/>
          <p:cNvSpPr txBox="1"/>
          <p:nvPr/>
        </p:nvSpPr>
        <p:spPr>
          <a:xfrm>
            <a:off x="8937041" y="3810622"/>
            <a:ext cx="25938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Gradescope</a:t>
            </a:r>
            <a:endParaRPr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Quiz and final exam grades</a:t>
            </a:r>
          </a:p>
        </p:txBody>
      </p:sp>
      <p:pic>
        <p:nvPicPr>
          <p:cNvPr id="252" name="Google Shape;252;p13" descr="slido log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638663" y="5510748"/>
            <a:ext cx="793012" cy="793012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3"/>
          <p:cNvSpPr txBox="1"/>
          <p:nvPr/>
        </p:nvSpPr>
        <p:spPr>
          <a:xfrm>
            <a:off x="8937041" y="5245534"/>
            <a:ext cx="2593651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Sli.do</a:t>
            </a:r>
            <a:endParaRPr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In-class activities </a:t>
            </a:r>
            <a:b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(ungraded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>
          <a:extLst>
            <a:ext uri="{FF2B5EF4-FFF2-40B4-BE49-F238E27FC236}">
              <a16:creationId xmlns:a16="http://schemas.microsoft.com/office/drawing/2014/main" id="{05C937AE-EDFB-A809-7757-8A137ECE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>
            <a:extLst>
              <a:ext uri="{FF2B5EF4-FFF2-40B4-BE49-F238E27FC236}">
                <a16:creationId xmlns:a16="http://schemas.microsoft.com/office/drawing/2014/main" id="{229195AC-7E64-107F-EE68-5B6612D19F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 fontScale="9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Lecture Outline: Making the Most of this Class</a:t>
            </a:r>
            <a:endParaRPr dirty="0"/>
          </a:p>
        </p:txBody>
      </p:sp>
      <p:sp>
        <p:nvSpPr>
          <p:cNvPr id="284" name="Google Shape;284;p18">
            <a:extLst>
              <a:ext uri="{FF2B5EF4-FFF2-40B4-BE49-F238E27FC236}">
                <a16:creationId xmlns:a16="http://schemas.microsoft.com/office/drawing/2014/main" id="{06DF227E-B537-2D84-80B9-286A4EBB67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About this Course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Course Components &amp; Tools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ts val="2400"/>
              <a:buFont typeface="Helvetica Neue"/>
              <a:buChar char="-"/>
            </a:pPr>
            <a:r>
              <a:rPr lang="en-US" sz="2400" b="1" dirty="0">
                <a:solidFill>
                  <a:schemeClr val="accent5"/>
                </a:solidFill>
              </a:rPr>
              <a:t>Making the Most of this Class</a:t>
            </a:r>
            <a:endParaRPr b="1" dirty="0">
              <a:solidFill>
                <a:schemeClr val="accent5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Assignments and Grading</a:t>
            </a:r>
          </a:p>
        </p:txBody>
      </p:sp>
      <p:sp>
        <p:nvSpPr>
          <p:cNvPr id="285" name="Google Shape;285;p18" descr="Pointing to &quot;Making the Most of this Class&quot;">
            <a:extLst>
              <a:ext uri="{FF2B5EF4-FFF2-40B4-BE49-F238E27FC236}">
                <a16:creationId xmlns:a16="http://schemas.microsoft.com/office/drawing/2014/main" id="{2FA1A400-CFD0-B2B8-8E05-31F2CC28956A}"/>
              </a:ext>
            </a:extLst>
          </p:cNvPr>
          <p:cNvSpPr/>
          <p:nvPr/>
        </p:nvSpPr>
        <p:spPr>
          <a:xfrm rot="10800000">
            <a:off x="5474440" y="2776389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4041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54CE17-BA21-00F2-7F8D-0AA49B44D87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5190" y="-759412"/>
            <a:ext cx="9666515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did you learn how to ride a bike?</a:t>
            </a:r>
          </a:p>
        </p:txBody>
      </p:sp>
      <p:pic>
        <p:nvPicPr>
          <p:cNvPr id="3" name="Bike" descr="A photo of a bicycle. This is used as a metaphor in the presentation: when you learn a bike, does it suffice to watch a ton of youtube videos of how to ride a bike? No! You need to do it yourself, and practice consistently and regularly!">
            <a:extLst>
              <a:ext uri="{FF2B5EF4-FFF2-40B4-BE49-F238E27FC236}">
                <a16:creationId xmlns:a16="http://schemas.microsoft.com/office/drawing/2014/main" id="{6D94411B-258C-1D04-952F-B61FE4DB8D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9997" y="571484"/>
            <a:ext cx="8572005" cy="5715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3905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Digression: A Pandemic Hobby</a:t>
            </a:r>
            <a:endParaRPr dirty="0"/>
          </a:p>
        </p:txBody>
      </p:sp>
      <p:sp>
        <p:nvSpPr>
          <p:cNvPr id="263" name="Google Shape;26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273937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i="1"/>
              <a:t>Amigurumi: </a:t>
            </a:r>
            <a:r>
              <a:rPr lang="en-US"/>
              <a:t>Japanese art of creating crocheted or knitted stuffed toys</a:t>
            </a:r>
            <a:endParaRPr i="1"/>
          </a:p>
        </p:txBody>
      </p:sp>
      <p:pic>
        <p:nvPicPr>
          <p:cNvPr id="266" name="Google Shape;266;p16" descr="Two of Brett’s Amigurumi penguins side-by-side. The one on the left is his first attempt, and is mush shorter, is inside-out and has inverted proportions."/>
          <p:cNvPicPr preferRelativeResize="0"/>
          <p:nvPr/>
        </p:nvPicPr>
        <p:blipFill rotWithShape="1">
          <a:blip r:embed="rId3">
            <a:alphaModFix/>
          </a:blip>
          <a:srcRect l="14269" t="9557" r="15276" b="13343"/>
          <a:stretch/>
        </p:blipFill>
        <p:spPr>
          <a:xfrm>
            <a:off x="4946470" y="2534196"/>
            <a:ext cx="6165668" cy="3187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6" descr="Woobles penguin"/>
          <p:cNvPicPr preferRelativeResize="0"/>
          <p:nvPr/>
        </p:nvPicPr>
        <p:blipFill rotWithShape="1">
          <a:blip r:embed="rId4">
            <a:alphaModFix/>
          </a:blip>
          <a:srcRect l="14000" t="23600" r="4997"/>
          <a:stretch/>
        </p:blipFill>
        <p:spPr>
          <a:xfrm>
            <a:off x="838200" y="2534196"/>
            <a:ext cx="3372312" cy="3180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56;p15">
            <a:extLst>
              <a:ext uri="{FF2B5EF4-FFF2-40B4-BE49-F238E27FC236}">
                <a16:creationId xmlns:a16="http://schemas.microsoft.com/office/drawing/2014/main" id="{7EF4DBB4-B251-A571-5C8C-E6E12F1FD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5418" t="9557" r="15276" b="13343"/>
          <a:stretch/>
        </p:blipFill>
        <p:spPr>
          <a:xfrm>
            <a:off x="7672334" y="2534196"/>
            <a:ext cx="3439803" cy="3187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How Learning Works</a:t>
            </a:r>
            <a:endParaRPr/>
          </a:p>
        </p:txBody>
      </p:sp>
      <p:sp>
        <p:nvSpPr>
          <p:cNvPr id="291" name="Google Shape;291;p19"/>
          <p:cNvSpPr txBox="1">
            <a:spLocks noGrp="1"/>
          </p:cNvSpPr>
          <p:nvPr>
            <p:ph type="body" idx="1"/>
          </p:nvPr>
        </p:nvSpPr>
        <p:spPr>
          <a:xfrm>
            <a:off x="838200" y="1371599"/>
            <a:ext cx="10515600" cy="535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</a:pPr>
            <a:r>
              <a:rPr lang="en-US" sz="2500" dirty="0"/>
              <a:t>Learning requires </a:t>
            </a:r>
            <a:r>
              <a:rPr lang="en-US" sz="2500" b="1" dirty="0"/>
              <a:t>active participation</a:t>
            </a:r>
            <a:r>
              <a:rPr lang="en-US" b="1" dirty="0"/>
              <a:t> </a:t>
            </a:r>
            <a:r>
              <a:rPr lang="en-US" sz="2500" dirty="0"/>
              <a:t>in the process. It’s not as simple as sitting and listening to someone talk at you.</a:t>
            </a:r>
            <a:endParaRPr dirty="0"/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-"/>
            </a:pPr>
            <a:r>
              <a:rPr lang="en-US" sz="2200" dirty="0"/>
              <a:t>Requires </a:t>
            </a:r>
            <a:r>
              <a:rPr lang="en-US" sz="2500" b="1" dirty="0"/>
              <a:t>deliberate practice</a:t>
            </a:r>
            <a:r>
              <a:rPr lang="en-US" b="1" dirty="0"/>
              <a:t> </a:t>
            </a:r>
            <a:r>
              <a:rPr lang="en-US" sz="2200" dirty="0"/>
              <a:t>in </a:t>
            </a:r>
            <a:r>
              <a:rPr lang="en-US" sz="2500" b="1" dirty="0"/>
              <a:t>learning by doing</a:t>
            </a:r>
            <a:endParaRPr sz="2500" dirty="0"/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-"/>
            </a:pPr>
            <a:r>
              <a:rPr lang="en-US" sz="2200" dirty="0"/>
              <a:t>Benefits from </a:t>
            </a:r>
            <a:r>
              <a:rPr lang="en-US" sz="2500" b="1" dirty="0"/>
              <a:t>collaborative learning</a:t>
            </a:r>
            <a:endParaRPr dirty="0"/>
          </a:p>
        </p:txBody>
      </p:sp>
      <p:pic>
        <p:nvPicPr>
          <p:cNvPr id="292" name="Google Shape;292;p19" descr="Picture 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938" y="4244247"/>
            <a:ext cx="3725308" cy="248430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9"/>
          <p:cNvSpPr txBox="1"/>
          <p:nvPr/>
        </p:nvSpPr>
        <p:spPr>
          <a:xfrm>
            <a:off x="838200" y="2936400"/>
            <a:ext cx="9976500" cy="2750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Hybrid classroom model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Asks you to do some preparation before class in the form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readings and practice problems.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lvl="2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-"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Should take ~30 minutes outside of class per lesson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 will start with brief recap, then pick up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where the reading and practice problems leave off.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Attendance isn’t graded, but showing up and trying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the first step in succeeding in the class!</a:t>
            </a: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9"/>
          <p:cNvSpPr txBox="1"/>
          <p:nvPr/>
        </p:nvSpPr>
        <p:spPr>
          <a:xfrm>
            <a:off x="838200" y="5559600"/>
            <a:ext cx="6520500" cy="11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28600" lvl="0" indent="-228600" algn="l" rtl="0">
              <a:lnSpc>
                <a:spcPct val="81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Pre-class materials are ungraded, but…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lvl="1" indent="-228600" algn="l" rtl="0">
              <a:lnSpc>
                <a:spcPct val="81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Char char="-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It’s okay if you find them challenging! That means</a:t>
            </a:r>
            <a:b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are learning!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266;p16" descr="Two of Brett’s Amigurumi penguins side-by-side. The one on the left is his first attempt, and is mush shorter, is inside-out and has inverted proportions.">
            <a:extLst>
              <a:ext uri="{FF2B5EF4-FFF2-40B4-BE49-F238E27FC236}">
                <a16:creationId xmlns:a16="http://schemas.microsoft.com/office/drawing/2014/main" id="{60BD7377-80F3-9016-C844-AF14E9F2DD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4269" t="9557" r="15276" b="13343"/>
          <a:stretch/>
        </p:blipFill>
        <p:spPr>
          <a:xfrm>
            <a:off x="8695111" y="2784002"/>
            <a:ext cx="3231673" cy="1739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>
          <a:extLst>
            <a:ext uri="{FF2B5EF4-FFF2-40B4-BE49-F238E27FC236}">
              <a16:creationId xmlns:a16="http://schemas.microsoft.com/office/drawing/2014/main" id="{6925273C-70D4-31AF-05BB-BB29A67B5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1">
            <a:extLst>
              <a:ext uri="{FF2B5EF4-FFF2-40B4-BE49-F238E27FC236}">
                <a16:creationId xmlns:a16="http://schemas.microsoft.com/office/drawing/2014/main" id="{E576B242-D74A-4CDE-8A3B-501E021566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Learning Pattern</a:t>
            </a:r>
            <a:endParaRPr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A2A06-2AE9-1C83-74AC-72E032ABA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19201"/>
            <a:ext cx="10515600" cy="554934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Pre-class Work</a:t>
            </a:r>
          </a:p>
          <a:p>
            <a:pPr lvl="1"/>
            <a:r>
              <a:rPr lang="en-US" dirty="0"/>
              <a:t>Your first introduction to a topic</a:t>
            </a:r>
          </a:p>
          <a:p>
            <a:pPr lvl="1"/>
            <a:r>
              <a:rPr lang="en-US" dirty="0"/>
              <a:t>Interactive components</a:t>
            </a:r>
          </a:p>
          <a:p>
            <a:r>
              <a:rPr lang="en-US" dirty="0"/>
              <a:t>In-class lessons</a:t>
            </a:r>
          </a:p>
          <a:p>
            <a:pPr lvl="1"/>
            <a:r>
              <a:rPr lang="en-US" dirty="0"/>
              <a:t>Recap of pre-class work</a:t>
            </a:r>
          </a:p>
          <a:p>
            <a:pPr lvl="1"/>
            <a:r>
              <a:rPr lang="en-US" dirty="0"/>
              <a:t>Further instruction from where it left off</a:t>
            </a:r>
          </a:p>
          <a:p>
            <a:pPr lvl="1"/>
            <a:r>
              <a:rPr lang="en-US" dirty="0"/>
              <a:t>Interactive components</a:t>
            </a:r>
          </a:p>
          <a:p>
            <a:r>
              <a:rPr lang="en-US" dirty="0"/>
              <a:t>Section</a:t>
            </a:r>
          </a:p>
          <a:p>
            <a:pPr lvl="1"/>
            <a:r>
              <a:rPr lang="en-US" dirty="0"/>
              <a:t>Review, restate, rephrase content</a:t>
            </a:r>
          </a:p>
          <a:p>
            <a:pPr lvl="1"/>
            <a:r>
              <a:rPr lang="en-US" dirty="0"/>
              <a:t>Very interactive</a:t>
            </a:r>
          </a:p>
          <a:p>
            <a:r>
              <a:rPr lang="en-US" dirty="0"/>
              <a:t>Homework</a:t>
            </a:r>
          </a:p>
          <a:p>
            <a:pPr lvl="1"/>
            <a:r>
              <a:rPr lang="en-US" dirty="0"/>
              <a:t>Learn by applying</a:t>
            </a:r>
          </a:p>
          <a:p>
            <a:pPr lvl="1"/>
            <a:r>
              <a:rPr lang="en-US" dirty="0"/>
              <a:t>Help when you need it!</a:t>
            </a:r>
          </a:p>
          <a:p>
            <a:r>
              <a:rPr lang="en-US" dirty="0"/>
              <a:t>Quizzes/Final Exam</a:t>
            </a:r>
          </a:p>
          <a:p>
            <a:pPr lvl="1"/>
            <a:r>
              <a:rPr lang="en-US" dirty="0"/>
              <a:t>Show us what you’ve learned</a:t>
            </a:r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BB7711-636C-0633-D88D-BB02EA7CE980}"/>
              </a:ext>
            </a:extLst>
          </p:cNvPr>
          <p:cNvSpPr txBox="1"/>
          <p:nvPr/>
        </p:nvSpPr>
        <p:spPr>
          <a:xfrm>
            <a:off x="6858000" y="1581727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D6EE24-BEC5-5CE9-4849-1FDE1D9CBC1D}"/>
              </a:ext>
            </a:extLst>
          </p:cNvPr>
          <p:cNvSpPr txBox="1"/>
          <p:nvPr/>
        </p:nvSpPr>
        <p:spPr>
          <a:xfrm>
            <a:off x="6858000" y="1944253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C309CA-537F-6F35-7D61-E83C58DEA970}"/>
              </a:ext>
            </a:extLst>
          </p:cNvPr>
          <p:cNvSpPr txBox="1"/>
          <p:nvPr/>
        </p:nvSpPr>
        <p:spPr>
          <a:xfrm>
            <a:off x="6858000" y="2906944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EA71A-52EB-9C88-704E-27B21754EA41}"/>
              </a:ext>
            </a:extLst>
          </p:cNvPr>
          <p:cNvSpPr txBox="1"/>
          <p:nvPr/>
        </p:nvSpPr>
        <p:spPr>
          <a:xfrm>
            <a:off x="6858000" y="3419061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F9E507-309F-7342-CCE7-B783DB5B5292}"/>
              </a:ext>
            </a:extLst>
          </p:cNvPr>
          <p:cNvSpPr txBox="1"/>
          <p:nvPr/>
        </p:nvSpPr>
        <p:spPr>
          <a:xfrm>
            <a:off x="6882790" y="4091928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484E51-6ABB-9B4C-DE46-A0942BDE1694}"/>
              </a:ext>
            </a:extLst>
          </p:cNvPr>
          <p:cNvSpPr txBox="1"/>
          <p:nvPr/>
        </p:nvSpPr>
        <p:spPr>
          <a:xfrm>
            <a:off x="6858000" y="4454454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287DF2-4F30-8850-C388-C530FFE28F37}"/>
              </a:ext>
            </a:extLst>
          </p:cNvPr>
          <p:cNvSpPr txBox="1"/>
          <p:nvPr/>
        </p:nvSpPr>
        <p:spPr>
          <a:xfrm>
            <a:off x="6858000" y="5237855"/>
            <a:ext cx="2358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Assessment</a:t>
            </a:r>
          </a:p>
          <a:p>
            <a:endParaRPr lang="en-US" sz="20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70513F-848B-F303-79A7-812DEC4DF893}"/>
              </a:ext>
            </a:extLst>
          </p:cNvPr>
          <p:cNvSpPr txBox="1"/>
          <p:nvPr/>
        </p:nvSpPr>
        <p:spPr>
          <a:xfrm>
            <a:off x="6858000" y="5617200"/>
            <a:ext cx="1319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34D9B8-6748-8FA0-6FFB-35518B02E80A}"/>
              </a:ext>
            </a:extLst>
          </p:cNvPr>
          <p:cNvSpPr txBox="1"/>
          <p:nvPr/>
        </p:nvSpPr>
        <p:spPr>
          <a:xfrm>
            <a:off x="6858000" y="6320273"/>
            <a:ext cx="1420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Assessment</a:t>
            </a:r>
          </a:p>
        </p:txBody>
      </p:sp>
    </p:spTree>
    <p:extLst>
      <p:ext uri="{BB962C8B-B14F-4D97-AF65-F5344CB8AC3E}">
        <p14:creationId xmlns:p14="http://schemas.microsoft.com/office/powerpoint/2010/main" val="108186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>
          <a:extLst>
            <a:ext uri="{FF2B5EF4-FFF2-40B4-BE49-F238E27FC236}">
              <a16:creationId xmlns:a16="http://schemas.microsoft.com/office/drawing/2014/main" id="{05C937AE-EDFB-A809-7757-8A137ECE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>
            <a:extLst>
              <a:ext uri="{FF2B5EF4-FFF2-40B4-BE49-F238E27FC236}">
                <a16:creationId xmlns:a16="http://schemas.microsoft.com/office/drawing/2014/main" id="{229195AC-7E64-107F-EE68-5B6612D19F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Lecture Outline: Introductions</a:t>
            </a:r>
            <a:endParaRPr dirty="0"/>
          </a:p>
        </p:txBody>
      </p:sp>
      <p:sp>
        <p:nvSpPr>
          <p:cNvPr id="284" name="Google Shape;284;p18">
            <a:extLst>
              <a:ext uri="{FF2B5EF4-FFF2-40B4-BE49-F238E27FC236}">
                <a16:creationId xmlns:a16="http://schemas.microsoft.com/office/drawing/2014/main" id="{06DF227E-B537-2D84-80B9-286A4EBB67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1" i="0" u="none" strike="noStrike" cap="none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b="1" dirty="0">
              <a:solidFill>
                <a:schemeClr val="accent5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About this Course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Course Components &amp; Tools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Making the Most of this Class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Assignments and Grading</a:t>
            </a:r>
          </a:p>
        </p:txBody>
      </p:sp>
      <p:sp>
        <p:nvSpPr>
          <p:cNvPr id="285" name="Google Shape;285;p18" descr="Pointing to &quot;Introductions&quot;">
            <a:extLst>
              <a:ext uri="{FF2B5EF4-FFF2-40B4-BE49-F238E27FC236}">
                <a16:creationId xmlns:a16="http://schemas.microsoft.com/office/drawing/2014/main" id="{2FA1A400-CFD0-B2B8-8E05-31F2CC28956A}"/>
              </a:ext>
            </a:extLst>
          </p:cNvPr>
          <p:cNvSpPr/>
          <p:nvPr/>
        </p:nvSpPr>
        <p:spPr>
          <a:xfrm rot="10800000">
            <a:off x="3256678" y="1438910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72524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523AE-7C73-2326-1147-A4BEAE6D7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in CSE 123: Live Support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02048-1995-9AC4-3D55-149587301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37358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Programming is hard! We </a:t>
            </a:r>
            <a:r>
              <a:rPr lang="en-US" b="1" dirty="0"/>
              <a:t>want</a:t>
            </a:r>
            <a:r>
              <a:rPr lang="en-US" dirty="0"/>
              <a:t> to give you collaborative support!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Introductory Programming Lab</a:t>
            </a:r>
            <a:r>
              <a:rPr lang="en-US" dirty="0"/>
              <a:t> (TA Office Hours) – starting Week 2</a:t>
            </a:r>
          </a:p>
          <a:p>
            <a:r>
              <a:rPr lang="en-US" dirty="0"/>
              <a:t>&gt; 40 hours/week (and </a:t>
            </a:r>
            <a:r>
              <a:rPr lang="en-US" u="sng" dirty="0"/>
              <a:t>highly rated</a:t>
            </a:r>
            <a:r>
              <a:rPr lang="en-US" dirty="0"/>
              <a:t> in the class!)</a:t>
            </a:r>
          </a:p>
          <a:p>
            <a:r>
              <a:rPr lang="en-US" dirty="0"/>
              <a:t>Face-to-face help from TAs on </a:t>
            </a:r>
            <a:r>
              <a:rPr lang="en-US" b="1" dirty="0"/>
              <a:t>any</a:t>
            </a:r>
            <a:r>
              <a:rPr lang="en-US" dirty="0"/>
              <a:t> course questions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Instructor </a:t>
            </a:r>
            <a:r>
              <a:rPr lang="en-US" b="1"/>
              <a:t>Office Hours</a:t>
            </a:r>
            <a:endParaRPr lang="en-US" dirty="0"/>
          </a:p>
          <a:p>
            <a:r>
              <a:rPr lang="en-US" dirty="0"/>
              <a:t>Great for things from lecture, personal questions, or just saying hi</a:t>
            </a:r>
          </a:p>
        </p:txBody>
      </p:sp>
    </p:spTree>
    <p:extLst>
      <p:ext uri="{BB962C8B-B14F-4D97-AF65-F5344CB8AC3E}">
        <p14:creationId xmlns:p14="http://schemas.microsoft.com/office/powerpoint/2010/main" val="362984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323E9-54F0-DF3C-5D83-57830633D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EBF35-E865-C244-B091-89B07933E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in CSE 123: Async Support Systems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DF02BE-432D-19EF-4C7F-09CAC3AD6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37358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b="1" dirty="0"/>
              <a:t>Ed Board</a:t>
            </a:r>
          </a:p>
          <a:p>
            <a:r>
              <a:rPr lang="en-US" dirty="0"/>
              <a:t>Best for content and logistics questions – 395 of you &gt;&gt; 40 of us!!</a:t>
            </a:r>
          </a:p>
          <a:p>
            <a:r>
              <a:rPr lang="en-US" dirty="0"/>
              <a:t>Encourage public posts, except for things about </a:t>
            </a:r>
            <a:r>
              <a:rPr lang="en-US" b="1" dirty="0"/>
              <a:t>your</a:t>
            </a:r>
            <a:r>
              <a:rPr lang="en-US" dirty="0"/>
              <a:t> graded work</a:t>
            </a:r>
          </a:p>
          <a:p>
            <a:r>
              <a:rPr lang="en-US" dirty="0"/>
              <a:t>Answer other students’ questions – great way to learn!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b="1" dirty="0"/>
              <a:t>Email</a:t>
            </a:r>
          </a:p>
          <a:p>
            <a:r>
              <a:rPr lang="en-US" dirty="0"/>
              <a:t>Best for personal circumstances and/or private questions</a:t>
            </a:r>
          </a:p>
          <a:p>
            <a:r>
              <a:rPr lang="en-US" dirty="0"/>
              <a:t>If unsure, always feel free to email Miya</a:t>
            </a:r>
          </a:p>
          <a:p>
            <a:pPr lvl="1"/>
            <a:r>
              <a:rPr lang="en-US" dirty="0"/>
              <a:t>May politely ask you to post on Ed instead!</a:t>
            </a:r>
          </a:p>
          <a:p>
            <a:r>
              <a:rPr lang="en-US" dirty="0"/>
              <a:t>For emails, </a:t>
            </a:r>
            <a:r>
              <a:rPr lang="en-US" b="1" dirty="0"/>
              <a:t>please use your UW email</a:t>
            </a:r>
            <a:r>
              <a:rPr lang="en-US" dirty="0"/>
              <a:t> (protecting student privacy!) </a:t>
            </a:r>
          </a:p>
        </p:txBody>
      </p:sp>
    </p:spTree>
    <p:extLst>
      <p:ext uri="{BB962C8B-B14F-4D97-AF65-F5344CB8AC3E}">
        <p14:creationId xmlns:p14="http://schemas.microsoft.com/office/powerpoint/2010/main" val="367975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7FB9A-2B38-78FE-F0F5-9653D5054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1D09C-E624-5100-D1D9-DC811E10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Around 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48F94-8255-98C4-19AC-3D6F5C247A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b="1" dirty="0"/>
              <a:t>College is challenging</a:t>
            </a:r>
            <a:r>
              <a:rPr lang="en-US" sz="2400" dirty="0"/>
              <a:t> and CSE 123 isn’t your only class.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400" b="1" dirty="0"/>
              <a:t>Life is unpredictable</a:t>
            </a:r>
            <a:r>
              <a:rPr lang="en-US" sz="2400" dirty="0"/>
              <a:t> and things happen. </a:t>
            </a:r>
          </a:p>
          <a:p>
            <a:pPr marL="114300" indent="0">
              <a:buNone/>
            </a:pPr>
            <a:endParaRPr lang="en-US" sz="2400" dirty="0"/>
          </a:p>
          <a:p>
            <a:pPr marL="114300" indent="0">
              <a:buNone/>
            </a:pPr>
            <a:r>
              <a:rPr lang="en-US" sz="2400" b="1" dirty="0"/>
              <a:t>We can’t leave the impacts of the world around us </a:t>
            </a:r>
            <a:r>
              <a:rPr lang="en-US" sz="2400" dirty="0"/>
              <a:t>at the classroom door.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2ED2F-7EEE-29EA-D2D5-16B5D50F624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2C9DF0-1272-7DB0-2088-E84B67585D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80448" y="4220927"/>
            <a:ext cx="4652060" cy="2325727"/>
            <a:chOff x="1280448" y="4220927"/>
            <a:chExt cx="4652060" cy="2325727"/>
          </a:xfrm>
        </p:grpSpPr>
        <p:grpSp>
          <p:nvGrpSpPr>
            <p:cNvPr id="6" name="Google Shape;177;p10" descr="Lectures">
              <a:extLst>
                <a:ext uri="{FF2B5EF4-FFF2-40B4-BE49-F238E27FC236}">
                  <a16:creationId xmlns:a16="http://schemas.microsoft.com/office/drawing/2014/main" id="{3F6361BE-4445-C2E1-6D00-8E76536DB5E0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2733641" y="4220927"/>
              <a:ext cx="1745674" cy="427513"/>
              <a:chOff x="0" y="0"/>
              <a:chExt cx="1745673" cy="427512"/>
            </a:xfrm>
            <a:solidFill>
              <a:schemeClr val="accent3"/>
            </a:solidFill>
          </p:grpSpPr>
          <p:sp>
            <p:nvSpPr>
              <p:cNvPr id="7" name="Google Shape;178;p10">
                <a:extLst>
                  <a:ext uri="{FF2B5EF4-FFF2-40B4-BE49-F238E27FC236}">
                    <a16:creationId xmlns:a16="http://schemas.microsoft.com/office/drawing/2014/main" id="{99C84E49-2C73-B5C9-2E76-A48FB42AA93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745673" cy="427512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" name="Google Shape;179;p10">
                <a:extLst>
                  <a:ext uri="{FF2B5EF4-FFF2-40B4-BE49-F238E27FC236}">
                    <a16:creationId xmlns:a16="http://schemas.microsoft.com/office/drawing/2014/main" id="{C7ECF45D-56E6-3983-5198-8AB1AFBCD69F}"/>
                  </a:ext>
                </a:extLst>
              </p:cNvPr>
              <p:cNvSpPr txBox="1"/>
              <p:nvPr/>
            </p:nvSpPr>
            <p:spPr>
              <a:xfrm>
                <a:off x="66589" y="59888"/>
                <a:ext cx="1612494" cy="30773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Montserrat"/>
                  <a:buNone/>
                </a:pPr>
                <a:r>
                  <a:rPr lang="en-US" b="1" i="0" u="none" strike="noStrike" cap="none" dirty="0">
                    <a:solidFill>
                      <a:srgbClr val="FFFFFF"/>
                    </a:solidFill>
                    <a:latin typeface="Montserrat" pitchFamily="2" charset="77"/>
                    <a:ea typeface="Montserrat"/>
                    <a:cs typeface="Montserrat"/>
                    <a:sym typeface="Montserrat"/>
                  </a:rPr>
                  <a:t>OUR POLICIES</a:t>
                </a:r>
                <a:endParaRPr b="1" dirty="0">
                  <a:latin typeface="Montserrat" pitchFamily="2" charset="7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A73F2C-5967-38A3-9136-FC5484C95A77}"/>
                </a:ext>
              </a:extLst>
            </p:cNvPr>
            <p:cNvSpPr txBox="1"/>
            <p:nvPr/>
          </p:nvSpPr>
          <p:spPr>
            <a:xfrm>
              <a:off x="1280448" y="4915438"/>
              <a:ext cx="4652060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Our course policies are </a:t>
              </a:r>
              <a:r>
                <a:rPr 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designed for flexibility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pPr marL="698500" lvl="1" indent="-229234">
                <a:spcBef>
                  <a:spcPts val="280"/>
                </a:spcBef>
                <a:buSzPct val="100000"/>
                <a:buFont typeface="Arial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Resubmissions</a:t>
              </a:r>
            </a:p>
            <a:p>
              <a:pPr marL="698500" lvl="1" indent="-229234">
                <a:spcBef>
                  <a:spcPts val="280"/>
                </a:spcBef>
                <a:buSzPct val="100000"/>
                <a:buFont typeface="Arial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Dropping quiz/exam problems</a:t>
              </a:r>
            </a:p>
            <a:p>
              <a:pPr marL="698500" lvl="1" indent="-229234">
                <a:spcBef>
                  <a:spcPts val="280"/>
                </a:spcBef>
                <a:buSzPct val="100000"/>
                <a:buFont typeface="Arial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Asynchronous help</a:t>
              </a:r>
            </a:p>
            <a:p>
              <a:pPr marL="698500" lvl="1" indent="-229234">
                <a:spcBef>
                  <a:spcPts val="280"/>
                </a:spcBef>
                <a:buSzPct val="100000"/>
                <a:buFont typeface="Arial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  <a:sym typeface="Calibri"/>
                </a:rPr>
                <a:t>Lecture recordings</a:t>
              </a:r>
              <a:endParaRPr lang="en-US" sz="18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95EACF-2A69-6269-2120-B60EA07EC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59492" y="4220926"/>
            <a:ext cx="4652060" cy="2171840"/>
            <a:chOff x="6259492" y="4220926"/>
            <a:chExt cx="4652060" cy="2171840"/>
          </a:xfrm>
        </p:grpSpPr>
        <p:grpSp>
          <p:nvGrpSpPr>
            <p:cNvPr id="9" name="Google Shape;177;p10" descr="Lectures">
              <a:extLst>
                <a:ext uri="{FF2B5EF4-FFF2-40B4-BE49-F238E27FC236}">
                  <a16:creationId xmlns:a16="http://schemas.microsoft.com/office/drawing/2014/main" id="{947133F0-F461-1662-44B7-AD7080FF67A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7712687" y="4220926"/>
              <a:ext cx="1745674" cy="427513"/>
              <a:chOff x="0" y="0"/>
              <a:chExt cx="1745673" cy="427512"/>
            </a:xfrm>
            <a:solidFill>
              <a:schemeClr val="accent5"/>
            </a:solidFill>
          </p:grpSpPr>
          <p:sp>
            <p:nvSpPr>
              <p:cNvPr id="10" name="Google Shape;178;p10">
                <a:extLst>
                  <a:ext uri="{FF2B5EF4-FFF2-40B4-BE49-F238E27FC236}">
                    <a16:creationId xmlns:a16="http://schemas.microsoft.com/office/drawing/2014/main" id="{3B24EEB5-78FA-451D-6A97-C879CC916FE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745673" cy="427512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179;p10">
                <a:extLst>
                  <a:ext uri="{FF2B5EF4-FFF2-40B4-BE49-F238E27FC236}">
                    <a16:creationId xmlns:a16="http://schemas.microsoft.com/office/drawing/2014/main" id="{1FCA6559-4F62-04A2-06C8-0BA00D9FF960}"/>
                  </a:ext>
                </a:extLst>
              </p:cNvPr>
              <p:cNvSpPr txBox="1"/>
              <p:nvPr/>
            </p:nvSpPr>
            <p:spPr>
              <a:xfrm>
                <a:off x="66589" y="59888"/>
                <a:ext cx="1612494" cy="30773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Montserrat"/>
                  <a:buNone/>
                </a:pPr>
                <a:r>
                  <a:rPr lang="en-US" b="1" i="0" u="none" strike="noStrike" cap="none" dirty="0">
                    <a:solidFill>
                      <a:srgbClr val="FFFFFF"/>
                    </a:solidFill>
                    <a:latin typeface="Montserrat" pitchFamily="2" charset="77"/>
                    <a:ea typeface="Montserrat"/>
                    <a:cs typeface="Montserrat"/>
                    <a:sym typeface="Montserrat"/>
                  </a:rPr>
                  <a:t>SUPPORT</a:t>
                </a:r>
                <a:endParaRPr b="1" dirty="0">
                  <a:latin typeface="Montserrat" pitchFamily="2" charset="7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387396-79DF-4C03-1F4D-A6BFC41D022B}"/>
                </a:ext>
              </a:extLst>
            </p:cNvPr>
            <p:cNvSpPr txBox="1"/>
            <p:nvPr/>
          </p:nvSpPr>
          <p:spPr>
            <a:xfrm>
              <a:off x="6259492" y="4915438"/>
              <a:ext cx="465206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We’re here to </a:t>
              </a:r>
              <a:r>
                <a:rPr 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support you as a student and as a person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  <a:p>
              <a:endParaRPr lang="en-US" sz="1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Please </a:t>
              </a:r>
              <a:r>
                <a:rPr 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reach out 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if you’re struggling or have circumstances that require extra support.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7136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D6CD0-DA95-3DD2-2808-96D6BE2E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Think-Pair-Share: Inclusive Environments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DD0016DB-E6E5-7CFF-D3AC-D36865C1DD3A}"/>
              </a:ext>
            </a:extLst>
          </p:cNvPr>
          <p:cNvSpPr txBox="1">
            <a:spLocks/>
          </p:cNvSpPr>
          <p:nvPr/>
        </p:nvSpPr>
        <p:spPr>
          <a:xfrm>
            <a:off x="838200" y="2150701"/>
            <a:ext cx="10515600" cy="448949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CSE 123 will have many think-pair-share activities. Let’s practice! Today’s think: </a:t>
            </a:r>
          </a:p>
          <a:p>
            <a:pPr marL="11430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/>
            <a:r>
              <a:rPr lang="en-US" sz="36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an experience you had that made you feel welcome or included in a learning environment?</a:t>
            </a:r>
          </a:p>
          <a:p>
            <a:pPr marL="11430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on your own, in silence for about ~ 30 seconds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Pair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your neighbor about it (and introduce yourself!!)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sli.do and in class (I’ll take a few volunteers from both)</a:t>
            </a:r>
          </a:p>
        </p:txBody>
      </p:sp>
      <p:pic>
        <p:nvPicPr>
          <p:cNvPr id="5" name="Picture 4" descr="qr code for https://app.sli.do/event/ahia5ii71Q41CMLcphxgiS&#10;or slido.com and event code cse123">
            <a:extLst>
              <a:ext uri="{FF2B5EF4-FFF2-40B4-BE49-F238E27FC236}">
                <a16:creationId xmlns:a16="http://schemas.microsoft.com/office/drawing/2014/main" id="{844295D3-B2C3-46D2-B51C-64FA01A93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666" y="317768"/>
            <a:ext cx="77724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7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56E89-6AC5-C648-78A6-2FC37BB42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1A5EC-EBA9-55A7-65EA-A0C59F3CC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Think-Pair-Share: </a:t>
            </a:r>
            <a:r>
              <a:rPr lang="en-US" i="1" dirty="0"/>
              <a:t>Exclusive</a:t>
            </a:r>
            <a:r>
              <a:rPr lang="en-US" dirty="0"/>
              <a:t> Environments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ACC7564-208D-1A8D-035B-63710EEFF749}"/>
              </a:ext>
            </a:extLst>
          </p:cNvPr>
          <p:cNvSpPr txBox="1">
            <a:spLocks/>
          </p:cNvSpPr>
          <p:nvPr/>
        </p:nvSpPr>
        <p:spPr>
          <a:xfrm>
            <a:off x="838200" y="2150701"/>
            <a:ext cx="10515600" cy="448949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CSE 123 will have many think-pair-share activities. Let’s practice! Today’s think: </a:t>
            </a:r>
          </a:p>
          <a:p>
            <a:pPr marL="11430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"/>
            <a:r>
              <a:rPr lang="en-US" sz="36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was an experience you had that made you feel unwelcome or excluded in a learning environment?</a:t>
            </a:r>
          </a:p>
          <a:p>
            <a:pPr marL="114300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on your own, in silence for about ~ 30 seconds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Pair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with your neighbor about it (and introduce yourself!!)</a:t>
            </a:r>
          </a:p>
          <a:p>
            <a:pPr marL="457200" indent="-342900">
              <a:buFont typeface="+mj-lt"/>
              <a:buAutoNum type="arabi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Share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 sli.do and in class (I’ll take a few volunteers from both)</a:t>
            </a:r>
          </a:p>
        </p:txBody>
      </p:sp>
      <p:pic>
        <p:nvPicPr>
          <p:cNvPr id="7" name="Picture 6" descr="qr code for https://app.sli.do/event/ahia5ii71Q41CMLcphxgiS&#10;or slido.com and event code cse123">
            <a:extLst>
              <a:ext uri="{FF2B5EF4-FFF2-40B4-BE49-F238E27FC236}">
                <a16:creationId xmlns:a16="http://schemas.microsoft.com/office/drawing/2014/main" id="{338DF2D0-B8C7-47AA-821B-7FBD549E5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666" y="317768"/>
            <a:ext cx="777240" cy="77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35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>
          <a:extLst>
            <a:ext uri="{FF2B5EF4-FFF2-40B4-BE49-F238E27FC236}">
              <a16:creationId xmlns:a16="http://schemas.microsoft.com/office/drawing/2014/main" id="{05C937AE-EDFB-A809-7757-8A137ECE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>
            <a:extLst>
              <a:ext uri="{FF2B5EF4-FFF2-40B4-BE49-F238E27FC236}">
                <a16:creationId xmlns:a16="http://schemas.microsoft.com/office/drawing/2014/main" id="{229195AC-7E64-107F-EE68-5B6612D19F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Lecture Outline: Assignments and Grading</a:t>
            </a:r>
            <a:endParaRPr dirty="0"/>
          </a:p>
        </p:txBody>
      </p:sp>
      <p:sp>
        <p:nvSpPr>
          <p:cNvPr id="284" name="Google Shape;284;p18">
            <a:extLst>
              <a:ext uri="{FF2B5EF4-FFF2-40B4-BE49-F238E27FC236}">
                <a16:creationId xmlns:a16="http://schemas.microsoft.com/office/drawing/2014/main" id="{06DF227E-B537-2D84-80B9-286A4EBB67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Char char="•"/>
            </a:pPr>
            <a:r>
              <a:rPr lang="en-US" dirty="0">
                <a:solidFill>
                  <a:schemeClr val="tx1"/>
                </a:solidFill>
              </a:rPr>
              <a:t>About this Course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Course Components &amp; Tools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Making the Most of this Class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1" i="0" u="none" strike="noStrike" cap="none" dirty="0">
                <a:solidFill>
                  <a:srgbClr val="EE8A64"/>
                </a:solidFill>
                <a:latin typeface="Calibri"/>
                <a:ea typeface="Calibri"/>
                <a:cs typeface="Calibri"/>
                <a:sym typeface="Calibri"/>
              </a:rPr>
              <a:t>Assignments and Grading</a:t>
            </a:r>
          </a:p>
        </p:txBody>
      </p:sp>
      <p:sp>
        <p:nvSpPr>
          <p:cNvPr id="285" name="Google Shape;285;p18" descr="Pointing to &quot;Assignments and Grading&quot;">
            <a:extLst>
              <a:ext uri="{FF2B5EF4-FFF2-40B4-BE49-F238E27FC236}">
                <a16:creationId xmlns:a16="http://schemas.microsoft.com/office/drawing/2014/main" id="{2FA1A400-CFD0-B2B8-8E05-31F2CC28956A}"/>
              </a:ext>
            </a:extLst>
          </p:cNvPr>
          <p:cNvSpPr/>
          <p:nvPr/>
        </p:nvSpPr>
        <p:spPr>
          <a:xfrm rot="10800000">
            <a:off x="4976296" y="3274533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68002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Assignments and Grading</a:t>
            </a:r>
            <a:endParaRPr/>
          </a:p>
        </p:txBody>
      </p:sp>
      <p:sp>
        <p:nvSpPr>
          <p:cNvPr id="360" name="Google Shape;360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Our goal in the course is for you to </a:t>
            </a:r>
            <a:r>
              <a:rPr lang="en-US" b="1"/>
              <a:t>gain proficiency the concepts and skills </a:t>
            </a:r>
            <a:r>
              <a:rPr lang="en-US"/>
              <a:t>we teach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We assess your proficiency by asking you to apply the concepts and skills on tasks or problems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By necessity, we are assessing your </a:t>
            </a:r>
            <a:r>
              <a:rPr lang="en-US" i="1"/>
              <a:t>work</a:t>
            </a:r>
            <a:r>
              <a:rPr lang="en-US"/>
              <a:t> as a proxy for your proficiency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Assignments</a:t>
            </a:r>
            <a:endParaRPr/>
          </a:p>
        </p:txBody>
      </p:sp>
      <p:sp>
        <p:nvSpPr>
          <p:cNvPr id="368" name="Google Shape;368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Your learning in this course will be assessed in four ways: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Programming Assignments (~biweekly, 4 total)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Structured programming assignments to assess your proficiency of programming concepts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Creative Projects (~biweekly, 4 total)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Smaller, more open-ended assignments to give you space to explore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Quizzes (3 total, in section)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dirty="0"/>
              <a:t>Series of problems covering all material up to that point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dirty="0"/>
              <a:t>Final Exam (Tuesday, March 17, 12:30-2:20)</a:t>
            </a:r>
            <a:endParaRPr dirty="0"/>
          </a:p>
          <a:p>
            <a:pPr marL="11430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Final, culminating assessment of all your skills and knowledge</a:t>
            </a:r>
            <a:endParaRPr dirty="0"/>
          </a:p>
          <a:p>
            <a:pPr marL="1143000" lvl="2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</a:pPr>
            <a:endParaRPr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Resubmission and Ignored Quiz Problems</a:t>
            </a:r>
            <a:endParaRPr dirty="0"/>
          </a:p>
        </p:txBody>
      </p:sp>
      <p:sp>
        <p:nvSpPr>
          <p:cNvPr id="376" name="Google Shape;376;p27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10515600" cy="45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94"/>
              <a:buNone/>
            </a:pPr>
            <a:r>
              <a:rPr lang="en-US" i="1" dirty="0"/>
              <a:t>Learning takes time, and doesn’t always happen on the first try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94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94"/>
              <a:buChar char="•"/>
            </a:pPr>
            <a:r>
              <a:rPr lang="en-US" dirty="0"/>
              <a:t>One previous Programming Assignment or Creative Project can be </a:t>
            </a:r>
            <a:r>
              <a:rPr lang="en-US" b="1" dirty="0"/>
              <a:t>resubmitted</a:t>
            </a:r>
            <a:r>
              <a:rPr lang="en-US" dirty="0"/>
              <a:t> each week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24"/>
              <a:buChar char="•"/>
            </a:pPr>
            <a:r>
              <a:rPr lang="en-US" dirty="0"/>
              <a:t>Must be accompanied by a write-up describing changes (via Google Form)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24"/>
              <a:buChar char="•"/>
            </a:pPr>
            <a:r>
              <a:rPr lang="en-US" dirty="0"/>
              <a:t>Grade on resubmission will replace original grade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24"/>
              <a:buChar char="•"/>
            </a:pPr>
            <a:r>
              <a:rPr lang="en-US" dirty="0"/>
              <a:t>An assignment can be resubmitted in the 3 cycles after feedback has been published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24"/>
              <a:buChar char="•"/>
            </a:pPr>
            <a:r>
              <a:rPr lang="en-US" i="1" dirty="0"/>
              <a:t>Tip: Resubmit as early as possible! </a:t>
            </a:r>
            <a:endParaRPr i="1" dirty="0"/>
          </a:p>
          <a:p>
            <a:pPr marL="2286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24"/>
              <a:buChar char="•"/>
            </a:pPr>
            <a:r>
              <a:rPr lang="en-US" dirty="0"/>
              <a:t>We will ignore your </a:t>
            </a:r>
            <a:r>
              <a:rPr lang="en-US" b="1" dirty="0"/>
              <a:t>two lowest quiz/exam problem grades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20"/>
              <a:buChar char="•"/>
            </a:pPr>
            <a:r>
              <a:rPr lang="en-US" dirty="0"/>
              <a:t>No special action required– we’ll do this automatically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94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94"/>
              <a:buChar char="•"/>
            </a:pPr>
            <a:r>
              <a:rPr lang="en-US" dirty="0"/>
              <a:t>See the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 dirty="0"/>
              <a:t> for more details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Grading</a:t>
            </a:r>
            <a:endParaRPr/>
          </a:p>
        </p:txBody>
      </p:sp>
      <p:sp>
        <p:nvSpPr>
          <p:cNvPr id="384" name="Google Shape;384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2202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i="1" dirty="0"/>
              <a:t>Grades should reflect your proficiency in the course objectives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i="1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All assignments will be graded </a:t>
            </a:r>
            <a:r>
              <a:rPr lang="en-US" b="1" dirty="0"/>
              <a:t>E (Excellent), S (Satisfactory), or N (Not yet)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US" dirty="0"/>
              <a:t>Under certain circumstances, a grade of U (</a:t>
            </a:r>
            <a:r>
              <a:rPr lang="en-US" dirty="0" err="1"/>
              <a:t>Unassessable</a:t>
            </a:r>
            <a:r>
              <a:rPr lang="en-US" dirty="0"/>
              <a:t>) may be assigned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Final grades will be assigned based on the </a:t>
            </a:r>
            <a:r>
              <a:rPr lang="en-US" b="1" dirty="0"/>
              <a:t>amount of work at each level</a:t>
            </a:r>
            <a:endParaRPr dirty="0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dirty="0"/>
              <a:t>See the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syllabus</a:t>
            </a:r>
            <a:r>
              <a:rPr lang="en-US" dirty="0"/>
              <a:t> for more details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28B93-C730-98DA-5676-1C45C1565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C15C8-0396-5E93-9CCB-866EF42B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Hi, I’m Miya! </a:t>
            </a:r>
            <a:r>
              <a:rPr lang="en-US" b="0" dirty="0"/>
              <a:t>(she/her)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B8AD9-02C8-A59D-6FE8-8AC974634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6963888" cy="48053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Assistant Teaching Professor</a:t>
            </a:r>
          </a:p>
          <a:p>
            <a:r>
              <a:rPr lang="en-US" sz="2400" dirty="0"/>
              <a:t>Frequent intro CS instructor</a:t>
            </a:r>
          </a:p>
          <a:p>
            <a:r>
              <a:rPr lang="en-US" sz="2400" dirty="0"/>
              <a:t>Works in areas of CS Education, Accessibility</a:t>
            </a:r>
          </a:p>
          <a:p>
            <a:r>
              <a:rPr lang="en-US" sz="2400" dirty="0"/>
              <a:t>Previously:</a:t>
            </a:r>
          </a:p>
          <a:p>
            <a:pPr lvl="1"/>
            <a:r>
              <a:rPr lang="en-US" sz="2000" dirty="0"/>
              <a:t>Grew up in Washington state</a:t>
            </a:r>
          </a:p>
          <a:p>
            <a:pPr lvl="1"/>
            <a:r>
              <a:rPr lang="en-US" sz="2000" dirty="0"/>
              <a:t>An undergrad and grad student at UW (Math, Computer Science, American Sign Language) </a:t>
            </a:r>
          </a:p>
          <a:p>
            <a:pPr lvl="1"/>
            <a:r>
              <a:rPr lang="en-US" sz="2000" dirty="0"/>
              <a:t>A software engineer at Microsoft on the Visual C++ Libraries Team</a:t>
            </a:r>
          </a:p>
          <a:p>
            <a:pPr lvl="1"/>
            <a:r>
              <a:rPr lang="en-US" sz="2000" dirty="0"/>
              <a:t>Now in 3</a:t>
            </a:r>
            <a:r>
              <a:rPr lang="en-US" sz="2000" baseline="30000" dirty="0"/>
              <a:t>rd</a:t>
            </a:r>
            <a:r>
              <a:rPr lang="en-US" sz="2000" dirty="0"/>
              <a:t> year as Allen School faculty</a:t>
            </a:r>
          </a:p>
          <a:p>
            <a:r>
              <a:rPr lang="en-US" sz="2400" dirty="0"/>
              <a:t>Non-CS hobbies: knitting, baking, playing with my very cute corgi</a:t>
            </a:r>
          </a:p>
        </p:txBody>
      </p:sp>
      <p:pic>
        <p:nvPicPr>
          <p:cNvPr id="6" name="Picture 5" descr="picture of a half asian woman with glasses holding up a fluffy tricolor corgi and looking at him excitedly, sitting outside">
            <a:extLst>
              <a:ext uri="{FF2B5EF4-FFF2-40B4-BE49-F238E27FC236}">
                <a16:creationId xmlns:a16="http://schemas.microsoft.com/office/drawing/2014/main" id="{2A357F48-9143-4C4E-BFBC-0A5A6A57A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040" y="893887"/>
            <a:ext cx="3494081" cy="46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6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Collaboration Policy</a:t>
            </a:r>
            <a:endParaRPr/>
          </a:p>
        </p:txBody>
      </p:sp>
      <p:sp>
        <p:nvSpPr>
          <p:cNvPr id="402" name="Google Shape;402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indent="-228600">
              <a:buClr>
                <a:schemeClr val="dk1"/>
              </a:buClr>
              <a:buSzPts val="2800"/>
            </a:pPr>
            <a:r>
              <a:rPr lang="en-US" dirty="0"/>
              <a:t>When we assess your work in this class, we need to know that it’s </a:t>
            </a:r>
            <a:r>
              <a:rPr lang="en-US" i="1" dirty="0"/>
              <a:t>yours</a:t>
            </a:r>
            <a:r>
              <a:rPr lang="en-US" dirty="0"/>
              <a:t>.</a:t>
            </a:r>
          </a:p>
          <a:p>
            <a:pPr marL="228600" indent="-228600">
              <a:buClr>
                <a:schemeClr val="dk1"/>
              </a:buClr>
              <a:buSzPts val="2800"/>
            </a:pPr>
            <a:r>
              <a:rPr lang="en-US" dirty="0"/>
              <a:t>Unless otherwise specified, </a:t>
            </a:r>
            <a:r>
              <a:rPr lang="en-US" b="1" dirty="0"/>
              <a:t>all graded work must be completed individually and without touching AI tools.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Some specific rules to highlight:</a:t>
            </a:r>
          </a:p>
          <a:p>
            <a:pPr marL="685800" lvl="1" indent="-2286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do not share your own solution code or view solution code from any source – including but not limited to other students, tutors, or the internet</a:t>
            </a:r>
          </a:p>
          <a:p>
            <a:pPr marL="685800" lvl="1" indent="-228600"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do not use AI tools (e.g. ChatGPT) to create graded work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dirty="0"/>
              <a:t>See the </a:t>
            </a:r>
            <a:r>
              <a:rPr lang="en-US" dirty="0">
                <a:hlinkClick r:id="rId3"/>
              </a:rPr>
              <a:t>syllabus</a:t>
            </a:r>
            <a:r>
              <a:rPr lang="en-US" dirty="0"/>
              <a:t> for more details (this is </a:t>
            </a:r>
            <a:r>
              <a:rPr lang="en-US" i="1" dirty="0"/>
              <a:t>very</a:t>
            </a:r>
            <a:r>
              <a:rPr lang="en-US" dirty="0"/>
              <a:t> important to understand).</a:t>
            </a: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C1D81-90D8-5252-463F-C65193A41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9F7DD-025B-D89D-D7FB-D6AB2D676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 and CSE 123: Our Philosophy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B226B-F996-FDF9-3692-9B42B85B45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5012055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Computing applications enabled by </a:t>
            </a:r>
            <a:r>
              <a:rPr lang="en-US" b="1" dirty="0"/>
              <a:t>artificial intelligence (AI)</a:t>
            </a:r>
            <a:r>
              <a:rPr lang="en-US" dirty="0"/>
              <a:t> are increasingly common and more widely used for a variety of tasks.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It is becoming more difficult to teach an introductory computing course without acknowledging the </a:t>
            </a:r>
            <a:r>
              <a:rPr lang="en-US" b="1" dirty="0"/>
              <a:t>existence of AI tools</a:t>
            </a:r>
            <a:r>
              <a:rPr lang="en-US" dirty="0"/>
              <a:t>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But as relatively new programmers, </a:t>
            </a:r>
            <a:r>
              <a:rPr lang="en-US" b="1" dirty="0"/>
              <a:t>you still need to learn and practice effectively using core programming ‘building blocks’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08455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9DD5-AB7E-F20A-ED1C-58A9CA047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123 AI Policy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ABA32-E6A0-1D86-53DF-8DB486E44CF4}"/>
              </a:ext>
            </a:extLst>
          </p:cNvPr>
          <p:cNvSpPr txBox="1"/>
          <p:nvPr/>
        </p:nvSpPr>
        <p:spPr>
          <a:xfrm>
            <a:off x="3555357" y="6358036"/>
            <a:ext cx="5081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cs.uw.edu/123/syllabus/#using-ai-in-cse-123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233CA-5954-EDB8-56C2-471B4751F158}"/>
              </a:ext>
            </a:extLst>
          </p:cNvPr>
          <p:cNvSpPr txBox="1"/>
          <p:nvPr/>
        </p:nvSpPr>
        <p:spPr>
          <a:xfrm>
            <a:off x="1633959" y="1632028"/>
            <a:ext cx="89240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3"/>
                </a:solidFill>
              </a:rPr>
              <a:t>No part of any graded work may touch an AI tool.</a:t>
            </a:r>
          </a:p>
          <a:p>
            <a:endParaRPr lang="en-US" sz="2000" i="1" dirty="0"/>
          </a:p>
          <a:p>
            <a:r>
              <a:rPr lang="en-US" sz="2000" i="1" dirty="0"/>
              <a:t>You may not copy and paste any work generated by AI into any graded submission, nor may you copy and paste any work from or for a graded assignment into an AI tool. All other uses of AI on graded work must be cited.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9245AB1-60D3-7999-8E30-9C1BDC2F2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3681" y="1462197"/>
            <a:ext cx="9244638" cy="1975483"/>
          </a:xfrm>
          <a:prstGeom prst="roundRect">
            <a:avLst>
              <a:gd name="adj" fmla="val 12296"/>
            </a:avLst>
          </a:prstGeom>
          <a:noFill/>
          <a:ln w="3810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47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86573A-90F6-4485-EC62-9AF9C86C2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AE66-B3CD-843D-9DA8-469E173DF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CSE 123 AI Policy Examples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B3B0A8-8A20-ED28-DFD1-AB1D82DF7D83}"/>
              </a:ext>
            </a:extLst>
          </p:cNvPr>
          <p:cNvSpPr txBox="1"/>
          <p:nvPr/>
        </p:nvSpPr>
        <p:spPr>
          <a:xfrm>
            <a:off x="1633959" y="1632028"/>
            <a:ext cx="89240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3"/>
                </a:solidFill>
              </a:rPr>
              <a:t>No part of any graded work may touch an AI tool.</a:t>
            </a:r>
          </a:p>
          <a:p>
            <a:endParaRPr lang="en-US" sz="2000" i="1" dirty="0"/>
          </a:p>
          <a:p>
            <a:r>
              <a:rPr lang="en-US" sz="2000" i="1" dirty="0"/>
              <a:t>You may not copy and paste any work generated by AI into any graded submission, nor may you copy and paste any work from or for a graded assignment into an AI tool. All other uses of AI on graded work must be cited.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D6A50DA-172B-179E-AF1E-F7713F7F6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73681" y="1462197"/>
            <a:ext cx="9244638" cy="1975483"/>
          </a:xfrm>
          <a:prstGeom prst="roundRect">
            <a:avLst>
              <a:gd name="adj" fmla="val 12296"/>
            </a:avLst>
          </a:prstGeom>
          <a:noFill/>
          <a:ln w="38100">
            <a:solidFill>
              <a:schemeClr val="accent3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 descr="allowed actions under the CSE 123 AI policy">
            <a:extLst>
              <a:ext uri="{FF2B5EF4-FFF2-40B4-BE49-F238E27FC236}">
                <a16:creationId xmlns:a16="http://schemas.microsoft.com/office/drawing/2014/main" id="{2459E5B8-1E44-F3D9-87EE-BABA78F69AF7}"/>
              </a:ext>
            </a:extLst>
          </p:cNvPr>
          <p:cNvGrpSpPr/>
          <p:nvPr/>
        </p:nvGrpSpPr>
        <p:grpSpPr>
          <a:xfrm>
            <a:off x="1633958" y="3977668"/>
            <a:ext cx="4072361" cy="2139251"/>
            <a:chOff x="1633958" y="3977668"/>
            <a:chExt cx="4072361" cy="2139251"/>
          </a:xfrm>
        </p:grpSpPr>
        <p:grpSp>
          <p:nvGrpSpPr>
            <p:cNvPr id="10" name="Google Shape;177;p10" descr="Lectures">
              <a:extLst>
                <a:ext uri="{FF2B5EF4-FFF2-40B4-BE49-F238E27FC236}">
                  <a16:creationId xmlns:a16="http://schemas.microsoft.com/office/drawing/2014/main" id="{4E503594-0204-5545-F4B6-A2273D577BD3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1633959" y="3977668"/>
              <a:ext cx="1403343" cy="427513"/>
              <a:chOff x="0" y="0"/>
              <a:chExt cx="1745673" cy="427512"/>
            </a:xfrm>
            <a:solidFill>
              <a:schemeClr val="accent6"/>
            </a:solidFill>
          </p:grpSpPr>
          <p:sp>
            <p:nvSpPr>
              <p:cNvPr id="11" name="Google Shape;178;p10">
                <a:extLst>
                  <a:ext uri="{FF2B5EF4-FFF2-40B4-BE49-F238E27FC236}">
                    <a16:creationId xmlns:a16="http://schemas.microsoft.com/office/drawing/2014/main" id="{FCCCAEAE-875F-4F00-C294-C0E9F56396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745673" cy="427512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79;p10">
                <a:extLst>
                  <a:ext uri="{FF2B5EF4-FFF2-40B4-BE49-F238E27FC236}">
                    <a16:creationId xmlns:a16="http://schemas.microsoft.com/office/drawing/2014/main" id="{2BB393F2-CF77-F575-C05C-758C731094EF}"/>
                  </a:ext>
                </a:extLst>
              </p:cNvPr>
              <p:cNvSpPr txBox="1"/>
              <p:nvPr/>
            </p:nvSpPr>
            <p:spPr>
              <a:xfrm>
                <a:off x="66589" y="59888"/>
                <a:ext cx="1612494" cy="30773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Montserrat"/>
                  <a:buNone/>
                </a:pPr>
                <a:r>
                  <a:rPr lang="en-US" b="1" i="0" u="none" strike="noStrike" cap="none" dirty="0">
                    <a:solidFill>
                      <a:srgbClr val="FFFFFF"/>
                    </a:solidFill>
                    <a:latin typeface="Montserrat" pitchFamily="2" charset="77"/>
                    <a:ea typeface="Montserrat"/>
                    <a:cs typeface="Montserrat"/>
                    <a:sym typeface="Montserrat"/>
                  </a:rPr>
                  <a:t>ALLOWED</a:t>
                </a:r>
                <a:endParaRPr b="1" dirty="0">
                  <a:latin typeface="Montserrat" pitchFamily="2" charset="7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C1B74E-BE66-2BFB-608F-FF072F7B02F8}"/>
                </a:ext>
              </a:extLst>
            </p:cNvPr>
            <p:cNvSpPr txBox="1"/>
            <p:nvPr/>
          </p:nvSpPr>
          <p:spPr>
            <a:xfrm>
              <a:off x="1633958" y="4639591"/>
              <a:ext cx="4072361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Asking AI to </a:t>
              </a:r>
              <a:r>
                <a:rPr lang="en-US" sz="18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explain an error message</a:t>
              </a:r>
            </a:p>
            <a:p>
              <a:pPr marL="285750" indent="-285750"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Asking AI to </a:t>
              </a:r>
              <a:r>
                <a:rPr lang="en-US" sz="18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explain the functionality of non-graded code</a:t>
              </a:r>
              <a:r>
                <a:rPr lang="en-US" sz="18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snippets </a:t>
              </a:r>
            </a:p>
            <a:p>
              <a:pPr marL="285750" indent="-285750">
                <a:buClr>
                  <a:schemeClr val="accent6"/>
                </a:buClr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Asking AI to </a:t>
              </a:r>
              <a:r>
                <a:rPr lang="en-US" sz="1800" b="1" dirty="0">
                  <a:solidFill>
                    <a:schemeClr val="accent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suggest additional information 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or resources</a:t>
              </a:r>
            </a:p>
          </p:txBody>
        </p:sp>
      </p:grpSp>
      <p:grpSp>
        <p:nvGrpSpPr>
          <p:cNvPr id="5" name="Group 4" descr="prohibited actions under the CSE 123 AI policy">
            <a:extLst>
              <a:ext uri="{FF2B5EF4-FFF2-40B4-BE49-F238E27FC236}">
                <a16:creationId xmlns:a16="http://schemas.microsoft.com/office/drawing/2014/main" id="{93523C39-A9BB-714F-8E96-341FF8076F3E}"/>
              </a:ext>
            </a:extLst>
          </p:cNvPr>
          <p:cNvGrpSpPr/>
          <p:nvPr/>
        </p:nvGrpSpPr>
        <p:grpSpPr>
          <a:xfrm>
            <a:off x="6698413" y="3976404"/>
            <a:ext cx="4262813" cy="1863516"/>
            <a:chOff x="6698413" y="3976404"/>
            <a:chExt cx="4262813" cy="1863516"/>
          </a:xfrm>
        </p:grpSpPr>
        <p:grpSp>
          <p:nvGrpSpPr>
            <p:cNvPr id="13" name="Google Shape;177;p10" descr="Lectures">
              <a:extLst>
                <a:ext uri="{FF2B5EF4-FFF2-40B4-BE49-F238E27FC236}">
                  <a16:creationId xmlns:a16="http://schemas.microsoft.com/office/drawing/2014/main" id="{274389ED-9673-9029-4D75-F41467D157E4}"/>
                </a:ex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GrpSpPr/>
            <p:nvPr/>
          </p:nvGrpSpPr>
          <p:grpSpPr>
            <a:xfrm>
              <a:off x="6698413" y="3976404"/>
              <a:ext cx="1403343" cy="427513"/>
              <a:chOff x="0" y="0"/>
              <a:chExt cx="1745673" cy="427512"/>
            </a:xfrm>
            <a:solidFill>
              <a:schemeClr val="accent2"/>
            </a:solidFill>
          </p:grpSpPr>
          <p:sp>
            <p:nvSpPr>
              <p:cNvPr id="14" name="Google Shape;178;p10">
                <a:extLst>
                  <a:ext uri="{FF2B5EF4-FFF2-40B4-BE49-F238E27FC236}">
                    <a16:creationId xmlns:a16="http://schemas.microsoft.com/office/drawing/2014/main" id="{19C41D2D-A175-62AF-E1A6-EE9547F334B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1745673" cy="427512"/>
              </a:xfrm>
              <a:prstGeom prst="roundRect">
                <a:avLst>
                  <a:gd name="adj" fmla="val 16667"/>
                </a:avLst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Calibri"/>
                  <a:buNone/>
                </a:pPr>
                <a:endParaRPr sz="18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79;p10">
                <a:extLst>
                  <a:ext uri="{FF2B5EF4-FFF2-40B4-BE49-F238E27FC236}">
                    <a16:creationId xmlns:a16="http://schemas.microsoft.com/office/drawing/2014/main" id="{7D97A173-A964-DB47-2C8C-A56486C1CAC0}"/>
                  </a:ext>
                </a:extLst>
              </p:cNvPr>
              <p:cNvSpPr txBox="1"/>
              <p:nvPr/>
            </p:nvSpPr>
            <p:spPr>
              <a:xfrm>
                <a:off x="66589" y="59888"/>
                <a:ext cx="1612494" cy="30773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45700" tIns="45700" rIns="45700" bIns="45700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800"/>
                  <a:buFont typeface="Montserrat"/>
                  <a:buNone/>
                </a:pPr>
                <a:r>
                  <a:rPr lang="en-US" b="1" i="0" u="none" strike="noStrike" cap="none" dirty="0">
                    <a:solidFill>
                      <a:srgbClr val="FFFFFF"/>
                    </a:solidFill>
                    <a:latin typeface="Montserrat" pitchFamily="2" charset="77"/>
                    <a:ea typeface="Montserrat"/>
                    <a:cs typeface="Montserrat"/>
                    <a:sym typeface="Montserrat"/>
                  </a:rPr>
                  <a:t>PROHIBITED</a:t>
                </a:r>
                <a:endParaRPr b="1" dirty="0">
                  <a:latin typeface="Montserrat" pitchFamily="2" charset="77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1DDB78-86E8-0414-79E4-C9BFE6BD4311}"/>
                </a:ext>
              </a:extLst>
            </p:cNvPr>
            <p:cNvSpPr txBox="1"/>
            <p:nvPr/>
          </p:nvSpPr>
          <p:spPr>
            <a:xfrm>
              <a:off x="6698414" y="4639591"/>
              <a:ext cx="42628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8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Generating code, comments, reflections</a:t>
              </a:r>
            </a:p>
            <a:p>
              <a:pPr marL="285750" indent="-285750"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Using AI to </a:t>
              </a:r>
              <a:r>
                <a:rPr lang="en-US" sz="18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‘solve’ an assignment</a:t>
              </a:r>
            </a:p>
            <a:p>
              <a:pPr marL="285750" indent="-285750">
                <a:buClr>
                  <a:schemeClr val="accent2"/>
                </a:buClr>
                <a:buFont typeface="Arial" panose="020B0604020202020204" pitchFamily="34" charset="0"/>
                <a:buChar char="•"/>
              </a:pP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Using AI to </a:t>
              </a:r>
              <a:r>
                <a:rPr lang="en-US" sz="1800" b="1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write, modify, or extend</a:t>
              </a:r>
              <a:r>
                <a:rPr lang="en-US" sz="1800" dirty="0">
                  <a:solidFill>
                    <a:schemeClr val="accent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800" dirty="0">
                  <a:latin typeface="Calibri" panose="020F0502020204030204" pitchFamily="34" charset="0"/>
                  <a:cs typeface="Calibri" panose="020F0502020204030204" pitchFamily="34" charset="0"/>
                </a:rPr>
                <a:t>reflections, code, comments, etc.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8CD2A99-F70B-F929-DCCA-8C1CD16C3811}"/>
              </a:ext>
            </a:extLst>
          </p:cNvPr>
          <p:cNvSpPr txBox="1"/>
          <p:nvPr/>
        </p:nvSpPr>
        <p:spPr>
          <a:xfrm>
            <a:off x="3555357" y="6358036"/>
            <a:ext cx="50812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cs.uw.edu/123/syllabus/#using-ai-in-cse-123</a:t>
            </a:r>
            <a:endParaRPr lang="en-US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403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FC0C9-441F-4C38-9C94-839976AF0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Coming up…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CF905-9EA8-466D-9E03-CFB690D69B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🧑‍🏫 Go to your first quiz section and meet your TAs tomorrow! </a:t>
            </a:r>
          </a:p>
          <a:p>
            <a:pPr lvl="1"/>
            <a:r>
              <a:rPr lang="en-US" sz="2400" dirty="0"/>
              <a:t>Make sure to double check </a:t>
            </a:r>
            <a:r>
              <a:rPr lang="en-US" sz="2400" dirty="0" err="1">
                <a:hlinkClick r:id="rId2"/>
              </a:rPr>
              <a:t>MyUW</a:t>
            </a:r>
            <a:r>
              <a:rPr lang="en-US" sz="2400" dirty="0"/>
              <a:t> for the location. </a:t>
            </a:r>
          </a:p>
          <a:p>
            <a:r>
              <a:rPr lang="en-US" dirty="0"/>
              <a:t>💻 Complete Pre-Class Work 1 before class on Friday! </a:t>
            </a:r>
          </a:p>
          <a:p>
            <a:pPr lvl="1"/>
            <a:r>
              <a:rPr lang="en-US" sz="2400" dirty="0"/>
              <a:t>It will be posted and linked from the course calendar later today. </a:t>
            </a:r>
          </a:p>
          <a:p>
            <a:r>
              <a:rPr lang="en-US" dirty="0"/>
              <a:t>❓ Complete the </a:t>
            </a:r>
            <a:r>
              <a:rPr lang="en-US" dirty="0">
                <a:hlinkClick r:id="rId3"/>
              </a:rPr>
              <a:t>Introductory Survey</a:t>
            </a:r>
            <a:endParaRPr lang="en-US" dirty="0"/>
          </a:p>
          <a:p>
            <a:pPr lvl="1"/>
            <a:r>
              <a:rPr lang="en-US" sz="2400" dirty="0"/>
              <a:t>This helps us gather data about the students taking our classes and their backgrounds, to inform future offerings.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28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A02BE-CFD7-EF0B-2B40-BDA90B160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your 39 </a:t>
            </a:r>
            <a:r>
              <a:rPr lang="en-US" u="sng" dirty="0"/>
              <a:t>fabulous</a:t>
            </a:r>
            <a:r>
              <a:rPr lang="en-US" dirty="0"/>
              <a:t> TAs!</a:t>
            </a:r>
          </a:p>
        </p:txBody>
      </p:sp>
      <p:pic>
        <p:nvPicPr>
          <p:cNvPr id="4" name="Picture 3" descr="Amiya Saha in front of the Golden Gate Bridge on a foggy day">
            <a:extLst>
              <a:ext uri="{FF2B5EF4-FFF2-40B4-BE49-F238E27FC236}">
                <a16:creationId xmlns:a16="http://schemas.microsoft.com/office/drawing/2014/main" id="{47F58BA1-0CAB-4F51-9CA0-E3FC5E1EB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8840" y="1219200"/>
            <a:ext cx="1143000" cy="1143000"/>
          </a:xfrm>
          <a:prstGeom prst="rect">
            <a:avLst/>
          </a:prstGeom>
        </p:spPr>
      </p:pic>
      <p:pic>
        <p:nvPicPr>
          <p:cNvPr id="6" name="Picture 5" descr="A photo of Anya Vaish at sunset">
            <a:extLst>
              <a:ext uri="{FF2B5EF4-FFF2-40B4-BE49-F238E27FC236}">
                <a16:creationId xmlns:a16="http://schemas.microsoft.com/office/drawing/2014/main" id="{6DD888C6-BB00-42BD-9EA0-A81BE176D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5141845"/>
            <a:ext cx="1143000" cy="1143000"/>
          </a:xfrm>
          <a:prstGeom prst="rect">
            <a:avLst/>
          </a:prstGeom>
        </p:spPr>
      </p:pic>
      <p:pic>
        <p:nvPicPr>
          <p:cNvPr id="8" name="Picture 7" descr="A picture of Arohan Agate.">
            <a:extLst>
              <a:ext uri="{FF2B5EF4-FFF2-40B4-BE49-F238E27FC236}">
                <a16:creationId xmlns:a16="http://schemas.microsoft.com/office/drawing/2014/main" id="{8EDEC43E-ADE5-4360-80B5-64318836A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60" y="2526196"/>
            <a:ext cx="1143000" cy="1143000"/>
          </a:xfrm>
          <a:prstGeom prst="rect">
            <a:avLst/>
          </a:prstGeom>
        </p:spPr>
      </p:pic>
      <p:pic>
        <p:nvPicPr>
          <p:cNvPr id="10" name="Picture 9" descr="Portrait of a woman with long dark hair outside wearing a blue blouse.">
            <a:extLst>
              <a:ext uri="{FF2B5EF4-FFF2-40B4-BE49-F238E27FC236}">
                <a16:creationId xmlns:a16="http://schemas.microsoft.com/office/drawing/2014/main" id="{14D8C4A6-B6AD-4FB8-BB8B-102A7ADF0D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260" y="1219200"/>
            <a:ext cx="1143000" cy="1143000"/>
          </a:xfrm>
          <a:prstGeom prst="rect">
            <a:avLst/>
          </a:prstGeom>
        </p:spPr>
      </p:pic>
      <p:pic>
        <p:nvPicPr>
          <p:cNvPr id="12" name="Picture 11" descr="A photo of Eeshani: Indian, Long hair, head tilted, friendly">
            <a:extLst>
              <a:ext uri="{FF2B5EF4-FFF2-40B4-BE49-F238E27FC236}">
                <a16:creationId xmlns:a16="http://schemas.microsoft.com/office/drawing/2014/main" id="{03806428-DCFD-4446-9DA1-4812B250A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2120" y="5141845"/>
            <a:ext cx="1143000" cy="1143000"/>
          </a:xfrm>
          <a:prstGeom prst="rect">
            <a:avLst/>
          </a:prstGeom>
        </p:spPr>
      </p:pic>
      <p:pic>
        <p:nvPicPr>
          <p:cNvPr id="14" name="Picture 13" descr="man hanging upside down reading a book in a climbing gym">
            <a:extLst>
              <a:ext uri="{FF2B5EF4-FFF2-40B4-BE49-F238E27FC236}">
                <a16:creationId xmlns:a16="http://schemas.microsoft.com/office/drawing/2014/main" id="{0CC31099-7278-4DB9-B0DF-60918FFFB5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120" y="3887470"/>
            <a:ext cx="1143000" cy="1143000"/>
          </a:xfrm>
          <a:prstGeom prst="rect">
            <a:avLst/>
          </a:prstGeom>
        </p:spPr>
      </p:pic>
      <p:pic>
        <p:nvPicPr>
          <p:cNvPr id="16" name="Picture 15" descr="Cora aura-farming at a photo booth in Seoul, South Korea. She is wearing a bedazzled tank top and really cool sunglasses.">
            <a:extLst>
              <a:ext uri="{FF2B5EF4-FFF2-40B4-BE49-F238E27FC236}">
                <a16:creationId xmlns:a16="http://schemas.microsoft.com/office/drawing/2014/main" id="{B1795E0A-7F5D-4E10-9AF4-E12A5DC882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2120" y="2553335"/>
            <a:ext cx="1143000" cy="1143000"/>
          </a:xfrm>
          <a:prstGeom prst="rect">
            <a:avLst/>
          </a:prstGeom>
        </p:spPr>
      </p:pic>
      <p:pic>
        <p:nvPicPr>
          <p:cNvPr id="19" name="Picture 18" descr="Headshot of CSE 123 TA Crystal Shen at Leon's Coffee House">
            <a:extLst>
              <a:ext uri="{FF2B5EF4-FFF2-40B4-BE49-F238E27FC236}">
                <a16:creationId xmlns:a16="http://schemas.microsoft.com/office/drawing/2014/main" id="{542D2FF5-8A5B-4173-83B7-D0AAC7406C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260" y="3833192"/>
            <a:ext cx="1143000" cy="1143000"/>
          </a:xfrm>
          <a:prstGeom prst="rect">
            <a:avLst/>
          </a:prstGeom>
        </p:spPr>
      </p:pic>
      <p:pic>
        <p:nvPicPr>
          <p:cNvPr id="1026" name="Picture 2" descr="This image is of Chloe wearing a hat shaped like a cloud.">
            <a:extLst>
              <a:ext uri="{FF2B5EF4-FFF2-40B4-BE49-F238E27FC236}">
                <a16:creationId xmlns:a16="http://schemas.microsoft.com/office/drawing/2014/main" id="{D6FA2997-6E63-43F6-9716-7D75866A3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962" y="252122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of TA named Evan Wu standing in front of a beluga whale exhibit. His hat has a beluga whale embroidered on it.">
            <a:extLst>
              <a:ext uri="{FF2B5EF4-FFF2-40B4-BE49-F238E27FC236}">
                <a16:creationId xmlns:a16="http://schemas.microsoft.com/office/drawing/2014/main" id="{8913AAED-43AC-49A7-B795-135254A1F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396" y="2521226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Headshot of Sahana">
            <a:extLst>
              <a:ext uri="{FF2B5EF4-FFF2-40B4-BE49-F238E27FC236}">
                <a16:creationId xmlns:a16="http://schemas.microsoft.com/office/drawing/2014/main" id="{04E2349F-4333-45A9-9D42-320B73D4F5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3800" y="2535910"/>
            <a:ext cx="1143000" cy="1143000"/>
          </a:xfrm>
          <a:prstGeom prst="rect">
            <a:avLst/>
          </a:prstGeom>
        </p:spPr>
      </p:pic>
      <p:pic>
        <p:nvPicPr>
          <p:cNvPr id="23" name="Picture 22" descr="A young man with dark blonde hair smiles and makes a peace sign while hiking. He is wearing a grey hoodie and a green backpack, with a backdrop of lush evergreen trees and blue, hazy mountains under a cloudy sky.">
            <a:extLst>
              <a:ext uri="{FF2B5EF4-FFF2-40B4-BE49-F238E27FC236}">
                <a16:creationId xmlns:a16="http://schemas.microsoft.com/office/drawing/2014/main" id="{A18709FC-C1F7-4ACA-B5E3-76DA8815DEE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13718" y="2535910"/>
            <a:ext cx="1143000" cy="1143000"/>
          </a:xfrm>
          <a:prstGeom prst="rect">
            <a:avLst/>
          </a:prstGeom>
        </p:spPr>
      </p:pic>
      <p:pic>
        <p:nvPicPr>
          <p:cNvPr id="25" name="Picture 24" descr="hawa, the teaching assistant, pictured smiling while and looking in a mirror.">
            <a:extLst>
              <a:ext uri="{FF2B5EF4-FFF2-40B4-BE49-F238E27FC236}">
                <a16:creationId xmlns:a16="http://schemas.microsoft.com/office/drawing/2014/main" id="{E874C3AD-A38E-4135-8A46-94F57E86DB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47890" y="3843397"/>
            <a:ext cx="1143000" cy="1143000"/>
          </a:xfrm>
          <a:prstGeom prst="rect">
            <a:avLst/>
          </a:prstGeom>
        </p:spPr>
      </p:pic>
      <p:pic>
        <p:nvPicPr>
          <p:cNvPr id="27" name="Picture 26" descr="A top down photograph of someone in glasses with curly black hair.">
            <a:extLst>
              <a:ext uri="{FF2B5EF4-FFF2-40B4-BE49-F238E27FC236}">
                <a16:creationId xmlns:a16="http://schemas.microsoft.com/office/drawing/2014/main" id="{E43B706B-A471-4644-BF2B-995C2682B0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47890" y="2501614"/>
            <a:ext cx="1143000" cy="1143000"/>
          </a:xfrm>
          <a:prstGeom prst="rect">
            <a:avLst/>
          </a:prstGeom>
        </p:spPr>
      </p:pic>
      <p:pic>
        <p:nvPicPr>
          <p:cNvPr id="1030" name="Picture 6" descr="Picture of Ishita in New York standing next to a statue">
            <a:extLst>
              <a:ext uri="{FF2B5EF4-FFF2-40B4-BE49-F238E27FC236}">
                <a16:creationId xmlns:a16="http://schemas.microsoft.com/office/drawing/2014/main" id="{7B4470A3-B3EE-44B7-9F82-9878BBC8F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463" y="3843397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Selfie of Jenny Bui with a nature-focused background">
            <a:extLst>
              <a:ext uri="{FF2B5EF4-FFF2-40B4-BE49-F238E27FC236}">
                <a16:creationId xmlns:a16="http://schemas.microsoft.com/office/drawing/2014/main" id="{923B1C51-9DD5-4D41-A9BF-5A274640C7C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97679" y="3857284"/>
            <a:ext cx="1111797" cy="1143000"/>
          </a:xfrm>
          <a:prstGeom prst="rect">
            <a:avLst/>
          </a:prstGeom>
        </p:spPr>
      </p:pic>
      <p:pic>
        <p:nvPicPr>
          <p:cNvPr id="32" name="Picture 31" descr="a picture of kuhu">
            <a:extLst>
              <a:ext uri="{FF2B5EF4-FFF2-40B4-BE49-F238E27FC236}">
                <a16:creationId xmlns:a16="http://schemas.microsoft.com/office/drawing/2014/main" id="{C30E1C38-F6E1-40A8-9FB4-A960689668C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06692" y="3857284"/>
            <a:ext cx="1143000" cy="1143000"/>
          </a:xfrm>
          <a:prstGeom prst="rect">
            <a:avLst/>
          </a:prstGeom>
        </p:spPr>
      </p:pic>
      <p:pic>
        <p:nvPicPr>
          <p:cNvPr id="34" name="Picture 33" descr="A photo of Maggie Duan, smiling in front of a blooming pink cherry blossom tree on a sunny day. She is an Asian woman wearing a blue denim button-down shirt and glasses.">
            <a:extLst>
              <a:ext uri="{FF2B5EF4-FFF2-40B4-BE49-F238E27FC236}">
                <a16:creationId xmlns:a16="http://schemas.microsoft.com/office/drawing/2014/main" id="{981A4B48-8A5E-4DED-B146-06D6FA02A4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47890" y="5141845"/>
            <a:ext cx="1143000" cy="1143000"/>
          </a:xfrm>
          <a:prstGeom prst="rect">
            <a:avLst/>
          </a:prstGeom>
        </p:spPr>
      </p:pic>
      <p:pic>
        <p:nvPicPr>
          <p:cNvPr id="37" name="Picture 36" descr="Jonah is a white man with medium-length slightly curly brown hair. He's wearing a Snoopy T-shirt and holding up a peace sign. He's standing in front of a WSDOT ferry on the water.">
            <a:extLst>
              <a:ext uri="{FF2B5EF4-FFF2-40B4-BE49-F238E27FC236}">
                <a16:creationId xmlns:a16="http://schemas.microsoft.com/office/drawing/2014/main" id="{165A4440-23C9-4E5F-AE0E-4A55D97042D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39675" y="5141845"/>
            <a:ext cx="1143000" cy="1143000"/>
          </a:xfrm>
          <a:prstGeom prst="rect">
            <a:avLst/>
          </a:prstGeom>
        </p:spPr>
      </p:pic>
      <p:pic>
        <p:nvPicPr>
          <p:cNvPr id="40" name="Picture 39" descr="Misha - an Indian girl with wavy, black hair pretending to be British in front of a red, London bus">
            <a:extLst>
              <a:ext uri="{FF2B5EF4-FFF2-40B4-BE49-F238E27FC236}">
                <a16:creationId xmlns:a16="http://schemas.microsoft.com/office/drawing/2014/main" id="{39A5382D-ECD8-45AA-8A40-20CE4190BB6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31460" y="5141845"/>
            <a:ext cx="1143000" cy="1143000"/>
          </a:xfrm>
          <a:prstGeom prst="rect">
            <a:avLst/>
          </a:prstGeom>
        </p:spPr>
      </p:pic>
      <p:pic>
        <p:nvPicPr>
          <p:cNvPr id="43" name="Picture 42" descr="Asian male with sunglasses">
            <a:extLst>
              <a:ext uri="{FF2B5EF4-FFF2-40B4-BE49-F238E27FC236}">
                <a16:creationId xmlns:a16="http://schemas.microsoft.com/office/drawing/2014/main" id="{F8B61B12-80A5-4EA3-BB00-4B210E5DDD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07678" y="5141845"/>
            <a:ext cx="1142014" cy="1143000"/>
          </a:xfrm>
          <a:prstGeom prst="rect">
            <a:avLst/>
          </a:prstGeom>
        </p:spPr>
      </p:pic>
      <p:pic>
        <p:nvPicPr>
          <p:cNvPr id="45" name="Picture 44" descr="This image shows Nate wearing a purple UW table tennis jersey biting down on a medal">
            <a:extLst>
              <a:ext uri="{FF2B5EF4-FFF2-40B4-BE49-F238E27FC236}">
                <a16:creationId xmlns:a16="http://schemas.microsoft.com/office/drawing/2014/main" id="{C9046BC7-FC3B-4170-942A-9D2D4FAB4EC7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92045" y="5141845"/>
            <a:ext cx="1143000" cy="1143000"/>
          </a:xfrm>
          <a:prstGeom prst="rect">
            <a:avLst/>
          </a:prstGeom>
        </p:spPr>
      </p:pic>
      <p:pic>
        <p:nvPicPr>
          <p:cNvPr id="48" name="Picture 47" descr="Neal Wang">
            <a:extLst>
              <a:ext uri="{FF2B5EF4-FFF2-40B4-BE49-F238E27FC236}">
                <a16:creationId xmlns:a16="http://schemas.microsoft.com/office/drawing/2014/main" id="{8DECF7B6-FBE0-4EB7-A90B-2BFE09E9221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242960" y="2522249"/>
            <a:ext cx="1143000" cy="1143000"/>
          </a:xfrm>
          <a:prstGeom prst="rect">
            <a:avLst/>
          </a:prstGeom>
        </p:spPr>
      </p:pic>
      <p:pic>
        <p:nvPicPr>
          <p:cNvPr id="52" name="Picture 51" descr="Yuntong smiling and holding a microphone.">
            <a:extLst>
              <a:ext uri="{FF2B5EF4-FFF2-40B4-BE49-F238E27FC236}">
                <a16:creationId xmlns:a16="http://schemas.microsoft.com/office/drawing/2014/main" id="{6BF5C2C4-4F41-464C-9314-1C415BC456B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266625" y="3833192"/>
            <a:ext cx="1143000" cy="1143000"/>
          </a:xfrm>
          <a:prstGeom prst="rect">
            <a:avLst/>
          </a:prstGeom>
        </p:spPr>
      </p:pic>
      <p:pic>
        <p:nvPicPr>
          <p:cNvPr id="56" name="Picture 55" descr="Headshot picture of Sean Benoit">
            <a:extLst>
              <a:ext uri="{FF2B5EF4-FFF2-40B4-BE49-F238E27FC236}">
                <a16:creationId xmlns:a16="http://schemas.microsoft.com/office/drawing/2014/main" id="{455E0B59-A0AA-4BC4-A1CD-1379C836325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42960" y="5141845"/>
            <a:ext cx="1166665" cy="1143000"/>
          </a:xfrm>
          <a:prstGeom prst="rect">
            <a:avLst/>
          </a:prstGeom>
        </p:spPr>
      </p:pic>
      <p:pic>
        <p:nvPicPr>
          <p:cNvPr id="60" name="Picture 59" descr="Rushil standing in front of a camel.">
            <a:extLst>
              <a:ext uri="{FF2B5EF4-FFF2-40B4-BE49-F238E27FC236}">
                <a16:creationId xmlns:a16="http://schemas.microsoft.com/office/drawing/2014/main" id="{9E9CEFA9-23E6-4D1E-B4CB-74A4F024846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76904" y="1219200"/>
            <a:ext cx="1143000" cy="1143000"/>
          </a:xfrm>
          <a:prstGeom prst="rect">
            <a:avLst/>
          </a:prstGeom>
        </p:spPr>
      </p:pic>
      <p:pic>
        <p:nvPicPr>
          <p:cNvPr id="64" name="Picture 63" descr="Person smiling on a garden path in Maui.">
            <a:extLst>
              <a:ext uri="{FF2B5EF4-FFF2-40B4-BE49-F238E27FC236}">
                <a16:creationId xmlns:a16="http://schemas.microsoft.com/office/drawing/2014/main" id="{20D6D0A2-08D9-48E1-B239-F06CDC9542EB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47364" y="2553335"/>
            <a:ext cx="1143000" cy="1143000"/>
          </a:xfrm>
          <a:prstGeom prst="rect">
            <a:avLst/>
          </a:prstGeom>
        </p:spPr>
      </p:pic>
      <p:pic>
        <p:nvPicPr>
          <p:cNvPr id="68" name="Picture 67" descr="A young woman with long dark hair stands against a plain beige wall, smiling gently at the camera. She is wearing a light-colored short-sleeve button-up top.">
            <a:extLst>
              <a:ext uri="{FF2B5EF4-FFF2-40B4-BE49-F238E27FC236}">
                <a16:creationId xmlns:a16="http://schemas.microsoft.com/office/drawing/2014/main" id="{02B60D5D-B13E-4786-A4EF-BF5BE3C3A42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927632" y="3835747"/>
            <a:ext cx="1213493" cy="1143000"/>
          </a:xfrm>
          <a:prstGeom prst="rect">
            <a:avLst/>
          </a:prstGeom>
        </p:spPr>
      </p:pic>
      <p:pic>
        <p:nvPicPr>
          <p:cNvPr id="72" name="Picture 71" descr="Smiling young Indian woman in a yellow floral traditional outfit sitting by a creek.">
            <a:extLst>
              <a:ext uri="{FF2B5EF4-FFF2-40B4-BE49-F238E27FC236}">
                <a16:creationId xmlns:a16="http://schemas.microsoft.com/office/drawing/2014/main" id="{F21E9940-87D6-4982-A55A-14F035149CB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5583485" y="3857284"/>
            <a:ext cx="1135238" cy="1143000"/>
          </a:xfrm>
          <a:prstGeom prst="rect">
            <a:avLst/>
          </a:prstGeom>
        </p:spPr>
      </p:pic>
      <p:pic>
        <p:nvPicPr>
          <p:cNvPr id="1032" name="Picture 8" descr="Filipino male with sunglasses">
            <a:extLst>
              <a:ext uri="{FF2B5EF4-FFF2-40B4-BE49-F238E27FC236}">
                <a16:creationId xmlns:a16="http://schemas.microsoft.com/office/drawing/2014/main" id="{683C4536-4117-4CA2-AD31-C480B4F6A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540" y="5141845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8" name="Group 77" descr="4 pictures of dubs (UW mascot) as placeholders for TAs with missing pictures">
            <a:extLst>
              <a:ext uri="{FF2B5EF4-FFF2-40B4-BE49-F238E27FC236}">
                <a16:creationId xmlns:a16="http://schemas.microsoft.com/office/drawing/2014/main" id="{7A236A8A-81B3-43AF-B60F-8AE69BA259A3}"/>
              </a:ext>
            </a:extLst>
          </p:cNvPr>
          <p:cNvGrpSpPr/>
          <p:nvPr/>
        </p:nvGrpSpPr>
        <p:grpSpPr>
          <a:xfrm>
            <a:off x="9118842" y="351261"/>
            <a:ext cx="3002119" cy="1981796"/>
            <a:chOff x="8892449" y="335705"/>
            <a:chExt cx="3002119" cy="1981796"/>
          </a:xfrm>
        </p:grpSpPr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4A7D542A-228E-4A69-95EF-A22F5FBD7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943442" y="337160"/>
              <a:ext cx="951126" cy="917157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A8A77B8D-C4EF-45D9-8B8A-9564AD1E6A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8892449" y="335705"/>
              <a:ext cx="951126" cy="917157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A1FCBAE3-D994-4F8A-8031-BA92D51E2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9896379" y="337160"/>
              <a:ext cx="951126" cy="917157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17C5308-35C9-4FC2-AE3B-E448AE515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555732" y="1400344"/>
              <a:ext cx="951126" cy="917157"/>
            </a:xfrm>
            <a:prstGeom prst="rect">
              <a:avLst/>
            </a:prstGeom>
          </p:spPr>
        </p:pic>
      </p:grpSp>
      <p:pic>
        <p:nvPicPr>
          <p:cNvPr id="82" name="Picture 81" descr="Rena stands under a cherry tree in UW by night time">
            <a:extLst>
              <a:ext uri="{FF2B5EF4-FFF2-40B4-BE49-F238E27FC236}">
                <a16:creationId xmlns:a16="http://schemas.microsoft.com/office/drawing/2014/main" id="{92BD1386-5659-4234-B6AF-F4566EA094D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210577" y="1215258"/>
            <a:ext cx="1143000" cy="1143000"/>
          </a:xfrm>
          <a:prstGeom prst="rect">
            <a:avLst/>
          </a:prstGeom>
        </p:spPr>
      </p:pic>
      <p:pic>
        <p:nvPicPr>
          <p:cNvPr id="86" name="Picture 85" descr="Shiven hugging a golden retriever on a cold and windy beach">
            <a:extLst>
              <a:ext uri="{FF2B5EF4-FFF2-40B4-BE49-F238E27FC236}">
                <a16:creationId xmlns:a16="http://schemas.microsoft.com/office/drawing/2014/main" id="{CACDE6F2-4863-423B-838B-3BDA71F1119C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476633" y="1214536"/>
            <a:ext cx="1142622" cy="1143000"/>
          </a:xfrm>
          <a:prstGeom prst="rect">
            <a:avLst/>
          </a:prstGeom>
        </p:spPr>
      </p:pic>
      <p:pic>
        <p:nvPicPr>
          <p:cNvPr id="100" name="Picture 99" descr="Vrinda and her white fluffy dog">
            <a:extLst>
              <a:ext uri="{FF2B5EF4-FFF2-40B4-BE49-F238E27FC236}">
                <a16:creationId xmlns:a16="http://schemas.microsoft.com/office/drawing/2014/main" id="{4C6C8F2C-1891-4AF3-994B-6456CB9B30D4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797226" y="1214536"/>
            <a:ext cx="1143000" cy="1143000"/>
          </a:xfrm>
          <a:prstGeom prst="rect">
            <a:avLst/>
          </a:prstGeom>
        </p:spPr>
      </p:pic>
      <p:pic>
        <p:nvPicPr>
          <p:cNvPr id="102" name="Picture 101" descr="Picture of Shreya">
            <a:extLst>
              <a:ext uri="{FF2B5EF4-FFF2-40B4-BE49-F238E27FC236}">
                <a16:creationId xmlns:a16="http://schemas.microsoft.com/office/drawing/2014/main" id="{E85AA418-D04C-4B1F-8042-D1A659B34DD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8118096" y="1185168"/>
            <a:ext cx="957613" cy="1143000"/>
          </a:xfrm>
          <a:prstGeom prst="rect">
            <a:avLst/>
          </a:prstGeom>
        </p:spPr>
      </p:pic>
      <p:pic>
        <p:nvPicPr>
          <p:cNvPr id="105" name="Picture 104" descr="A photo of a person with glasses and long black hair wearing a black top and skirt, smiling at the camera.">
            <a:extLst>
              <a:ext uri="{FF2B5EF4-FFF2-40B4-BE49-F238E27FC236}">
                <a16:creationId xmlns:a16="http://schemas.microsoft.com/office/drawing/2014/main" id="{1CBF8D6A-E675-486A-A255-C8D887359D3C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383774" y="1222778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2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>
          <a:extLst>
            <a:ext uri="{FF2B5EF4-FFF2-40B4-BE49-F238E27FC236}">
              <a16:creationId xmlns:a16="http://schemas.microsoft.com/office/drawing/2014/main" id="{05C937AE-EDFB-A809-7757-8A137ECE80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>
            <a:extLst>
              <a:ext uri="{FF2B5EF4-FFF2-40B4-BE49-F238E27FC236}">
                <a16:creationId xmlns:a16="http://schemas.microsoft.com/office/drawing/2014/main" id="{229195AC-7E64-107F-EE68-5B6612D19F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Lecture Outline: About this Course</a:t>
            </a:r>
            <a:endParaRPr dirty="0"/>
          </a:p>
        </p:txBody>
      </p:sp>
      <p:sp>
        <p:nvSpPr>
          <p:cNvPr id="284" name="Google Shape;284;p18">
            <a:extLst>
              <a:ext uri="{FF2B5EF4-FFF2-40B4-BE49-F238E27FC236}">
                <a16:creationId xmlns:a16="http://schemas.microsoft.com/office/drawing/2014/main" id="{06DF227E-B537-2D84-80B9-286A4EBB678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Introductions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ts val="2800"/>
              <a:buChar char="•"/>
            </a:pPr>
            <a:r>
              <a:rPr lang="en-US" b="1" dirty="0">
                <a:solidFill>
                  <a:schemeClr val="accent5"/>
                </a:solidFill>
              </a:rPr>
              <a:t>About this Course</a:t>
            </a:r>
            <a:endParaRPr b="1" dirty="0">
              <a:solidFill>
                <a:schemeClr val="accent5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Course Components &amp; Tools</a:t>
            </a:r>
            <a:endParaRPr dirty="0">
              <a:solidFill>
                <a:schemeClr val="tx1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Pts val="2400"/>
              <a:buFont typeface="Helvetica Neue"/>
              <a:buChar char="-"/>
            </a:pPr>
            <a:r>
              <a:rPr lang="en-US" sz="2400" dirty="0">
                <a:solidFill>
                  <a:schemeClr val="tx1"/>
                </a:solidFill>
              </a:rPr>
              <a:t>Making the Most of this Class</a:t>
            </a:r>
            <a:endParaRPr dirty="0">
              <a:solidFill>
                <a:schemeClr val="tx1"/>
              </a:solidFill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n-US" sz="280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Assignments and Grading</a:t>
            </a:r>
          </a:p>
        </p:txBody>
      </p:sp>
      <p:sp>
        <p:nvSpPr>
          <p:cNvPr id="285" name="Google Shape;285;p18" descr="Pointing to &quot;About this Course&quot;">
            <a:extLst>
              <a:ext uri="{FF2B5EF4-FFF2-40B4-BE49-F238E27FC236}">
                <a16:creationId xmlns:a16="http://schemas.microsoft.com/office/drawing/2014/main" id="{2FA1A400-CFD0-B2B8-8E05-31F2CC28956A}"/>
              </a:ext>
            </a:extLst>
          </p:cNvPr>
          <p:cNvSpPr/>
          <p:nvPr/>
        </p:nvSpPr>
        <p:spPr>
          <a:xfrm rot="10800000">
            <a:off x="3939067" y="1950700"/>
            <a:ext cx="444852" cy="30893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lnTo>
                  <a:pt x="14100" y="0"/>
                </a:lnTo>
                <a:lnTo>
                  <a:pt x="21600" y="10800"/>
                </a:lnTo>
                <a:lnTo>
                  <a:pt x="141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0300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/>
              <a:t>What is this Class?</a:t>
            </a:r>
            <a:endParaRPr/>
          </a:p>
        </p:txBody>
      </p:sp>
      <p:sp>
        <p:nvSpPr>
          <p:cNvPr id="132" name="Google Shape;132;p5"/>
          <p:cNvSpPr txBox="1"/>
          <p:nvPr/>
        </p:nvSpPr>
        <p:spPr>
          <a:xfrm>
            <a:off x="620959" y="1531279"/>
            <a:ext cx="5306249" cy="452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121 – Computer Programming I</a:t>
            </a:r>
            <a:endParaRPr dirty="0"/>
          </a:p>
        </p:txBody>
      </p:sp>
      <p:sp>
        <p:nvSpPr>
          <p:cNvPr id="133" name="Google Shape;133;p5"/>
          <p:cNvSpPr txBox="1"/>
          <p:nvPr/>
        </p:nvSpPr>
        <p:spPr>
          <a:xfrm>
            <a:off x="620959" y="1983670"/>
            <a:ext cx="5306251" cy="3941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types (int, String, </a:t>
            </a:r>
            <a:r>
              <a:rPr lang="en-US" sz="20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boolean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Methods / Functions</a:t>
            </a:r>
            <a:endParaRPr sz="2000" dirty="0"/>
          </a:p>
          <a:p>
            <a:pPr marL="1062989" marR="0" lvl="2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74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Parameters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Returns</a:t>
            </a:r>
            <a:endParaRPr dirty="0"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Control structures</a:t>
            </a:r>
            <a:endParaRPr sz="2000" dirty="0"/>
          </a:p>
          <a:p>
            <a:pPr marL="1062989" marR="0" lvl="2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674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Loops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Conditionals</a:t>
            </a:r>
            <a:endParaRPr dirty="0"/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Arrays &amp; 2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arrays</a:t>
            </a:r>
          </a:p>
          <a:p>
            <a:pPr marL="637794" marR="0" lvl="1" indent="-212597" algn="l" rtl="0">
              <a:lnSpc>
                <a:spcPct val="81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45"/>
              <a:buFont typeface="Helvetica Neue"/>
              <a:buChar char="-"/>
            </a:pPr>
            <a: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Computational Thinking</a:t>
            </a:r>
            <a:br>
              <a:rPr lang="en-US" sz="20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(language agnostic)</a:t>
            </a:r>
            <a:endParaRPr lang="en-US" dirty="0"/>
          </a:p>
        </p:txBody>
      </p:sp>
      <p:sp>
        <p:nvSpPr>
          <p:cNvPr id="134" name="Google Shape;134;p5"/>
          <p:cNvSpPr txBox="1"/>
          <p:nvPr/>
        </p:nvSpPr>
        <p:spPr>
          <a:xfrm>
            <a:off x="6401549" y="1531279"/>
            <a:ext cx="53061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122 – Computer Programming II</a:t>
            </a:r>
            <a:endParaRPr dirty="0"/>
          </a:p>
        </p:txBody>
      </p:sp>
      <p:sp>
        <p:nvSpPr>
          <p:cNvPr id="135" name="Google Shape;135;p5"/>
          <p:cNvSpPr txBox="1"/>
          <p:nvPr/>
        </p:nvSpPr>
        <p:spPr>
          <a:xfrm>
            <a:off x="6401249" y="1983670"/>
            <a:ext cx="5306400" cy="184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Functional Decomposition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File I/O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Using data structures</a:t>
            </a:r>
            <a:endParaRPr sz="2000"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List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Stacks / Queues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Sets</a:t>
            </a:r>
            <a:r>
              <a:rPr lang="en-US" dirty="0">
                <a:ea typeface="Calibri"/>
              </a:rPr>
              <a:t>, </a:t>
            </a: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Maps</a:t>
            </a:r>
            <a:endParaRPr dirty="0"/>
          </a:p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Object Oriented Programming</a:t>
            </a:r>
            <a:endParaRPr sz="2000"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Interfaces </a:t>
            </a:r>
            <a:endParaRPr dirty="0"/>
          </a:p>
        </p:txBody>
      </p:sp>
      <p:sp>
        <p:nvSpPr>
          <p:cNvPr id="7" name="Google Shape;134;p5">
            <a:extLst>
              <a:ext uri="{FF2B5EF4-FFF2-40B4-BE49-F238E27FC236}">
                <a16:creationId xmlns:a16="http://schemas.microsoft.com/office/drawing/2014/main" id="{FE8C47B3-D3D5-4FE4-AD7B-80DDFC5CC965}"/>
              </a:ext>
            </a:extLst>
          </p:cNvPr>
          <p:cNvSpPr txBox="1"/>
          <p:nvPr/>
        </p:nvSpPr>
        <p:spPr>
          <a:xfrm>
            <a:off x="3442950" y="4331427"/>
            <a:ext cx="53061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CSE 123 – Computer Programming III</a:t>
            </a:r>
            <a:endParaRPr dirty="0"/>
          </a:p>
        </p:txBody>
      </p:sp>
      <p:sp>
        <p:nvSpPr>
          <p:cNvPr id="10" name="Google Shape;135;p5">
            <a:extLst>
              <a:ext uri="{FF2B5EF4-FFF2-40B4-BE49-F238E27FC236}">
                <a16:creationId xmlns:a16="http://schemas.microsoft.com/office/drawing/2014/main" id="{515F7EB4-8AA6-44AC-8618-928D44D2FA6B}"/>
              </a:ext>
            </a:extLst>
          </p:cNvPr>
          <p:cNvSpPr txBox="1"/>
          <p:nvPr/>
        </p:nvSpPr>
        <p:spPr>
          <a:xfrm>
            <a:off x="3160654" y="4783827"/>
            <a:ext cx="5532958" cy="1972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-"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Advanced Object Oriented Programming</a:t>
            </a:r>
            <a:endParaRPr sz="2000" dirty="0"/>
          </a:p>
          <a:p>
            <a:pPr marL="11430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Char char="-"/>
            </a:pPr>
            <a:r>
              <a:rPr lang="en-US" dirty="0">
                <a:latin typeface="Calibri"/>
                <a:cs typeface="Calibri"/>
                <a:sym typeface="Calibri"/>
              </a:rPr>
              <a:t>Comparable, Inheritance/Polymorphism, Abstract Classes</a:t>
            </a:r>
            <a:endParaRPr dirty="0"/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ts val="2400"/>
              <a:buFont typeface="Helvetica Neue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Implementing data structures</a:t>
            </a:r>
            <a:endParaRPr lang="en-US" sz="2000" dirty="0"/>
          </a:p>
          <a:p>
            <a:pPr marL="1143000" lvl="2" indent="-228600">
              <a:lnSpc>
                <a:spcPct val="90000"/>
              </a:lnSpc>
              <a:spcBef>
                <a:spcPts val="500"/>
              </a:spcBef>
              <a:buSzPts val="2000"/>
              <a:buFont typeface="Helvetica Neue"/>
              <a:buChar char="-"/>
            </a:pP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ArrayLists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dirty="0" err="1">
                <a:latin typeface="Calibri"/>
                <a:ea typeface="Calibri"/>
                <a:cs typeface="Calibri"/>
                <a:sym typeface="Calibri"/>
              </a:rPr>
              <a:t>LinkedLists</a:t>
            </a:r>
            <a:r>
              <a:rPr lang="en-US" dirty="0">
                <a:latin typeface="Calibri"/>
                <a:ea typeface="Calibri"/>
                <a:cs typeface="Calibri"/>
                <a:sym typeface="Calibri"/>
              </a:rPr>
              <a:t>, Trees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ts val="2400"/>
              <a:buFont typeface="Helvetica Neue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Recursion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SzPts val="2400"/>
              <a:buFont typeface="Helvetica Neue"/>
              <a:buChar char="-"/>
            </a:pP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Critical analysis of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"/>
          <p:cNvSpPr txBox="1">
            <a:spLocks noGrp="1"/>
          </p:cNvSpPr>
          <p:nvPr>
            <p:ph type="title"/>
          </p:nvPr>
        </p:nvSpPr>
        <p:spPr>
          <a:xfrm>
            <a:off x="838200" y="456565"/>
            <a:ext cx="10515600" cy="762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56"/>
              <a:buFont typeface="Calibri"/>
              <a:buNone/>
            </a:pPr>
            <a:r>
              <a:rPr lang="en-US" sz="4356" dirty="0"/>
              <a:t>Why 123?</a:t>
            </a:r>
            <a:endParaRPr dirty="0"/>
          </a:p>
        </p:txBody>
      </p:sp>
      <p:sp>
        <p:nvSpPr>
          <p:cNvPr id="147" name="Google Shape;147;p7"/>
          <p:cNvSpPr txBox="1">
            <a:spLocks noGrp="1"/>
          </p:cNvSpPr>
          <p:nvPr>
            <p:ph type="body" idx="1"/>
          </p:nvPr>
        </p:nvSpPr>
        <p:spPr>
          <a:xfrm>
            <a:off x="838200" y="1371600"/>
            <a:ext cx="9248775" cy="480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To solve more complex problems by leveraging more complex programming structures / patterns</a:t>
            </a:r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+mj-lt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r>
              <a:rPr lang="en-US" dirty="0"/>
              <a:t>To better rationalize specific design decisions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How to “best” structure programs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Which data structures are “most” appropriate to use</a:t>
            </a: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endParaRPr lang="en-US" dirty="0"/>
          </a:p>
          <a:p>
            <a:pPr marL="514350" indent="-514350">
              <a:spcBef>
                <a:spcPts val="0"/>
              </a:spcBef>
              <a:buSzPts val="2800"/>
              <a:buFont typeface="Arial"/>
              <a:buAutoNum type="arabicPeriod"/>
            </a:pPr>
            <a:r>
              <a:rPr lang="en-US" dirty="0"/>
              <a:t>To understand and critically analyze intersections between Computer Science and society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Search engines, algorithmic art, machine learning, etc.</a:t>
            </a:r>
          </a:p>
          <a:p>
            <a:pPr marL="800100" lvl="1">
              <a:spcBef>
                <a:spcPts val="0"/>
              </a:spcBef>
              <a:buSzPts val="2800"/>
            </a:pPr>
            <a:r>
              <a:rPr lang="en-US" sz="2000" dirty="0"/>
              <a:t>Developing informed opinions on current issues</a:t>
            </a: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dirty="0"/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AutoNum type="arabicPeriod"/>
            </a:pPr>
            <a:endParaRPr dirty="0"/>
          </a:p>
        </p:txBody>
      </p:sp>
      <p:grpSp>
        <p:nvGrpSpPr>
          <p:cNvPr id="2" name="Group 1" descr="Points 1 and 2 relate to &quot;be a better programmer&quot;">
            <a:extLst>
              <a:ext uri="{FF2B5EF4-FFF2-40B4-BE49-F238E27FC236}">
                <a16:creationId xmlns:a16="http://schemas.microsoft.com/office/drawing/2014/main" id="{F5D33FFC-9259-4186-B393-2576DB7A6A75}"/>
              </a:ext>
            </a:extLst>
          </p:cNvPr>
          <p:cNvGrpSpPr/>
          <p:nvPr/>
        </p:nvGrpSpPr>
        <p:grpSpPr>
          <a:xfrm>
            <a:off x="10072687" y="1371600"/>
            <a:ext cx="2071688" cy="2550319"/>
            <a:chOff x="10072687" y="1371600"/>
            <a:chExt cx="2071688" cy="2550319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6A8AD491-4B21-457E-AD7E-D270102A5920}"/>
                </a:ext>
              </a:extLst>
            </p:cNvPr>
            <p:cNvSpPr/>
            <p:nvPr/>
          </p:nvSpPr>
          <p:spPr>
            <a:xfrm>
              <a:off x="10072687" y="1371600"/>
              <a:ext cx="392907" cy="255031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A5E5A6-6315-454D-95E1-DD1F2EA1B924}"/>
                </a:ext>
              </a:extLst>
            </p:cNvPr>
            <p:cNvSpPr txBox="1"/>
            <p:nvPr/>
          </p:nvSpPr>
          <p:spPr>
            <a:xfrm>
              <a:off x="10544176" y="2323593"/>
              <a:ext cx="16001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Be a better programmer</a:t>
              </a:r>
            </a:p>
          </p:txBody>
        </p:sp>
      </p:grpSp>
      <p:grpSp>
        <p:nvGrpSpPr>
          <p:cNvPr id="5" name="Group 4" descr="Point 3 relates to &quot;Be a better person&quot;">
            <a:extLst>
              <a:ext uri="{FF2B5EF4-FFF2-40B4-BE49-F238E27FC236}">
                <a16:creationId xmlns:a16="http://schemas.microsoft.com/office/drawing/2014/main" id="{C4D6B0F8-41D2-410F-A4D7-5E9187C5FF0C}"/>
              </a:ext>
            </a:extLst>
          </p:cNvPr>
          <p:cNvGrpSpPr/>
          <p:nvPr/>
        </p:nvGrpSpPr>
        <p:grpSpPr>
          <a:xfrm>
            <a:off x="10072687" y="4575572"/>
            <a:ext cx="1993106" cy="1510904"/>
            <a:chOff x="10072687" y="4575572"/>
            <a:chExt cx="1993106" cy="1510904"/>
          </a:xfrm>
        </p:grpSpPr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DBFC2A86-1405-4062-A74C-E0F584EAD3FC}"/>
                </a:ext>
              </a:extLst>
            </p:cNvPr>
            <p:cNvSpPr/>
            <p:nvPr/>
          </p:nvSpPr>
          <p:spPr>
            <a:xfrm>
              <a:off x="10072687" y="4575572"/>
              <a:ext cx="392907" cy="151090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150D4D5-0916-4BE3-A7AF-A0A11EE18724}"/>
                </a:ext>
              </a:extLst>
            </p:cNvPr>
            <p:cNvSpPr txBox="1"/>
            <p:nvPr/>
          </p:nvSpPr>
          <p:spPr>
            <a:xfrm>
              <a:off x="10622757" y="5092809"/>
              <a:ext cx="14430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/>
                <a:t>Be a better person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Prerequisite Knowledge</a:t>
            </a:r>
            <a:endParaRPr/>
          </a:p>
        </p:txBody>
      </p:sp>
      <p:sp>
        <p:nvSpPr>
          <p:cNvPr id="191" name="Google Shape;191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218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Comfort with control structures 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loops, conditionals, methods/functions 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Experience with using basic data structures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arrays, lists, sets, maps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Experience with console and file input/output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Exposure to simple object-oriented programming 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classes, interfaces</a:t>
            </a:r>
            <a:endParaRPr dirty="0"/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Programming experience </a:t>
            </a:r>
            <a:r>
              <a:rPr lang="en-US" i="1" dirty="0"/>
              <a:t>in Java</a:t>
            </a:r>
            <a:endParaRPr dirty="0"/>
          </a:p>
          <a:p>
            <a: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dirty="0"/>
              <a:t>Or willingness to pick up on your own</a:t>
            </a: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E096-C45E-8C4F-74FB-C839D4354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Expectations</a:t>
            </a:r>
          </a:p>
        </p:txBody>
      </p:sp>
      <p:sp>
        <p:nvSpPr>
          <p:cNvPr id="4" name="Google Shape;26;p29">
            <a:extLst>
              <a:ext uri="{FF2B5EF4-FFF2-40B4-BE49-F238E27FC236}">
                <a16:creationId xmlns:a16="http://schemas.microsoft.com/office/drawing/2014/main" id="{36709576-3780-239B-BBCE-43860BD61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38865" y="2911802"/>
            <a:ext cx="4514270" cy="1340914"/>
          </a:xfrm>
          <a:prstGeom prst="roundRect">
            <a:avLst>
              <a:gd name="adj" fmla="val 9433"/>
            </a:avLst>
          </a:prstGeom>
          <a:solidFill>
            <a:srgbClr val="FAFAFA"/>
          </a:solidFill>
          <a:ln w="12700" cap="flat" cmpd="sng">
            <a:solidFill>
              <a:srgbClr val="221A44"/>
            </a:solidFill>
            <a:prstDash val="solid"/>
            <a:miter lim="8000"/>
            <a:headEnd type="none" w="sm" len="sm"/>
            <a:tailEnd type="none" w="sm" len="sm"/>
          </a:ln>
          <a:effectLst>
            <a:outerShdw blurRad="50800" dist="38100" dir="81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2C3B3E-994E-B40A-FF7E-013473682BAA}"/>
              </a:ext>
            </a:extLst>
          </p:cNvPr>
          <p:cNvSpPr txBox="1"/>
          <p:nvPr/>
        </p:nvSpPr>
        <p:spPr>
          <a:xfrm>
            <a:off x="1701590" y="2190331"/>
            <a:ext cx="8788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What are you hoping to get out of taking CSE 123?</a:t>
            </a:r>
          </a:p>
        </p:txBody>
      </p:sp>
      <p:sp>
        <p:nvSpPr>
          <p:cNvPr id="6" name="Google Shape;28;p29">
            <a:extLst>
              <a:ext uri="{FF2B5EF4-FFF2-40B4-BE49-F238E27FC236}">
                <a16:creationId xmlns:a16="http://schemas.microsoft.com/office/drawing/2014/main" id="{19FFA4C6-B816-3A2F-F9E5-929CCAEE81D0}"/>
              </a:ext>
            </a:extLst>
          </p:cNvPr>
          <p:cNvSpPr txBox="1"/>
          <p:nvPr/>
        </p:nvSpPr>
        <p:spPr>
          <a:xfrm>
            <a:off x="4149918" y="3382224"/>
            <a:ext cx="286694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Montserrat SemiBold"/>
              <a:buNone/>
            </a:pPr>
            <a:r>
              <a:rPr lang="en-US" sz="2400" b="0" i="0" u="none" strike="noStrike" cap="none" dirty="0">
                <a:solidFill>
                  <a:srgbClr val="59595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sli.do    #cse123 </a:t>
            </a:r>
            <a:endParaRPr sz="2400" dirty="0"/>
          </a:p>
        </p:txBody>
      </p:sp>
      <p:pic>
        <p:nvPicPr>
          <p:cNvPr id="7" name="Picture 6" descr="qr code for https://app.sli.do/event/ahia5ii71Q41CMLcphxgiS&#10;or slido.com and event code cse123">
            <a:extLst>
              <a:ext uri="{FF2B5EF4-FFF2-40B4-BE49-F238E27FC236}">
                <a16:creationId xmlns:a16="http://schemas.microsoft.com/office/drawing/2014/main" id="{A48B335E-3F95-4B0F-BE99-DD36ED2FE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240" y="2988470"/>
            <a:ext cx="1187578" cy="118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69303"/>
      </p:ext>
    </p:extLst>
  </p:cSld>
  <p:clrMapOvr>
    <a:masterClrMapping/>
  </p:clrMapOvr>
</p:sld>
</file>

<file path=ppt/theme/theme1.xml><?xml version="1.0" encoding="utf-8"?>
<a:theme xmlns:a="http://schemas.openxmlformats.org/drawingml/2006/main" name="CSE 373 Summer 2020">
  <a:themeElements>
    <a:clrScheme name="Custom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2699A9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SE 373 Summer 2020">
  <a:themeElements>
    <a:clrScheme name="CSE 373 Summer 2020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E235D"/>
      </a:accent1>
      <a:accent2>
        <a:srgbClr val="E83C60"/>
      </a:accent2>
      <a:accent3>
        <a:srgbClr val="2699A9"/>
      </a:accent3>
      <a:accent4>
        <a:srgbClr val="FFC000"/>
      </a:accent4>
      <a:accent5>
        <a:srgbClr val="EE8A64"/>
      </a:accent5>
      <a:accent6>
        <a:srgbClr val="09A98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1528</TotalTime>
  <Words>2256</Words>
  <Application>Microsoft Office PowerPoint</Application>
  <PresentationFormat>Widescreen</PresentationFormat>
  <Paragraphs>381</Paragraphs>
  <Slides>34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Helvetica Neue</vt:lpstr>
      <vt:lpstr>Arial</vt:lpstr>
      <vt:lpstr>Montserrat</vt:lpstr>
      <vt:lpstr>Calibri</vt:lpstr>
      <vt:lpstr>Montserrat ExtraBold</vt:lpstr>
      <vt:lpstr>Montserrat SemiBold</vt:lpstr>
      <vt:lpstr>CSE 373 Summer 2020</vt:lpstr>
      <vt:lpstr>Welcome  &amp; Syllabus</vt:lpstr>
      <vt:lpstr>Lecture Outline: Introductions</vt:lpstr>
      <vt:lpstr>Hi, I’m Miya! (she/her)</vt:lpstr>
      <vt:lpstr>Meet your 39 fabulous TAs!</vt:lpstr>
      <vt:lpstr>Lecture Outline: About this Course</vt:lpstr>
      <vt:lpstr>What is this Class?</vt:lpstr>
      <vt:lpstr>Why 123?</vt:lpstr>
      <vt:lpstr>Prerequisite Knowledge</vt:lpstr>
      <vt:lpstr>Course Expectations</vt:lpstr>
      <vt:lpstr>Programming Skill</vt:lpstr>
      <vt:lpstr>Lecture Outline: Course Components &amp; Tools</vt:lpstr>
      <vt:lpstr>Course Components</vt:lpstr>
      <vt:lpstr>Course Website</vt:lpstr>
      <vt:lpstr>Other Course Tools</vt:lpstr>
      <vt:lpstr>Lecture Outline: Making the Most of this Class</vt:lpstr>
      <vt:lpstr>How did you learn how to ride a bike?</vt:lpstr>
      <vt:lpstr>Digression: A Pandemic Hobby</vt:lpstr>
      <vt:lpstr>How Learning Works</vt:lpstr>
      <vt:lpstr>Learning Pattern</vt:lpstr>
      <vt:lpstr>Learning in CSE 123: Live Support Systems</vt:lpstr>
      <vt:lpstr>Learning in CSE 123: Async Support Systems</vt:lpstr>
      <vt:lpstr>The World Around Us</vt:lpstr>
      <vt:lpstr>Think-Pair-Share: Inclusive Environments</vt:lpstr>
      <vt:lpstr>Think-Pair-Share: Exclusive Environments</vt:lpstr>
      <vt:lpstr>Lecture Outline: Assignments and Grading</vt:lpstr>
      <vt:lpstr>Assignments and Grading</vt:lpstr>
      <vt:lpstr>Assignments</vt:lpstr>
      <vt:lpstr>Resubmission and Ignored Quiz Problems</vt:lpstr>
      <vt:lpstr>Grading</vt:lpstr>
      <vt:lpstr>Collaboration Policy</vt:lpstr>
      <vt:lpstr>AI and CSE 123: Our Philosophy</vt:lpstr>
      <vt:lpstr>CSE 123 AI Policy</vt:lpstr>
      <vt:lpstr>CSE 123 AI Policy Examples</vt:lpstr>
      <vt:lpstr>Coming up…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Review; Comparable!</dc:title>
  <dc:creator>cse-loaner</dc:creator>
  <cp:lastModifiedBy>mnats</cp:lastModifiedBy>
  <cp:revision>77</cp:revision>
  <dcterms:modified xsi:type="dcterms:W3CDTF">2026-04-01T21:02:31Z</dcterms:modified>
</cp:coreProperties>
</file>