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9" r:id="rId2"/>
  </p:sldMasterIdLst>
  <p:notesMasterIdLst>
    <p:notesMasterId r:id="rId9"/>
  </p:notesMasterIdLst>
  <p:sldIdLst>
    <p:sldId id="878" r:id="rId3"/>
    <p:sldId id="867" r:id="rId4"/>
    <p:sldId id="361" r:id="rId5"/>
    <p:sldId id="869" r:id="rId6"/>
    <p:sldId id="873" r:id="rId7"/>
    <p:sldId id="8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C71387-6F25-40BE-A9C7-2DE5AC23F89B}">
          <p14:sldIdLst>
            <p14:sldId id="878"/>
            <p14:sldId id="867"/>
            <p14:sldId id="361"/>
            <p14:sldId id="869"/>
            <p14:sldId id="873"/>
            <p14:sldId id="8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231"/>
    <a:srgbClr val="0FB9B1"/>
    <a:srgbClr val="54A0FF"/>
    <a:srgbClr val="FAFAFA"/>
    <a:srgbClr val="F5F5F5"/>
    <a:srgbClr val="EF5777"/>
    <a:srgbClr val="F7B731"/>
    <a:srgbClr val="4E408B"/>
    <a:srgbClr val="43367C"/>
    <a:srgbClr val="2E2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7" autoAdjust="0"/>
    <p:restoredTop sz="91361"/>
  </p:normalViewPr>
  <p:slideViewPr>
    <p:cSldViewPr snapToGrid="0" snapToObjects="1">
      <p:cViewPr varScale="1">
        <p:scale>
          <a:sx n="70" d="100"/>
          <a:sy n="70" d="100"/>
        </p:scale>
        <p:origin x="760" y="-40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 https://app.sli.do/event/jABx64miC7k9Tid2tFLE6u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5B6226-E642-10B0-730C-CA63F126D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82520" y="236757"/>
            <a:ext cx="12540363" cy="718146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09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 </a:t>
            </a:r>
          </a:p>
        </p:txBody>
      </p:sp>
      <p:sp>
        <p:nvSpPr>
          <p:cNvPr id="5" name="Google Shape;24;p29">
            <a:extLst>
              <a:ext uri="{FF2B5EF4-FFF2-40B4-BE49-F238E27FC236}">
                <a16:creationId xmlns:a16="http://schemas.microsoft.com/office/drawing/2014/main" id="{7598AB6A-DDAC-77B1-E44C-DEF1D614739E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F433B8-1705-4DC6-89CE-C8D6973DAF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5652" y="287373"/>
            <a:ext cx="762806" cy="76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7E29C1-FA87-4954-91F1-86C1FBC08B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55652" y="287373"/>
            <a:ext cx="762806" cy="76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08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</a:t>
            </a:r>
          </a:p>
        </p:txBody>
      </p:sp>
      <p:sp>
        <p:nvSpPr>
          <p:cNvPr id="5" name="Google Shape;24;p29">
            <a:extLst>
              <a:ext uri="{FF2B5EF4-FFF2-40B4-BE49-F238E27FC236}">
                <a16:creationId xmlns:a16="http://schemas.microsoft.com/office/drawing/2014/main" id="{FAAFC217-8FE2-D6F8-124C-C7DDCD377443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5608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2484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1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7CA7DD-E1AA-4B63-BB81-4C53C0FBC439}"/>
              </a:ext>
            </a:extLst>
          </p:cNvPr>
          <p:cNvSpPr/>
          <p:nvPr userDrawn="1"/>
        </p:nvSpPr>
        <p:spPr>
          <a:xfrm>
            <a:off x="7302715" y="237410"/>
            <a:ext cx="868680" cy="8686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76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DF6858E-0BE5-4C2C-83C3-0117BA0145D7}"/>
              </a:ext>
            </a:extLst>
          </p:cNvPr>
          <p:cNvSpPr/>
          <p:nvPr userDrawn="1"/>
        </p:nvSpPr>
        <p:spPr>
          <a:xfrm>
            <a:off x="7302715" y="237410"/>
            <a:ext cx="868680" cy="8686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0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3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08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08: Recursive Programming</a:t>
            </a:r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08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0402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08: Recursive Programming</a:t>
            </a:r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08: Recursive Programming</a:t>
            </a:r>
          </a:p>
        </p:txBody>
      </p:sp>
    </p:spTree>
    <p:extLst>
      <p:ext uri="{BB962C8B-B14F-4D97-AF65-F5344CB8AC3E}">
        <p14:creationId xmlns:p14="http://schemas.microsoft.com/office/powerpoint/2010/main" val="1028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131885" y="4013370"/>
            <a:ext cx="6471138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/>
            <a:r>
              <a:rPr lang="en-US" sz="4400" dirty="0">
                <a:latin typeface="Montserrat SemiBold" panose="00000700000000000000" pitchFamily="2" charset="0"/>
              </a:rPr>
              <a:t>Recursive Programming</a:t>
            </a:r>
            <a:endParaRPr sz="4400" dirty="0">
              <a:latin typeface="Montserrat SemiBold" panose="00000700000000000000" pitchFamily="2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your favorite flower?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9A98A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A98A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  <a:sym typeface="Calibri"/>
              </a:rPr>
              <a:t>Respond on sli.do!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9A98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Google Shape;96;p1">
            <a:extLst>
              <a:ext uri="{FF2B5EF4-FFF2-40B4-BE49-F238E27FC236}">
                <a16:creationId xmlns:a16="http://schemas.microsoft.com/office/drawing/2014/main" id="{A9940A9E-8CCD-4E05-8726-8B6D573B3480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8;p1">
            <a:extLst>
              <a:ext uri="{FF2B5EF4-FFF2-40B4-BE49-F238E27FC236}">
                <a16:creationId xmlns:a16="http://schemas.microsoft.com/office/drawing/2014/main" id="{3434756B-318F-4FE1-B24E-CCE94E309B71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9" name="Google Shape;96;p1">
            <a:extLst>
              <a:ext uri="{FF2B5EF4-FFF2-40B4-BE49-F238E27FC236}">
                <a16:creationId xmlns:a16="http://schemas.microsoft.com/office/drawing/2014/main" id="{671EBFB9-9F3A-446A-B32C-55FBF50581CA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F3974C-C8A3-E35C-2605-3D012610F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297226"/>
              </p:ext>
            </p:extLst>
          </p:nvPr>
        </p:nvGraphicFramePr>
        <p:xfrm>
          <a:off x="7344968" y="4411342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12" name="Picture 11" descr="qr code for https://app.sli.do/event/jABx64miC7k9Tid2tFLE6u">
            <a:extLst>
              <a:ext uri="{FF2B5EF4-FFF2-40B4-BE49-F238E27FC236}">
                <a16:creationId xmlns:a16="http://schemas.microsoft.com/office/drawing/2014/main" id="{FA414099-4A2C-028B-35DC-F6F7D265C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5651268"/>
            <a:ext cx="1111481" cy="11114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163B-3175-4D16-8247-BF18B892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02521-05B7-4C2E-AD6B-3DC70DACA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48640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Tomorrow (10/29) is the last date for CQ0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Email me ASAP if you do not currently have a time slot booked</a:t>
            </a:r>
          </a:p>
          <a:p>
            <a:r>
              <a:rPr lang="en-US" dirty="0">
                <a:latin typeface="Calibri" panose="020F0502020204030204" pitchFamily="34" charset="0"/>
              </a:rPr>
              <a:t>Paper Quiz 0 on Tuesday 11/3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Practice paper quiz is available in Ed Resources</a:t>
            </a:r>
          </a:p>
          <a:p>
            <a:r>
              <a:rPr lang="en-US" dirty="0">
                <a:latin typeface="Calibri" panose="020F0502020204030204" pitchFamily="34" charset="0"/>
              </a:rPr>
              <a:t>Programming Project 1 due Wednesday 11/4</a:t>
            </a:r>
          </a:p>
          <a:p>
            <a:r>
              <a:rPr lang="en-US" dirty="0">
                <a:latin typeface="Calibri" panose="020F0502020204030204" pitchFamily="34" charset="0"/>
              </a:rPr>
              <a:t>Computer Quiz 1 begins 11/5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64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Methods [Review]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 components of every recursive method:</a:t>
            </a:r>
          </a:p>
          <a:p>
            <a:pPr marL="0" indent="0">
              <a:buNone/>
            </a:pPr>
            <a:endParaRPr lang="en-US" sz="500" dirty="0"/>
          </a:p>
          <a:p>
            <a:r>
              <a:rPr lang="en-US" dirty="0"/>
              <a:t>Recursive case</a:t>
            </a:r>
          </a:p>
          <a:p>
            <a:pPr lvl="1"/>
            <a:r>
              <a:rPr lang="en-US" dirty="0"/>
              <a:t>Decompose problem into subproblem</a:t>
            </a:r>
          </a:p>
          <a:p>
            <a:pPr lvl="1"/>
            <a:r>
              <a:rPr lang="en-US" dirty="0"/>
              <a:t>Make the actual recursive call</a:t>
            </a:r>
          </a:p>
          <a:p>
            <a:pPr lvl="1"/>
            <a:r>
              <a:rPr lang="en-US" dirty="0"/>
              <a:t>Combine results meaningfully</a:t>
            </a:r>
          </a:p>
          <a:p>
            <a:r>
              <a:rPr lang="en-US" dirty="0"/>
              <a:t>Base case</a:t>
            </a:r>
          </a:p>
          <a:p>
            <a:pPr lvl="1"/>
            <a:r>
              <a:rPr lang="en-US" dirty="0"/>
              <a:t>Simplest version of the problem</a:t>
            </a:r>
          </a:p>
          <a:p>
            <a:pPr lvl="1"/>
            <a:r>
              <a:rPr lang="en-US" dirty="0"/>
              <a:t>No subproblems to break into</a:t>
            </a:r>
          </a:p>
          <a:p>
            <a:pPr lvl="1"/>
            <a:r>
              <a:rPr lang="en-US" dirty="0"/>
              <a:t>Return known answer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7ADCE-DE38-48E0-B699-2BFAA0249AC1}"/>
              </a:ext>
            </a:extLst>
          </p:cNvPr>
          <p:cNvSpPr txBox="1"/>
          <p:nvPr/>
        </p:nvSpPr>
        <p:spPr>
          <a:xfrm>
            <a:off x="482219" y="5996731"/>
            <a:ext cx="1122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If decomposing moves you closer to the base, no infinite recursion!</a:t>
            </a:r>
          </a:p>
        </p:txBody>
      </p:sp>
      <p:pic>
        <p:nvPicPr>
          <p:cNvPr id="7" name="Picture 2" descr="Biggest Matryoshka doll">
            <a:extLst>
              <a:ext uri="{FF2B5EF4-FFF2-40B4-BE49-F238E27FC236}">
                <a16:creationId xmlns:a16="http://schemas.microsoft.com/office/drawing/2014/main" id="{71E5E544-7763-494F-86B2-8BA09C06C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9535591" y="698103"/>
            <a:ext cx="1089782" cy="15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econd biggest Matryoshka doll">
            <a:extLst>
              <a:ext uri="{FF2B5EF4-FFF2-40B4-BE49-F238E27FC236}">
                <a16:creationId xmlns:a16="http://schemas.microsoft.com/office/drawing/2014/main" id="{B377AB4D-E200-423F-9C45-D8EDEB034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9662798" y="2186676"/>
            <a:ext cx="834661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hird biggest Matryoshka doll">
            <a:extLst>
              <a:ext uri="{FF2B5EF4-FFF2-40B4-BE49-F238E27FC236}">
                <a16:creationId xmlns:a16="http://schemas.microsoft.com/office/drawing/2014/main" id="{6C33D7FF-FA16-4783-B380-DCA3AFBDB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9706928" y="3345551"/>
            <a:ext cx="747184" cy="102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ourth biggest Matryoshka doll">
            <a:extLst>
              <a:ext uri="{FF2B5EF4-FFF2-40B4-BE49-F238E27FC236}">
                <a16:creationId xmlns:a16="http://schemas.microsoft.com/office/drawing/2014/main" id="{5C4A2859-794F-4E51-9CC3-695922E81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9759557" y="4334428"/>
            <a:ext cx="641141" cy="86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mallest Matryoshka doll">
            <a:extLst>
              <a:ext uri="{FF2B5EF4-FFF2-40B4-BE49-F238E27FC236}">
                <a16:creationId xmlns:a16="http://schemas.microsoft.com/office/drawing/2014/main" id="{7D3C6CF1-62EF-46F4-9934-57FE5FC69C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126" b="85600" l="88329" r="95033">
                        <a14:foregroundMark x1="92500" y1="82258" x2="91333" y2="75403"/>
                        <a14:foregroundMark x1="91667" y1="81452" x2="91000" y2="73790"/>
                        <a14:foregroundMark x1="91000" y1="68548" x2="90500" y2="76210"/>
                        <a14:foregroundMark x1="90000" y1="68145" x2="93667" y2="85081"/>
                        <a14:foregroundMark x1="90667" y1="85484" x2="89833" y2="76210"/>
                        <a14:foregroundMark x1="93333" y1="76613" x2="93167" y2="7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91" t="61442" r="4129" b="11716"/>
          <a:stretch/>
        </p:blipFill>
        <p:spPr bwMode="auto">
          <a:xfrm>
            <a:off x="9877240" y="5208487"/>
            <a:ext cx="405773" cy="5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57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Recursion?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118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Generally, anything you can write iteratively you can write recursively</a:t>
            </a:r>
          </a:p>
          <a:p>
            <a:pPr lvl="1"/>
            <a:r>
              <a:rPr lang="en-US" dirty="0"/>
              <a:t>So why write anything recursively?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429AE-A906-464A-85CF-850C294EAFFD}"/>
              </a:ext>
            </a:extLst>
          </p:cNvPr>
          <p:cNvSpPr txBox="1"/>
          <p:nvPr/>
        </p:nvSpPr>
        <p:spPr>
          <a:xfrm>
            <a:off x="781437" y="2736793"/>
            <a:ext cx="10629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/>
              <a:t>Recursion is particularly useful when dealing with something that’s recursively defined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6">
                <a:extLst>
                  <a:ext uri="{FF2B5EF4-FFF2-40B4-BE49-F238E27FC236}">
                    <a16:creationId xmlns:a16="http://schemas.microsoft.com/office/drawing/2014/main" id="{18D3C3E6-9BBF-4ADA-93DD-FC1654DF57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9091" y="4528978"/>
                <a:ext cx="6837218" cy="262727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Math examples:</a:t>
                </a:r>
              </a:p>
              <a:p>
                <a:pPr lvl="1"/>
                <a:r>
                  <a:rPr lang="en-US" dirty="0"/>
                  <a:t>Factorial: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Exponent: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Fibonacci: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𝑓𝑖𝑏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𝑓𝑖𝑏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b="0" dirty="0"/>
                  <a:t>               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𝑓𝑖𝑏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−2)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Content Placeholder 6">
                <a:extLst>
                  <a:ext uri="{FF2B5EF4-FFF2-40B4-BE49-F238E27FC236}">
                    <a16:creationId xmlns:a16="http://schemas.microsoft.com/office/drawing/2014/main" id="{18D3C3E6-9BBF-4ADA-93DD-FC1654DF5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091" y="4528978"/>
                <a:ext cx="6837218" cy="2627277"/>
              </a:xfrm>
              <a:prstGeom prst="rect">
                <a:avLst/>
              </a:prstGeom>
              <a:blipFill>
                <a:blip r:embed="rId2"/>
                <a:stretch>
                  <a:fillRect l="-1604" t="-3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50A830F7-8856-4069-91AF-6D3C61377BF9}"/>
              </a:ext>
            </a:extLst>
          </p:cNvPr>
          <p:cNvSpPr txBox="1">
            <a:spLocks/>
          </p:cNvSpPr>
          <p:nvPr/>
        </p:nvSpPr>
        <p:spPr>
          <a:xfrm>
            <a:off x="6463145" y="4528978"/>
            <a:ext cx="6837218" cy="2627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Non-math examples?</a:t>
            </a:r>
          </a:p>
          <a:p>
            <a:pPr lvl="1"/>
            <a:r>
              <a:rPr lang="en-US" dirty="0" err="1"/>
              <a:t>ListNodes</a:t>
            </a:r>
            <a:r>
              <a:rPr lang="en-US" dirty="0"/>
              <a:t> (int data, </a:t>
            </a:r>
            <a:r>
              <a:rPr lang="en-US" dirty="0" err="1"/>
              <a:t>ListNode</a:t>
            </a:r>
            <a:r>
              <a:rPr lang="en-US" dirty="0"/>
              <a:t> next)</a:t>
            </a:r>
          </a:p>
          <a:p>
            <a:pPr lvl="1"/>
            <a:r>
              <a:rPr lang="en-US" dirty="0"/>
              <a:t>Other ideas?</a:t>
            </a:r>
          </a:p>
        </p:txBody>
      </p:sp>
    </p:spTree>
    <p:extLst>
      <p:ext uri="{BB962C8B-B14F-4D97-AF65-F5344CB8AC3E}">
        <p14:creationId xmlns:p14="http://schemas.microsoft.com/office/powerpoint/2010/main" val="3574116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/ Private Pairs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515600" cy="6308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Used when we need additional information between recursive calls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Private helper method hides additional info</a:t>
            </a:r>
          </a:p>
          <a:p>
            <a:pPr lvl="1"/>
            <a:r>
              <a:rPr lang="en-US" dirty="0"/>
              <a:t>Clients shouldn’t have to worry about it</a:t>
            </a:r>
          </a:p>
          <a:p>
            <a:r>
              <a:rPr lang="en-US" dirty="0"/>
              <a:t>All public method does is kick-start the private one</a:t>
            </a:r>
          </a:p>
          <a:p>
            <a:pPr lvl="1"/>
            <a:r>
              <a:rPr lang="en-US" dirty="0"/>
              <a:t>What’s the correct starting value(s) for additional param(s)?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2B26FF5-CF38-4DD1-B1D7-540CD8C5C01F}"/>
              </a:ext>
            </a:extLst>
          </p:cNvPr>
          <p:cNvSpPr txBox="1">
            <a:spLocks/>
          </p:cNvSpPr>
          <p:nvPr/>
        </p:nvSpPr>
        <p:spPr>
          <a:xfrm>
            <a:off x="830407" y="5235531"/>
            <a:ext cx="10835986" cy="1369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i="1" dirty="0"/>
              <a:t>Question to ask: “Do I need to keep track of any additional information?” </a:t>
            </a:r>
            <a:endParaRPr lang="en-US" sz="1800" i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62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4701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We’ll say that computer files fall into one of the following categories:</a:t>
            </a:r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B5C8A7-C277-41A3-B76B-4D27240B0617}"/>
              </a:ext>
            </a:extLst>
          </p:cNvPr>
          <p:cNvSpPr txBox="1">
            <a:spLocks/>
          </p:cNvSpPr>
          <p:nvPr/>
        </p:nvSpPr>
        <p:spPr>
          <a:xfrm>
            <a:off x="1541318" y="4343214"/>
            <a:ext cx="4419600" cy="1369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Standard file (.txt, .csv, .java)</a:t>
            </a:r>
          </a:p>
          <a:p>
            <a:pPr marL="0" indent="0" algn="ctr">
              <a:buNone/>
            </a:pPr>
            <a:r>
              <a:rPr lang="en-US" sz="1800" dirty="0" err="1">
                <a:latin typeface="Consolas" panose="020B0609020204030204" pitchFamily="49" charset="0"/>
              </a:rPr>
              <a:t>f.isDirectory</a:t>
            </a:r>
            <a:r>
              <a:rPr lang="en-US" sz="1800" dirty="0">
                <a:latin typeface="Consolas" panose="020B0609020204030204" pitchFamily="49" charset="0"/>
              </a:rPr>
              <a:t>() -&gt; false</a:t>
            </a:r>
          </a:p>
        </p:txBody>
      </p:sp>
      <p:pic>
        <p:nvPicPr>
          <p:cNvPr id="1028" name="Picture 4" descr="A single file">
            <a:extLst>
              <a:ext uri="{FF2B5EF4-FFF2-40B4-BE49-F238E27FC236}">
                <a16:creationId xmlns:a16="http://schemas.microsoft.com/office/drawing/2014/main" id="{301EDA03-E395-471D-A6EC-A20B2DAEC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24" y="2177349"/>
            <a:ext cx="2160412" cy="216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CD0B5A-5823-4ECB-BE15-2E9179D8B317}"/>
              </a:ext>
            </a:extLst>
          </p:cNvPr>
          <p:cNvSpPr txBox="1">
            <a:spLocks/>
          </p:cNvSpPr>
          <p:nvPr/>
        </p:nvSpPr>
        <p:spPr>
          <a:xfrm>
            <a:off x="6435436" y="4337006"/>
            <a:ext cx="4419600" cy="1351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Directory w/ subfiles</a:t>
            </a:r>
          </a:p>
          <a:p>
            <a:pPr marL="0" indent="0" algn="ctr">
              <a:buNone/>
            </a:pPr>
            <a:r>
              <a:rPr lang="en-US" sz="1800" dirty="0" err="1">
                <a:latin typeface="Consolas" panose="020B0609020204030204" pitchFamily="49" charset="0"/>
              </a:rPr>
              <a:t>f.isDirectory</a:t>
            </a:r>
            <a:r>
              <a:rPr lang="en-US" sz="1800" dirty="0">
                <a:latin typeface="Consolas" panose="020B0609020204030204" pitchFamily="49" charset="0"/>
              </a:rPr>
              <a:t>() -&gt; true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File[] </a:t>
            </a:r>
            <a:r>
              <a:rPr lang="en-US" sz="1800" dirty="0" err="1">
                <a:latin typeface="Consolas" panose="020B0609020204030204" pitchFamily="49" charset="0"/>
              </a:rPr>
              <a:t>subFiles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f.listFiles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1026" name="Picture 2" descr="Yellow folder">
            <a:extLst>
              <a:ext uri="{FF2B5EF4-FFF2-40B4-BE49-F238E27FC236}">
                <a16:creationId xmlns:a16="http://schemas.microsoft.com/office/drawing/2014/main" id="{3764B298-1914-4B8D-817A-C714D6285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084" y="1865893"/>
            <a:ext cx="4817918" cy="278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CA0335F-684E-4A7B-B72E-10B626ADA4F6}"/>
              </a:ext>
            </a:extLst>
          </p:cNvPr>
          <p:cNvSpPr txBox="1">
            <a:spLocks/>
          </p:cNvSpPr>
          <p:nvPr/>
        </p:nvSpPr>
        <p:spPr>
          <a:xfrm>
            <a:off x="813091" y="5716533"/>
            <a:ext cx="10835986" cy="1369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i="1" dirty="0"/>
              <a:t>This is a recursive definition! A File is either normal, or a directory with a File[] of </a:t>
            </a:r>
            <a:r>
              <a:rPr lang="en-US" i="1" dirty="0" err="1"/>
              <a:t>subFiles</a:t>
            </a:r>
            <a:endParaRPr lang="en-US" sz="1800" i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294366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32342</TotalTime>
  <Words>389</Words>
  <Application>Microsoft Office PowerPoint</Application>
  <PresentationFormat>Widescreen</PresentationFormat>
  <Paragraphs>89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System Font Regular</vt:lpstr>
      <vt:lpstr>Arial</vt:lpstr>
      <vt:lpstr>Calibri</vt:lpstr>
      <vt:lpstr>Cambria Math</vt:lpstr>
      <vt:lpstr>Consolas</vt:lpstr>
      <vt:lpstr>Montserrat</vt:lpstr>
      <vt:lpstr>Montserrat ExtraBold</vt:lpstr>
      <vt:lpstr>Montserrat SemiBold</vt:lpstr>
      <vt:lpstr>CSE 373 Summer 2020</vt:lpstr>
      <vt:lpstr>1_CSE 373 Summer 2020</vt:lpstr>
      <vt:lpstr>Recursive Programming</vt:lpstr>
      <vt:lpstr>Announcements</vt:lpstr>
      <vt:lpstr>Recursive Methods [Review]</vt:lpstr>
      <vt:lpstr>Why Recursion?</vt:lpstr>
      <vt:lpstr>Public / Private Pairs</vt:lpstr>
      <vt:lpstr>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505</cp:revision>
  <cp:lastPrinted>2022-09-27T21:33:44Z</cp:lastPrinted>
  <dcterms:created xsi:type="dcterms:W3CDTF">2020-06-13T06:27:42Z</dcterms:created>
  <dcterms:modified xsi:type="dcterms:W3CDTF">2026-10-28T17:31:50Z</dcterms:modified>
</cp:coreProperties>
</file>