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3"/>
  </p:notesMasterIdLst>
  <p:sldIdLst>
    <p:sldId id="299" r:id="rId2"/>
    <p:sldId id="383" r:id="rId3"/>
    <p:sldId id="324" r:id="rId4"/>
    <p:sldId id="384" r:id="rId5"/>
    <p:sldId id="327" r:id="rId6"/>
    <p:sldId id="345" r:id="rId7"/>
    <p:sldId id="352" r:id="rId8"/>
    <p:sldId id="351" r:id="rId9"/>
    <p:sldId id="353" r:id="rId10"/>
    <p:sldId id="350" r:id="rId11"/>
    <p:sldId id="349" r:id="rId12"/>
    <p:sldId id="348" r:id="rId13"/>
    <p:sldId id="347" r:id="rId14"/>
    <p:sldId id="346" r:id="rId15"/>
    <p:sldId id="344" r:id="rId16"/>
    <p:sldId id="339" r:id="rId17"/>
    <p:sldId id="354" r:id="rId18"/>
    <p:sldId id="355" r:id="rId19"/>
    <p:sldId id="356" r:id="rId20"/>
    <p:sldId id="386" r:id="rId21"/>
    <p:sldId id="325" r:id="rId22"/>
    <p:sldId id="359" r:id="rId23"/>
    <p:sldId id="326" r:id="rId24"/>
    <p:sldId id="385" r:id="rId25"/>
    <p:sldId id="398" r:id="rId26"/>
    <p:sldId id="358" r:id="rId27"/>
    <p:sldId id="360" r:id="rId28"/>
    <p:sldId id="361" r:id="rId29"/>
    <p:sldId id="362" r:id="rId30"/>
    <p:sldId id="399" r:id="rId31"/>
    <p:sldId id="400" r:id="rId32"/>
    <p:sldId id="401" r:id="rId33"/>
    <p:sldId id="402" r:id="rId34"/>
    <p:sldId id="403" r:id="rId35"/>
    <p:sldId id="404" r:id="rId36"/>
    <p:sldId id="405" r:id="rId37"/>
    <p:sldId id="406" r:id="rId38"/>
    <p:sldId id="407" r:id="rId39"/>
    <p:sldId id="408" r:id="rId40"/>
    <p:sldId id="387" r:id="rId41"/>
    <p:sldId id="409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nats" initials="m" lastIdx="1" clrIdx="0">
    <p:extLst>
      <p:ext uri="{19B8F6BF-5375-455C-9EA6-DF929625EA0E}">
        <p15:presenceInfo xmlns:p15="http://schemas.microsoft.com/office/powerpoint/2012/main" userId="S-1-5-21-2454115528-2111753937-1836222636-101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8231"/>
    <a:srgbClr val="D5D3DF"/>
    <a:srgbClr val="0FB9B1"/>
    <a:srgbClr val="54A0FF"/>
    <a:srgbClr val="FAFAFA"/>
    <a:srgbClr val="F5F5F5"/>
    <a:srgbClr val="EF5777"/>
    <a:srgbClr val="F7B731"/>
    <a:srgbClr val="4E408B"/>
    <a:srgbClr val="4336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9" autoAdjust="0"/>
    <p:restoredTop sz="91391" autoAdjust="0"/>
  </p:normalViewPr>
  <p:slideViewPr>
    <p:cSldViewPr snapToGrid="0" snapToObjects="1">
      <p:cViewPr varScale="1">
        <p:scale>
          <a:sx n="70" d="100"/>
          <a:sy n="70" d="100"/>
        </p:scale>
        <p:origin x="460" y="36"/>
      </p:cViewPr>
      <p:guideLst/>
    </p:cSldViewPr>
  </p:slideViewPr>
  <p:outlineViewPr>
    <p:cViewPr>
      <p:scale>
        <a:sx n="33" d="100"/>
        <a:sy n="33" d="100"/>
      </p:scale>
      <p:origin x="0" y="-1809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8B3A00-37AE-DF4F-846D-B0E493D1DDE8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0FC8D-3FAB-384B-A523-F958535FC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039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Slido</a:t>
            </a:r>
            <a:r>
              <a:rPr lang="en-US" dirty="0"/>
              <a:t> event https://app.sli.do/event/nqNMkfR9gGmJ2KZ8StHYPZ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Or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Slido.com and event code cse123</a:t>
            </a:r>
            <a:endParaRPr dirty="0"/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9E575A9-56CD-5A42-B9C7-1068F9228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977" y="4013370"/>
            <a:ext cx="6212925" cy="1954786"/>
          </a:xfrm>
        </p:spPr>
        <p:txBody>
          <a:bodyPr anchor="t">
            <a:noAutofit/>
          </a:bodyPr>
          <a:lstStyle>
            <a:lvl1pPr>
              <a:defRPr sz="6000" b="0" i="0">
                <a:solidFill>
                  <a:srgbClr val="F0F0F0"/>
                </a:solidFill>
                <a:latin typeface="Montserrat SemiBold" pitchFamily="2" charset="77"/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B47C65-C622-BE47-AE97-E148F4F3EA4E}"/>
              </a:ext>
            </a:extLst>
          </p:cNvPr>
          <p:cNvSpPr txBox="1"/>
          <p:nvPr userDrawn="1"/>
        </p:nvSpPr>
        <p:spPr>
          <a:xfrm>
            <a:off x="292977" y="3182200"/>
            <a:ext cx="315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0" spc="100" baseline="0" dirty="0">
                <a:solidFill>
                  <a:srgbClr val="F0F0F0"/>
                </a:solidFill>
                <a:latin typeface="Montserrat ExtraBold" pitchFamily="2" charset="77"/>
              </a:rPr>
              <a:t>CSE 123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7A9EB4D-77DA-A446-AC45-F12975CF7B81}"/>
              </a:ext>
            </a:extLst>
          </p:cNvPr>
          <p:cNvSpPr/>
          <p:nvPr userDrawn="1"/>
        </p:nvSpPr>
        <p:spPr>
          <a:xfrm>
            <a:off x="420128" y="2753848"/>
            <a:ext cx="1269523" cy="420130"/>
          </a:xfrm>
          <a:prstGeom prst="roundRect">
            <a:avLst/>
          </a:prstGeom>
          <a:solidFill>
            <a:srgbClr val="FA82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0" i="0" spc="300" dirty="0">
                <a:latin typeface="Montserrat" pitchFamily="2" charset="77"/>
              </a:rPr>
              <a:t>LEC 08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6C7426B-729E-F7D5-0736-3AD7D1926A0A}"/>
              </a:ext>
            </a:extLst>
          </p:cNvPr>
          <p:cNvSpPr/>
          <p:nvPr userDrawn="1"/>
        </p:nvSpPr>
        <p:spPr>
          <a:xfrm>
            <a:off x="-369625" y="5494620"/>
            <a:ext cx="4632957" cy="1688781"/>
          </a:xfrm>
          <a:prstGeom prst="roundRect">
            <a:avLst>
              <a:gd name="adj" fmla="val 9433"/>
            </a:avLst>
          </a:prstGeom>
          <a:solidFill>
            <a:srgbClr val="FAFAFA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808DAC-636A-06AC-ADA9-6F6514C7FCE0}"/>
              </a:ext>
            </a:extLst>
          </p:cNvPr>
          <p:cNvSpPr/>
          <p:nvPr userDrawn="1"/>
        </p:nvSpPr>
        <p:spPr>
          <a:xfrm>
            <a:off x="71163" y="5574803"/>
            <a:ext cx="225067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200" b="1" i="0" dirty="0">
                <a:solidFill>
                  <a:schemeClr val="bg1">
                    <a:lumMod val="65000"/>
                  </a:schemeClr>
                </a:solidFill>
                <a:latin typeface="Montserrat" pitchFamily="2" charset="77"/>
              </a:rPr>
              <a:t>Questions during Class?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DE38F8-AD40-1DC7-1944-4682FDD989B1}"/>
              </a:ext>
            </a:extLst>
          </p:cNvPr>
          <p:cNvSpPr/>
          <p:nvPr userDrawn="1"/>
        </p:nvSpPr>
        <p:spPr>
          <a:xfrm>
            <a:off x="72629" y="5851802"/>
            <a:ext cx="243211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i="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itchFamily="2" charset="77"/>
              </a:rPr>
              <a:t>Raise hand or send here</a:t>
            </a:r>
          </a:p>
          <a:p>
            <a:endParaRPr lang="en-US" sz="1200" b="1" i="0" dirty="0">
              <a:solidFill>
                <a:schemeClr val="tx1">
                  <a:lumMod val="65000"/>
                  <a:lumOff val="35000"/>
                </a:schemeClr>
              </a:solidFill>
              <a:latin typeface="Montserrat SemiBold" pitchFamily="2" charset="77"/>
            </a:endParaRPr>
          </a:p>
          <a:p>
            <a:r>
              <a:rPr lang="en-US" sz="20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itchFamily="2" charset="77"/>
              </a:rPr>
              <a:t>sli.do    #cse123</a:t>
            </a:r>
          </a:p>
        </p:txBody>
      </p:sp>
      <p:sp>
        <p:nvSpPr>
          <p:cNvPr id="5" name="Google Shape;24;p29">
            <a:extLst>
              <a:ext uri="{FF2B5EF4-FFF2-40B4-BE49-F238E27FC236}">
                <a16:creationId xmlns:a16="http://schemas.microsoft.com/office/drawing/2014/main" id="{FAAFC217-8FE2-D6F8-124C-C7DDCD377443}"/>
              </a:ext>
            </a:extLst>
          </p:cNvPr>
          <p:cNvSpPr/>
          <p:nvPr userDrawn="1"/>
        </p:nvSpPr>
        <p:spPr>
          <a:xfrm>
            <a:off x="7275442" y="1530627"/>
            <a:ext cx="4673729" cy="4641574"/>
          </a:xfrm>
          <a:prstGeom prst="roundRect">
            <a:avLst>
              <a:gd name="adj" fmla="val 1114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283696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2788E2-53AC-E040-9733-D210E8554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10CAD9-D825-5C41-812F-1D2BA3804933}"/>
              </a:ext>
            </a:extLst>
          </p:cNvPr>
          <p:cNvSpPr txBox="1"/>
          <p:nvPr userDrawn="1"/>
        </p:nvSpPr>
        <p:spPr>
          <a:xfrm>
            <a:off x="568410" y="469557"/>
            <a:ext cx="2014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0" dirty="0">
                <a:latin typeface="Calibri" panose="020F0502020204030204" pitchFamily="34" charset="0"/>
                <a:cs typeface="Calibri" panose="020F0502020204030204" pitchFamily="34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517276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6B8B3-3837-584A-94CD-BA26A8EFF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6CF4A-8D26-7E47-BE24-56CAFA2BFD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DA4DA-0832-AD49-906C-ED72A76C7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810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ctice: Th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1B53D-D190-0D4A-BA39-A8F17D8FE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88066"/>
            <a:ext cx="10515600" cy="76263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F8F08A-57D8-194E-8383-EB3BBBF69B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36DF9B-F95B-9446-A8D9-E083A46274F8}"/>
              </a:ext>
            </a:extLst>
          </p:cNvPr>
          <p:cNvSpPr/>
          <p:nvPr userDrawn="1"/>
        </p:nvSpPr>
        <p:spPr>
          <a:xfrm>
            <a:off x="-29763" y="231050"/>
            <a:ext cx="12221763" cy="98440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B3AA407-1DA0-3243-8E37-6DD02AC469B7}"/>
              </a:ext>
            </a:extLst>
          </p:cNvPr>
          <p:cNvSpPr/>
          <p:nvPr userDrawn="1"/>
        </p:nvSpPr>
        <p:spPr>
          <a:xfrm>
            <a:off x="8365340" y="393723"/>
            <a:ext cx="3380431" cy="556054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i="0" dirty="0">
                <a:latin typeface="Calibri" panose="020F0502020204030204" pitchFamily="34" charset="0"/>
                <a:cs typeface="Calibri" panose="020F0502020204030204" pitchFamily="34" charset="0"/>
              </a:rPr>
              <a:t>sli.do      #cse122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B2FB86-FF62-31DF-F83C-54AC220C7122}"/>
              </a:ext>
            </a:extLst>
          </p:cNvPr>
          <p:cNvSpPr txBox="1"/>
          <p:nvPr userDrawn="1"/>
        </p:nvSpPr>
        <p:spPr>
          <a:xfrm>
            <a:off x="1106916" y="300371"/>
            <a:ext cx="37417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Practice : Think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7D0B743-6487-A3F6-EBE7-3E0368CD2E7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 flipH="1">
            <a:off x="154039" y="300371"/>
            <a:ext cx="684160" cy="781897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F486DBF-0D75-55DB-9928-3E596B345D51}"/>
              </a:ext>
            </a:extLst>
          </p:cNvPr>
          <p:cNvSpPr/>
          <p:nvPr userDrawn="1"/>
        </p:nvSpPr>
        <p:spPr>
          <a:xfrm>
            <a:off x="7256995" y="195215"/>
            <a:ext cx="960120" cy="960120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A7CA7DD-E1AA-4B63-BB81-4C53C0FBC439}"/>
              </a:ext>
            </a:extLst>
          </p:cNvPr>
          <p:cNvSpPr/>
          <p:nvPr userDrawn="1"/>
        </p:nvSpPr>
        <p:spPr>
          <a:xfrm>
            <a:off x="7302715" y="237410"/>
            <a:ext cx="868680" cy="86868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051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citce: Pai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1B53D-D190-0D4A-BA39-A8F17D8FE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88066"/>
            <a:ext cx="10515600" cy="76263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F8F08A-57D8-194E-8383-EB3BBBF69B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36DF9B-F95B-9446-A8D9-E083A46274F8}"/>
              </a:ext>
            </a:extLst>
          </p:cNvPr>
          <p:cNvSpPr/>
          <p:nvPr userDrawn="1"/>
        </p:nvSpPr>
        <p:spPr>
          <a:xfrm>
            <a:off x="-29763" y="231050"/>
            <a:ext cx="12221763" cy="98440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A96D726-B7B5-E5FD-95E9-944FA8727D3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54039" y="300371"/>
            <a:ext cx="961802" cy="769442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0FA711B-19AB-5E1A-7C37-14ED2D5431ED}"/>
              </a:ext>
            </a:extLst>
          </p:cNvPr>
          <p:cNvSpPr/>
          <p:nvPr userDrawn="1"/>
        </p:nvSpPr>
        <p:spPr>
          <a:xfrm>
            <a:off x="8365340" y="393723"/>
            <a:ext cx="3380431" cy="556054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i="0" dirty="0">
                <a:latin typeface="Calibri" panose="020F0502020204030204" pitchFamily="34" charset="0"/>
                <a:cs typeface="Calibri" panose="020F0502020204030204" pitchFamily="34" charset="0"/>
              </a:rPr>
              <a:t>sli.do      #cse122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92366A2-C9D8-2580-7B79-3B1F6DDAB802}"/>
              </a:ext>
            </a:extLst>
          </p:cNvPr>
          <p:cNvSpPr/>
          <p:nvPr userDrawn="1"/>
        </p:nvSpPr>
        <p:spPr>
          <a:xfrm>
            <a:off x="7256995" y="195215"/>
            <a:ext cx="960120" cy="960120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522D9B-890F-87AE-E16B-BD76B76C8428}"/>
              </a:ext>
            </a:extLst>
          </p:cNvPr>
          <p:cNvSpPr txBox="1"/>
          <p:nvPr userDrawn="1"/>
        </p:nvSpPr>
        <p:spPr>
          <a:xfrm>
            <a:off x="1106916" y="300371"/>
            <a:ext cx="33576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Practice : Pair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DF6858E-0BE5-4C2C-83C3-0117BA0145D7}"/>
              </a:ext>
            </a:extLst>
          </p:cNvPr>
          <p:cNvSpPr/>
          <p:nvPr userDrawn="1"/>
        </p:nvSpPr>
        <p:spPr>
          <a:xfrm>
            <a:off x="7302715" y="237410"/>
            <a:ext cx="868680" cy="86868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598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3D231-F19F-A840-B5BC-F29C9E521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0AC8BA-BD64-6945-A342-22D204834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23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2D3693-0064-BB4F-9EC2-569D40495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486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userDrawn="1">
  <p:cSld name="1_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9"/>
          <p:cNvSpPr txBox="1">
            <a:spLocks noGrp="1"/>
          </p:cNvSpPr>
          <p:nvPr>
            <p:ph type="title"/>
          </p:nvPr>
        </p:nvSpPr>
        <p:spPr>
          <a:xfrm>
            <a:off x="292977" y="4013370"/>
            <a:ext cx="6212926" cy="195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6000"/>
              <a:buFont typeface="Montserrat SemiBold"/>
              <a:buNone/>
              <a:defRPr sz="6000" b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9"/>
          <p:cNvSpPr txBox="1"/>
          <p:nvPr/>
        </p:nvSpPr>
        <p:spPr>
          <a:xfrm>
            <a:off x="338697" y="3182199"/>
            <a:ext cx="306297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3600"/>
              <a:buFont typeface="Montserrat ExtraBold"/>
              <a:buNone/>
            </a:pPr>
            <a:r>
              <a:rPr lang="en-US" sz="3600" b="1" i="0" u="none" strike="noStrike" cap="none" dirty="0">
                <a:solidFill>
                  <a:srgbClr val="F0F0F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CSE 123</a:t>
            </a:r>
            <a:endParaRPr dirty="0"/>
          </a:p>
        </p:txBody>
      </p:sp>
      <p:sp>
        <p:nvSpPr>
          <p:cNvPr id="22" name="Google Shape;22;p29"/>
          <p:cNvSpPr/>
          <p:nvPr/>
        </p:nvSpPr>
        <p:spPr>
          <a:xfrm>
            <a:off x="420127" y="2753847"/>
            <a:ext cx="1269525" cy="420132"/>
          </a:xfrm>
          <a:prstGeom prst="roundRect">
            <a:avLst>
              <a:gd name="adj" fmla="val 16667"/>
            </a:avLst>
          </a:prstGeom>
          <a:solidFill>
            <a:srgbClr val="FA823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29"/>
          <p:cNvSpPr/>
          <p:nvPr/>
        </p:nvSpPr>
        <p:spPr>
          <a:xfrm>
            <a:off x="6714463" y="1251642"/>
            <a:ext cx="5250244" cy="5486042"/>
          </a:xfrm>
          <a:prstGeom prst="roundRect">
            <a:avLst>
              <a:gd name="adj" fmla="val 1114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" name="Google Shape;25;p29"/>
          <p:cNvCxnSpPr/>
          <p:nvPr/>
        </p:nvCxnSpPr>
        <p:spPr>
          <a:xfrm>
            <a:off x="7105432" y="3799913"/>
            <a:ext cx="4468306" cy="1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6" name="Google Shape;26;p29"/>
          <p:cNvSpPr/>
          <p:nvPr/>
        </p:nvSpPr>
        <p:spPr>
          <a:xfrm>
            <a:off x="6931" y="5505568"/>
            <a:ext cx="4514270" cy="1340914"/>
          </a:xfrm>
          <a:prstGeom prst="roundRect">
            <a:avLst>
              <a:gd name="adj" fmla="val 9433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29"/>
          <p:cNvSpPr txBox="1"/>
          <p:nvPr/>
        </p:nvSpPr>
        <p:spPr>
          <a:xfrm>
            <a:off x="242828" y="5666317"/>
            <a:ext cx="215923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200"/>
              <a:buFont typeface="Montserrat"/>
              <a:buNone/>
            </a:pPr>
            <a:r>
              <a:rPr lang="en-US" sz="1200" b="1" i="0" u="none" strike="noStrike" cap="none" dirty="0">
                <a:solidFill>
                  <a:srgbClr val="A6A6A6"/>
                </a:solidFill>
                <a:latin typeface="Montserrat"/>
                <a:ea typeface="Montserrat"/>
                <a:cs typeface="Montserrat"/>
                <a:sym typeface="Montserrat"/>
              </a:rPr>
              <a:t>Questions during Class?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200"/>
              <a:buFont typeface="Montserrat"/>
              <a:buNone/>
              <a:tabLst/>
              <a:defRPr/>
            </a:pPr>
            <a:r>
              <a:rPr lang="en-US" sz="1200" b="1" i="0" u="none" strike="noStrike" cap="none" dirty="0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Raise hand or send here</a:t>
            </a:r>
            <a:endParaRPr lang="en-US" sz="1200" dirty="0"/>
          </a:p>
        </p:txBody>
      </p:sp>
      <p:sp>
        <p:nvSpPr>
          <p:cNvPr id="28" name="Google Shape;28;p29"/>
          <p:cNvSpPr txBox="1"/>
          <p:nvPr/>
        </p:nvSpPr>
        <p:spPr>
          <a:xfrm>
            <a:off x="242828" y="6094422"/>
            <a:ext cx="215486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endParaRPr sz="1200" b="1" i="0" u="none" strike="noStrike" cap="none" dirty="0">
              <a:solidFill>
                <a:srgbClr val="59595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Montserrat SemiBold"/>
              <a:buNone/>
            </a:pPr>
            <a:r>
              <a:rPr lang="en-US" sz="2000" b="0" i="0" u="none" strike="noStrike" cap="none" dirty="0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sli.do    #cse123 </a:t>
            </a:r>
            <a:endParaRPr dirty="0"/>
          </a:p>
        </p:txBody>
      </p:sp>
      <p:sp>
        <p:nvSpPr>
          <p:cNvPr id="30" name="Google Shape;6;p28">
            <a:extLst>
              <a:ext uri="{FF2B5EF4-FFF2-40B4-BE49-F238E27FC236}">
                <a16:creationId xmlns:a16="http://schemas.microsoft.com/office/drawing/2014/main" id="{90DE1CCA-3C44-4A8B-8512-85130B59739C}"/>
              </a:ext>
            </a:extLst>
          </p:cNvPr>
          <p:cNvSpPr/>
          <p:nvPr userDrawn="1"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" name="Google Shape;7;p28" descr="Picture 6">
            <a:extLst>
              <a:ext uri="{FF2B5EF4-FFF2-40B4-BE49-F238E27FC236}">
                <a16:creationId xmlns:a16="http://schemas.microsoft.com/office/drawing/2014/main" id="{5CC3B2A6-B9E4-4692-B1C5-C4AFE479505E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29762" y="-5988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8;p28">
            <a:extLst>
              <a:ext uri="{FF2B5EF4-FFF2-40B4-BE49-F238E27FC236}">
                <a16:creationId xmlns:a16="http://schemas.microsoft.com/office/drawing/2014/main" id="{1897D9CE-58CC-4DB4-A4A6-DD3585087B5E}"/>
              </a:ext>
            </a:extLst>
          </p:cNvPr>
          <p:cNvSpPr txBox="1"/>
          <p:nvPr userDrawn="1"/>
        </p:nvSpPr>
        <p:spPr>
          <a:xfrm>
            <a:off x="10615294" y="-1"/>
            <a:ext cx="1530987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123 Autumn 2026</a:t>
            </a:r>
            <a:endParaRPr dirty="0"/>
          </a:p>
        </p:txBody>
      </p:sp>
      <p:sp>
        <p:nvSpPr>
          <p:cNvPr id="2" name="Google Shape;92;p1">
            <a:extLst>
              <a:ext uri="{FF2B5EF4-FFF2-40B4-BE49-F238E27FC236}">
                <a16:creationId xmlns:a16="http://schemas.microsoft.com/office/drawing/2014/main" id="{C96B5491-F7FA-23FC-FB30-12701599F978}"/>
              </a:ext>
            </a:extLst>
          </p:cNvPr>
          <p:cNvSpPr txBox="1"/>
          <p:nvPr userDrawn="1"/>
        </p:nvSpPr>
        <p:spPr>
          <a:xfrm>
            <a:off x="7148325" y="1757973"/>
            <a:ext cx="4385400" cy="1785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r>
              <a:rPr lang="en-US" sz="2200" b="1" i="1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Talk to your neighbors: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endParaRPr lang="en-US" sz="2200" b="1" i="1" u="none" strike="noStrike" cap="none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endParaRPr lang="en-US" sz="2200" b="1" i="1" u="none" strike="noStrike" cap="none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endParaRPr lang="en-US" sz="2200" b="1" i="1" u="none" strike="noStrike" cap="none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endParaRPr lang="en-US" sz="2200" b="1" i="1" u="none" strike="noStrike" cap="none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94;p1">
            <a:extLst>
              <a:ext uri="{FF2B5EF4-FFF2-40B4-BE49-F238E27FC236}">
                <a16:creationId xmlns:a16="http://schemas.microsoft.com/office/drawing/2014/main" id="{9ED2A101-430A-CE69-E5BC-7D6DD50BF4E3}"/>
              </a:ext>
            </a:extLst>
          </p:cNvPr>
          <p:cNvSpPr txBox="1"/>
          <p:nvPr userDrawn="1"/>
        </p:nvSpPr>
        <p:spPr>
          <a:xfrm>
            <a:off x="7071026" y="1419273"/>
            <a:ext cx="453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Montserrat SemiBold"/>
              <a:buNone/>
            </a:pPr>
            <a:r>
              <a:rPr lang="en-US" sz="1600" b="1" i="0" u="none" strike="noStrike" cap="none" dirty="0">
                <a:solidFill>
                  <a:srgbClr val="A6A6A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BEFORE WE START</a:t>
            </a:r>
            <a:endParaRPr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8C360F-4256-FEE1-7C14-17182C543AFA}"/>
              </a:ext>
            </a:extLst>
          </p:cNvPr>
          <p:cNvSpPr txBox="1"/>
          <p:nvPr userDrawn="1"/>
        </p:nvSpPr>
        <p:spPr>
          <a:xfrm>
            <a:off x="3000376" y="-2819"/>
            <a:ext cx="61912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i="0" dirty="0">
                <a:solidFill>
                  <a:schemeClr val="bg1"/>
                </a:solidFill>
                <a:latin typeface="Montserrat SemiBold" pitchFamily="2" charset="77"/>
              </a:rPr>
              <a:t>LEC 07: Recursion</a:t>
            </a:r>
          </a:p>
        </p:txBody>
      </p:sp>
      <p:sp>
        <p:nvSpPr>
          <p:cNvPr id="12" name="Google Shape;23;p29">
            <a:extLst>
              <a:ext uri="{FF2B5EF4-FFF2-40B4-BE49-F238E27FC236}">
                <a16:creationId xmlns:a16="http://schemas.microsoft.com/office/drawing/2014/main" id="{8AB0C156-E646-655A-EAEF-6213F4E43055}"/>
              </a:ext>
            </a:extLst>
          </p:cNvPr>
          <p:cNvSpPr txBox="1"/>
          <p:nvPr userDrawn="1"/>
        </p:nvSpPr>
        <p:spPr>
          <a:xfrm>
            <a:off x="486355" y="2794656"/>
            <a:ext cx="1137069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None/>
            </a:pPr>
            <a:r>
              <a:rPr lang="en-US" sz="1600" b="0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LEC 08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86624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B460B4-70F4-B145-8648-892BD7385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6565"/>
            <a:ext cx="10515600" cy="7626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173FE4-2A2D-D54E-9CA7-3BE743A50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10515600" cy="4805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0E522-6C81-E146-9573-8B2A265760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7150" y="6329363"/>
            <a:ext cx="552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rgbClr val="2E235D"/>
                </a:solidFill>
              </a:defRPr>
            </a:lvl1pPr>
          </a:lstStyle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829BDB-00F0-1A4D-85ED-E7EECB1665B0}"/>
              </a:ext>
            </a:extLst>
          </p:cNvPr>
          <p:cNvSpPr/>
          <p:nvPr userDrawn="1"/>
        </p:nvSpPr>
        <p:spPr>
          <a:xfrm>
            <a:off x="-89452" y="-2819"/>
            <a:ext cx="12503426" cy="23955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F99840-7979-4642-ADBB-375B21C7BD95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63" y="29972"/>
            <a:ext cx="2150721" cy="16903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16FF7FA-8B99-C643-9479-91C32ACC4F6F}"/>
              </a:ext>
            </a:extLst>
          </p:cNvPr>
          <p:cNvSpPr txBox="1"/>
          <p:nvPr userDrawn="1"/>
        </p:nvSpPr>
        <p:spPr>
          <a:xfrm>
            <a:off x="10569575" y="0"/>
            <a:ext cx="16224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i="0" dirty="0">
                <a:solidFill>
                  <a:schemeClr val="bg1"/>
                </a:solidFill>
                <a:latin typeface="Montserrat SemiBold" pitchFamily="2" charset="77"/>
              </a:rPr>
              <a:t>CSE 123 Autumn 2026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82E279-6D9E-BC4A-A9B9-46E4512D586D}"/>
              </a:ext>
            </a:extLst>
          </p:cNvPr>
          <p:cNvSpPr txBox="1"/>
          <p:nvPr userDrawn="1"/>
        </p:nvSpPr>
        <p:spPr>
          <a:xfrm>
            <a:off x="3000376" y="-2819"/>
            <a:ext cx="61912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i="0" dirty="0">
                <a:solidFill>
                  <a:schemeClr val="bg1"/>
                </a:solidFill>
                <a:latin typeface="Montserrat SemiBold" pitchFamily="2" charset="77"/>
              </a:rPr>
              <a:t>LEC 07: Recursion</a:t>
            </a:r>
          </a:p>
        </p:txBody>
      </p:sp>
    </p:spTree>
    <p:extLst>
      <p:ext uri="{BB962C8B-B14F-4D97-AF65-F5344CB8AC3E}">
        <p14:creationId xmlns:p14="http://schemas.microsoft.com/office/powerpoint/2010/main" val="8468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6" r:id="rId4"/>
    <p:sldLayoutId id="2147483657" r:id="rId5"/>
    <p:sldLayoutId id="2147483654" r:id="rId6"/>
    <p:sldLayoutId id="2147483655" r:id="rId7"/>
    <p:sldLayoutId id="2147483658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23.png"/><Relationship Id="rId3" Type="http://schemas.microsoft.com/office/2007/relationships/hdphoto" Target="../media/hdphoto1.wdp"/><Relationship Id="rId7" Type="http://schemas.openxmlformats.org/officeDocument/2006/relationships/image" Target="../media/image13.png"/><Relationship Id="rId12" Type="http://schemas.openxmlformats.org/officeDocument/2006/relationships/image" Target="../media/image2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11" Type="http://schemas.openxmlformats.org/officeDocument/2006/relationships/image" Target="../media/image21.png"/><Relationship Id="rId5" Type="http://schemas.openxmlformats.org/officeDocument/2006/relationships/image" Target="../media/image180.png"/><Relationship Id="rId10" Type="http://schemas.openxmlformats.org/officeDocument/2006/relationships/image" Target="../media/image20.png"/><Relationship Id="rId4" Type="http://schemas.openxmlformats.org/officeDocument/2006/relationships/image" Target="../media/image16.png"/><Relationship Id="rId9" Type="http://schemas.openxmlformats.org/officeDocument/2006/relationships/image" Target="../media/image1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12" Type="http://schemas.openxmlformats.org/officeDocument/2006/relationships/image" Target="../media/image2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11" Type="http://schemas.openxmlformats.org/officeDocument/2006/relationships/image" Target="../media/image22.png"/><Relationship Id="rId5" Type="http://schemas.openxmlformats.org/officeDocument/2006/relationships/image" Target="../media/image12.png"/><Relationship Id="rId10" Type="http://schemas.openxmlformats.org/officeDocument/2006/relationships/image" Target="../media/image21.png"/><Relationship Id="rId4" Type="http://schemas.openxmlformats.org/officeDocument/2006/relationships/image" Target="../media/image24.png"/><Relationship Id="rId9" Type="http://schemas.openxmlformats.org/officeDocument/2006/relationships/image" Target="../media/image2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11" Type="http://schemas.openxmlformats.org/officeDocument/2006/relationships/image" Target="../media/image15.png"/><Relationship Id="rId5" Type="http://schemas.openxmlformats.org/officeDocument/2006/relationships/image" Target="../media/image13.png"/><Relationship Id="rId10" Type="http://schemas.openxmlformats.org/officeDocument/2006/relationships/image" Target="../media/image23.png"/><Relationship Id="rId4" Type="http://schemas.openxmlformats.org/officeDocument/2006/relationships/image" Target="../media/image180.png"/><Relationship Id="rId9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11" Type="http://schemas.openxmlformats.org/officeDocument/2006/relationships/image" Target="../media/image15.png"/><Relationship Id="rId5" Type="http://schemas.openxmlformats.org/officeDocument/2006/relationships/image" Target="../media/image13.png"/><Relationship Id="rId10" Type="http://schemas.openxmlformats.org/officeDocument/2006/relationships/image" Target="../media/image23.png"/><Relationship Id="rId4" Type="http://schemas.openxmlformats.org/officeDocument/2006/relationships/image" Target="../media/image180.png"/><Relationship Id="rId9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4.png"/><Relationship Id="rId4" Type="http://schemas.openxmlformats.org/officeDocument/2006/relationships/image" Target="../media/image180.png"/><Relationship Id="rId9" Type="http://schemas.openxmlformats.org/officeDocument/2006/relationships/image" Target="../media/image1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hdphoto" Target="../media/hdphoto1.wdp"/><Relationship Id="rId7" Type="http://schemas.openxmlformats.org/officeDocument/2006/relationships/image" Target="../media/image2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4.png"/><Relationship Id="rId4" Type="http://schemas.openxmlformats.org/officeDocument/2006/relationships/image" Target="../media/image180.png"/><Relationship Id="rId9" Type="http://schemas.openxmlformats.org/officeDocument/2006/relationships/image" Target="../media/image15.png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19.png"/><Relationship Id="rId4" Type="http://schemas.openxmlformats.org/officeDocument/2006/relationships/image" Target="../media/image18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5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16.png"/><Relationship Id="rId4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180.png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.png"/><Relationship Id="rId4" Type="http://schemas.openxmlformats.org/officeDocument/2006/relationships/image" Target="../media/image180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 txBox="1">
            <a:spLocks noGrp="1"/>
          </p:cNvSpPr>
          <p:nvPr>
            <p:ph type="title"/>
          </p:nvPr>
        </p:nvSpPr>
        <p:spPr>
          <a:xfrm>
            <a:off x="131885" y="4013370"/>
            <a:ext cx="6471138" cy="195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lvl="0"/>
            <a:r>
              <a:rPr lang="en-US" sz="4400" dirty="0">
                <a:latin typeface="Montserrat SemiBold" panose="00000700000000000000" pitchFamily="2" charset="0"/>
              </a:rPr>
              <a:t>Recursion</a:t>
            </a:r>
            <a:endParaRPr sz="4400" dirty="0">
              <a:latin typeface="Montserrat SemiBold" panose="00000700000000000000" pitchFamily="2" charset="0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7071026" y="1419273"/>
            <a:ext cx="453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Montserrat SemiBold"/>
              <a:buNone/>
            </a:pPr>
            <a:r>
              <a:rPr lang="en-US" sz="1600" b="1" i="0" u="none" strike="noStrike" cap="none" dirty="0">
                <a:solidFill>
                  <a:srgbClr val="A6A6A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BEFORE WE START</a:t>
            </a:r>
            <a:endParaRPr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8D04F4-55AB-5CE1-FC37-42BEC912BC09}"/>
              </a:ext>
            </a:extLst>
          </p:cNvPr>
          <p:cNvSpPr txBox="1"/>
          <p:nvPr/>
        </p:nvSpPr>
        <p:spPr>
          <a:xfrm>
            <a:off x="7071026" y="2237509"/>
            <a:ext cx="4539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i="1" dirty="0"/>
          </a:p>
          <a:p>
            <a:pPr algn="ctr"/>
            <a:r>
              <a:rPr lang="en-US" i="1" dirty="0"/>
              <a:t>What is your favorite season/weather?</a:t>
            </a:r>
          </a:p>
          <a:p>
            <a:pPr algn="ctr"/>
            <a:endParaRPr lang="en-US" b="1" dirty="0">
              <a:solidFill>
                <a:schemeClr val="accent6"/>
              </a:solidFill>
              <a:cs typeface="Calibri"/>
              <a:sym typeface="Calibri"/>
            </a:endParaRPr>
          </a:p>
          <a:p>
            <a:pPr algn="ctr"/>
            <a:r>
              <a:rPr lang="en-US" b="1" dirty="0">
                <a:solidFill>
                  <a:schemeClr val="accent6"/>
                </a:solidFill>
                <a:cs typeface="Calibri"/>
                <a:sym typeface="Calibri"/>
              </a:rPr>
              <a:t>Respond on sli.do!</a:t>
            </a:r>
            <a:endParaRPr lang="en-US" b="1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96;p1">
            <a:extLst>
              <a:ext uri="{FF2B5EF4-FFF2-40B4-BE49-F238E27FC236}">
                <a16:creationId xmlns:a16="http://schemas.microsoft.com/office/drawing/2014/main" id="{A9940A9E-8CCD-4E05-8726-8B6D573B3480}"/>
              </a:ext>
            </a:extLst>
          </p:cNvPr>
          <p:cNvSpPr txBox="1"/>
          <p:nvPr/>
        </p:nvSpPr>
        <p:spPr>
          <a:xfrm>
            <a:off x="6519481" y="3741864"/>
            <a:ext cx="2138245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Instructor: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8" name="Google Shape;98;p1">
            <a:extLst>
              <a:ext uri="{FF2B5EF4-FFF2-40B4-BE49-F238E27FC236}">
                <a16:creationId xmlns:a16="http://schemas.microsoft.com/office/drawing/2014/main" id="{3434756B-318F-4FE1-B24E-CCE94E309B71}"/>
              </a:ext>
            </a:extLst>
          </p:cNvPr>
          <p:cNvSpPr txBox="1"/>
          <p:nvPr/>
        </p:nvSpPr>
        <p:spPr>
          <a:xfrm>
            <a:off x="8657726" y="3736492"/>
            <a:ext cx="30537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Nathan Brunelle</a:t>
            </a:r>
          </a:p>
        </p:txBody>
      </p:sp>
      <p:sp>
        <p:nvSpPr>
          <p:cNvPr id="9" name="Google Shape;96;p1">
            <a:extLst>
              <a:ext uri="{FF2B5EF4-FFF2-40B4-BE49-F238E27FC236}">
                <a16:creationId xmlns:a16="http://schemas.microsoft.com/office/drawing/2014/main" id="{671EBFB9-9F3A-446A-B32C-55FBF50581CA}"/>
              </a:ext>
            </a:extLst>
          </p:cNvPr>
          <p:cNvSpPr txBox="1"/>
          <p:nvPr/>
        </p:nvSpPr>
        <p:spPr>
          <a:xfrm>
            <a:off x="5500614" y="4433103"/>
            <a:ext cx="2138245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TAs: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4E9D715-F234-C422-8397-B5F0103F23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8801917"/>
              </p:ext>
            </p:extLst>
          </p:nvPr>
        </p:nvGraphicFramePr>
        <p:xfrm>
          <a:off x="7344968" y="4411342"/>
          <a:ext cx="4824295" cy="27065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4859">
                  <a:extLst>
                    <a:ext uri="{9D8B030D-6E8A-4147-A177-3AD203B41FA5}">
                      <a16:colId xmlns:a16="http://schemas.microsoft.com/office/drawing/2014/main" val="2285619573"/>
                    </a:ext>
                  </a:extLst>
                </a:gridCol>
                <a:gridCol w="844005">
                  <a:extLst>
                    <a:ext uri="{9D8B030D-6E8A-4147-A177-3AD203B41FA5}">
                      <a16:colId xmlns:a16="http://schemas.microsoft.com/office/drawing/2014/main" val="3883267222"/>
                    </a:ext>
                  </a:extLst>
                </a:gridCol>
                <a:gridCol w="825908">
                  <a:extLst>
                    <a:ext uri="{9D8B030D-6E8A-4147-A177-3AD203B41FA5}">
                      <a16:colId xmlns:a16="http://schemas.microsoft.com/office/drawing/2014/main" val="3067426825"/>
                    </a:ext>
                  </a:extLst>
                </a:gridCol>
                <a:gridCol w="707922">
                  <a:extLst>
                    <a:ext uri="{9D8B030D-6E8A-4147-A177-3AD203B41FA5}">
                      <a16:colId xmlns:a16="http://schemas.microsoft.com/office/drawing/2014/main" val="4293795288"/>
                    </a:ext>
                  </a:extLst>
                </a:gridCol>
                <a:gridCol w="1481601">
                  <a:extLst>
                    <a:ext uri="{9D8B030D-6E8A-4147-A177-3AD203B41FA5}">
                      <a16:colId xmlns:a16="http://schemas.microsoft.com/office/drawing/2014/main" val="3683209748"/>
                    </a:ext>
                  </a:extLst>
                </a:gridCol>
              </a:tblGrid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Cora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Chris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Crystal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Anya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Evan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8865140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Jonah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Nhan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Saachi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Ishita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Sahana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8302219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Chloe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Shiven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Nate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Renee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err="1">
                          <a:latin typeface="Montserrat SemiBold" panose="00000700000000000000" pitchFamily="2" charset="0"/>
                        </a:rPr>
                        <a:t>Yuntong</a:t>
                      </a:r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47651945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Amiya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err="1">
                          <a:latin typeface="Montserrat SemiBold" panose="00000700000000000000" pitchFamily="2" charset="0"/>
                        </a:rPr>
                        <a:t>Shashmit</a:t>
                      </a:r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Akshaya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Vihan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err="1">
                          <a:latin typeface="Montserrat SemiBold" panose="00000700000000000000" pitchFamily="2" charset="0"/>
                        </a:rPr>
                        <a:t>Shreedhaarini</a:t>
                      </a:r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5184837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Roshan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Adiyan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Nancy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Rachel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Ananya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6156089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Ryuta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Mimi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Isaac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Megan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1297574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6126013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22605431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2005051"/>
                  </a:ext>
                </a:extLst>
              </a:tr>
            </a:tbl>
          </a:graphicData>
        </a:graphic>
      </p:graphicFrame>
      <p:pic>
        <p:nvPicPr>
          <p:cNvPr id="12" name="Picture 11" descr="qr code for https://app.sli.do/event/nqNMkfR9gGmJ2KZ8StHYPZ">
            <a:extLst>
              <a:ext uri="{FF2B5EF4-FFF2-40B4-BE49-F238E27FC236}">
                <a16:creationId xmlns:a16="http://schemas.microsoft.com/office/drawing/2014/main" id="{95DBC3A3-1221-1E29-0A14-5A94BBD312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2250" y="5638800"/>
            <a:ext cx="1123950" cy="11239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Outline: 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Announcements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Method Calls Review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Recursion Review 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Recursive Tracing Practice</a:t>
            </a:r>
          </a:p>
        </p:txBody>
      </p:sp>
      <p:sp>
        <p:nvSpPr>
          <p:cNvPr id="4" name="Pentagon 3" descr="pointing to Announcements">
            <a:extLst>
              <a:ext uri="{FF2B5EF4-FFF2-40B4-BE49-F238E27FC236}">
                <a16:creationId xmlns:a16="http://schemas.microsoft.com/office/drawing/2014/main" id="{A474EB40-D05B-4D47-ACB8-073DBA3E897B}"/>
              </a:ext>
            </a:extLst>
          </p:cNvPr>
          <p:cNvSpPr/>
          <p:nvPr/>
        </p:nvSpPr>
        <p:spPr>
          <a:xfrm rot="10800000">
            <a:off x="3669274" y="1441485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3BCEEA-6467-4A2B-8A1A-E501D0455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454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D5913-F37F-40C7-AF10-284F41771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510717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SzPts val="2800"/>
            </a:pPr>
            <a:r>
              <a:rPr lang="en-US" dirty="0"/>
              <a:t>Programming Project 1 released (Due Nov. 4)</a:t>
            </a:r>
          </a:p>
          <a:p>
            <a:pPr>
              <a:lnSpc>
                <a:spcPct val="100000"/>
              </a:lnSpc>
              <a:buSzPts val="2800"/>
            </a:pPr>
            <a:r>
              <a:rPr lang="en-US" dirty="0"/>
              <a:t>Computer Quiz 0 is happening!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Sign up on Canvas!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Your only days left are Monday 10/26 and Tuesday 10/27</a:t>
            </a:r>
          </a:p>
          <a:p>
            <a:pPr>
              <a:lnSpc>
                <a:spcPct val="100000"/>
              </a:lnSpc>
              <a:buSzPts val="2800"/>
            </a:pPr>
            <a:r>
              <a:rPr lang="en-US" dirty="0"/>
              <a:t>Paper Quiz 0 on Nov. 3 in section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Practice quiz coming next week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Covers Interfaces, Abstract Classes, Inheritance, polymorphism, Comparable, and </a:t>
            </a:r>
            <a:r>
              <a:rPr lang="en-US" dirty="0" err="1"/>
              <a:t>ArrayLists</a:t>
            </a:r>
            <a:endParaRPr lang="en-US" dirty="0"/>
          </a:p>
          <a:p>
            <a:pPr lvl="1">
              <a:lnSpc>
                <a:spcPct val="100000"/>
              </a:lnSpc>
            </a:pPr>
            <a:r>
              <a:rPr lang="en-US" dirty="0"/>
              <a:t>Does not cover </a:t>
            </a:r>
            <a:r>
              <a:rPr lang="en-US" dirty="0" err="1"/>
              <a:t>ListNodes</a:t>
            </a:r>
            <a:r>
              <a:rPr lang="en-US" dirty="0"/>
              <a:t>, </a:t>
            </a:r>
            <a:r>
              <a:rPr lang="en-US" dirty="0" err="1"/>
              <a:t>LinkedLists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0FDD83-0C47-4DE8-B191-AF9B2F567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783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Outline: Method Calls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Announcements</a:t>
            </a: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Method Calls Review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Recursion Review 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Recursive Tracing Practice</a:t>
            </a:r>
          </a:p>
        </p:txBody>
      </p:sp>
      <p:sp>
        <p:nvSpPr>
          <p:cNvPr id="4" name="Pentagon 3" descr="pointing to Method Calls Review">
            <a:extLst>
              <a:ext uri="{FF2B5EF4-FFF2-40B4-BE49-F238E27FC236}">
                <a16:creationId xmlns:a16="http://schemas.microsoft.com/office/drawing/2014/main" id="{A474EB40-D05B-4D47-ACB8-073DBA3E897B}"/>
              </a:ext>
            </a:extLst>
          </p:cNvPr>
          <p:cNvSpPr/>
          <p:nvPr/>
        </p:nvSpPr>
        <p:spPr>
          <a:xfrm rot="10800000">
            <a:off x="4285357" y="2137918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F411B2-13C3-4B6C-8784-AD6842877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987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 Calls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F9D4CB0F-3B19-4FD0-95C4-DF1601255261}"/>
              </a:ext>
            </a:extLst>
          </p:cNvPr>
          <p:cNvSpPr txBox="1">
            <a:spLocks/>
          </p:cNvSpPr>
          <p:nvPr/>
        </p:nvSpPr>
        <p:spPr>
          <a:xfrm>
            <a:off x="990600" y="1345766"/>
            <a:ext cx="10515600" cy="19867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Regardless how you use them, methods work the same way!</a:t>
            </a:r>
          </a:p>
          <a:p>
            <a:pPr lvl="1"/>
            <a:r>
              <a:rPr lang="en-US" dirty="0"/>
              <a:t>Pause execution, finish method, return where you left off</a:t>
            </a:r>
          </a:p>
          <a:p>
            <a:r>
              <a:rPr lang="en-US" dirty="0"/>
              <a:t>How does Java keep track of the prior method?</a:t>
            </a:r>
          </a:p>
          <a:p>
            <a:pPr lvl="1"/>
            <a:r>
              <a:rPr lang="en-US" dirty="0"/>
              <a:t>Sort of like the "history" of the method calls it has paused… (LIFO)</a:t>
            </a:r>
          </a:p>
          <a:p>
            <a:pPr lvl="1"/>
            <a:r>
              <a:rPr lang="en-US" dirty="0"/>
              <a:t>Something called the </a:t>
            </a:r>
            <a:r>
              <a:rPr lang="en-US" b="1" dirty="0"/>
              <a:t>Call Stack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E450E9-F3C3-46C9-8108-A3964291A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780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5C325-EC41-483A-A288-1DF2848BE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 Stack: Step 1</a:t>
            </a: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433C8DE1-985B-48AC-8AC1-7174E7F08F23}"/>
              </a:ext>
            </a:extLst>
          </p:cNvPr>
          <p:cNvSpPr txBox="1">
            <a:spLocks/>
          </p:cNvSpPr>
          <p:nvPr/>
        </p:nvSpPr>
        <p:spPr>
          <a:xfrm>
            <a:off x="685800" y="3686989"/>
            <a:ext cx="5803605" cy="32808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u="sng" dirty="0">
                <a:latin typeface="Consolas" panose="020B0609020204030204" pitchFamily="49" charset="0"/>
              </a:rPr>
              <a:t>public static void main(String[] </a:t>
            </a:r>
            <a:r>
              <a:rPr lang="en-US" sz="1900" u="sng" dirty="0" err="1">
                <a:latin typeface="Consolas" panose="020B0609020204030204" pitchFamily="49" charset="0"/>
              </a:rPr>
              <a:t>args</a:t>
            </a:r>
            <a:r>
              <a:rPr lang="en-US" sz="1900" u="sng" dirty="0">
                <a:latin typeface="Consolas" panose="020B0609020204030204" pitchFamily="49" charset="0"/>
              </a:rPr>
              <a:t>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mystery1();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mystery2();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mystery1()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dirty="0" err="1">
                <a:latin typeface="Consolas" panose="020B0609020204030204" pitchFamily="49" charset="0"/>
              </a:rPr>
              <a:t>System.out.println</a:t>
            </a:r>
            <a:r>
              <a:rPr lang="en-US" sz="1900" dirty="0">
                <a:latin typeface="Consolas" panose="020B0609020204030204" pitchFamily="49" charset="0"/>
              </a:rPr>
              <a:t>(“One”);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6FD28C50-39CC-4A4E-9653-C871DF5B4217}"/>
              </a:ext>
            </a:extLst>
          </p:cNvPr>
          <p:cNvSpPr txBox="1">
            <a:spLocks/>
          </p:cNvSpPr>
          <p:nvPr/>
        </p:nvSpPr>
        <p:spPr>
          <a:xfrm>
            <a:off x="6689652" y="3716875"/>
            <a:ext cx="8068339" cy="34414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mystery2()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dirty="0" err="1">
                <a:latin typeface="Consolas" panose="020B0609020204030204" pitchFamily="49" charset="0"/>
              </a:rPr>
              <a:t>System.out.println</a:t>
            </a:r>
            <a:r>
              <a:rPr lang="en-US" sz="1900" dirty="0">
                <a:latin typeface="Consolas" panose="020B0609020204030204" pitchFamily="49" charset="0"/>
              </a:rPr>
              <a:t>(“Two”);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mystery3();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mystery3()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dirty="0" err="1">
                <a:latin typeface="Consolas" panose="020B0609020204030204" pitchFamily="49" charset="0"/>
              </a:rPr>
              <a:t>System.out.println</a:t>
            </a:r>
            <a:r>
              <a:rPr lang="en-US" sz="1900" dirty="0">
                <a:latin typeface="Consolas" panose="020B0609020204030204" pitchFamily="49" charset="0"/>
              </a:rPr>
              <a:t>(“Three”);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</p:txBody>
      </p:sp>
      <p:graphicFrame>
        <p:nvGraphicFramePr>
          <p:cNvPr id="6" name="Table 18">
            <a:extLst>
              <a:ext uri="{FF2B5EF4-FFF2-40B4-BE49-F238E27FC236}">
                <a16:creationId xmlns:a16="http://schemas.microsoft.com/office/drawing/2014/main" id="{01CFE365-2C7E-4A97-AE53-3F2942A15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2955856"/>
              </p:ext>
            </p:extLst>
          </p:nvPr>
        </p:nvGraphicFramePr>
        <p:xfrm>
          <a:off x="3776259" y="1808291"/>
          <a:ext cx="2558608" cy="14782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558608">
                  <a:extLst>
                    <a:ext uri="{9D8B030D-6E8A-4147-A177-3AD203B41FA5}">
                      <a16:colId xmlns:a16="http://schemas.microsoft.com/office/drawing/2014/main" val="64177845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34744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99006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5602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main()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35308119"/>
                  </a:ext>
                </a:extLst>
              </a:tr>
            </a:tbl>
          </a:graphicData>
        </a:graphic>
      </p:graphicFrame>
      <p:grpSp>
        <p:nvGrpSpPr>
          <p:cNvPr id="3" name="Group 2" descr="call stack, containing main() at the bottom">
            <a:extLst>
              <a:ext uri="{FF2B5EF4-FFF2-40B4-BE49-F238E27FC236}">
                <a16:creationId xmlns:a16="http://schemas.microsoft.com/office/drawing/2014/main" id="{485941D8-3C82-4680-9C1A-F250A9989745}"/>
              </a:ext>
            </a:extLst>
          </p:cNvPr>
          <p:cNvGrpSpPr/>
          <p:nvPr/>
        </p:nvGrpSpPr>
        <p:grpSpPr>
          <a:xfrm>
            <a:off x="2243105" y="1337346"/>
            <a:ext cx="3823953" cy="1930033"/>
            <a:chOff x="2243105" y="1337346"/>
            <a:chExt cx="3823953" cy="1930033"/>
          </a:xfrm>
        </p:grpSpPr>
        <p:sp>
          <p:nvSpPr>
            <p:cNvPr id="7" name="TextBox 6" descr="call stack, containing main() at the bottom">
              <a:extLst>
                <a:ext uri="{FF2B5EF4-FFF2-40B4-BE49-F238E27FC236}">
                  <a16:creationId xmlns:a16="http://schemas.microsoft.com/office/drawing/2014/main" id="{83C49564-D8E5-4012-B3FB-6019C6C1F6D1}"/>
                </a:ext>
              </a:extLst>
            </p:cNvPr>
            <p:cNvSpPr txBox="1"/>
            <p:nvPr/>
          </p:nvSpPr>
          <p:spPr>
            <a:xfrm>
              <a:off x="2270129" y="2898047"/>
              <a:ext cx="1363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latin typeface="Consolas" panose="020B0609020204030204" pitchFamily="49" charset="0"/>
                </a:rPr>
                <a:t>bottom</a:t>
              </a:r>
            </a:p>
          </p:txBody>
        </p:sp>
        <p:sp>
          <p:nvSpPr>
            <p:cNvPr id="8" name="TextBox 7" descr="call stack, containing main() at the bottom">
              <a:extLst>
                <a:ext uri="{FF2B5EF4-FFF2-40B4-BE49-F238E27FC236}">
                  <a16:creationId xmlns:a16="http://schemas.microsoft.com/office/drawing/2014/main" id="{33F1DE3D-9897-468E-B833-52D032E9333A}"/>
                </a:ext>
              </a:extLst>
            </p:cNvPr>
            <p:cNvSpPr txBox="1"/>
            <p:nvPr/>
          </p:nvSpPr>
          <p:spPr>
            <a:xfrm>
              <a:off x="2243105" y="1737456"/>
              <a:ext cx="1363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latin typeface="Consolas" panose="020B0609020204030204" pitchFamily="49" charset="0"/>
                </a:rPr>
                <a:t>top</a:t>
              </a:r>
            </a:p>
          </p:txBody>
        </p:sp>
        <p:sp>
          <p:nvSpPr>
            <p:cNvPr id="9" name="TextBox 8" descr="call stack, containing main() at the bottom">
              <a:extLst>
                <a:ext uri="{FF2B5EF4-FFF2-40B4-BE49-F238E27FC236}">
                  <a16:creationId xmlns:a16="http://schemas.microsoft.com/office/drawing/2014/main" id="{97F144EE-A64E-46CF-97F3-1C68EFBBF733}"/>
                </a:ext>
              </a:extLst>
            </p:cNvPr>
            <p:cNvSpPr txBox="1"/>
            <p:nvPr/>
          </p:nvSpPr>
          <p:spPr>
            <a:xfrm>
              <a:off x="4044068" y="1337346"/>
              <a:ext cx="20229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u="sng" dirty="0">
                  <a:latin typeface="Consolas" panose="020B0609020204030204" pitchFamily="49" charset="0"/>
                </a:rPr>
                <a:t>Call Stack</a:t>
              </a:r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8DAC6C6-EEDC-42C7-8693-2B6F44422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29647" y="1609740"/>
            <a:ext cx="1794245" cy="1682620"/>
          </a:xfrm>
          <a:prstGeom prst="roundRect">
            <a:avLst/>
          </a:prstGeom>
          <a:solidFill>
            <a:srgbClr val="D5D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A372F13F-24F0-483E-AE21-BE5FB71B61B0}"/>
              </a:ext>
            </a:extLst>
          </p:cNvPr>
          <p:cNvSpPr txBox="1">
            <a:spLocks/>
          </p:cNvSpPr>
          <p:nvPr/>
        </p:nvSpPr>
        <p:spPr>
          <a:xfrm>
            <a:off x="6933906" y="1690545"/>
            <a:ext cx="1299239" cy="1601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b="1" dirty="0">
                <a:latin typeface="Consolas" panose="020B0609020204030204" pitchFamily="49" charset="0"/>
              </a:rPr>
              <a:t>Console: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9DE7837F-5E35-4747-B5B6-35B61ED9A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044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5C325-EC41-483A-A288-1DF2848BE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 Stack: Step 2</a:t>
            </a: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433C8DE1-985B-48AC-8AC1-7174E7F08F23}"/>
              </a:ext>
            </a:extLst>
          </p:cNvPr>
          <p:cNvSpPr txBox="1">
            <a:spLocks/>
          </p:cNvSpPr>
          <p:nvPr/>
        </p:nvSpPr>
        <p:spPr>
          <a:xfrm>
            <a:off x="685800" y="3686989"/>
            <a:ext cx="5803605" cy="32808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main(String[] </a:t>
            </a:r>
            <a:r>
              <a:rPr lang="en-US" sz="1900" dirty="0" err="1">
                <a:latin typeface="Consolas" panose="020B0609020204030204" pitchFamily="49" charset="0"/>
              </a:rPr>
              <a:t>args</a:t>
            </a:r>
            <a:r>
              <a:rPr lang="en-US" sz="1900" dirty="0">
                <a:latin typeface="Consolas" panose="020B0609020204030204" pitchFamily="49" charset="0"/>
              </a:rPr>
              <a:t>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u="sng" dirty="0">
                <a:latin typeface="Consolas" panose="020B0609020204030204" pitchFamily="49" charset="0"/>
              </a:rPr>
              <a:t>mystery1();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mystery2();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mystery1()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dirty="0" err="1">
                <a:latin typeface="Consolas" panose="020B0609020204030204" pitchFamily="49" charset="0"/>
              </a:rPr>
              <a:t>System.out.println</a:t>
            </a:r>
            <a:r>
              <a:rPr lang="en-US" sz="1900" dirty="0">
                <a:latin typeface="Consolas" panose="020B0609020204030204" pitchFamily="49" charset="0"/>
              </a:rPr>
              <a:t>(“One”);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6FD28C50-39CC-4A4E-9653-C871DF5B4217}"/>
              </a:ext>
            </a:extLst>
          </p:cNvPr>
          <p:cNvSpPr txBox="1">
            <a:spLocks/>
          </p:cNvSpPr>
          <p:nvPr/>
        </p:nvSpPr>
        <p:spPr>
          <a:xfrm>
            <a:off x="6689652" y="3716875"/>
            <a:ext cx="8068339" cy="34414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mystery2()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dirty="0" err="1">
                <a:latin typeface="Consolas" panose="020B0609020204030204" pitchFamily="49" charset="0"/>
              </a:rPr>
              <a:t>System.out.println</a:t>
            </a:r>
            <a:r>
              <a:rPr lang="en-US" sz="1900" dirty="0">
                <a:latin typeface="Consolas" panose="020B0609020204030204" pitchFamily="49" charset="0"/>
              </a:rPr>
              <a:t>(“Two”);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mystery3();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mystery3()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dirty="0" err="1">
                <a:latin typeface="Consolas" panose="020B0609020204030204" pitchFamily="49" charset="0"/>
              </a:rPr>
              <a:t>System.out.println</a:t>
            </a:r>
            <a:r>
              <a:rPr lang="en-US" sz="1900" dirty="0">
                <a:latin typeface="Consolas" panose="020B0609020204030204" pitchFamily="49" charset="0"/>
              </a:rPr>
              <a:t>(“Three”);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</p:txBody>
      </p:sp>
      <p:graphicFrame>
        <p:nvGraphicFramePr>
          <p:cNvPr id="6" name="Table 18">
            <a:extLst>
              <a:ext uri="{FF2B5EF4-FFF2-40B4-BE49-F238E27FC236}">
                <a16:creationId xmlns:a16="http://schemas.microsoft.com/office/drawing/2014/main" id="{01CFE365-2C7E-4A97-AE53-3F2942A15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4297098"/>
              </p:ext>
            </p:extLst>
          </p:nvPr>
        </p:nvGraphicFramePr>
        <p:xfrm>
          <a:off x="3776259" y="1808291"/>
          <a:ext cx="2558608" cy="14782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558608">
                  <a:extLst>
                    <a:ext uri="{9D8B030D-6E8A-4147-A177-3AD203B41FA5}">
                      <a16:colId xmlns:a16="http://schemas.microsoft.com/office/drawing/2014/main" val="64177845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34744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99006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5602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main()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35308119"/>
                  </a:ext>
                </a:extLst>
              </a:tr>
            </a:tbl>
          </a:graphicData>
        </a:graphic>
      </p:graphicFrame>
      <p:grpSp>
        <p:nvGrpSpPr>
          <p:cNvPr id="3" name="Group 2" descr="call stack, containing main() at the bottom">
            <a:extLst>
              <a:ext uri="{FF2B5EF4-FFF2-40B4-BE49-F238E27FC236}">
                <a16:creationId xmlns:a16="http://schemas.microsoft.com/office/drawing/2014/main" id="{9E375787-4EF1-4ACF-A960-8E97A3AA437A}"/>
              </a:ext>
            </a:extLst>
          </p:cNvPr>
          <p:cNvGrpSpPr/>
          <p:nvPr/>
        </p:nvGrpSpPr>
        <p:grpSpPr>
          <a:xfrm>
            <a:off x="2243105" y="1337346"/>
            <a:ext cx="3823953" cy="1930033"/>
            <a:chOff x="2243105" y="1337346"/>
            <a:chExt cx="3823953" cy="1930033"/>
          </a:xfrm>
        </p:grpSpPr>
        <p:sp>
          <p:nvSpPr>
            <p:cNvPr id="7" name="TextBox 6" descr="call stack, containing main() at the bottom">
              <a:extLst>
                <a:ext uri="{FF2B5EF4-FFF2-40B4-BE49-F238E27FC236}">
                  <a16:creationId xmlns:a16="http://schemas.microsoft.com/office/drawing/2014/main" id="{83C49564-D8E5-4012-B3FB-6019C6C1F6D1}"/>
                </a:ext>
              </a:extLst>
            </p:cNvPr>
            <p:cNvSpPr txBox="1"/>
            <p:nvPr/>
          </p:nvSpPr>
          <p:spPr>
            <a:xfrm>
              <a:off x="2270129" y="2898047"/>
              <a:ext cx="1363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latin typeface="Consolas" panose="020B0609020204030204" pitchFamily="49" charset="0"/>
                </a:rPr>
                <a:t>bottom</a:t>
              </a:r>
            </a:p>
          </p:txBody>
        </p:sp>
        <p:sp>
          <p:nvSpPr>
            <p:cNvPr id="8" name="TextBox 7" descr="call stack, containing main() at the bottom">
              <a:extLst>
                <a:ext uri="{FF2B5EF4-FFF2-40B4-BE49-F238E27FC236}">
                  <a16:creationId xmlns:a16="http://schemas.microsoft.com/office/drawing/2014/main" id="{33F1DE3D-9897-468E-B833-52D032E9333A}"/>
                </a:ext>
              </a:extLst>
            </p:cNvPr>
            <p:cNvSpPr txBox="1"/>
            <p:nvPr/>
          </p:nvSpPr>
          <p:spPr>
            <a:xfrm>
              <a:off x="2243105" y="1737456"/>
              <a:ext cx="1363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latin typeface="Consolas" panose="020B0609020204030204" pitchFamily="49" charset="0"/>
                </a:rPr>
                <a:t>top</a:t>
              </a:r>
            </a:p>
          </p:txBody>
        </p:sp>
        <p:sp>
          <p:nvSpPr>
            <p:cNvPr id="9" name="TextBox 8" descr="call stack, containing main() at the bottom">
              <a:extLst>
                <a:ext uri="{FF2B5EF4-FFF2-40B4-BE49-F238E27FC236}">
                  <a16:creationId xmlns:a16="http://schemas.microsoft.com/office/drawing/2014/main" id="{97F144EE-A64E-46CF-97F3-1C68EFBBF733}"/>
                </a:ext>
              </a:extLst>
            </p:cNvPr>
            <p:cNvSpPr txBox="1"/>
            <p:nvPr/>
          </p:nvSpPr>
          <p:spPr>
            <a:xfrm>
              <a:off x="4044068" y="1337346"/>
              <a:ext cx="20229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u="sng" dirty="0">
                  <a:latin typeface="Consolas" panose="020B0609020204030204" pitchFamily="49" charset="0"/>
                </a:rPr>
                <a:t>Call Stack</a:t>
              </a:r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8DAC6C6-EEDC-42C7-8693-2B6F44422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29647" y="1609740"/>
            <a:ext cx="1794245" cy="1682620"/>
          </a:xfrm>
          <a:prstGeom prst="roundRect">
            <a:avLst/>
          </a:prstGeom>
          <a:solidFill>
            <a:srgbClr val="D5D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A372F13F-24F0-483E-AE21-BE5FB71B61B0}"/>
              </a:ext>
            </a:extLst>
          </p:cNvPr>
          <p:cNvSpPr txBox="1">
            <a:spLocks/>
          </p:cNvSpPr>
          <p:nvPr/>
        </p:nvSpPr>
        <p:spPr>
          <a:xfrm>
            <a:off x="6933906" y="1690545"/>
            <a:ext cx="1299239" cy="1601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b="1" dirty="0">
                <a:latin typeface="Consolas" panose="020B0609020204030204" pitchFamily="49" charset="0"/>
              </a:rPr>
              <a:t>Console: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C1CF2FD-BB75-45B6-9CF3-CD071890D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630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5C325-EC41-483A-A288-1DF2848BE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 Stack: Step 3</a:t>
            </a: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433C8DE1-985B-48AC-8AC1-7174E7F08F23}"/>
              </a:ext>
            </a:extLst>
          </p:cNvPr>
          <p:cNvSpPr txBox="1">
            <a:spLocks/>
          </p:cNvSpPr>
          <p:nvPr/>
        </p:nvSpPr>
        <p:spPr>
          <a:xfrm>
            <a:off x="685800" y="3686989"/>
            <a:ext cx="5803605" cy="32808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main(String[] </a:t>
            </a:r>
            <a:r>
              <a:rPr lang="en-US" sz="1900" dirty="0" err="1">
                <a:latin typeface="Consolas" panose="020B0609020204030204" pitchFamily="49" charset="0"/>
              </a:rPr>
              <a:t>args</a:t>
            </a:r>
            <a:r>
              <a:rPr lang="en-US" sz="1900" dirty="0">
                <a:latin typeface="Consolas" panose="020B0609020204030204" pitchFamily="49" charset="0"/>
              </a:rPr>
              <a:t>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mystery1();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mystery2();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u="sng" dirty="0">
                <a:latin typeface="Consolas" panose="020B0609020204030204" pitchFamily="49" charset="0"/>
              </a:rPr>
              <a:t>public static void mystery1()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dirty="0" err="1">
                <a:latin typeface="Consolas" panose="020B0609020204030204" pitchFamily="49" charset="0"/>
              </a:rPr>
              <a:t>System.out.println</a:t>
            </a:r>
            <a:r>
              <a:rPr lang="en-US" sz="1900" dirty="0">
                <a:latin typeface="Consolas" panose="020B0609020204030204" pitchFamily="49" charset="0"/>
              </a:rPr>
              <a:t>(“One”);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6FD28C50-39CC-4A4E-9653-C871DF5B4217}"/>
              </a:ext>
            </a:extLst>
          </p:cNvPr>
          <p:cNvSpPr txBox="1">
            <a:spLocks/>
          </p:cNvSpPr>
          <p:nvPr/>
        </p:nvSpPr>
        <p:spPr>
          <a:xfrm>
            <a:off x="6689652" y="3716875"/>
            <a:ext cx="8068339" cy="34414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mystery2()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dirty="0" err="1">
                <a:latin typeface="Consolas" panose="020B0609020204030204" pitchFamily="49" charset="0"/>
              </a:rPr>
              <a:t>System.out.println</a:t>
            </a:r>
            <a:r>
              <a:rPr lang="en-US" sz="1900" dirty="0">
                <a:latin typeface="Consolas" panose="020B0609020204030204" pitchFamily="49" charset="0"/>
              </a:rPr>
              <a:t>(“Two”);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mystery3();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mystery3()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dirty="0" err="1">
                <a:latin typeface="Consolas" panose="020B0609020204030204" pitchFamily="49" charset="0"/>
              </a:rPr>
              <a:t>System.out.println</a:t>
            </a:r>
            <a:r>
              <a:rPr lang="en-US" sz="1900" dirty="0">
                <a:latin typeface="Consolas" panose="020B0609020204030204" pitchFamily="49" charset="0"/>
              </a:rPr>
              <a:t>(“Three”);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</p:txBody>
      </p:sp>
      <p:graphicFrame>
        <p:nvGraphicFramePr>
          <p:cNvPr id="6" name="Table 18">
            <a:extLst>
              <a:ext uri="{FF2B5EF4-FFF2-40B4-BE49-F238E27FC236}">
                <a16:creationId xmlns:a16="http://schemas.microsoft.com/office/drawing/2014/main" id="{01CFE365-2C7E-4A97-AE53-3F2942A15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857642"/>
              </p:ext>
            </p:extLst>
          </p:nvPr>
        </p:nvGraphicFramePr>
        <p:xfrm>
          <a:off x="3776259" y="1808291"/>
          <a:ext cx="2558608" cy="14782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558608">
                  <a:extLst>
                    <a:ext uri="{9D8B030D-6E8A-4147-A177-3AD203B41FA5}">
                      <a16:colId xmlns:a16="http://schemas.microsoft.com/office/drawing/2014/main" val="64177845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34744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99006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mystery1()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5602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main()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35308119"/>
                  </a:ext>
                </a:extLst>
              </a:tr>
            </a:tbl>
          </a:graphicData>
        </a:graphic>
      </p:graphicFrame>
      <p:grpSp>
        <p:nvGrpSpPr>
          <p:cNvPr id="3" name="Group 2" descr="call stack, containing main() at the bottom, and mystery1() above it">
            <a:extLst>
              <a:ext uri="{FF2B5EF4-FFF2-40B4-BE49-F238E27FC236}">
                <a16:creationId xmlns:a16="http://schemas.microsoft.com/office/drawing/2014/main" id="{1D0258CF-60A3-4495-98C9-222E873EBECE}"/>
              </a:ext>
            </a:extLst>
          </p:cNvPr>
          <p:cNvGrpSpPr/>
          <p:nvPr/>
        </p:nvGrpSpPr>
        <p:grpSpPr>
          <a:xfrm>
            <a:off x="2243105" y="1337346"/>
            <a:ext cx="3823953" cy="1930033"/>
            <a:chOff x="2243105" y="1337346"/>
            <a:chExt cx="3823953" cy="193003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3C49564-D8E5-4012-B3FB-6019C6C1F6D1}"/>
                </a:ext>
              </a:extLst>
            </p:cNvPr>
            <p:cNvSpPr txBox="1"/>
            <p:nvPr/>
          </p:nvSpPr>
          <p:spPr>
            <a:xfrm>
              <a:off x="2270129" y="2898047"/>
              <a:ext cx="1363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latin typeface="Consolas" panose="020B0609020204030204" pitchFamily="49" charset="0"/>
                </a:rPr>
                <a:t>bottom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3F1DE3D-9897-468E-B833-52D032E9333A}"/>
                </a:ext>
              </a:extLst>
            </p:cNvPr>
            <p:cNvSpPr txBox="1"/>
            <p:nvPr/>
          </p:nvSpPr>
          <p:spPr>
            <a:xfrm>
              <a:off x="2243105" y="1737456"/>
              <a:ext cx="1363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latin typeface="Consolas" panose="020B0609020204030204" pitchFamily="49" charset="0"/>
                </a:rPr>
                <a:t>top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7F144EE-A64E-46CF-97F3-1C68EFBBF733}"/>
                </a:ext>
              </a:extLst>
            </p:cNvPr>
            <p:cNvSpPr txBox="1"/>
            <p:nvPr/>
          </p:nvSpPr>
          <p:spPr>
            <a:xfrm>
              <a:off x="4044068" y="1337346"/>
              <a:ext cx="20229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u="sng" dirty="0">
                  <a:latin typeface="Consolas" panose="020B0609020204030204" pitchFamily="49" charset="0"/>
                </a:rPr>
                <a:t>Call Stack</a:t>
              </a:r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8DAC6C6-EEDC-42C7-8693-2B6F44422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29647" y="1609740"/>
            <a:ext cx="1794245" cy="1682620"/>
          </a:xfrm>
          <a:prstGeom prst="roundRect">
            <a:avLst/>
          </a:prstGeom>
          <a:solidFill>
            <a:srgbClr val="D5D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A372F13F-24F0-483E-AE21-BE5FB71B61B0}"/>
              </a:ext>
            </a:extLst>
          </p:cNvPr>
          <p:cNvSpPr txBox="1">
            <a:spLocks/>
          </p:cNvSpPr>
          <p:nvPr/>
        </p:nvSpPr>
        <p:spPr>
          <a:xfrm>
            <a:off x="6933906" y="1690545"/>
            <a:ext cx="1299239" cy="1601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b="1" dirty="0">
                <a:latin typeface="Consolas" panose="020B0609020204030204" pitchFamily="49" charset="0"/>
              </a:rPr>
              <a:t>Console: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E1138A9-D0BC-4A76-84AA-8DEE4D018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891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5C325-EC41-483A-A288-1DF2848BE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 Stack: Step 4</a:t>
            </a: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433C8DE1-985B-48AC-8AC1-7174E7F08F23}"/>
              </a:ext>
            </a:extLst>
          </p:cNvPr>
          <p:cNvSpPr txBox="1">
            <a:spLocks/>
          </p:cNvSpPr>
          <p:nvPr/>
        </p:nvSpPr>
        <p:spPr>
          <a:xfrm>
            <a:off x="685800" y="3686989"/>
            <a:ext cx="5803605" cy="32808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main(String[] </a:t>
            </a:r>
            <a:r>
              <a:rPr lang="en-US" sz="1900" dirty="0" err="1">
                <a:latin typeface="Consolas" panose="020B0609020204030204" pitchFamily="49" charset="0"/>
              </a:rPr>
              <a:t>args</a:t>
            </a:r>
            <a:r>
              <a:rPr lang="en-US" sz="1900" dirty="0">
                <a:latin typeface="Consolas" panose="020B0609020204030204" pitchFamily="49" charset="0"/>
              </a:rPr>
              <a:t>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mystery1();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mystery2();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mystery1()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u="sng" dirty="0" err="1">
                <a:latin typeface="Consolas" panose="020B0609020204030204" pitchFamily="49" charset="0"/>
              </a:rPr>
              <a:t>System.out.println</a:t>
            </a:r>
            <a:r>
              <a:rPr lang="en-US" sz="1900" u="sng" dirty="0">
                <a:latin typeface="Consolas" panose="020B0609020204030204" pitchFamily="49" charset="0"/>
              </a:rPr>
              <a:t>(“One”);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6FD28C50-39CC-4A4E-9653-C871DF5B4217}"/>
              </a:ext>
            </a:extLst>
          </p:cNvPr>
          <p:cNvSpPr txBox="1">
            <a:spLocks/>
          </p:cNvSpPr>
          <p:nvPr/>
        </p:nvSpPr>
        <p:spPr>
          <a:xfrm>
            <a:off x="6689652" y="3716875"/>
            <a:ext cx="8068339" cy="34414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mystery2()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dirty="0" err="1">
                <a:latin typeface="Consolas" panose="020B0609020204030204" pitchFamily="49" charset="0"/>
              </a:rPr>
              <a:t>System.out.println</a:t>
            </a:r>
            <a:r>
              <a:rPr lang="en-US" sz="1900" dirty="0">
                <a:latin typeface="Consolas" panose="020B0609020204030204" pitchFamily="49" charset="0"/>
              </a:rPr>
              <a:t>(“Two”);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mystery3();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mystery3()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dirty="0" err="1">
                <a:latin typeface="Consolas" panose="020B0609020204030204" pitchFamily="49" charset="0"/>
              </a:rPr>
              <a:t>System.out.println</a:t>
            </a:r>
            <a:r>
              <a:rPr lang="en-US" sz="1900" dirty="0">
                <a:latin typeface="Consolas" panose="020B0609020204030204" pitchFamily="49" charset="0"/>
              </a:rPr>
              <a:t>(“Three”);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</p:txBody>
      </p:sp>
      <p:graphicFrame>
        <p:nvGraphicFramePr>
          <p:cNvPr id="6" name="Table 18">
            <a:extLst>
              <a:ext uri="{FF2B5EF4-FFF2-40B4-BE49-F238E27FC236}">
                <a16:creationId xmlns:a16="http://schemas.microsoft.com/office/drawing/2014/main" id="{01CFE365-2C7E-4A97-AE53-3F2942A15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0171537"/>
              </p:ext>
            </p:extLst>
          </p:nvPr>
        </p:nvGraphicFramePr>
        <p:xfrm>
          <a:off x="3776259" y="1808291"/>
          <a:ext cx="2558608" cy="14782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558608">
                  <a:extLst>
                    <a:ext uri="{9D8B030D-6E8A-4147-A177-3AD203B41FA5}">
                      <a16:colId xmlns:a16="http://schemas.microsoft.com/office/drawing/2014/main" val="64177845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34744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99006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mystery1()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5602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main()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35308119"/>
                  </a:ext>
                </a:extLst>
              </a:tr>
            </a:tbl>
          </a:graphicData>
        </a:graphic>
      </p:graphicFrame>
      <p:grpSp>
        <p:nvGrpSpPr>
          <p:cNvPr id="3" name="Group 2" descr="call stack, containing main() at the bottom, and mystery1() above it">
            <a:extLst>
              <a:ext uri="{FF2B5EF4-FFF2-40B4-BE49-F238E27FC236}">
                <a16:creationId xmlns:a16="http://schemas.microsoft.com/office/drawing/2014/main" id="{079C8B47-7CEA-44EB-99C9-C96AC4776EBD}"/>
              </a:ext>
            </a:extLst>
          </p:cNvPr>
          <p:cNvGrpSpPr/>
          <p:nvPr/>
        </p:nvGrpSpPr>
        <p:grpSpPr>
          <a:xfrm>
            <a:off x="2243105" y="1337346"/>
            <a:ext cx="3823953" cy="1930033"/>
            <a:chOff x="2243105" y="1337346"/>
            <a:chExt cx="3823953" cy="193003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3C49564-D8E5-4012-B3FB-6019C6C1F6D1}"/>
                </a:ext>
              </a:extLst>
            </p:cNvPr>
            <p:cNvSpPr txBox="1"/>
            <p:nvPr/>
          </p:nvSpPr>
          <p:spPr>
            <a:xfrm>
              <a:off x="2270129" y="2898047"/>
              <a:ext cx="1363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latin typeface="Consolas" panose="020B0609020204030204" pitchFamily="49" charset="0"/>
                </a:rPr>
                <a:t>bottom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3F1DE3D-9897-468E-B833-52D032E9333A}"/>
                </a:ext>
              </a:extLst>
            </p:cNvPr>
            <p:cNvSpPr txBox="1"/>
            <p:nvPr/>
          </p:nvSpPr>
          <p:spPr>
            <a:xfrm>
              <a:off x="2243105" y="1737456"/>
              <a:ext cx="1363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latin typeface="Consolas" panose="020B0609020204030204" pitchFamily="49" charset="0"/>
                </a:rPr>
                <a:t>top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7F144EE-A64E-46CF-97F3-1C68EFBBF733}"/>
                </a:ext>
              </a:extLst>
            </p:cNvPr>
            <p:cNvSpPr txBox="1"/>
            <p:nvPr/>
          </p:nvSpPr>
          <p:spPr>
            <a:xfrm>
              <a:off x="4044068" y="1337346"/>
              <a:ext cx="20229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u="sng" dirty="0">
                  <a:latin typeface="Consolas" panose="020B0609020204030204" pitchFamily="49" charset="0"/>
                </a:rPr>
                <a:t>Call Stack</a:t>
              </a:r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8DAC6C6-EEDC-42C7-8693-2B6F44422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29647" y="1609740"/>
            <a:ext cx="1794245" cy="1682620"/>
          </a:xfrm>
          <a:prstGeom prst="roundRect">
            <a:avLst/>
          </a:prstGeom>
          <a:solidFill>
            <a:srgbClr val="D5D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A372F13F-24F0-483E-AE21-BE5FB71B61B0}"/>
              </a:ext>
            </a:extLst>
          </p:cNvPr>
          <p:cNvSpPr txBox="1">
            <a:spLocks/>
          </p:cNvSpPr>
          <p:nvPr/>
        </p:nvSpPr>
        <p:spPr>
          <a:xfrm>
            <a:off x="6933906" y="1690545"/>
            <a:ext cx="1299239" cy="1601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b="1" dirty="0">
                <a:latin typeface="Consolas" panose="020B0609020204030204" pitchFamily="49" charset="0"/>
              </a:rPr>
              <a:t>Console: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One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FF22133-4D2E-473D-9BDD-7340F8694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8043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5C325-EC41-483A-A288-1DF2848BE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 Stack: Step 5</a:t>
            </a: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433C8DE1-985B-48AC-8AC1-7174E7F08F23}"/>
              </a:ext>
            </a:extLst>
          </p:cNvPr>
          <p:cNvSpPr txBox="1">
            <a:spLocks/>
          </p:cNvSpPr>
          <p:nvPr/>
        </p:nvSpPr>
        <p:spPr>
          <a:xfrm>
            <a:off x="685800" y="3686989"/>
            <a:ext cx="5803605" cy="32808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main(String[] </a:t>
            </a:r>
            <a:r>
              <a:rPr lang="en-US" sz="1900" dirty="0" err="1">
                <a:latin typeface="Consolas" panose="020B0609020204030204" pitchFamily="49" charset="0"/>
              </a:rPr>
              <a:t>args</a:t>
            </a:r>
            <a:r>
              <a:rPr lang="en-US" sz="1900" dirty="0">
                <a:latin typeface="Consolas" panose="020B0609020204030204" pitchFamily="49" charset="0"/>
              </a:rPr>
              <a:t>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u="sng" dirty="0">
                <a:latin typeface="Consolas" panose="020B0609020204030204" pitchFamily="49" charset="0"/>
              </a:rPr>
              <a:t>mystery1();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mystery2();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mystery1()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dirty="0" err="1">
                <a:latin typeface="Consolas" panose="020B0609020204030204" pitchFamily="49" charset="0"/>
              </a:rPr>
              <a:t>System.out.println</a:t>
            </a:r>
            <a:r>
              <a:rPr lang="en-US" sz="1900" dirty="0">
                <a:latin typeface="Consolas" panose="020B0609020204030204" pitchFamily="49" charset="0"/>
              </a:rPr>
              <a:t>(“One”);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6FD28C50-39CC-4A4E-9653-C871DF5B4217}"/>
              </a:ext>
            </a:extLst>
          </p:cNvPr>
          <p:cNvSpPr txBox="1">
            <a:spLocks/>
          </p:cNvSpPr>
          <p:nvPr/>
        </p:nvSpPr>
        <p:spPr>
          <a:xfrm>
            <a:off x="6689652" y="3716875"/>
            <a:ext cx="8068339" cy="34414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mystery2()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dirty="0" err="1">
                <a:latin typeface="Consolas" panose="020B0609020204030204" pitchFamily="49" charset="0"/>
              </a:rPr>
              <a:t>System.out.println</a:t>
            </a:r>
            <a:r>
              <a:rPr lang="en-US" sz="1900" dirty="0">
                <a:latin typeface="Consolas" panose="020B0609020204030204" pitchFamily="49" charset="0"/>
              </a:rPr>
              <a:t>(“Two”);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mystery3();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mystery3()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dirty="0" err="1">
                <a:latin typeface="Consolas" panose="020B0609020204030204" pitchFamily="49" charset="0"/>
              </a:rPr>
              <a:t>System.out.println</a:t>
            </a:r>
            <a:r>
              <a:rPr lang="en-US" sz="1900" dirty="0">
                <a:latin typeface="Consolas" panose="020B0609020204030204" pitchFamily="49" charset="0"/>
              </a:rPr>
              <a:t>(“Three”);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</p:txBody>
      </p:sp>
      <p:graphicFrame>
        <p:nvGraphicFramePr>
          <p:cNvPr id="6" name="Table 18">
            <a:extLst>
              <a:ext uri="{FF2B5EF4-FFF2-40B4-BE49-F238E27FC236}">
                <a16:creationId xmlns:a16="http://schemas.microsoft.com/office/drawing/2014/main" id="{01CFE365-2C7E-4A97-AE53-3F2942A15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77692"/>
              </p:ext>
            </p:extLst>
          </p:nvPr>
        </p:nvGraphicFramePr>
        <p:xfrm>
          <a:off x="3776259" y="1808291"/>
          <a:ext cx="2558608" cy="14782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558608">
                  <a:extLst>
                    <a:ext uri="{9D8B030D-6E8A-4147-A177-3AD203B41FA5}">
                      <a16:colId xmlns:a16="http://schemas.microsoft.com/office/drawing/2014/main" val="64177845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34744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99006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5602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main()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35308119"/>
                  </a:ext>
                </a:extLst>
              </a:tr>
            </a:tbl>
          </a:graphicData>
        </a:graphic>
      </p:graphicFrame>
      <p:grpSp>
        <p:nvGrpSpPr>
          <p:cNvPr id="3" name="Group 2" descr="call stack, containing main() at the bottom">
            <a:extLst>
              <a:ext uri="{FF2B5EF4-FFF2-40B4-BE49-F238E27FC236}">
                <a16:creationId xmlns:a16="http://schemas.microsoft.com/office/drawing/2014/main" id="{FF51D005-BF9B-4111-AF79-D03505E1FB20}"/>
              </a:ext>
            </a:extLst>
          </p:cNvPr>
          <p:cNvGrpSpPr/>
          <p:nvPr/>
        </p:nvGrpSpPr>
        <p:grpSpPr>
          <a:xfrm>
            <a:off x="2243105" y="1337346"/>
            <a:ext cx="3823953" cy="1930033"/>
            <a:chOff x="2243105" y="1337346"/>
            <a:chExt cx="3823953" cy="193003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3C49564-D8E5-4012-B3FB-6019C6C1F6D1}"/>
                </a:ext>
              </a:extLst>
            </p:cNvPr>
            <p:cNvSpPr txBox="1"/>
            <p:nvPr/>
          </p:nvSpPr>
          <p:spPr>
            <a:xfrm>
              <a:off x="2270129" y="2898047"/>
              <a:ext cx="1363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latin typeface="Consolas" panose="020B0609020204030204" pitchFamily="49" charset="0"/>
                </a:rPr>
                <a:t>bottom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3F1DE3D-9897-468E-B833-52D032E9333A}"/>
                </a:ext>
              </a:extLst>
            </p:cNvPr>
            <p:cNvSpPr txBox="1"/>
            <p:nvPr/>
          </p:nvSpPr>
          <p:spPr>
            <a:xfrm>
              <a:off x="2243105" y="1737456"/>
              <a:ext cx="1363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latin typeface="Consolas" panose="020B0609020204030204" pitchFamily="49" charset="0"/>
                </a:rPr>
                <a:t>top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7F144EE-A64E-46CF-97F3-1C68EFBBF733}"/>
                </a:ext>
              </a:extLst>
            </p:cNvPr>
            <p:cNvSpPr txBox="1"/>
            <p:nvPr/>
          </p:nvSpPr>
          <p:spPr>
            <a:xfrm>
              <a:off x="4044068" y="1337346"/>
              <a:ext cx="20229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u="sng" dirty="0">
                  <a:latin typeface="Consolas" panose="020B0609020204030204" pitchFamily="49" charset="0"/>
                </a:rPr>
                <a:t>Call Stack</a:t>
              </a:r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8DAC6C6-EEDC-42C7-8693-2B6F44422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29647" y="1609740"/>
            <a:ext cx="1794245" cy="1682620"/>
          </a:xfrm>
          <a:prstGeom prst="roundRect">
            <a:avLst/>
          </a:prstGeom>
          <a:solidFill>
            <a:srgbClr val="D5D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A372F13F-24F0-483E-AE21-BE5FB71B61B0}"/>
              </a:ext>
            </a:extLst>
          </p:cNvPr>
          <p:cNvSpPr txBox="1">
            <a:spLocks/>
          </p:cNvSpPr>
          <p:nvPr/>
        </p:nvSpPr>
        <p:spPr>
          <a:xfrm>
            <a:off x="6933906" y="1690545"/>
            <a:ext cx="1299239" cy="1601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b="1" dirty="0">
                <a:latin typeface="Consolas" panose="020B0609020204030204" pitchFamily="49" charset="0"/>
              </a:rPr>
              <a:t>Console: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One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9A69B1E6-FE22-447D-AFFA-546D4700D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043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5C325-EC41-483A-A288-1DF2848BE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 Stack: Step 6</a:t>
            </a: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433C8DE1-985B-48AC-8AC1-7174E7F08F23}"/>
              </a:ext>
            </a:extLst>
          </p:cNvPr>
          <p:cNvSpPr txBox="1">
            <a:spLocks/>
          </p:cNvSpPr>
          <p:nvPr/>
        </p:nvSpPr>
        <p:spPr>
          <a:xfrm>
            <a:off x="685800" y="3686989"/>
            <a:ext cx="5803605" cy="32808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main(String[] </a:t>
            </a:r>
            <a:r>
              <a:rPr lang="en-US" sz="1900" dirty="0" err="1">
                <a:latin typeface="Consolas" panose="020B0609020204030204" pitchFamily="49" charset="0"/>
              </a:rPr>
              <a:t>args</a:t>
            </a:r>
            <a:r>
              <a:rPr lang="en-US" sz="1900" dirty="0">
                <a:latin typeface="Consolas" panose="020B0609020204030204" pitchFamily="49" charset="0"/>
              </a:rPr>
              <a:t>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mystery1();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u="sng" dirty="0">
                <a:latin typeface="Consolas" panose="020B0609020204030204" pitchFamily="49" charset="0"/>
              </a:rPr>
              <a:t>mystery2();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mystery1()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dirty="0" err="1">
                <a:latin typeface="Consolas" panose="020B0609020204030204" pitchFamily="49" charset="0"/>
              </a:rPr>
              <a:t>System.out.println</a:t>
            </a:r>
            <a:r>
              <a:rPr lang="en-US" sz="1900" dirty="0">
                <a:latin typeface="Consolas" panose="020B0609020204030204" pitchFamily="49" charset="0"/>
              </a:rPr>
              <a:t>(“One”);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6FD28C50-39CC-4A4E-9653-C871DF5B4217}"/>
              </a:ext>
            </a:extLst>
          </p:cNvPr>
          <p:cNvSpPr txBox="1">
            <a:spLocks/>
          </p:cNvSpPr>
          <p:nvPr/>
        </p:nvSpPr>
        <p:spPr>
          <a:xfrm>
            <a:off x="6689652" y="3716875"/>
            <a:ext cx="8068339" cy="34414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mystery2()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dirty="0" err="1">
                <a:latin typeface="Consolas" panose="020B0609020204030204" pitchFamily="49" charset="0"/>
              </a:rPr>
              <a:t>System.out.println</a:t>
            </a:r>
            <a:r>
              <a:rPr lang="en-US" sz="1900" dirty="0">
                <a:latin typeface="Consolas" panose="020B0609020204030204" pitchFamily="49" charset="0"/>
              </a:rPr>
              <a:t>(“Two”);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mystery3();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mystery3()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dirty="0" err="1">
                <a:latin typeface="Consolas" panose="020B0609020204030204" pitchFamily="49" charset="0"/>
              </a:rPr>
              <a:t>System.out.println</a:t>
            </a:r>
            <a:r>
              <a:rPr lang="en-US" sz="1900" dirty="0">
                <a:latin typeface="Consolas" panose="020B0609020204030204" pitchFamily="49" charset="0"/>
              </a:rPr>
              <a:t>(“Three”);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</p:txBody>
      </p:sp>
      <p:graphicFrame>
        <p:nvGraphicFramePr>
          <p:cNvPr id="6" name="Table 18">
            <a:extLst>
              <a:ext uri="{FF2B5EF4-FFF2-40B4-BE49-F238E27FC236}">
                <a16:creationId xmlns:a16="http://schemas.microsoft.com/office/drawing/2014/main" id="{01CFE365-2C7E-4A97-AE53-3F2942A15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5554583"/>
              </p:ext>
            </p:extLst>
          </p:nvPr>
        </p:nvGraphicFramePr>
        <p:xfrm>
          <a:off x="3776259" y="1808291"/>
          <a:ext cx="2558608" cy="14782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558608">
                  <a:extLst>
                    <a:ext uri="{9D8B030D-6E8A-4147-A177-3AD203B41FA5}">
                      <a16:colId xmlns:a16="http://schemas.microsoft.com/office/drawing/2014/main" val="64177845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34744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99006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5602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main()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35308119"/>
                  </a:ext>
                </a:extLst>
              </a:tr>
            </a:tbl>
          </a:graphicData>
        </a:graphic>
      </p:graphicFrame>
      <p:grpSp>
        <p:nvGrpSpPr>
          <p:cNvPr id="3" name="Group 2" descr="call stack, containing main() at the bottom">
            <a:extLst>
              <a:ext uri="{FF2B5EF4-FFF2-40B4-BE49-F238E27FC236}">
                <a16:creationId xmlns:a16="http://schemas.microsoft.com/office/drawing/2014/main" id="{9C039C81-5548-45F9-BB1E-83B0345467D9}"/>
              </a:ext>
            </a:extLst>
          </p:cNvPr>
          <p:cNvGrpSpPr/>
          <p:nvPr/>
        </p:nvGrpSpPr>
        <p:grpSpPr>
          <a:xfrm>
            <a:off x="2243105" y="1337346"/>
            <a:ext cx="3823953" cy="1930033"/>
            <a:chOff x="2243105" y="1337346"/>
            <a:chExt cx="3823953" cy="193003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3C49564-D8E5-4012-B3FB-6019C6C1F6D1}"/>
                </a:ext>
              </a:extLst>
            </p:cNvPr>
            <p:cNvSpPr txBox="1"/>
            <p:nvPr/>
          </p:nvSpPr>
          <p:spPr>
            <a:xfrm>
              <a:off x="2270129" y="2898047"/>
              <a:ext cx="1363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latin typeface="Consolas" panose="020B0609020204030204" pitchFamily="49" charset="0"/>
                </a:rPr>
                <a:t>bottom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3F1DE3D-9897-468E-B833-52D032E9333A}"/>
                </a:ext>
              </a:extLst>
            </p:cNvPr>
            <p:cNvSpPr txBox="1"/>
            <p:nvPr/>
          </p:nvSpPr>
          <p:spPr>
            <a:xfrm>
              <a:off x="2243105" y="1737456"/>
              <a:ext cx="1363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latin typeface="Consolas" panose="020B0609020204030204" pitchFamily="49" charset="0"/>
                </a:rPr>
                <a:t>top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7F144EE-A64E-46CF-97F3-1C68EFBBF733}"/>
                </a:ext>
              </a:extLst>
            </p:cNvPr>
            <p:cNvSpPr txBox="1"/>
            <p:nvPr/>
          </p:nvSpPr>
          <p:spPr>
            <a:xfrm>
              <a:off x="4044068" y="1337346"/>
              <a:ext cx="20229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u="sng" dirty="0">
                  <a:latin typeface="Consolas" panose="020B0609020204030204" pitchFamily="49" charset="0"/>
                </a:rPr>
                <a:t>Call Stack</a:t>
              </a:r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8DAC6C6-EEDC-42C7-8693-2B6F44422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29647" y="1609740"/>
            <a:ext cx="1794245" cy="1682620"/>
          </a:xfrm>
          <a:prstGeom prst="roundRect">
            <a:avLst/>
          </a:prstGeom>
          <a:solidFill>
            <a:srgbClr val="D5D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ntent Placeholder 6" descr="console output: &#10;One">
            <a:extLst>
              <a:ext uri="{FF2B5EF4-FFF2-40B4-BE49-F238E27FC236}">
                <a16:creationId xmlns:a16="http://schemas.microsoft.com/office/drawing/2014/main" id="{A372F13F-24F0-483E-AE21-BE5FB71B61B0}"/>
              </a:ext>
            </a:extLst>
          </p:cNvPr>
          <p:cNvSpPr txBox="1">
            <a:spLocks/>
          </p:cNvSpPr>
          <p:nvPr/>
        </p:nvSpPr>
        <p:spPr>
          <a:xfrm>
            <a:off x="6933906" y="1690545"/>
            <a:ext cx="1299239" cy="1601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b="1" dirty="0">
                <a:latin typeface="Consolas" panose="020B0609020204030204" pitchFamily="49" charset="0"/>
              </a:rPr>
              <a:t>Console: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One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6E97859-5BC5-416E-823B-003F38EDD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77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5C325-EC41-483A-A288-1DF2848BE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 Stack: Step 7</a:t>
            </a: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433C8DE1-985B-48AC-8AC1-7174E7F08F23}"/>
              </a:ext>
            </a:extLst>
          </p:cNvPr>
          <p:cNvSpPr txBox="1">
            <a:spLocks/>
          </p:cNvSpPr>
          <p:nvPr/>
        </p:nvSpPr>
        <p:spPr>
          <a:xfrm>
            <a:off x="685800" y="3686989"/>
            <a:ext cx="5803605" cy="32808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main(String[] </a:t>
            </a:r>
            <a:r>
              <a:rPr lang="en-US" sz="1900" dirty="0" err="1">
                <a:latin typeface="Consolas" panose="020B0609020204030204" pitchFamily="49" charset="0"/>
              </a:rPr>
              <a:t>args</a:t>
            </a:r>
            <a:r>
              <a:rPr lang="en-US" sz="1900" dirty="0">
                <a:latin typeface="Consolas" panose="020B0609020204030204" pitchFamily="49" charset="0"/>
              </a:rPr>
              <a:t>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mystery1();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mystery2();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mystery1()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dirty="0" err="1">
                <a:latin typeface="Consolas" panose="020B0609020204030204" pitchFamily="49" charset="0"/>
              </a:rPr>
              <a:t>System.out.println</a:t>
            </a:r>
            <a:r>
              <a:rPr lang="en-US" sz="1900" dirty="0">
                <a:latin typeface="Consolas" panose="020B0609020204030204" pitchFamily="49" charset="0"/>
              </a:rPr>
              <a:t>(“One”);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6FD28C50-39CC-4A4E-9653-C871DF5B4217}"/>
              </a:ext>
            </a:extLst>
          </p:cNvPr>
          <p:cNvSpPr txBox="1">
            <a:spLocks/>
          </p:cNvSpPr>
          <p:nvPr/>
        </p:nvSpPr>
        <p:spPr>
          <a:xfrm>
            <a:off x="6689652" y="3716875"/>
            <a:ext cx="8068339" cy="34414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u="sng" dirty="0">
                <a:latin typeface="Consolas" panose="020B0609020204030204" pitchFamily="49" charset="0"/>
              </a:rPr>
              <a:t>public static void mystery2()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dirty="0" err="1">
                <a:latin typeface="Consolas" panose="020B0609020204030204" pitchFamily="49" charset="0"/>
              </a:rPr>
              <a:t>System.out.println</a:t>
            </a:r>
            <a:r>
              <a:rPr lang="en-US" sz="1900" dirty="0">
                <a:latin typeface="Consolas" panose="020B0609020204030204" pitchFamily="49" charset="0"/>
              </a:rPr>
              <a:t>(“Two”);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mystery3();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mystery3()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dirty="0" err="1">
                <a:latin typeface="Consolas" panose="020B0609020204030204" pitchFamily="49" charset="0"/>
              </a:rPr>
              <a:t>System.out.println</a:t>
            </a:r>
            <a:r>
              <a:rPr lang="en-US" sz="1900" dirty="0">
                <a:latin typeface="Consolas" panose="020B0609020204030204" pitchFamily="49" charset="0"/>
              </a:rPr>
              <a:t>(“Three”);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</p:txBody>
      </p:sp>
      <p:graphicFrame>
        <p:nvGraphicFramePr>
          <p:cNvPr id="6" name="Table 18">
            <a:extLst>
              <a:ext uri="{FF2B5EF4-FFF2-40B4-BE49-F238E27FC236}">
                <a16:creationId xmlns:a16="http://schemas.microsoft.com/office/drawing/2014/main" id="{01CFE365-2C7E-4A97-AE53-3F2942A15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1767871"/>
              </p:ext>
            </p:extLst>
          </p:nvPr>
        </p:nvGraphicFramePr>
        <p:xfrm>
          <a:off x="3776259" y="1808291"/>
          <a:ext cx="2558608" cy="14782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558608">
                  <a:extLst>
                    <a:ext uri="{9D8B030D-6E8A-4147-A177-3AD203B41FA5}">
                      <a16:colId xmlns:a16="http://schemas.microsoft.com/office/drawing/2014/main" val="64177845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34744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99006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mystery2()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5602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main()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35308119"/>
                  </a:ext>
                </a:extLst>
              </a:tr>
            </a:tbl>
          </a:graphicData>
        </a:graphic>
      </p:graphicFrame>
      <p:grpSp>
        <p:nvGrpSpPr>
          <p:cNvPr id="3" name="Group 2" descr="call stack, containing main() at the bottom, and mystery2() above it">
            <a:extLst>
              <a:ext uri="{FF2B5EF4-FFF2-40B4-BE49-F238E27FC236}">
                <a16:creationId xmlns:a16="http://schemas.microsoft.com/office/drawing/2014/main" id="{C962DEE3-CD22-486D-AF5B-4C7AB524E435}"/>
              </a:ext>
            </a:extLst>
          </p:cNvPr>
          <p:cNvGrpSpPr/>
          <p:nvPr/>
        </p:nvGrpSpPr>
        <p:grpSpPr>
          <a:xfrm>
            <a:off x="2243105" y="1337346"/>
            <a:ext cx="3823953" cy="1930033"/>
            <a:chOff x="2243105" y="1337346"/>
            <a:chExt cx="3823953" cy="193003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3C49564-D8E5-4012-B3FB-6019C6C1F6D1}"/>
                </a:ext>
              </a:extLst>
            </p:cNvPr>
            <p:cNvSpPr txBox="1"/>
            <p:nvPr/>
          </p:nvSpPr>
          <p:spPr>
            <a:xfrm>
              <a:off x="2270129" y="2898047"/>
              <a:ext cx="1363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latin typeface="Consolas" panose="020B0609020204030204" pitchFamily="49" charset="0"/>
                </a:rPr>
                <a:t>bottom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3F1DE3D-9897-468E-B833-52D032E9333A}"/>
                </a:ext>
              </a:extLst>
            </p:cNvPr>
            <p:cNvSpPr txBox="1"/>
            <p:nvPr/>
          </p:nvSpPr>
          <p:spPr>
            <a:xfrm>
              <a:off x="2243105" y="1737456"/>
              <a:ext cx="1363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latin typeface="Consolas" panose="020B0609020204030204" pitchFamily="49" charset="0"/>
                </a:rPr>
                <a:t>top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7F144EE-A64E-46CF-97F3-1C68EFBBF733}"/>
                </a:ext>
              </a:extLst>
            </p:cNvPr>
            <p:cNvSpPr txBox="1"/>
            <p:nvPr/>
          </p:nvSpPr>
          <p:spPr>
            <a:xfrm>
              <a:off x="4044068" y="1337346"/>
              <a:ext cx="20229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u="sng" dirty="0">
                  <a:latin typeface="Consolas" panose="020B0609020204030204" pitchFamily="49" charset="0"/>
                </a:rPr>
                <a:t>Call Stack</a:t>
              </a:r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8DAC6C6-EEDC-42C7-8693-2B6F44422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29647" y="1609740"/>
            <a:ext cx="1794245" cy="1682620"/>
          </a:xfrm>
          <a:prstGeom prst="roundRect">
            <a:avLst/>
          </a:prstGeom>
          <a:solidFill>
            <a:srgbClr val="D5D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A372F13F-24F0-483E-AE21-BE5FB71B61B0}"/>
              </a:ext>
            </a:extLst>
          </p:cNvPr>
          <p:cNvSpPr txBox="1">
            <a:spLocks/>
          </p:cNvSpPr>
          <p:nvPr/>
        </p:nvSpPr>
        <p:spPr>
          <a:xfrm>
            <a:off x="6933906" y="1690545"/>
            <a:ext cx="1299239" cy="1601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b="1" dirty="0">
                <a:latin typeface="Consolas" panose="020B0609020204030204" pitchFamily="49" charset="0"/>
              </a:rPr>
              <a:t>Console: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One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9A847400-783F-4B89-BDDD-2AE9C2D2D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7217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5C325-EC41-483A-A288-1DF2848BE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 Stack: Step 8</a:t>
            </a: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433C8DE1-985B-48AC-8AC1-7174E7F08F23}"/>
              </a:ext>
            </a:extLst>
          </p:cNvPr>
          <p:cNvSpPr txBox="1">
            <a:spLocks/>
          </p:cNvSpPr>
          <p:nvPr/>
        </p:nvSpPr>
        <p:spPr>
          <a:xfrm>
            <a:off x="685800" y="3686989"/>
            <a:ext cx="5803605" cy="32808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main(String[] </a:t>
            </a:r>
            <a:r>
              <a:rPr lang="en-US" sz="1900" dirty="0" err="1">
                <a:latin typeface="Consolas" panose="020B0609020204030204" pitchFamily="49" charset="0"/>
              </a:rPr>
              <a:t>args</a:t>
            </a:r>
            <a:r>
              <a:rPr lang="en-US" sz="1900" dirty="0">
                <a:latin typeface="Consolas" panose="020B0609020204030204" pitchFamily="49" charset="0"/>
              </a:rPr>
              <a:t>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mystery1();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mystery2();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mystery1()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dirty="0" err="1">
                <a:latin typeface="Consolas" panose="020B0609020204030204" pitchFamily="49" charset="0"/>
              </a:rPr>
              <a:t>System.out.println</a:t>
            </a:r>
            <a:r>
              <a:rPr lang="en-US" sz="1900" dirty="0">
                <a:latin typeface="Consolas" panose="020B0609020204030204" pitchFamily="49" charset="0"/>
              </a:rPr>
              <a:t>(“One”);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6FD28C50-39CC-4A4E-9653-C871DF5B4217}"/>
              </a:ext>
            </a:extLst>
          </p:cNvPr>
          <p:cNvSpPr txBox="1">
            <a:spLocks/>
          </p:cNvSpPr>
          <p:nvPr/>
        </p:nvSpPr>
        <p:spPr>
          <a:xfrm>
            <a:off x="6689652" y="3716875"/>
            <a:ext cx="8068339" cy="34414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mystery2()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u="sng" dirty="0" err="1">
                <a:latin typeface="Consolas" panose="020B0609020204030204" pitchFamily="49" charset="0"/>
              </a:rPr>
              <a:t>System.out.println</a:t>
            </a:r>
            <a:r>
              <a:rPr lang="en-US" sz="1900" u="sng" dirty="0">
                <a:latin typeface="Consolas" panose="020B0609020204030204" pitchFamily="49" charset="0"/>
              </a:rPr>
              <a:t>(“Two”);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mystery3();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mystery3()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dirty="0" err="1">
                <a:latin typeface="Consolas" panose="020B0609020204030204" pitchFamily="49" charset="0"/>
              </a:rPr>
              <a:t>System.out.println</a:t>
            </a:r>
            <a:r>
              <a:rPr lang="en-US" sz="1900" dirty="0">
                <a:latin typeface="Consolas" panose="020B0609020204030204" pitchFamily="49" charset="0"/>
              </a:rPr>
              <a:t>(“Three”);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</p:txBody>
      </p:sp>
      <p:graphicFrame>
        <p:nvGraphicFramePr>
          <p:cNvPr id="6" name="Table 18">
            <a:extLst>
              <a:ext uri="{FF2B5EF4-FFF2-40B4-BE49-F238E27FC236}">
                <a16:creationId xmlns:a16="http://schemas.microsoft.com/office/drawing/2014/main" id="{01CFE365-2C7E-4A97-AE53-3F2942A15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0527707"/>
              </p:ext>
            </p:extLst>
          </p:nvPr>
        </p:nvGraphicFramePr>
        <p:xfrm>
          <a:off x="3776259" y="1808291"/>
          <a:ext cx="2558608" cy="14782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558608">
                  <a:extLst>
                    <a:ext uri="{9D8B030D-6E8A-4147-A177-3AD203B41FA5}">
                      <a16:colId xmlns:a16="http://schemas.microsoft.com/office/drawing/2014/main" val="64177845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34744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99006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mystery2()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5602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main()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35308119"/>
                  </a:ext>
                </a:extLst>
              </a:tr>
            </a:tbl>
          </a:graphicData>
        </a:graphic>
      </p:graphicFrame>
      <p:grpSp>
        <p:nvGrpSpPr>
          <p:cNvPr id="3" name="Group 2" descr="call stack, containing main() at the bottom, and mystery2() above it">
            <a:extLst>
              <a:ext uri="{FF2B5EF4-FFF2-40B4-BE49-F238E27FC236}">
                <a16:creationId xmlns:a16="http://schemas.microsoft.com/office/drawing/2014/main" id="{72FF64F8-0934-44EB-BA5B-2D42D2D5A60A}"/>
              </a:ext>
            </a:extLst>
          </p:cNvPr>
          <p:cNvGrpSpPr/>
          <p:nvPr/>
        </p:nvGrpSpPr>
        <p:grpSpPr>
          <a:xfrm>
            <a:off x="2243105" y="1337346"/>
            <a:ext cx="3823953" cy="1930033"/>
            <a:chOff x="2243105" y="1337346"/>
            <a:chExt cx="3823953" cy="193003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3C49564-D8E5-4012-B3FB-6019C6C1F6D1}"/>
                </a:ext>
              </a:extLst>
            </p:cNvPr>
            <p:cNvSpPr txBox="1"/>
            <p:nvPr/>
          </p:nvSpPr>
          <p:spPr>
            <a:xfrm>
              <a:off x="2270129" y="2898047"/>
              <a:ext cx="1363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latin typeface="Consolas" panose="020B0609020204030204" pitchFamily="49" charset="0"/>
                </a:rPr>
                <a:t>bottom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3F1DE3D-9897-468E-B833-52D032E9333A}"/>
                </a:ext>
              </a:extLst>
            </p:cNvPr>
            <p:cNvSpPr txBox="1"/>
            <p:nvPr/>
          </p:nvSpPr>
          <p:spPr>
            <a:xfrm>
              <a:off x="2243105" y="1737456"/>
              <a:ext cx="1363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latin typeface="Consolas" panose="020B0609020204030204" pitchFamily="49" charset="0"/>
                </a:rPr>
                <a:t>top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7F144EE-A64E-46CF-97F3-1C68EFBBF733}"/>
                </a:ext>
              </a:extLst>
            </p:cNvPr>
            <p:cNvSpPr txBox="1"/>
            <p:nvPr/>
          </p:nvSpPr>
          <p:spPr>
            <a:xfrm>
              <a:off x="4044068" y="1337346"/>
              <a:ext cx="20229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u="sng" dirty="0">
                  <a:latin typeface="Consolas" panose="020B0609020204030204" pitchFamily="49" charset="0"/>
                </a:rPr>
                <a:t>Call Stack</a:t>
              </a:r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8DAC6C6-EEDC-42C7-8693-2B6F44422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29647" y="1609740"/>
            <a:ext cx="1794245" cy="1682620"/>
          </a:xfrm>
          <a:prstGeom prst="roundRect">
            <a:avLst/>
          </a:prstGeom>
          <a:solidFill>
            <a:srgbClr val="D5D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A372F13F-24F0-483E-AE21-BE5FB71B61B0}"/>
              </a:ext>
            </a:extLst>
          </p:cNvPr>
          <p:cNvSpPr txBox="1">
            <a:spLocks/>
          </p:cNvSpPr>
          <p:nvPr/>
        </p:nvSpPr>
        <p:spPr>
          <a:xfrm>
            <a:off x="6933906" y="1690545"/>
            <a:ext cx="1299239" cy="1601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b="1" dirty="0">
                <a:latin typeface="Consolas" panose="020B0609020204030204" pitchFamily="49" charset="0"/>
              </a:rPr>
              <a:t>Console: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One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Two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17F2F44-F2A7-458F-A117-E0E8DA814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1022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5C325-EC41-483A-A288-1DF2848BE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 Stack: Step 9</a:t>
            </a: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433C8DE1-985B-48AC-8AC1-7174E7F08F23}"/>
              </a:ext>
            </a:extLst>
          </p:cNvPr>
          <p:cNvSpPr txBox="1">
            <a:spLocks/>
          </p:cNvSpPr>
          <p:nvPr/>
        </p:nvSpPr>
        <p:spPr>
          <a:xfrm>
            <a:off x="685800" y="3686989"/>
            <a:ext cx="5803605" cy="32808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main(String[] </a:t>
            </a:r>
            <a:r>
              <a:rPr lang="en-US" sz="1900" dirty="0" err="1">
                <a:latin typeface="Consolas" panose="020B0609020204030204" pitchFamily="49" charset="0"/>
              </a:rPr>
              <a:t>args</a:t>
            </a:r>
            <a:r>
              <a:rPr lang="en-US" sz="1900" dirty="0">
                <a:latin typeface="Consolas" panose="020B0609020204030204" pitchFamily="49" charset="0"/>
              </a:rPr>
              <a:t>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mystery1();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mystery2();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mystery1()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dirty="0" err="1">
                <a:latin typeface="Consolas" panose="020B0609020204030204" pitchFamily="49" charset="0"/>
              </a:rPr>
              <a:t>System.out.println</a:t>
            </a:r>
            <a:r>
              <a:rPr lang="en-US" sz="1900" dirty="0">
                <a:latin typeface="Consolas" panose="020B0609020204030204" pitchFamily="49" charset="0"/>
              </a:rPr>
              <a:t>(“One”);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6FD28C50-39CC-4A4E-9653-C871DF5B4217}"/>
              </a:ext>
            </a:extLst>
          </p:cNvPr>
          <p:cNvSpPr txBox="1">
            <a:spLocks/>
          </p:cNvSpPr>
          <p:nvPr/>
        </p:nvSpPr>
        <p:spPr>
          <a:xfrm>
            <a:off x="6689652" y="3716875"/>
            <a:ext cx="8068339" cy="34414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mystery2()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dirty="0" err="1">
                <a:latin typeface="Consolas" panose="020B0609020204030204" pitchFamily="49" charset="0"/>
              </a:rPr>
              <a:t>System.out.println</a:t>
            </a:r>
            <a:r>
              <a:rPr lang="en-US" sz="1900" dirty="0">
                <a:latin typeface="Consolas" panose="020B0609020204030204" pitchFamily="49" charset="0"/>
              </a:rPr>
              <a:t>(“Two”);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u="sng" dirty="0">
                <a:latin typeface="Consolas" panose="020B0609020204030204" pitchFamily="49" charset="0"/>
              </a:rPr>
              <a:t>mystery3();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mystery3()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dirty="0" err="1">
                <a:latin typeface="Consolas" panose="020B0609020204030204" pitchFamily="49" charset="0"/>
              </a:rPr>
              <a:t>System.out.println</a:t>
            </a:r>
            <a:r>
              <a:rPr lang="en-US" sz="1900" dirty="0">
                <a:latin typeface="Consolas" panose="020B0609020204030204" pitchFamily="49" charset="0"/>
              </a:rPr>
              <a:t>(“Three”);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</p:txBody>
      </p:sp>
      <p:graphicFrame>
        <p:nvGraphicFramePr>
          <p:cNvPr id="6" name="Table 18">
            <a:extLst>
              <a:ext uri="{FF2B5EF4-FFF2-40B4-BE49-F238E27FC236}">
                <a16:creationId xmlns:a16="http://schemas.microsoft.com/office/drawing/2014/main" id="{01CFE365-2C7E-4A97-AE53-3F2942A15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2572319"/>
              </p:ext>
            </p:extLst>
          </p:nvPr>
        </p:nvGraphicFramePr>
        <p:xfrm>
          <a:off x="3776259" y="1808291"/>
          <a:ext cx="2558608" cy="14782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558608">
                  <a:extLst>
                    <a:ext uri="{9D8B030D-6E8A-4147-A177-3AD203B41FA5}">
                      <a16:colId xmlns:a16="http://schemas.microsoft.com/office/drawing/2014/main" val="64177845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34744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99006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mystery2()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5602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main()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35308119"/>
                  </a:ext>
                </a:extLst>
              </a:tr>
            </a:tbl>
          </a:graphicData>
        </a:graphic>
      </p:graphicFrame>
      <p:grpSp>
        <p:nvGrpSpPr>
          <p:cNvPr id="3" name="Group 2" descr="call stack, containing main() at the bottom, and mystery2() above it">
            <a:extLst>
              <a:ext uri="{FF2B5EF4-FFF2-40B4-BE49-F238E27FC236}">
                <a16:creationId xmlns:a16="http://schemas.microsoft.com/office/drawing/2014/main" id="{83D5E3BB-7CD2-433D-97AB-7EFD686553C4}"/>
              </a:ext>
            </a:extLst>
          </p:cNvPr>
          <p:cNvGrpSpPr/>
          <p:nvPr/>
        </p:nvGrpSpPr>
        <p:grpSpPr>
          <a:xfrm>
            <a:off x="2243105" y="1337346"/>
            <a:ext cx="3823953" cy="1930033"/>
            <a:chOff x="2243105" y="1337346"/>
            <a:chExt cx="3823953" cy="193003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3C49564-D8E5-4012-B3FB-6019C6C1F6D1}"/>
                </a:ext>
              </a:extLst>
            </p:cNvPr>
            <p:cNvSpPr txBox="1"/>
            <p:nvPr/>
          </p:nvSpPr>
          <p:spPr>
            <a:xfrm>
              <a:off x="2270129" y="2898047"/>
              <a:ext cx="1363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latin typeface="Consolas" panose="020B0609020204030204" pitchFamily="49" charset="0"/>
                </a:rPr>
                <a:t>bottom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3F1DE3D-9897-468E-B833-52D032E9333A}"/>
                </a:ext>
              </a:extLst>
            </p:cNvPr>
            <p:cNvSpPr txBox="1"/>
            <p:nvPr/>
          </p:nvSpPr>
          <p:spPr>
            <a:xfrm>
              <a:off x="2243105" y="1737456"/>
              <a:ext cx="1363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latin typeface="Consolas" panose="020B0609020204030204" pitchFamily="49" charset="0"/>
                </a:rPr>
                <a:t>top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7F144EE-A64E-46CF-97F3-1C68EFBBF733}"/>
                </a:ext>
              </a:extLst>
            </p:cNvPr>
            <p:cNvSpPr txBox="1"/>
            <p:nvPr/>
          </p:nvSpPr>
          <p:spPr>
            <a:xfrm>
              <a:off x="4044068" y="1337346"/>
              <a:ext cx="20229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u="sng" dirty="0">
                  <a:latin typeface="Consolas" panose="020B0609020204030204" pitchFamily="49" charset="0"/>
                </a:rPr>
                <a:t>Call Stack</a:t>
              </a:r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8DAC6C6-EEDC-42C7-8693-2B6F44422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29647" y="1609740"/>
            <a:ext cx="1794245" cy="1682620"/>
          </a:xfrm>
          <a:prstGeom prst="roundRect">
            <a:avLst/>
          </a:prstGeom>
          <a:solidFill>
            <a:srgbClr val="D5D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A372F13F-24F0-483E-AE21-BE5FB71B61B0}"/>
              </a:ext>
            </a:extLst>
          </p:cNvPr>
          <p:cNvSpPr txBox="1">
            <a:spLocks/>
          </p:cNvSpPr>
          <p:nvPr/>
        </p:nvSpPr>
        <p:spPr>
          <a:xfrm>
            <a:off x="6933906" y="1690545"/>
            <a:ext cx="1299239" cy="1601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b="1" dirty="0">
                <a:latin typeface="Consolas" panose="020B0609020204030204" pitchFamily="49" charset="0"/>
              </a:rPr>
              <a:t>Console: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One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Two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301FF207-23F0-4881-8308-AC5A3027D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6178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5C325-EC41-483A-A288-1DF2848BE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 Stack: Step 10</a:t>
            </a: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433C8DE1-985B-48AC-8AC1-7174E7F08F23}"/>
              </a:ext>
            </a:extLst>
          </p:cNvPr>
          <p:cNvSpPr txBox="1">
            <a:spLocks/>
          </p:cNvSpPr>
          <p:nvPr/>
        </p:nvSpPr>
        <p:spPr>
          <a:xfrm>
            <a:off x="685800" y="3686989"/>
            <a:ext cx="5803605" cy="32808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main(String[] </a:t>
            </a:r>
            <a:r>
              <a:rPr lang="en-US" sz="1900" dirty="0" err="1">
                <a:latin typeface="Consolas" panose="020B0609020204030204" pitchFamily="49" charset="0"/>
              </a:rPr>
              <a:t>args</a:t>
            </a:r>
            <a:r>
              <a:rPr lang="en-US" sz="1900" dirty="0">
                <a:latin typeface="Consolas" panose="020B0609020204030204" pitchFamily="49" charset="0"/>
              </a:rPr>
              <a:t>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mystery1();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mystery2();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mystery1()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dirty="0" err="1">
                <a:latin typeface="Consolas" panose="020B0609020204030204" pitchFamily="49" charset="0"/>
              </a:rPr>
              <a:t>System.out.println</a:t>
            </a:r>
            <a:r>
              <a:rPr lang="en-US" sz="1900" dirty="0">
                <a:latin typeface="Consolas" panose="020B0609020204030204" pitchFamily="49" charset="0"/>
              </a:rPr>
              <a:t>(“One”);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6FD28C50-39CC-4A4E-9653-C871DF5B4217}"/>
              </a:ext>
            </a:extLst>
          </p:cNvPr>
          <p:cNvSpPr txBox="1">
            <a:spLocks/>
          </p:cNvSpPr>
          <p:nvPr/>
        </p:nvSpPr>
        <p:spPr>
          <a:xfrm>
            <a:off x="6689652" y="3716875"/>
            <a:ext cx="8068339" cy="34414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mystery2()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dirty="0" err="1">
                <a:latin typeface="Consolas" panose="020B0609020204030204" pitchFamily="49" charset="0"/>
              </a:rPr>
              <a:t>System.out.println</a:t>
            </a:r>
            <a:r>
              <a:rPr lang="en-US" sz="1900" dirty="0">
                <a:latin typeface="Consolas" panose="020B0609020204030204" pitchFamily="49" charset="0"/>
              </a:rPr>
              <a:t>(“Two”);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mystery3();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u="sng" dirty="0">
                <a:latin typeface="Consolas" panose="020B0609020204030204" pitchFamily="49" charset="0"/>
              </a:rPr>
              <a:t>public static void mystery3()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dirty="0" err="1">
                <a:latin typeface="Consolas" panose="020B0609020204030204" pitchFamily="49" charset="0"/>
              </a:rPr>
              <a:t>System.out.println</a:t>
            </a:r>
            <a:r>
              <a:rPr lang="en-US" sz="1900" dirty="0">
                <a:latin typeface="Consolas" panose="020B0609020204030204" pitchFamily="49" charset="0"/>
              </a:rPr>
              <a:t>(“Three”);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</p:txBody>
      </p:sp>
      <p:graphicFrame>
        <p:nvGraphicFramePr>
          <p:cNvPr id="6" name="Table 18">
            <a:extLst>
              <a:ext uri="{FF2B5EF4-FFF2-40B4-BE49-F238E27FC236}">
                <a16:creationId xmlns:a16="http://schemas.microsoft.com/office/drawing/2014/main" id="{01CFE365-2C7E-4A97-AE53-3F2942A15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7202820"/>
              </p:ext>
            </p:extLst>
          </p:nvPr>
        </p:nvGraphicFramePr>
        <p:xfrm>
          <a:off x="3776259" y="1808291"/>
          <a:ext cx="2558608" cy="14782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558608">
                  <a:extLst>
                    <a:ext uri="{9D8B030D-6E8A-4147-A177-3AD203B41FA5}">
                      <a16:colId xmlns:a16="http://schemas.microsoft.com/office/drawing/2014/main" val="64177845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34744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mystery3()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99006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mystery2()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5602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main()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35308119"/>
                  </a:ext>
                </a:extLst>
              </a:tr>
            </a:tbl>
          </a:graphicData>
        </a:graphic>
      </p:graphicFrame>
      <p:grpSp>
        <p:nvGrpSpPr>
          <p:cNvPr id="3" name="Group 2" descr="call stack, containing main(), mystery2(), and mystery3() from bottom to top">
            <a:extLst>
              <a:ext uri="{FF2B5EF4-FFF2-40B4-BE49-F238E27FC236}">
                <a16:creationId xmlns:a16="http://schemas.microsoft.com/office/drawing/2014/main" id="{EAEBFA3A-F80F-4A48-AB39-F511FA54CF59}"/>
              </a:ext>
            </a:extLst>
          </p:cNvPr>
          <p:cNvGrpSpPr/>
          <p:nvPr/>
        </p:nvGrpSpPr>
        <p:grpSpPr>
          <a:xfrm>
            <a:off x="2243105" y="1337346"/>
            <a:ext cx="3823953" cy="1930033"/>
            <a:chOff x="2243105" y="1337346"/>
            <a:chExt cx="3823953" cy="193003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3C49564-D8E5-4012-B3FB-6019C6C1F6D1}"/>
                </a:ext>
              </a:extLst>
            </p:cNvPr>
            <p:cNvSpPr txBox="1"/>
            <p:nvPr/>
          </p:nvSpPr>
          <p:spPr>
            <a:xfrm>
              <a:off x="2270129" y="2898047"/>
              <a:ext cx="1363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latin typeface="Consolas" panose="020B0609020204030204" pitchFamily="49" charset="0"/>
                </a:rPr>
                <a:t>bottom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3F1DE3D-9897-468E-B833-52D032E9333A}"/>
                </a:ext>
              </a:extLst>
            </p:cNvPr>
            <p:cNvSpPr txBox="1"/>
            <p:nvPr/>
          </p:nvSpPr>
          <p:spPr>
            <a:xfrm>
              <a:off x="2243105" y="1737456"/>
              <a:ext cx="1363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latin typeface="Consolas" panose="020B0609020204030204" pitchFamily="49" charset="0"/>
                </a:rPr>
                <a:t>top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7F144EE-A64E-46CF-97F3-1C68EFBBF733}"/>
                </a:ext>
              </a:extLst>
            </p:cNvPr>
            <p:cNvSpPr txBox="1"/>
            <p:nvPr/>
          </p:nvSpPr>
          <p:spPr>
            <a:xfrm>
              <a:off x="4044068" y="1337346"/>
              <a:ext cx="20229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u="sng" dirty="0">
                  <a:latin typeface="Consolas" panose="020B0609020204030204" pitchFamily="49" charset="0"/>
                </a:rPr>
                <a:t>Call Stack</a:t>
              </a:r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8DAC6C6-EEDC-42C7-8693-2B6F44422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29647" y="1609740"/>
            <a:ext cx="1794245" cy="1682620"/>
          </a:xfrm>
          <a:prstGeom prst="roundRect">
            <a:avLst/>
          </a:prstGeom>
          <a:solidFill>
            <a:srgbClr val="D5D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A372F13F-24F0-483E-AE21-BE5FB71B61B0}"/>
              </a:ext>
            </a:extLst>
          </p:cNvPr>
          <p:cNvSpPr txBox="1">
            <a:spLocks/>
          </p:cNvSpPr>
          <p:nvPr/>
        </p:nvSpPr>
        <p:spPr>
          <a:xfrm>
            <a:off x="6933906" y="1690545"/>
            <a:ext cx="1299239" cy="1601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b="1" dirty="0">
                <a:latin typeface="Consolas" panose="020B0609020204030204" pitchFamily="49" charset="0"/>
              </a:rPr>
              <a:t>Console: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One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Two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A9805B9-9835-4F9C-B18A-605AD5768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4953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5C325-EC41-483A-A288-1DF2848BE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 Stack: Step 11</a:t>
            </a: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433C8DE1-985B-48AC-8AC1-7174E7F08F23}"/>
              </a:ext>
            </a:extLst>
          </p:cNvPr>
          <p:cNvSpPr txBox="1">
            <a:spLocks/>
          </p:cNvSpPr>
          <p:nvPr/>
        </p:nvSpPr>
        <p:spPr>
          <a:xfrm>
            <a:off x="685800" y="3686989"/>
            <a:ext cx="5803605" cy="32808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main(String[] </a:t>
            </a:r>
            <a:r>
              <a:rPr lang="en-US" sz="1900" dirty="0" err="1">
                <a:latin typeface="Consolas" panose="020B0609020204030204" pitchFamily="49" charset="0"/>
              </a:rPr>
              <a:t>args</a:t>
            </a:r>
            <a:r>
              <a:rPr lang="en-US" sz="1900" dirty="0">
                <a:latin typeface="Consolas" panose="020B0609020204030204" pitchFamily="49" charset="0"/>
              </a:rPr>
              <a:t>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mystery1();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mystery2();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mystery1()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dirty="0" err="1">
                <a:latin typeface="Consolas" panose="020B0609020204030204" pitchFamily="49" charset="0"/>
              </a:rPr>
              <a:t>System.out.println</a:t>
            </a:r>
            <a:r>
              <a:rPr lang="en-US" sz="1900" dirty="0">
                <a:latin typeface="Consolas" panose="020B0609020204030204" pitchFamily="49" charset="0"/>
              </a:rPr>
              <a:t>(“One”);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6FD28C50-39CC-4A4E-9653-C871DF5B4217}"/>
              </a:ext>
            </a:extLst>
          </p:cNvPr>
          <p:cNvSpPr txBox="1">
            <a:spLocks/>
          </p:cNvSpPr>
          <p:nvPr/>
        </p:nvSpPr>
        <p:spPr>
          <a:xfrm>
            <a:off x="6689652" y="3716875"/>
            <a:ext cx="8068339" cy="34414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mystery2()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dirty="0" err="1">
                <a:latin typeface="Consolas" panose="020B0609020204030204" pitchFamily="49" charset="0"/>
              </a:rPr>
              <a:t>System.out.println</a:t>
            </a:r>
            <a:r>
              <a:rPr lang="en-US" sz="1900" dirty="0">
                <a:latin typeface="Consolas" panose="020B0609020204030204" pitchFamily="49" charset="0"/>
              </a:rPr>
              <a:t>(“Two”);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mystery3();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mystery3()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u="sng" dirty="0" err="1">
                <a:latin typeface="Consolas" panose="020B0609020204030204" pitchFamily="49" charset="0"/>
              </a:rPr>
              <a:t>System.out.println</a:t>
            </a:r>
            <a:r>
              <a:rPr lang="en-US" sz="1900" u="sng" dirty="0">
                <a:latin typeface="Consolas" panose="020B0609020204030204" pitchFamily="49" charset="0"/>
              </a:rPr>
              <a:t>(“Three”);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</p:txBody>
      </p:sp>
      <p:graphicFrame>
        <p:nvGraphicFramePr>
          <p:cNvPr id="6" name="Table 18">
            <a:extLst>
              <a:ext uri="{FF2B5EF4-FFF2-40B4-BE49-F238E27FC236}">
                <a16:creationId xmlns:a16="http://schemas.microsoft.com/office/drawing/2014/main" id="{01CFE365-2C7E-4A97-AE53-3F2942A15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8712838"/>
              </p:ext>
            </p:extLst>
          </p:nvPr>
        </p:nvGraphicFramePr>
        <p:xfrm>
          <a:off x="3776259" y="1808291"/>
          <a:ext cx="2558608" cy="14782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558608">
                  <a:extLst>
                    <a:ext uri="{9D8B030D-6E8A-4147-A177-3AD203B41FA5}">
                      <a16:colId xmlns:a16="http://schemas.microsoft.com/office/drawing/2014/main" val="64177845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34744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mystery3()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99006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mystery2()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5602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main()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35308119"/>
                  </a:ext>
                </a:extLst>
              </a:tr>
            </a:tbl>
          </a:graphicData>
        </a:graphic>
      </p:graphicFrame>
      <p:grpSp>
        <p:nvGrpSpPr>
          <p:cNvPr id="3" name="Group 2" descr="call stack, containing main(), mystery2(), and mystery3() from bottom to top">
            <a:extLst>
              <a:ext uri="{FF2B5EF4-FFF2-40B4-BE49-F238E27FC236}">
                <a16:creationId xmlns:a16="http://schemas.microsoft.com/office/drawing/2014/main" id="{C84AD436-99E1-4CBB-9F33-AE4F348E58D3}"/>
              </a:ext>
            </a:extLst>
          </p:cNvPr>
          <p:cNvGrpSpPr/>
          <p:nvPr/>
        </p:nvGrpSpPr>
        <p:grpSpPr>
          <a:xfrm>
            <a:off x="2243105" y="1337346"/>
            <a:ext cx="3823953" cy="1930033"/>
            <a:chOff x="2243105" y="1337346"/>
            <a:chExt cx="3823953" cy="193003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3C49564-D8E5-4012-B3FB-6019C6C1F6D1}"/>
                </a:ext>
              </a:extLst>
            </p:cNvPr>
            <p:cNvSpPr txBox="1"/>
            <p:nvPr/>
          </p:nvSpPr>
          <p:spPr>
            <a:xfrm>
              <a:off x="2270129" y="2898047"/>
              <a:ext cx="1363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latin typeface="Consolas" panose="020B0609020204030204" pitchFamily="49" charset="0"/>
                </a:rPr>
                <a:t>bottom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3F1DE3D-9897-468E-B833-52D032E9333A}"/>
                </a:ext>
              </a:extLst>
            </p:cNvPr>
            <p:cNvSpPr txBox="1"/>
            <p:nvPr/>
          </p:nvSpPr>
          <p:spPr>
            <a:xfrm>
              <a:off x="2243105" y="1737456"/>
              <a:ext cx="1363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latin typeface="Consolas" panose="020B0609020204030204" pitchFamily="49" charset="0"/>
                </a:rPr>
                <a:t>top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7F144EE-A64E-46CF-97F3-1C68EFBBF733}"/>
                </a:ext>
              </a:extLst>
            </p:cNvPr>
            <p:cNvSpPr txBox="1"/>
            <p:nvPr/>
          </p:nvSpPr>
          <p:spPr>
            <a:xfrm>
              <a:off x="4044068" y="1337346"/>
              <a:ext cx="20229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u="sng" dirty="0">
                  <a:latin typeface="Consolas" panose="020B0609020204030204" pitchFamily="49" charset="0"/>
                </a:rPr>
                <a:t>Call Stack</a:t>
              </a:r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8DAC6C6-EEDC-42C7-8693-2B6F44422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29647" y="1609740"/>
            <a:ext cx="1794245" cy="1682620"/>
          </a:xfrm>
          <a:prstGeom prst="roundRect">
            <a:avLst/>
          </a:prstGeom>
          <a:solidFill>
            <a:srgbClr val="D5D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ntent Placeholder 6" descr="console output: &#10;One&#10;Two&#10;Three">
            <a:extLst>
              <a:ext uri="{FF2B5EF4-FFF2-40B4-BE49-F238E27FC236}">
                <a16:creationId xmlns:a16="http://schemas.microsoft.com/office/drawing/2014/main" id="{A372F13F-24F0-483E-AE21-BE5FB71B61B0}"/>
              </a:ext>
            </a:extLst>
          </p:cNvPr>
          <p:cNvSpPr txBox="1">
            <a:spLocks/>
          </p:cNvSpPr>
          <p:nvPr/>
        </p:nvSpPr>
        <p:spPr>
          <a:xfrm>
            <a:off x="6933906" y="1690545"/>
            <a:ext cx="1299239" cy="1601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b="1" dirty="0">
                <a:latin typeface="Consolas" panose="020B0609020204030204" pitchFamily="49" charset="0"/>
              </a:rPr>
              <a:t>Console: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One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Two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Three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7C6B007-2EA2-47E0-9CF9-8BC372EEC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7350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5C325-EC41-483A-A288-1DF2848BE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 Stack: Step 12</a:t>
            </a: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433C8DE1-985B-48AC-8AC1-7174E7F08F23}"/>
              </a:ext>
            </a:extLst>
          </p:cNvPr>
          <p:cNvSpPr txBox="1">
            <a:spLocks/>
          </p:cNvSpPr>
          <p:nvPr/>
        </p:nvSpPr>
        <p:spPr>
          <a:xfrm>
            <a:off x="685800" y="3686989"/>
            <a:ext cx="5803605" cy="32808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main(String[] </a:t>
            </a:r>
            <a:r>
              <a:rPr lang="en-US" sz="1900" dirty="0" err="1">
                <a:latin typeface="Consolas" panose="020B0609020204030204" pitchFamily="49" charset="0"/>
              </a:rPr>
              <a:t>args</a:t>
            </a:r>
            <a:r>
              <a:rPr lang="en-US" sz="1900" dirty="0">
                <a:latin typeface="Consolas" panose="020B0609020204030204" pitchFamily="49" charset="0"/>
              </a:rPr>
              <a:t>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mystery1();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mystery2();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mystery1()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dirty="0" err="1">
                <a:latin typeface="Consolas" panose="020B0609020204030204" pitchFamily="49" charset="0"/>
              </a:rPr>
              <a:t>System.out.println</a:t>
            </a:r>
            <a:r>
              <a:rPr lang="en-US" sz="1900" dirty="0">
                <a:latin typeface="Consolas" panose="020B0609020204030204" pitchFamily="49" charset="0"/>
              </a:rPr>
              <a:t>(“One”);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6FD28C50-39CC-4A4E-9653-C871DF5B4217}"/>
              </a:ext>
            </a:extLst>
          </p:cNvPr>
          <p:cNvSpPr txBox="1">
            <a:spLocks/>
          </p:cNvSpPr>
          <p:nvPr/>
        </p:nvSpPr>
        <p:spPr>
          <a:xfrm>
            <a:off x="6689652" y="3716875"/>
            <a:ext cx="8068339" cy="34414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mystery2()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dirty="0" err="1">
                <a:latin typeface="Consolas" panose="020B0609020204030204" pitchFamily="49" charset="0"/>
              </a:rPr>
              <a:t>System.out.println</a:t>
            </a:r>
            <a:r>
              <a:rPr lang="en-US" sz="1900" dirty="0">
                <a:latin typeface="Consolas" panose="020B0609020204030204" pitchFamily="49" charset="0"/>
              </a:rPr>
              <a:t>(“Two”);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u="sng" dirty="0">
                <a:latin typeface="Consolas" panose="020B0609020204030204" pitchFamily="49" charset="0"/>
              </a:rPr>
              <a:t>mystery3();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mystery3()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dirty="0" err="1">
                <a:latin typeface="Consolas" panose="020B0609020204030204" pitchFamily="49" charset="0"/>
              </a:rPr>
              <a:t>System.out.println</a:t>
            </a:r>
            <a:r>
              <a:rPr lang="en-US" sz="1900" dirty="0">
                <a:latin typeface="Consolas" panose="020B0609020204030204" pitchFamily="49" charset="0"/>
              </a:rPr>
              <a:t>(“Three”);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</p:txBody>
      </p:sp>
      <p:graphicFrame>
        <p:nvGraphicFramePr>
          <p:cNvPr id="6" name="Table 18">
            <a:extLst>
              <a:ext uri="{FF2B5EF4-FFF2-40B4-BE49-F238E27FC236}">
                <a16:creationId xmlns:a16="http://schemas.microsoft.com/office/drawing/2014/main" id="{01CFE365-2C7E-4A97-AE53-3F2942A15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4319472"/>
              </p:ext>
            </p:extLst>
          </p:nvPr>
        </p:nvGraphicFramePr>
        <p:xfrm>
          <a:off x="3776259" y="1808291"/>
          <a:ext cx="2558608" cy="14782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558608">
                  <a:extLst>
                    <a:ext uri="{9D8B030D-6E8A-4147-A177-3AD203B41FA5}">
                      <a16:colId xmlns:a16="http://schemas.microsoft.com/office/drawing/2014/main" val="64177845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34744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99006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mystery2()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5602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main()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35308119"/>
                  </a:ext>
                </a:extLst>
              </a:tr>
            </a:tbl>
          </a:graphicData>
        </a:graphic>
      </p:graphicFrame>
      <p:grpSp>
        <p:nvGrpSpPr>
          <p:cNvPr id="3" name="Group 2" descr="call stack, containing main() at the bottom and mystery2() above it">
            <a:extLst>
              <a:ext uri="{FF2B5EF4-FFF2-40B4-BE49-F238E27FC236}">
                <a16:creationId xmlns:a16="http://schemas.microsoft.com/office/drawing/2014/main" id="{02365BD1-1A63-4424-9623-3398541A7688}"/>
              </a:ext>
            </a:extLst>
          </p:cNvPr>
          <p:cNvGrpSpPr/>
          <p:nvPr/>
        </p:nvGrpSpPr>
        <p:grpSpPr>
          <a:xfrm>
            <a:off x="2243105" y="1337346"/>
            <a:ext cx="3823953" cy="1930033"/>
            <a:chOff x="2243105" y="1337346"/>
            <a:chExt cx="3823953" cy="193003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3C49564-D8E5-4012-B3FB-6019C6C1F6D1}"/>
                </a:ext>
              </a:extLst>
            </p:cNvPr>
            <p:cNvSpPr txBox="1"/>
            <p:nvPr/>
          </p:nvSpPr>
          <p:spPr>
            <a:xfrm>
              <a:off x="2270129" y="2898047"/>
              <a:ext cx="1363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latin typeface="Consolas" panose="020B0609020204030204" pitchFamily="49" charset="0"/>
                </a:rPr>
                <a:t>bottom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3F1DE3D-9897-468E-B833-52D032E9333A}"/>
                </a:ext>
              </a:extLst>
            </p:cNvPr>
            <p:cNvSpPr txBox="1"/>
            <p:nvPr/>
          </p:nvSpPr>
          <p:spPr>
            <a:xfrm>
              <a:off x="2243105" y="1737456"/>
              <a:ext cx="1363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latin typeface="Consolas" panose="020B0609020204030204" pitchFamily="49" charset="0"/>
                </a:rPr>
                <a:t>top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7F144EE-A64E-46CF-97F3-1C68EFBBF733}"/>
                </a:ext>
              </a:extLst>
            </p:cNvPr>
            <p:cNvSpPr txBox="1"/>
            <p:nvPr/>
          </p:nvSpPr>
          <p:spPr>
            <a:xfrm>
              <a:off x="4044068" y="1337346"/>
              <a:ext cx="20229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u="sng" dirty="0">
                  <a:latin typeface="Consolas" panose="020B0609020204030204" pitchFamily="49" charset="0"/>
                </a:rPr>
                <a:t>Call Stack</a:t>
              </a:r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8DAC6C6-EEDC-42C7-8693-2B6F44422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29647" y="1609740"/>
            <a:ext cx="1794245" cy="1682620"/>
          </a:xfrm>
          <a:prstGeom prst="roundRect">
            <a:avLst/>
          </a:prstGeom>
          <a:solidFill>
            <a:srgbClr val="D5D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A372F13F-24F0-483E-AE21-BE5FB71B61B0}"/>
              </a:ext>
            </a:extLst>
          </p:cNvPr>
          <p:cNvSpPr txBox="1">
            <a:spLocks/>
          </p:cNvSpPr>
          <p:nvPr/>
        </p:nvSpPr>
        <p:spPr>
          <a:xfrm>
            <a:off x="6933906" y="1690545"/>
            <a:ext cx="1299239" cy="1601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b="1" dirty="0">
                <a:latin typeface="Consolas" panose="020B0609020204030204" pitchFamily="49" charset="0"/>
              </a:rPr>
              <a:t>Console: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One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Two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Three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0698B38-152F-40E4-951D-0D29CA31E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151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5C325-EC41-483A-A288-1DF2848BE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 Stack: Step 13</a:t>
            </a: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433C8DE1-985B-48AC-8AC1-7174E7F08F23}"/>
              </a:ext>
            </a:extLst>
          </p:cNvPr>
          <p:cNvSpPr txBox="1">
            <a:spLocks/>
          </p:cNvSpPr>
          <p:nvPr/>
        </p:nvSpPr>
        <p:spPr>
          <a:xfrm>
            <a:off x="685800" y="3686989"/>
            <a:ext cx="5803605" cy="32808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main(String[] </a:t>
            </a:r>
            <a:r>
              <a:rPr lang="en-US" sz="1900" dirty="0" err="1">
                <a:latin typeface="Consolas" panose="020B0609020204030204" pitchFamily="49" charset="0"/>
              </a:rPr>
              <a:t>args</a:t>
            </a:r>
            <a:r>
              <a:rPr lang="en-US" sz="1900" dirty="0">
                <a:latin typeface="Consolas" panose="020B0609020204030204" pitchFamily="49" charset="0"/>
              </a:rPr>
              <a:t>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mystery1();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u="sng" dirty="0">
                <a:latin typeface="Consolas" panose="020B0609020204030204" pitchFamily="49" charset="0"/>
              </a:rPr>
              <a:t>mystery2();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mystery1()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dirty="0" err="1">
                <a:latin typeface="Consolas" panose="020B0609020204030204" pitchFamily="49" charset="0"/>
              </a:rPr>
              <a:t>System.out.println</a:t>
            </a:r>
            <a:r>
              <a:rPr lang="en-US" sz="1900" dirty="0">
                <a:latin typeface="Consolas" panose="020B0609020204030204" pitchFamily="49" charset="0"/>
              </a:rPr>
              <a:t>(“One”);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6FD28C50-39CC-4A4E-9653-C871DF5B4217}"/>
              </a:ext>
            </a:extLst>
          </p:cNvPr>
          <p:cNvSpPr txBox="1">
            <a:spLocks/>
          </p:cNvSpPr>
          <p:nvPr/>
        </p:nvSpPr>
        <p:spPr>
          <a:xfrm>
            <a:off x="6689652" y="3716875"/>
            <a:ext cx="8068339" cy="34414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mystery2()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dirty="0" err="1">
                <a:latin typeface="Consolas" panose="020B0609020204030204" pitchFamily="49" charset="0"/>
              </a:rPr>
              <a:t>System.out.println</a:t>
            </a:r>
            <a:r>
              <a:rPr lang="en-US" sz="1900" dirty="0">
                <a:latin typeface="Consolas" panose="020B0609020204030204" pitchFamily="49" charset="0"/>
              </a:rPr>
              <a:t>(“Two”);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mystery3();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mystery3()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dirty="0" err="1">
                <a:latin typeface="Consolas" panose="020B0609020204030204" pitchFamily="49" charset="0"/>
              </a:rPr>
              <a:t>System.out.println</a:t>
            </a:r>
            <a:r>
              <a:rPr lang="en-US" sz="1900" dirty="0">
                <a:latin typeface="Consolas" panose="020B0609020204030204" pitchFamily="49" charset="0"/>
              </a:rPr>
              <a:t>(“Three”);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</p:txBody>
      </p:sp>
      <p:graphicFrame>
        <p:nvGraphicFramePr>
          <p:cNvPr id="6" name="Table 18">
            <a:extLst>
              <a:ext uri="{FF2B5EF4-FFF2-40B4-BE49-F238E27FC236}">
                <a16:creationId xmlns:a16="http://schemas.microsoft.com/office/drawing/2014/main" id="{01CFE365-2C7E-4A97-AE53-3F2942A15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5448864"/>
              </p:ext>
            </p:extLst>
          </p:nvPr>
        </p:nvGraphicFramePr>
        <p:xfrm>
          <a:off x="3776259" y="1808291"/>
          <a:ext cx="2558608" cy="14782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558608">
                  <a:extLst>
                    <a:ext uri="{9D8B030D-6E8A-4147-A177-3AD203B41FA5}">
                      <a16:colId xmlns:a16="http://schemas.microsoft.com/office/drawing/2014/main" val="64177845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34744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99006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5602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main()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35308119"/>
                  </a:ext>
                </a:extLst>
              </a:tr>
            </a:tbl>
          </a:graphicData>
        </a:graphic>
      </p:graphicFrame>
      <p:grpSp>
        <p:nvGrpSpPr>
          <p:cNvPr id="3" name="Group 2" descr="call stack, containing main() at the bottom">
            <a:extLst>
              <a:ext uri="{FF2B5EF4-FFF2-40B4-BE49-F238E27FC236}">
                <a16:creationId xmlns:a16="http://schemas.microsoft.com/office/drawing/2014/main" id="{FDB874DE-B41A-4957-83E8-A57817B1E024}"/>
              </a:ext>
            </a:extLst>
          </p:cNvPr>
          <p:cNvGrpSpPr/>
          <p:nvPr/>
        </p:nvGrpSpPr>
        <p:grpSpPr>
          <a:xfrm>
            <a:off x="2243105" y="1337346"/>
            <a:ext cx="3823953" cy="1930033"/>
            <a:chOff x="2243105" y="1337346"/>
            <a:chExt cx="3823953" cy="193003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3C49564-D8E5-4012-B3FB-6019C6C1F6D1}"/>
                </a:ext>
              </a:extLst>
            </p:cNvPr>
            <p:cNvSpPr txBox="1"/>
            <p:nvPr/>
          </p:nvSpPr>
          <p:spPr>
            <a:xfrm>
              <a:off x="2270129" y="2898047"/>
              <a:ext cx="1363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latin typeface="Consolas" panose="020B0609020204030204" pitchFamily="49" charset="0"/>
                </a:rPr>
                <a:t>bottom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3F1DE3D-9897-468E-B833-52D032E9333A}"/>
                </a:ext>
              </a:extLst>
            </p:cNvPr>
            <p:cNvSpPr txBox="1"/>
            <p:nvPr/>
          </p:nvSpPr>
          <p:spPr>
            <a:xfrm>
              <a:off x="2243105" y="1737456"/>
              <a:ext cx="1363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latin typeface="Consolas" panose="020B0609020204030204" pitchFamily="49" charset="0"/>
                </a:rPr>
                <a:t>top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7F144EE-A64E-46CF-97F3-1C68EFBBF733}"/>
                </a:ext>
              </a:extLst>
            </p:cNvPr>
            <p:cNvSpPr txBox="1"/>
            <p:nvPr/>
          </p:nvSpPr>
          <p:spPr>
            <a:xfrm>
              <a:off x="4044068" y="1337346"/>
              <a:ext cx="20229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u="sng" dirty="0">
                  <a:latin typeface="Consolas" panose="020B0609020204030204" pitchFamily="49" charset="0"/>
                </a:rPr>
                <a:t>Call Stack</a:t>
              </a:r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8DAC6C6-EEDC-42C7-8693-2B6F44422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29647" y="1609740"/>
            <a:ext cx="1794245" cy="1682620"/>
          </a:xfrm>
          <a:prstGeom prst="roundRect">
            <a:avLst/>
          </a:prstGeom>
          <a:solidFill>
            <a:srgbClr val="D5D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A372F13F-24F0-483E-AE21-BE5FB71B61B0}"/>
              </a:ext>
            </a:extLst>
          </p:cNvPr>
          <p:cNvSpPr txBox="1">
            <a:spLocks/>
          </p:cNvSpPr>
          <p:nvPr/>
        </p:nvSpPr>
        <p:spPr>
          <a:xfrm>
            <a:off x="6933906" y="1690545"/>
            <a:ext cx="1299239" cy="1601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b="1" dirty="0">
                <a:latin typeface="Consolas" panose="020B0609020204030204" pitchFamily="49" charset="0"/>
              </a:rPr>
              <a:t>Console: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One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Two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Three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4A1EEDC-13E1-4EF4-839B-36A4ED2F3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5517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5C325-EC41-483A-A288-1DF2848BE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 Stack: Step 14</a:t>
            </a: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433C8DE1-985B-48AC-8AC1-7174E7F08F23}"/>
              </a:ext>
            </a:extLst>
          </p:cNvPr>
          <p:cNvSpPr txBox="1">
            <a:spLocks/>
          </p:cNvSpPr>
          <p:nvPr/>
        </p:nvSpPr>
        <p:spPr>
          <a:xfrm>
            <a:off x="685800" y="3686989"/>
            <a:ext cx="5803605" cy="32808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main(String[] </a:t>
            </a:r>
            <a:r>
              <a:rPr lang="en-US" sz="1900" dirty="0" err="1">
                <a:latin typeface="Consolas" panose="020B0609020204030204" pitchFamily="49" charset="0"/>
              </a:rPr>
              <a:t>args</a:t>
            </a:r>
            <a:r>
              <a:rPr lang="en-US" sz="1900" dirty="0">
                <a:latin typeface="Consolas" panose="020B0609020204030204" pitchFamily="49" charset="0"/>
              </a:rPr>
              <a:t>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mystery1();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mystery2();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mystery1()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dirty="0" err="1">
                <a:latin typeface="Consolas" panose="020B0609020204030204" pitchFamily="49" charset="0"/>
              </a:rPr>
              <a:t>System.out.println</a:t>
            </a:r>
            <a:r>
              <a:rPr lang="en-US" sz="1900" dirty="0">
                <a:latin typeface="Consolas" panose="020B0609020204030204" pitchFamily="49" charset="0"/>
              </a:rPr>
              <a:t>(“One”);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6FD28C50-39CC-4A4E-9653-C871DF5B4217}"/>
              </a:ext>
            </a:extLst>
          </p:cNvPr>
          <p:cNvSpPr txBox="1">
            <a:spLocks/>
          </p:cNvSpPr>
          <p:nvPr/>
        </p:nvSpPr>
        <p:spPr>
          <a:xfrm>
            <a:off x="6689652" y="3716875"/>
            <a:ext cx="8068339" cy="34414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mystery2()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dirty="0" err="1">
                <a:latin typeface="Consolas" panose="020B0609020204030204" pitchFamily="49" charset="0"/>
              </a:rPr>
              <a:t>System.out.println</a:t>
            </a:r>
            <a:r>
              <a:rPr lang="en-US" sz="1900" dirty="0">
                <a:latin typeface="Consolas" panose="020B0609020204030204" pitchFamily="49" charset="0"/>
              </a:rPr>
              <a:t>(“Two”);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mystery3();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public static void mystery3()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    </a:t>
            </a:r>
            <a:r>
              <a:rPr lang="en-US" sz="1900" dirty="0" err="1">
                <a:latin typeface="Consolas" panose="020B0609020204030204" pitchFamily="49" charset="0"/>
              </a:rPr>
              <a:t>System.out.println</a:t>
            </a:r>
            <a:r>
              <a:rPr lang="en-US" sz="1900" dirty="0">
                <a:latin typeface="Consolas" panose="020B0609020204030204" pitchFamily="49" charset="0"/>
              </a:rPr>
              <a:t>(“Three”);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}</a:t>
            </a:r>
          </a:p>
        </p:txBody>
      </p:sp>
      <p:graphicFrame>
        <p:nvGraphicFramePr>
          <p:cNvPr id="6" name="Table 18">
            <a:extLst>
              <a:ext uri="{FF2B5EF4-FFF2-40B4-BE49-F238E27FC236}">
                <a16:creationId xmlns:a16="http://schemas.microsoft.com/office/drawing/2014/main" id="{01CFE365-2C7E-4A97-AE53-3F2942A15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1557239"/>
              </p:ext>
            </p:extLst>
          </p:nvPr>
        </p:nvGraphicFramePr>
        <p:xfrm>
          <a:off x="3776259" y="1808291"/>
          <a:ext cx="2558608" cy="14782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558608">
                  <a:extLst>
                    <a:ext uri="{9D8B030D-6E8A-4147-A177-3AD203B41FA5}">
                      <a16:colId xmlns:a16="http://schemas.microsoft.com/office/drawing/2014/main" val="64177845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34744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99006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5602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nsolas" panose="020B06090202040302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35308119"/>
                  </a:ext>
                </a:extLst>
              </a:tr>
            </a:tbl>
          </a:graphicData>
        </a:graphic>
      </p:graphicFrame>
      <p:grpSp>
        <p:nvGrpSpPr>
          <p:cNvPr id="3" name="Group 2" descr="empty call stack">
            <a:extLst>
              <a:ext uri="{FF2B5EF4-FFF2-40B4-BE49-F238E27FC236}">
                <a16:creationId xmlns:a16="http://schemas.microsoft.com/office/drawing/2014/main" id="{5ADAFC8D-0843-47E6-9E3B-BCCDC99FCB9D}"/>
              </a:ext>
            </a:extLst>
          </p:cNvPr>
          <p:cNvGrpSpPr/>
          <p:nvPr/>
        </p:nvGrpSpPr>
        <p:grpSpPr>
          <a:xfrm>
            <a:off x="2243105" y="1337346"/>
            <a:ext cx="3823953" cy="1930033"/>
            <a:chOff x="2243105" y="1337346"/>
            <a:chExt cx="3823953" cy="193003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3C49564-D8E5-4012-B3FB-6019C6C1F6D1}"/>
                </a:ext>
              </a:extLst>
            </p:cNvPr>
            <p:cNvSpPr txBox="1"/>
            <p:nvPr/>
          </p:nvSpPr>
          <p:spPr>
            <a:xfrm>
              <a:off x="2270129" y="2898047"/>
              <a:ext cx="1363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latin typeface="Consolas" panose="020B0609020204030204" pitchFamily="49" charset="0"/>
                </a:rPr>
                <a:t>bottom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3F1DE3D-9897-468E-B833-52D032E9333A}"/>
                </a:ext>
              </a:extLst>
            </p:cNvPr>
            <p:cNvSpPr txBox="1"/>
            <p:nvPr/>
          </p:nvSpPr>
          <p:spPr>
            <a:xfrm>
              <a:off x="2243105" y="1737456"/>
              <a:ext cx="1363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latin typeface="Consolas" panose="020B0609020204030204" pitchFamily="49" charset="0"/>
                </a:rPr>
                <a:t>top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7F144EE-A64E-46CF-97F3-1C68EFBBF733}"/>
                </a:ext>
              </a:extLst>
            </p:cNvPr>
            <p:cNvSpPr txBox="1"/>
            <p:nvPr/>
          </p:nvSpPr>
          <p:spPr>
            <a:xfrm>
              <a:off x="4044068" y="1337346"/>
              <a:ext cx="20229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u="sng" dirty="0">
                  <a:latin typeface="Consolas" panose="020B0609020204030204" pitchFamily="49" charset="0"/>
                </a:rPr>
                <a:t>Call Stack</a:t>
              </a:r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8DAC6C6-EEDC-42C7-8693-2B6F44422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29647" y="1609740"/>
            <a:ext cx="1794245" cy="1682620"/>
          </a:xfrm>
          <a:prstGeom prst="roundRect">
            <a:avLst/>
          </a:prstGeom>
          <a:solidFill>
            <a:srgbClr val="D5D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A372F13F-24F0-483E-AE21-BE5FB71B61B0}"/>
              </a:ext>
            </a:extLst>
          </p:cNvPr>
          <p:cNvSpPr txBox="1">
            <a:spLocks/>
          </p:cNvSpPr>
          <p:nvPr/>
        </p:nvSpPr>
        <p:spPr>
          <a:xfrm>
            <a:off x="6933906" y="1690545"/>
            <a:ext cx="1299239" cy="1601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b="1" dirty="0">
                <a:latin typeface="Consolas" panose="020B0609020204030204" pitchFamily="49" charset="0"/>
              </a:rPr>
              <a:t>Console: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One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Two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>
                <a:latin typeface="Consolas" panose="020B0609020204030204" pitchFamily="49" charset="0"/>
              </a:rPr>
              <a:t>Three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E989C1B-CAB6-4E07-93B3-B34699BB2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0186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0E1A0D-955F-3EA8-F8BD-171B42FEC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A763A-07A7-0346-3008-F43302656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Outline: Recursion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0E612-3B68-0E37-8810-390D014192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Announcements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Method Calls Review</a:t>
            </a: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Recursion Review 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Recursive Tracing Practice</a:t>
            </a:r>
          </a:p>
        </p:txBody>
      </p:sp>
      <p:sp>
        <p:nvSpPr>
          <p:cNvPr id="4" name="Pentagon 3" descr="pointing to Recursion Review">
            <a:extLst>
              <a:ext uri="{FF2B5EF4-FFF2-40B4-BE49-F238E27FC236}">
                <a16:creationId xmlns:a16="http://schemas.microsoft.com/office/drawing/2014/main" id="{87C15F49-8702-4C60-5D2C-8D8CC0BF209B}"/>
              </a:ext>
            </a:extLst>
          </p:cNvPr>
          <p:cNvSpPr/>
          <p:nvPr/>
        </p:nvSpPr>
        <p:spPr>
          <a:xfrm rot="10800000">
            <a:off x="3839308" y="2806992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E96F0A-DA13-48B8-969D-B47C8183D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4498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Recursion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D5913-F37F-40C7-AF10-284F41771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563526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3200" i="1" dirty="0"/>
              <a:t>“The repeated application of a recursive procedure or definition”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682DA80-C374-4B6E-85F9-568431FD118E}"/>
              </a:ext>
            </a:extLst>
          </p:cNvPr>
          <p:cNvSpPr txBox="1">
            <a:spLocks/>
          </p:cNvSpPr>
          <p:nvPr/>
        </p:nvSpPr>
        <p:spPr>
          <a:xfrm>
            <a:off x="8550349" y="1924495"/>
            <a:ext cx="2961167" cy="563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000" dirty="0"/>
              <a:t>- Oxford Languages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6762D76-3566-41B2-A5EE-7D1D91242503}"/>
              </a:ext>
            </a:extLst>
          </p:cNvPr>
          <p:cNvSpPr txBox="1">
            <a:spLocks/>
          </p:cNvSpPr>
          <p:nvPr/>
        </p:nvSpPr>
        <p:spPr>
          <a:xfrm>
            <a:off x="838200" y="2495109"/>
            <a:ext cx="10515600" cy="40758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Real-world definition: defining a problem in terms of itself</a:t>
            </a:r>
          </a:p>
          <a:p>
            <a:pPr lvl="1"/>
            <a:r>
              <a:rPr lang="en-US" dirty="0"/>
              <a:t>Case in point: above definition</a:t>
            </a:r>
          </a:p>
          <a:p>
            <a:pPr lvl="1"/>
            <a:r>
              <a:rPr lang="en-US" dirty="0"/>
              <a:t>Further natural examples:</a:t>
            </a:r>
          </a:p>
        </p:txBody>
      </p:sp>
      <p:pic>
        <p:nvPicPr>
          <p:cNvPr id="1026" name="Picture 2" descr="center of a flower, showing a recursive pattern">
            <a:extLst>
              <a:ext uri="{FF2B5EF4-FFF2-40B4-BE49-F238E27FC236}">
                <a16:creationId xmlns:a16="http://schemas.microsoft.com/office/drawing/2014/main" id="{E790E124-CEDC-4870-81BB-D025CFAF09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3" t="934" r="67317" b="67062"/>
          <a:stretch/>
        </p:blipFill>
        <p:spPr bwMode="auto">
          <a:xfrm>
            <a:off x="979968" y="3975572"/>
            <a:ext cx="2395871" cy="1765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plant with a recursive spiral structure">
            <a:extLst>
              <a:ext uri="{FF2B5EF4-FFF2-40B4-BE49-F238E27FC236}">
                <a16:creationId xmlns:a16="http://schemas.microsoft.com/office/drawing/2014/main" id="{F948A01A-7B6A-479E-BC46-0E1A5E49DA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95" t="1030" r="33865" b="66966"/>
          <a:stretch/>
        </p:blipFill>
        <p:spPr bwMode="auto">
          <a:xfrm>
            <a:off x="3592033" y="3975572"/>
            <a:ext cx="2395871" cy="1765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ross section of a shell with a spiral recursive center">
            <a:extLst>
              <a:ext uri="{FF2B5EF4-FFF2-40B4-BE49-F238E27FC236}">
                <a16:creationId xmlns:a16="http://schemas.microsoft.com/office/drawing/2014/main" id="{7050186F-676E-4404-A1FF-695A3E8BD6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43" t="966" r="1217" b="67030"/>
          <a:stretch/>
        </p:blipFill>
        <p:spPr bwMode="auto">
          <a:xfrm>
            <a:off x="6204098" y="3972026"/>
            <a:ext cx="2395871" cy="1765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omanesco broccoli showing its recursive structure">
            <a:extLst>
              <a:ext uri="{FF2B5EF4-FFF2-40B4-BE49-F238E27FC236}">
                <a16:creationId xmlns:a16="http://schemas.microsoft.com/office/drawing/2014/main" id="{D9C5E671-F0BE-4877-A089-95EA0395E7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27"/>
          <a:stretch/>
        </p:blipFill>
        <p:spPr bwMode="auto">
          <a:xfrm>
            <a:off x="8816163" y="3963406"/>
            <a:ext cx="2381398" cy="1765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D09D5-D984-420F-B607-039A1FE42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1529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Recursion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D5913-F37F-40C7-AF10-284F41771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563526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3200" i="1" dirty="0"/>
              <a:t>“The repeated application of a recursive procedure or definition”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682DA80-C374-4B6E-85F9-568431FD118E}"/>
              </a:ext>
            </a:extLst>
          </p:cNvPr>
          <p:cNvSpPr txBox="1">
            <a:spLocks/>
          </p:cNvSpPr>
          <p:nvPr/>
        </p:nvSpPr>
        <p:spPr>
          <a:xfrm>
            <a:off x="8550349" y="1924495"/>
            <a:ext cx="2961167" cy="563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000" dirty="0"/>
              <a:t>- Oxford Languages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6762D76-3566-41B2-A5EE-7D1D91242503}"/>
              </a:ext>
            </a:extLst>
          </p:cNvPr>
          <p:cNvSpPr txBox="1">
            <a:spLocks/>
          </p:cNvSpPr>
          <p:nvPr/>
        </p:nvSpPr>
        <p:spPr>
          <a:xfrm>
            <a:off x="838200" y="2495109"/>
            <a:ext cx="10515600" cy="40758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Real-world definition: defining a problem in terms of itself</a:t>
            </a:r>
          </a:p>
          <a:p>
            <a:pPr lvl="1"/>
            <a:r>
              <a:rPr lang="en-US" dirty="0"/>
              <a:t>Case in point: above definition</a:t>
            </a:r>
          </a:p>
          <a:p>
            <a:pPr lvl="1"/>
            <a:r>
              <a:rPr lang="en-US" dirty="0"/>
              <a:t>Further natural examples:</a:t>
            </a:r>
          </a:p>
        </p:txBody>
      </p:sp>
      <p:grpSp>
        <p:nvGrpSpPr>
          <p:cNvPr id="6" name="Group 5" descr="series of 5 russian nesting dolls, from largest to smallest">
            <a:extLst>
              <a:ext uri="{FF2B5EF4-FFF2-40B4-BE49-F238E27FC236}">
                <a16:creationId xmlns:a16="http://schemas.microsoft.com/office/drawing/2014/main" id="{704012DA-C2B0-4872-A1B1-4DA50AE3883E}"/>
              </a:ext>
            </a:extLst>
          </p:cNvPr>
          <p:cNvGrpSpPr/>
          <p:nvPr/>
        </p:nvGrpSpPr>
        <p:grpSpPr>
          <a:xfrm>
            <a:off x="2254101" y="4004931"/>
            <a:ext cx="7496490" cy="2573080"/>
            <a:chOff x="2254101" y="4004931"/>
            <a:chExt cx="7496490" cy="2573080"/>
          </a:xfrm>
        </p:grpSpPr>
        <p:pic>
          <p:nvPicPr>
            <p:cNvPr id="3074" name="Picture 2" descr="Cute Matryoshka: Over 2,643 Royalty-Free Licensable Stock Illustrations &amp;  Drawings | Shutterstock">
              <a:extLst>
                <a:ext uri="{FF2B5EF4-FFF2-40B4-BE49-F238E27FC236}">
                  <a16:creationId xmlns:a16="http://schemas.microsoft.com/office/drawing/2014/main" id="{56ABD002-4CD9-4548-9789-7F906F6E02E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778" r="70842" b="9395"/>
            <a:stretch/>
          </p:blipFill>
          <p:spPr bwMode="auto">
            <a:xfrm>
              <a:off x="2254101" y="4004931"/>
              <a:ext cx="2267565" cy="25659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Cute Matryoshka: Over 2,643 Royalty-Free Licensable Stock Illustrations &amp;  Drawings | Shutterstock">
              <a:extLst>
                <a:ext uri="{FF2B5EF4-FFF2-40B4-BE49-F238E27FC236}">
                  <a16:creationId xmlns:a16="http://schemas.microsoft.com/office/drawing/2014/main" id="{3A3E78F7-AAA0-4738-84D1-572542F4CBD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924" t="10778" r="48639" b="9395"/>
            <a:stretch/>
          </p:blipFill>
          <p:spPr bwMode="auto">
            <a:xfrm>
              <a:off x="4521666" y="4004931"/>
              <a:ext cx="1744910" cy="25659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Cute Matryoshka: Over 2,643 Royalty-Free Licensable Stock Illustrations &amp;  Drawings | Shutterstock">
              <a:extLst>
                <a:ext uri="{FF2B5EF4-FFF2-40B4-BE49-F238E27FC236}">
                  <a16:creationId xmlns:a16="http://schemas.microsoft.com/office/drawing/2014/main" id="{DA98C35B-5F1A-413D-9D18-D6165A430C5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008" t="10778" r="31164" b="9395"/>
            <a:stretch/>
          </p:blipFill>
          <p:spPr bwMode="auto">
            <a:xfrm>
              <a:off x="6273668" y="4012019"/>
              <a:ext cx="1308683" cy="25659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Cute Matryoshka: Over 2,643 Royalty-Free Licensable Stock Illustrations &amp;  Drawings | Shutterstock">
              <a:extLst>
                <a:ext uri="{FF2B5EF4-FFF2-40B4-BE49-F238E27FC236}">
                  <a16:creationId xmlns:a16="http://schemas.microsoft.com/office/drawing/2014/main" id="{6028CBCE-D7EE-46D0-BBAB-41E2A91FA2F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239" t="10778" r="14012" b="9395"/>
            <a:stretch/>
          </p:blipFill>
          <p:spPr bwMode="auto">
            <a:xfrm>
              <a:off x="7682477" y="4004931"/>
              <a:ext cx="1224793" cy="25659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 descr="Cute Matryoshka: Over 2,643 Royalty-Free Licensable Stock Illustrations &amp;  Drawings | Shutterstock">
              <a:extLst>
                <a:ext uri="{FF2B5EF4-FFF2-40B4-BE49-F238E27FC236}">
                  <a16:creationId xmlns:a16="http://schemas.microsoft.com/office/drawing/2014/main" id="{9AEF3478-3545-4292-B1DB-F5E2C865B1D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606" t="10778" r="3156" b="9395"/>
            <a:stretch/>
          </p:blipFill>
          <p:spPr bwMode="auto">
            <a:xfrm>
              <a:off x="9032193" y="4012019"/>
              <a:ext cx="718398" cy="25659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BC63D5-CCD7-4EA8-85B8-4C2A9FA21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2473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Recursion (3)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D5913-F37F-40C7-AF10-284F41771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563526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3200" i="1" dirty="0"/>
              <a:t>“The repeated application of a recursive procedure or definition”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682DA80-C374-4B6E-85F9-568431FD118E}"/>
              </a:ext>
            </a:extLst>
          </p:cNvPr>
          <p:cNvSpPr txBox="1">
            <a:spLocks/>
          </p:cNvSpPr>
          <p:nvPr/>
        </p:nvSpPr>
        <p:spPr>
          <a:xfrm>
            <a:off x="8550349" y="1924495"/>
            <a:ext cx="2961167" cy="563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000" dirty="0"/>
              <a:t>- Oxford Languages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6762D76-3566-41B2-A5EE-7D1D91242503}"/>
              </a:ext>
            </a:extLst>
          </p:cNvPr>
          <p:cNvSpPr txBox="1">
            <a:spLocks/>
          </p:cNvSpPr>
          <p:nvPr/>
        </p:nvSpPr>
        <p:spPr>
          <a:xfrm>
            <a:off x="838200" y="2495109"/>
            <a:ext cx="10515600" cy="40758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Real-world definition: defining a problem in terms of itself</a:t>
            </a:r>
          </a:p>
          <a:p>
            <a:pPr lvl="1"/>
            <a:r>
              <a:rPr lang="en-US" dirty="0"/>
              <a:t>Case in point: above definition</a:t>
            </a:r>
          </a:p>
          <a:p>
            <a:endParaRPr lang="en-US" dirty="0"/>
          </a:p>
          <a:p>
            <a:r>
              <a:rPr lang="en-US" dirty="0"/>
              <a:t>Computer science definition: when a method calls itself</a:t>
            </a:r>
          </a:p>
          <a:p>
            <a:pPr lvl="1"/>
            <a:r>
              <a:rPr lang="en-US" dirty="0"/>
              <a:t>“Alternative” to iteration (can combine for powerful results)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5C0D98-B805-4AE8-8213-BAB83A4CD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2533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Recursion (4)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D5913-F37F-40C7-AF10-284F41771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563526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3200" i="1" dirty="0"/>
              <a:t>“The repeated application of a recursive procedure or definition”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682DA80-C374-4B6E-85F9-568431FD118E}"/>
              </a:ext>
            </a:extLst>
          </p:cNvPr>
          <p:cNvSpPr txBox="1">
            <a:spLocks/>
          </p:cNvSpPr>
          <p:nvPr/>
        </p:nvSpPr>
        <p:spPr>
          <a:xfrm>
            <a:off x="8550349" y="1924495"/>
            <a:ext cx="2961167" cy="563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000" dirty="0"/>
              <a:t>- Oxford Languages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6762D76-3566-41B2-A5EE-7D1D91242503}"/>
              </a:ext>
            </a:extLst>
          </p:cNvPr>
          <p:cNvSpPr txBox="1">
            <a:spLocks/>
          </p:cNvSpPr>
          <p:nvPr/>
        </p:nvSpPr>
        <p:spPr>
          <a:xfrm>
            <a:off x="838200" y="2495109"/>
            <a:ext cx="10515600" cy="40758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Why do we care? </a:t>
            </a:r>
          </a:p>
          <a:p>
            <a:pPr lvl="1"/>
            <a:r>
              <a:rPr lang="en-US" dirty="0"/>
              <a:t>It's a fundamental Computer Science topic </a:t>
            </a:r>
          </a:p>
          <a:p>
            <a:pPr lvl="1"/>
            <a:r>
              <a:rPr lang="en-US" dirty="0"/>
              <a:t>Some things are easier to describe with recursion than with loops </a:t>
            </a:r>
          </a:p>
          <a:p>
            <a:pPr lvl="1"/>
            <a:r>
              <a:rPr lang="en-US" dirty="0"/>
              <a:t>There are some problems that lend themselves more easily to a recursive solution than an iterative (loop-y) solution </a:t>
            </a:r>
          </a:p>
          <a:p>
            <a:pPr lvl="2"/>
            <a:r>
              <a:rPr lang="en-US" dirty="0"/>
              <a:t>Though all problems that can be solved with recursion can be solved with loops, and vice versa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F0E716-02B3-40EE-B350-986328B89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275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7">
            <a:extLst>
              <a:ext uri="{FF2B5EF4-FFF2-40B4-BE49-F238E27FC236}">
                <a16:creationId xmlns:a16="http://schemas.microsoft.com/office/drawing/2014/main" id="{AF7FECD7-749E-4750-9670-B9806B03B2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2813" y="3695700"/>
            <a:ext cx="2560638" cy="365125"/>
          </a:xfrm>
          <a:prstGeom prst="rect">
            <a:avLst/>
          </a:prstGeom>
          <a:solidFill>
            <a:srgbClr val="D5D3D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Rectangle 10">
            <a:extLst>
              <a:ext uri="{FF2B5EF4-FFF2-40B4-BE49-F238E27FC236}">
                <a16:creationId xmlns:a16="http://schemas.microsoft.com/office/drawing/2014/main" id="{13DA0D83-CD35-4C70-B29D-F88DBAE008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2813" y="4427538"/>
            <a:ext cx="2560638" cy="365125"/>
          </a:xfrm>
          <a:prstGeom prst="rect">
            <a:avLst/>
          </a:prstGeom>
          <a:solidFill>
            <a:srgbClr val="D5D3D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Rectangle 13">
            <a:extLst>
              <a:ext uri="{FF2B5EF4-FFF2-40B4-BE49-F238E27FC236}">
                <a16:creationId xmlns:a16="http://schemas.microsoft.com/office/drawing/2014/main" id="{7F644390-D427-46D7-850F-9FDE3DB7E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2813" y="5157788"/>
            <a:ext cx="2560638" cy="366712"/>
          </a:xfrm>
          <a:prstGeom prst="rect">
            <a:avLst/>
          </a:prstGeom>
          <a:solidFill>
            <a:srgbClr val="D5D3D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Rectangle 16">
            <a:extLst>
              <a:ext uri="{FF2B5EF4-FFF2-40B4-BE49-F238E27FC236}">
                <a16:creationId xmlns:a16="http://schemas.microsoft.com/office/drawing/2014/main" id="{18A59CC2-17DF-4DF3-8001-5B7795F38B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2813" y="5895975"/>
            <a:ext cx="2560638" cy="373062"/>
          </a:xfrm>
          <a:prstGeom prst="rect">
            <a:avLst/>
          </a:prstGeom>
          <a:solidFill>
            <a:srgbClr val="D5D3D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 Calls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661899D-B871-4443-BEE6-B123FFA87B93}"/>
              </a:ext>
            </a:extLst>
          </p:cNvPr>
          <p:cNvSpPr txBox="1">
            <a:spLocks/>
          </p:cNvSpPr>
          <p:nvPr/>
        </p:nvSpPr>
        <p:spPr>
          <a:xfrm>
            <a:off x="838200" y="2339162"/>
            <a:ext cx="10515600" cy="41396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F9D4CB0F-3B19-4FD0-95C4-DF1601255261}"/>
              </a:ext>
            </a:extLst>
          </p:cNvPr>
          <p:cNvSpPr txBox="1">
            <a:spLocks/>
          </p:cNvSpPr>
          <p:nvPr/>
        </p:nvSpPr>
        <p:spPr>
          <a:xfrm>
            <a:off x="990600" y="1345765"/>
            <a:ext cx="10515600" cy="5388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Regardless how you use them, methods work the same way!</a:t>
            </a:r>
          </a:p>
          <a:p>
            <a:pPr lvl="1"/>
            <a:r>
              <a:rPr lang="en-US" dirty="0"/>
              <a:t>Pause execution, finish method, return where you left off</a:t>
            </a:r>
          </a:p>
          <a:p>
            <a:r>
              <a:rPr lang="en-US" dirty="0"/>
              <a:t>How does Java keep track of the prior method (LIFO)?</a:t>
            </a:r>
          </a:p>
          <a:p>
            <a:pPr lvl="1"/>
            <a:r>
              <a:rPr lang="en-US" dirty="0"/>
              <a:t>Something called the </a:t>
            </a:r>
            <a:r>
              <a:rPr lang="en-US" b="1" dirty="0"/>
              <a:t>Call Stack</a:t>
            </a:r>
          </a:p>
          <a:p>
            <a:endParaRPr lang="en-US" b="1" dirty="0"/>
          </a:p>
          <a:p>
            <a:pPr marL="0" indent="0">
              <a:buNone/>
            </a:pPr>
            <a:r>
              <a:rPr lang="en-US" dirty="0"/>
              <a:t>🤔 Wouldn’t that just lead to an infinite loop?</a:t>
            </a:r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FB5C8A7-C277-41A3-B76B-4D27240B0617}"/>
              </a:ext>
            </a:extLst>
          </p:cNvPr>
          <p:cNvSpPr txBox="1">
            <a:spLocks/>
          </p:cNvSpPr>
          <p:nvPr/>
        </p:nvSpPr>
        <p:spPr>
          <a:xfrm>
            <a:off x="838200" y="5092641"/>
            <a:ext cx="10515600" cy="14782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2C3D58D0-E7C6-4DC1-B2EC-8A70297AB744}"/>
              </a:ext>
            </a:extLst>
          </p:cNvPr>
          <p:cNvSpPr txBox="1">
            <a:spLocks/>
          </p:cNvSpPr>
          <p:nvPr/>
        </p:nvSpPr>
        <p:spPr>
          <a:xfrm>
            <a:off x="1344650" y="4570153"/>
            <a:ext cx="6842049" cy="16986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</a:rPr>
              <a:t>public static void recursion() 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</a:rPr>
              <a:t>    </a:t>
            </a:r>
            <a:r>
              <a:rPr lang="en-US" sz="2400" dirty="0" err="1">
                <a:latin typeface="Consolas" panose="020B0609020204030204" pitchFamily="49" charset="0"/>
              </a:rPr>
              <a:t>System.out.println</a:t>
            </a:r>
            <a:r>
              <a:rPr lang="en-US" sz="2400" dirty="0">
                <a:latin typeface="Consolas" panose="020B0609020204030204" pitchFamily="49" charset="0"/>
              </a:rPr>
              <a:t>(“Woah”);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</a:rPr>
              <a:t>    recursion();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570BFB-CF90-4F45-BDFF-1253024950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1099356" y="6284206"/>
            <a:ext cx="1363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bottom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33A991-4DD5-4242-9E22-BDFB7799E0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1099356" y="3346570"/>
            <a:ext cx="1363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top</a:t>
            </a:r>
          </a:p>
        </p:txBody>
      </p:sp>
      <p:sp>
        <p:nvSpPr>
          <p:cNvPr id="11" name="TextBox 10" descr="call stack with main() at the bottom, and an infinite number of recursion() method calls above it, spilling out the top">
            <a:extLst>
              <a:ext uri="{FF2B5EF4-FFF2-40B4-BE49-F238E27FC236}">
                <a16:creationId xmlns:a16="http://schemas.microsoft.com/office/drawing/2014/main" id="{BE97DBA1-E0E6-4685-9A2D-172AFA9780BD}"/>
              </a:ext>
            </a:extLst>
          </p:cNvPr>
          <p:cNvSpPr txBox="1"/>
          <p:nvPr/>
        </p:nvSpPr>
        <p:spPr>
          <a:xfrm>
            <a:off x="8825540" y="2869020"/>
            <a:ext cx="2022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>
                <a:latin typeface="Consolas" panose="020B0609020204030204" pitchFamily="49" charset="0"/>
              </a:rPr>
              <a:t>Call Stack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C1CD74-40D9-40B2-B31D-217603F628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 rot="1108386">
            <a:off x="9209103" y="2891501"/>
            <a:ext cx="15776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Consolas" panose="020B0609020204030204" pitchFamily="49" charset="0"/>
              </a:rPr>
              <a:t>recursion()</a:t>
            </a:r>
          </a:p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772ACB-6A8F-4DEB-B9D4-DA39F9B884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 rot="2872417">
            <a:off x="9612693" y="2494707"/>
            <a:ext cx="15776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Consolas" panose="020B0609020204030204" pitchFamily="49" charset="0"/>
              </a:rPr>
              <a:t>recursion()</a:t>
            </a:r>
          </a:p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4548085-2954-49A6-B2D5-D227B2992E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 rot="3831683">
            <a:off x="10115220" y="2272773"/>
            <a:ext cx="15776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Consolas" panose="020B0609020204030204" pitchFamily="49" charset="0"/>
              </a:rPr>
              <a:t>recursion()</a:t>
            </a:r>
          </a:p>
          <a:p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25C5A86-DE12-4247-9726-30D1E70A1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 rot="4752938">
            <a:off x="10702070" y="2147465"/>
            <a:ext cx="15776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Consolas" panose="020B0609020204030204" pitchFamily="49" charset="0"/>
              </a:rPr>
              <a:t>recursion()</a:t>
            </a:r>
          </a:p>
          <a:p>
            <a:endParaRPr lang="en-US" dirty="0"/>
          </a:p>
        </p:txBody>
      </p:sp>
      <p:sp>
        <p:nvSpPr>
          <p:cNvPr id="17" name="AutoShape 3">
            <a:extLst>
              <a:ext uri="{FF2B5EF4-FFF2-40B4-BE49-F238E27FC236}">
                <a16:creationId xmlns:a16="http://schemas.microsoft.com/office/drawing/2014/main" id="{835FDAD2-CD23-4EF1-99C4-6D29EE7C5E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524875" y="3306763"/>
            <a:ext cx="2582863" cy="341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17">
            <a:extLst>
              <a:ext uri="{FF2B5EF4-FFF2-40B4-BE49-F238E27FC236}">
                <a16:creationId xmlns:a16="http://schemas.microsoft.com/office/drawing/2014/main" id="{88A9F124-8C08-4875-ACF4-A54D481A1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ShapeType="1"/>
          </p:cNvSpPr>
          <p:nvPr/>
        </p:nvSpPr>
        <p:spPr bwMode="auto">
          <a:xfrm>
            <a:off x="8532813" y="3330575"/>
            <a:ext cx="0" cy="331470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18">
            <a:extLst>
              <a:ext uri="{FF2B5EF4-FFF2-40B4-BE49-F238E27FC236}">
                <a16:creationId xmlns:a16="http://schemas.microsoft.com/office/drawing/2014/main" id="{1C8E2736-EA53-46ED-BF2E-3DA30EF74F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ShapeType="1"/>
          </p:cNvSpPr>
          <p:nvPr/>
        </p:nvSpPr>
        <p:spPr bwMode="auto">
          <a:xfrm>
            <a:off x="11095038" y="3330575"/>
            <a:ext cx="0" cy="331470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19">
            <a:extLst>
              <a:ext uri="{FF2B5EF4-FFF2-40B4-BE49-F238E27FC236}">
                <a16:creationId xmlns:a16="http://schemas.microsoft.com/office/drawing/2014/main" id="{2375590D-658A-46B0-A3D0-75F266D899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ShapeType="1"/>
          </p:cNvSpPr>
          <p:nvPr/>
        </p:nvSpPr>
        <p:spPr bwMode="auto">
          <a:xfrm>
            <a:off x="8526463" y="6638925"/>
            <a:ext cx="2574925" cy="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Rectangle 20">
            <a:extLst>
              <a:ext uri="{FF2B5EF4-FFF2-40B4-BE49-F238E27FC236}">
                <a16:creationId xmlns:a16="http://schemas.microsoft.com/office/drawing/2014/main" id="{F894CA59-F1FF-44B9-94BB-2FC709ADA8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9123363" y="3384550"/>
            <a:ext cx="15033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recursion()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Rectangle 21">
            <a:extLst>
              <a:ext uri="{FF2B5EF4-FFF2-40B4-BE49-F238E27FC236}">
                <a16:creationId xmlns:a16="http://schemas.microsoft.com/office/drawing/2014/main" id="{69FF5183-4BFD-461D-8678-E11201A834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9625013" y="3748088"/>
            <a:ext cx="501650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...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Rectangle 22">
            <a:extLst>
              <a:ext uri="{FF2B5EF4-FFF2-40B4-BE49-F238E27FC236}">
                <a16:creationId xmlns:a16="http://schemas.microsoft.com/office/drawing/2014/main" id="{6BC17B44-4C76-468E-B1D5-C07B4E07F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9123363" y="4116388"/>
            <a:ext cx="15033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recursion()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Rectangle 23">
            <a:extLst>
              <a:ext uri="{FF2B5EF4-FFF2-40B4-BE49-F238E27FC236}">
                <a16:creationId xmlns:a16="http://schemas.microsoft.com/office/drawing/2014/main" id="{7868FD83-3800-4D1D-96EC-63053A6E2E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9123363" y="4479925"/>
            <a:ext cx="1503363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recursion()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Rectangle 24">
            <a:extLst>
              <a:ext uri="{FF2B5EF4-FFF2-40B4-BE49-F238E27FC236}">
                <a16:creationId xmlns:a16="http://schemas.microsoft.com/office/drawing/2014/main" id="{8AB0A405-A8C7-4CCF-A8B3-354959F950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9123363" y="4845050"/>
            <a:ext cx="158115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recursion()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" name="Rectangle 25">
            <a:extLst>
              <a:ext uri="{FF2B5EF4-FFF2-40B4-BE49-F238E27FC236}">
                <a16:creationId xmlns:a16="http://schemas.microsoft.com/office/drawing/2014/main" id="{DC85D9CF-90AE-4A80-AE08-013E5CD5D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9123363" y="5211763"/>
            <a:ext cx="1503363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recursion()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" name="Rectangle 26">
            <a:extLst>
              <a:ext uri="{FF2B5EF4-FFF2-40B4-BE49-F238E27FC236}">
                <a16:creationId xmlns:a16="http://schemas.microsoft.com/office/drawing/2014/main" id="{4482A54B-8F1C-47F6-95F1-D4C4F0E0E7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9123363" y="5576888"/>
            <a:ext cx="1503363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recursion()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" name="Rectangle 27">
            <a:extLst>
              <a:ext uri="{FF2B5EF4-FFF2-40B4-BE49-F238E27FC236}">
                <a16:creationId xmlns:a16="http://schemas.microsoft.com/office/drawing/2014/main" id="{EAA734FE-3AE8-48FF-AE0E-CDAE7F7CC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9123363" y="5948363"/>
            <a:ext cx="1503363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recursion()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" name="Rectangle 28">
            <a:extLst>
              <a:ext uri="{FF2B5EF4-FFF2-40B4-BE49-F238E27FC236}">
                <a16:creationId xmlns:a16="http://schemas.microsoft.com/office/drawing/2014/main" id="{7D614416-8E87-4E96-A5AA-E3305B4724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9437688" y="6321425"/>
            <a:ext cx="8763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main()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 descr="StackOverflow website logo">
            <a:extLst>
              <a:ext uri="{FF2B5EF4-FFF2-40B4-BE49-F238E27FC236}">
                <a16:creationId xmlns:a16="http://schemas.microsoft.com/office/drawing/2014/main" id="{4F3BFFD1-7D11-40DE-BA56-C4537F85C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0903" y="336754"/>
            <a:ext cx="3620005" cy="103837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CEA415E-B3FF-428D-8A3C-380E9BCBC81C}"/>
              </a:ext>
            </a:extLst>
          </p:cNvPr>
          <p:cNvSpPr/>
          <p:nvPr/>
        </p:nvSpPr>
        <p:spPr>
          <a:xfrm>
            <a:off x="2831422" y="5981412"/>
            <a:ext cx="594582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none" spc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onsolas" panose="020B0609020204030204" pitchFamily="49" charset="0"/>
              </a:rPr>
              <a:t>StackOverflowException</a:t>
            </a:r>
            <a:r>
              <a:rPr lang="en-US" sz="32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460970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6 -3.7037E-6 L 0.07331 -0.15023 C 0.10599 -0.21597 0.1974 -0.22129 0.23919 -0.15856 L 0.33112 -0.01458 " pathEditMode="relative" rAng="18660000" ptsTypes="AAAA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89" y="-787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3" grpId="0" animBg="1"/>
      <p:bldP spid="25" grpId="0" animBg="1"/>
      <p:bldP spid="6" grpId="0"/>
      <p:bldP spid="8" grpId="0"/>
      <p:bldP spid="9" grpId="0"/>
      <p:bldP spid="11" grpId="0"/>
      <p:bldP spid="11" grpId="1"/>
      <p:bldP spid="3" grpId="0"/>
      <p:bldP spid="12" grpId="0"/>
      <p:bldP spid="13" grpId="0"/>
      <p:bldP spid="15" grpId="0"/>
      <p:bldP spid="26" grpId="0" animBg="1"/>
      <p:bldP spid="27" grpId="0" animBg="1"/>
      <p:bldP spid="28" grpId="0" animBg="1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 Calls: Avoiding Infinite Recursion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F9D4CB0F-3B19-4FD0-95C4-DF1601255261}"/>
              </a:ext>
            </a:extLst>
          </p:cNvPr>
          <p:cNvSpPr txBox="1">
            <a:spLocks/>
          </p:cNvSpPr>
          <p:nvPr/>
        </p:nvSpPr>
        <p:spPr>
          <a:xfrm>
            <a:off x="990600" y="1345765"/>
            <a:ext cx="10515600" cy="5388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Regardless how you use them, methods work the same way!</a:t>
            </a:r>
          </a:p>
          <a:p>
            <a:pPr lvl="1"/>
            <a:r>
              <a:rPr lang="en-US" dirty="0"/>
              <a:t>Pause execution, finish method, return where you left off</a:t>
            </a:r>
          </a:p>
          <a:p>
            <a:r>
              <a:rPr lang="en-US" dirty="0"/>
              <a:t>How does Java keep track of the prior method (LIFO)?</a:t>
            </a:r>
          </a:p>
          <a:p>
            <a:pPr lvl="1"/>
            <a:r>
              <a:rPr lang="en-US" dirty="0"/>
              <a:t>Something called the </a:t>
            </a:r>
            <a:r>
              <a:rPr lang="en-US" b="1" dirty="0"/>
              <a:t>Call Stack</a:t>
            </a:r>
          </a:p>
          <a:p>
            <a:endParaRPr lang="en-US" b="1" dirty="0"/>
          </a:p>
          <a:p>
            <a:pPr marL="0" indent="0">
              <a:buNone/>
            </a:pPr>
            <a:r>
              <a:rPr lang="en-US" dirty="0"/>
              <a:t>🤔 Wouldn’t that just lead to an infinite loop?</a:t>
            </a:r>
          </a:p>
          <a:p>
            <a:pPr lvl="1"/>
            <a:r>
              <a:rPr lang="en-US" dirty="0"/>
              <a:t>Yes! We get something called a </a:t>
            </a:r>
            <a:r>
              <a:rPr lang="en-US" b="1" dirty="0" err="1"/>
              <a:t>StackOverflowException</a:t>
            </a:r>
            <a:endParaRPr lang="en-US" b="1" dirty="0"/>
          </a:p>
          <a:p>
            <a:endParaRPr lang="en-US" b="1" dirty="0"/>
          </a:p>
          <a:p>
            <a:r>
              <a:rPr lang="en-US" dirty="0"/>
              <a:t>How do we avoid infinite recursion?</a:t>
            </a:r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AC88C4-E28B-4759-A891-74598F979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612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Methods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F9D4CB0F-3B19-4FD0-95C4-DF1601255261}"/>
              </a:ext>
            </a:extLst>
          </p:cNvPr>
          <p:cNvSpPr txBox="1">
            <a:spLocks/>
          </p:cNvSpPr>
          <p:nvPr/>
        </p:nvSpPr>
        <p:spPr>
          <a:xfrm>
            <a:off x="990600" y="1345765"/>
            <a:ext cx="10515600" cy="5388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2 components of every recursive method:</a:t>
            </a:r>
          </a:p>
          <a:p>
            <a:pPr marL="0" indent="0">
              <a:buNone/>
            </a:pPr>
            <a:endParaRPr lang="en-US" sz="500" dirty="0"/>
          </a:p>
          <a:p>
            <a:r>
              <a:rPr lang="en-US" dirty="0"/>
              <a:t>Recursive case</a:t>
            </a:r>
          </a:p>
          <a:p>
            <a:pPr lvl="1"/>
            <a:r>
              <a:rPr lang="en-US" dirty="0"/>
              <a:t>Decompose problem into subproblem</a:t>
            </a:r>
          </a:p>
          <a:p>
            <a:pPr lvl="1"/>
            <a:r>
              <a:rPr lang="en-US" dirty="0"/>
              <a:t>Make the actual recursive call</a:t>
            </a:r>
          </a:p>
          <a:p>
            <a:pPr lvl="1"/>
            <a:r>
              <a:rPr lang="en-US" dirty="0"/>
              <a:t>Combine results meaningfully</a:t>
            </a:r>
          </a:p>
          <a:p>
            <a:r>
              <a:rPr lang="en-US" dirty="0"/>
              <a:t>Base case</a:t>
            </a:r>
          </a:p>
          <a:p>
            <a:pPr lvl="1"/>
            <a:r>
              <a:rPr lang="en-US" dirty="0"/>
              <a:t>Simplest version of the problem</a:t>
            </a:r>
          </a:p>
          <a:p>
            <a:pPr lvl="1"/>
            <a:r>
              <a:rPr lang="en-US" dirty="0"/>
              <a:t>No subproblems to break into</a:t>
            </a:r>
          </a:p>
          <a:p>
            <a:pPr lvl="1"/>
            <a:r>
              <a:rPr lang="en-US" dirty="0"/>
              <a:t>Return known answer</a:t>
            </a:r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DDFB3A-FB3B-4234-B4A9-83E3E90DA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27</a:t>
            </a:fld>
            <a:endParaRPr lang="en-US"/>
          </a:p>
        </p:txBody>
      </p:sp>
      <p:pic>
        <p:nvPicPr>
          <p:cNvPr id="13" name="Picture 2" descr="series of 5 russian nesting dolls, from largest to smallest; animated with each coming out of the next largest doll">
            <a:extLst>
              <a:ext uri="{FF2B5EF4-FFF2-40B4-BE49-F238E27FC236}">
                <a16:creationId xmlns:a16="http://schemas.microsoft.com/office/drawing/2014/main" id="{E971A88F-E64D-4523-9675-975A99441A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4126" b="85600" l="88329" r="95033">
                        <a14:foregroundMark x1="92500" y1="82258" x2="91333" y2="75403"/>
                        <a14:foregroundMark x1="91667" y1="81452" x2="91000" y2="73790"/>
                        <a14:foregroundMark x1="91000" y1="68548" x2="90500" y2="76210"/>
                        <a14:foregroundMark x1="90000" y1="68145" x2="93667" y2="85081"/>
                        <a14:foregroundMark x1="90667" y1="85484" x2="89833" y2="76210"/>
                        <a14:foregroundMark x1="93333" y1="76613" x2="93167" y2="758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491" t="61442" r="4129" b="11716"/>
          <a:stretch/>
        </p:blipFill>
        <p:spPr bwMode="auto">
          <a:xfrm>
            <a:off x="10592403" y="4780020"/>
            <a:ext cx="410712" cy="53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45B06F16-9528-4291-A6E9-D8BAE4EBDE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984" b="86290" l="73000" r="83667">
                        <a14:foregroundMark x1="79167" y1="51613" x2="77167" y2="48790"/>
                        <a14:foregroundMark x1="74333" y1="71774" x2="77333" y2="83468"/>
                        <a14:foregroundMark x1="74667" y1="73387" x2="78833" y2="84677"/>
                        <a14:foregroundMark x1="78000" y1="86290" x2="83667" y2="70968"/>
                        <a14:foregroundMark x1="82833" y1="69355" x2="82333" y2="83065"/>
                        <a14:foregroundMark x1="82833" y1="77016" x2="80167" y2="85484"/>
                        <a14:foregroundMark x1="76667" y1="85887" x2="73500" y2="73790"/>
                        <a14:foregroundMark x1="73667" y1="75806" x2="75500" y2="822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741" t="45032" r="15018" b="11588"/>
          <a:stretch/>
        </p:blipFill>
        <p:spPr bwMode="auto">
          <a:xfrm>
            <a:off x="10474720" y="3614331"/>
            <a:ext cx="648944" cy="868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84F9EDC3-4073-48E9-A50C-9B3E468056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9516" b="85484" l="53167" r="67000">
                        <a14:foregroundMark x1="59500" y1="41935" x2="62167" y2="41532"/>
                        <a14:foregroundMark x1="56333" y1="73790" x2="58000" y2="78226"/>
                        <a14:foregroundMark x1="57000" y1="70161" x2="60000" y2="76613"/>
                        <a14:foregroundMark x1="59333" y1="68548" x2="63667" y2="74194"/>
                        <a14:foregroundMark x1="63167" y1="67742" x2="64333" y2="79435"/>
                        <a14:foregroundMark x1="65667" y1="70161" x2="65333" y2="81048"/>
                        <a14:foregroundMark x1="55000" y1="71371" x2="59833" y2="83871"/>
                        <a14:foregroundMark x1="54667" y1="69758" x2="58333" y2="83468"/>
                        <a14:foregroundMark x1="54333" y1="75403" x2="57333" y2="85484"/>
                        <a14:foregroundMark x1="55167" y1="78226" x2="58667" y2="84677"/>
                        <a14:foregroundMark x1="58000" y1="85081" x2="66333" y2="82258"/>
                        <a14:foregroundMark x1="61667" y1="86290" x2="66028" y2="68154"/>
                        <a14:foregroundMark x1="53667" y1="76210" x2="53984" y2="69677"/>
                        <a14:foregroundMark x1="53397" y1="70025" x2="53667" y2="74597"/>
                        <a14:foregroundMark x1="65833" y1="68952" x2="64333" y2="76210"/>
                        <a14:foregroundMark x1="55000" y1="69758" x2="58000" y2="77419"/>
                        <a14:foregroundMark x1="57167" y1="71371" x2="59333" y2="78629"/>
                        <a14:foregroundMark x1="63333" y1="72984" x2="65833" y2="77823"/>
                        <a14:foregroundMark x1="65833" y1="71371" x2="65500" y2="74597"/>
                        <a14:foregroundMark x1="62333" y1="50000" x2="62000" y2="56452"/>
                        <a14:foregroundMark x1="59667" y1="39516" x2="61667" y2="39516"/>
                        <a14:foregroundMark x1="53667" y1="68548" x2="53667" y2="72581"/>
                        <a14:backgroundMark x1="66833" y1="61290" x2="67833" y2="66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829" t="37213" r="31740" b="11466"/>
          <a:stretch/>
        </p:blipFill>
        <p:spPr bwMode="auto">
          <a:xfrm>
            <a:off x="10422091" y="2401137"/>
            <a:ext cx="756278" cy="1027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F61EDF71-C41C-4C88-8833-1E667C8D4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3065" b="87903" l="32167" r="47667">
                        <a14:foregroundMark x1="38333" y1="35484" x2="38333" y2="35484"/>
                        <a14:foregroundMark x1="39333" y1="34274" x2="40167" y2="33065"/>
                        <a14:foregroundMark x1="36500" y1="60887" x2="37787" y2="78723"/>
                        <a14:foregroundMark x1="38764" y1="78860" x2="39667" y2="63306"/>
                        <a14:foregroundMark x1="36833" y1="77419" x2="40333" y2="67339"/>
                        <a14:foregroundMark x1="42333" y1="68548" x2="44833" y2="68548"/>
                        <a14:foregroundMark x1="43167" y1="65726" x2="45167" y2="75806"/>
                        <a14:foregroundMark x1="41167" y1="76210" x2="45833" y2="74194"/>
                        <a14:foregroundMark x1="45139" y1="79601" x2="46833" y2="71774"/>
                        <a14:foregroundMark x1="47000" y1="69758" x2="45500" y2="81048"/>
                        <a14:foregroundMark x1="46667" y1="77016" x2="44988" y2="80651"/>
                        <a14:foregroundMark x1="34577" y1="78273" x2="34333" y2="77823"/>
                        <a14:foregroundMark x1="35126" y1="78350" x2="34500" y2="68952"/>
                        <a14:foregroundMark x1="36500" y1="75403" x2="35333" y2="64516"/>
                        <a14:foregroundMark x1="34000" y1="74194" x2="34000" y2="64113"/>
                        <a14:foregroundMark x1="33833" y1="61694" x2="34167" y2="76210"/>
                        <a14:foregroundMark x1="33500" y1="64516" x2="33333" y2="74597"/>
                        <a14:foregroundMark x1="33167" y1="63710" x2="32833" y2="75806"/>
                        <a14:foregroundMark x1="32333" y1="68145" x2="32833" y2="75000"/>
                        <a14:foregroundMark x1="47000" y1="62500" x2="47167" y2="76613"/>
                        <a14:foregroundMark x1="47167" y1="65323" x2="47667" y2="75000"/>
                        <a14:foregroundMark x1="47333" y1="65726" x2="47833" y2="75806"/>
                        <a14:foregroundMark x1="47333" y1="66935" x2="45667" y2="79032"/>
                        <a14:foregroundMark x1="45667" y1="84274" x2="45097" y2="85403"/>
                        <a14:foregroundMark x1="45667" y1="64919" x2="43000" y2="65726"/>
                        <a14:foregroundMark x1="42167" y1="72177" x2="42000" y2="70968"/>
                        <a14:foregroundMark x1="38500" y1="72984" x2="37667" y2="71371"/>
                        <a14:foregroundMark x1="35500" y1="87097" x2="35584" y2="87102"/>
                        <a14:foregroundMark x1="35333" y1="86290" x2="35500" y2="87097"/>
                        <a14:foregroundMark x1="44089" y1="87412" x2="45000" y2="87097"/>
                        <a14:backgroundMark x1="44667" y1="89516" x2="44425" y2="89477"/>
                        <a14:backgroundMark x1="44667" y1="89516" x2="45667" y2="89919"/>
                        <a14:backgroundMark x1="34655" y1="86739" x2="34333" y2="86694"/>
                        <a14:backgroundMark x1="45833" y1="88306" x2="44745" y2="88153"/>
                        <a14:backgroundMark x1="35795" y1="88678" x2="42564" y2="88328"/>
                        <a14:backgroundMark x1="35447" y1="88696" x2="35630" y2="88687"/>
                        <a14:backgroundMark x1="35167" y1="88710" x2="35257" y2="88705"/>
                        <a14:backgroundMark x1="44167" y1="88306" x2="44167" y2="88306"/>
                        <a14:backgroundMark x1="44333" y1="88306" x2="41500" y2="88710"/>
                        <a14:backgroundMark x1="35667" y1="88306" x2="34333" y2="8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535" t="30830" r="51228" b="11269"/>
          <a:stretch/>
        </p:blipFill>
        <p:spPr bwMode="auto">
          <a:xfrm>
            <a:off x="10377961" y="1157135"/>
            <a:ext cx="844820" cy="115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EA191C77-2112-4D3E-9653-57211EF86B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935" b="85081" l="6167" r="25667">
                        <a14:foregroundMark x1="17833" y1="64516" x2="17833" y2="64516"/>
                        <a14:foregroundMark x1="14167" y1="66129" x2="14167" y2="66129"/>
                        <a14:foregroundMark x1="9333" y1="71774" x2="9333" y2="71774"/>
                        <a14:foregroundMark x1="6333" y1="59274" x2="6333" y2="59274"/>
                        <a14:foregroundMark x1="6667" y1="70565" x2="6667" y2="70565"/>
                        <a14:foregroundMark x1="7833" y1="68145" x2="8500" y2="70565"/>
                        <a14:foregroundMark x1="7667" y1="70565" x2="10500" y2="79839"/>
                        <a14:foregroundMark x1="10167" y1="80645" x2="22667" y2="83468"/>
                        <a14:foregroundMark x1="22667" y1="83468" x2="24000" y2="79032"/>
                        <a14:foregroundMark x1="19333" y1="85081" x2="10167" y2="83468"/>
                        <a14:foregroundMark x1="25333" y1="74597" x2="25667" y2="58468"/>
                        <a14:foregroundMark x1="13667" y1="19758" x2="17000" y2="20161"/>
                        <a14:foregroundMark x1="16000" y1="16935" x2="16667" y2="16935"/>
                        <a14:foregroundMark x1="19333" y1="54032" x2="12333" y2="48387"/>
                        <a14:foregroundMark x1="24000" y1="64919" x2="11667" y2="68145"/>
                        <a14:foregroundMark x1="21500" y1="75806" x2="13667" y2="51613"/>
                        <a14:foregroundMark x1="19000" y1="51613" x2="8833" y2="73387"/>
                        <a14:foregroundMark x1="8833" y1="73387" x2="8833" y2="73387"/>
                        <a14:foregroundMark x1="15833" y1="54032" x2="9833" y2="68145"/>
                        <a14:foregroundMark x1="11833" y1="60081" x2="19500" y2="80242"/>
                        <a14:foregroundMark x1="19500" y1="80242" x2="14667" y2="60081"/>
                        <a14:foregroundMark x1="13333" y1="67742" x2="11667" y2="67742"/>
                        <a14:foregroundMark x1="13333" y1="70968" x2="16167" y2="79435"/>
                        <a14:foregroundMark x1="13333" y1="68952" x2="19667" y2="80645"/>
                        <a14:foregroundMark x1="20667" y1="77823" x2="18667" y2="54032"/>
                        <a14:foregroundMark x1="18667" y1="54032" x2="14000" y2="35484"/>
                        <a14:foregroundMark x1="12667" y1="47177" x2="13333" y2="32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82" t="14245" r="72712" b="10087"/>
          <a:stretch/>
        </p:blipFill>
        <p:spPr bwMode="auto">
          <a:xfrm>
            <a:off x="10250754" y="832086"/>
            <a:ext cx="1103046" cy="1514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4358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-0.00602 L 0.0358 0.03912 C 0.04362 0.04861 0.04778 0.06273 0.04778 0.07755 C 0.04778 0.09445 0.04362 0.1081 0.0358 0.11759 L 0.00052 0.16296 " pathEditMode="relative" rAng="5400000" ptsTypes="AAA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70" y="8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-0.00023 L 0.03424 0.04074 C 0.04179 0.04907 0.0457 0.06204 0.0457 0.07569 C 0.0457 0.0912 0.04179 0.10347 0.03424 0.11204 L 0.00013 0.1537 " pathEditMode="relative" rAng="5400000" ptsTypes="AAAAA"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9" y="7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0.01644 L 0.03307 0.02083 C 0.04062 0.02847 0.0444 0.04051 0.0444 0.05278 C 0.0444 0.06666 0.04062 0.07801 0.03307 0.08565 L 2.91667E-6 0.12338 " pathEditMode="relative" rAng="5400000" ptsTypes="AAAAA">
                                      <p:cBhvr>
                                        <p:cTn id="2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27" y="6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26 -0.02338 L 0.03346 0.0044 C 0.04101 0.01042 0.04492 0.01898 0.04492 0.02824 C 0.04492 0.03866 0.04101 0.04699 0.03346 0.05301 L 0.00026 0.08125 " pathEditMode="relative" rAng="5400000" ptsTypes="AAAAA">
                                      <p:cBhvr>
                                        <p:cTn id="2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0" y="5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Methods: Decomposition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F9D4CB0F-3B19-4FD0-95C4-DF1601255261}"/>
              </a:ext>
            </a:extLst>
          </p:cNvPr>
          <p:cNvSpPr txBox="1">
            <a:spLocks/>
          </p:cNvSpPr>
          <p:nvPr/>
        </p:nvSpPr>
        <p:spPr>
          <a:xfrm>
            <a:off x="990600" y="1345765"/>
            <a:ext cx="10515600" cy="5388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2 components of every recursive method:</a:t>
            </a:r>
          </a:p>
          <a:p>
            <a:pPr marL="0" indent="0">
              <a:buNone/>
            </a:pPr>
            <a:endParaRPr lang="en-US" sz="500" dirty="0"/>
          </a:p>
          <a:p>
            <a:r>
              <a:rPr lang="en-US" dirty="0"/>
              <a:t>Recursive case</a:t>
            </a:r>
          </a:p>
          <a:p>
            <a:pPr lvl="1"/>
            <a:r>
              <a:rPr lang="en-US" dirty="0"/>
              <a:t>Decompose problem into subproblem</a:t>
            </a:r>
          </a:p>
          <a:p>
            <a:pPr lvl="1"/>
            <a:r>
              <a:rPr lang="en-US" dirty="0"/>
              <a:t>Make the actual recursive call</a:t>
            </a:r>
          </a:p>
          <a:p>
            <a:pPr lvl="1"/>
            <a:r>
              <a:rPr lang="en-US" dirty="0"/>
              <a:t>Combine results meaningfully</a:t>
            </a:r>
          </a:p>
          <a:p>
            <a:r>
              <a:rPr lang="en-US" dirty="0"/>
              <a:t>Base case</a:t>
            </a:r>
          </a:p>
          <a:p>
            <a:pPr lvl="1"/>
            <a:r>
              <a:rPr lang="en-US" dirty="0"/>
              <a:t>Simplest version of the problem</a:t>
            </a:r>
          </a:p>
          <a:p>
            <a:pPr lvl="1"/>
            <a:r>
              <a:rPr lang="en-US" dirty="0"/>
              <a:t>No subproblems to break into</a:t>
            </a:r>
          </a:p>
          <a:p>
            <a:pPr lvl="1"/>
            <a:r>
              <a:rPr lang="en-US" dirty="0"/>
              <a:t>Return known answer</a:t>
            </a:r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37ADCE-DE38-48E0-B699-2BFAA0249AC1}"/>
              </a:ext>
            </a:extLst>
          </p:cNvPr>
          <p:cNvSpPr txBox="1"/>
          <p:nvPr/>
        </p:nvSpPr>
        <p:spPr>
          <a:xfrm>
            <a:off x="482219" y="5996731"/>
            <a:ext cx="112275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/>
              <a:t>If decomposing moves you closer to the base, no infinite recursion!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D86180-146F-4CAC-96C1-EC54DE9BC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28</a:t>
            </a:fld>
            <a:endParaRPr lang="en-US"/>
          </a:p>
        </p:txBody>
      </p:sp>
      <p:pic>
        <p:nvPicPr>
          <p:cNvPr id="15" name="Picture 2" descr="series of 5 russian nesting dolls, from largest to smallest; animated with each nestling inside of the next largest doll">
            <a:extLst>
              <a:ext uri="{FF2B5EF4-FFF2-40B4-BE49-F238E27FC236}">
                <a16:creationId xmlns:a16="http://schemas.microsoft.com/office/drawing/2014/main" id="{E84A2F52-F737-4419-99FB-FE30B32AA6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4126" b="85600" l="88329" r="95033">
                        <a14:foregroundMark x1="92500" y1="82258" x2="91333" y2="75403"/>
                        <a14:foregroundMark x1="91667" y1="81452" x2="91000" y2="73790"/>
                        <a14:foregroundMark x1="91000" y1="68548" x2="90500" y2="76210"/>
                        <a14:foregroundMark x1="90000" y1="68145" x2="93667" y2="85081"/>
                        <a14:foregroundMark x1="90667" y1="85484" x2="89833" y2="76210"/>
                        <a14:foregroundMark x1="93333" y1="76613" x2="93167" y2="758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491" t="61442" r="4129" b="11716"/>
          <a:stretch/>
        </p:blipFill>
        <p:spPr bwMode="auto">
          <a:xfrm>
            <a:off x="10605667" y="5361023"/>
            <a:ext cx="405773" cy="53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5D009E7C-127F-4818-BF6D-0517A01945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984" b="86290" l="73000" r="83667">
                        <a14:foregroundMark x1="79167" y1="51613" x2="77167" y2="48790"/>
                        <a14:foregroundMark x1="74333" y1="71774" x2="77333" y2="83468"/>
                        <a14:foregroundMark x1="74667" y1="73387" x2="78833" y2="84677"/>
                        <a14:foregroundMark x1="78000" y1="86290" x2="83667" y2="70968"/>
                        <a14:foregroundMark x1="82833" y1="69355" x2="82333" y2="83065"/>
                        <a14:foregroundMark x1="82833" y1="77016" x2="80167" y2="85484"/>
                        <a14:foregroundMark x1="76667" y1="85887" x2="73500" y2="73790"/>
                        <a14:foregroundMark x1="73667" y1="75806" x2="75500" y2="822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741" t="45032" r="15018" b="11588"/>
          <a:stretch/>
        </p:blipFill>
        <p:spPr bwMode="auto">
          <a:xfrm>
            <a:off x="10487984" y="4492788"/>
            <a:ext cx="641141" cy="868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B0F211CE-3231-4020-9B55-C37CE2C306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9516" b="85484" l="53167" r="67000">
                        <a14:foregroundMark x1="59500" y1="41935" x2="62167" y2="41532"/>
                        <a14:foregroundMark x1="56333" y1="73790" x2="58000" y2="78226"/>
                        <a14:foregroundMark x1="57000" y1="70161" x2="60000" y2="76613"/>
                        <a14:foregroundMark x1="59333" y1="68548" x2="63667" y2="74194"/>
                        <a14:foregroundMark x1="63167" y1="67742" x2="64333" y2="79435"/>
                        <a14:foregroundMark x1="65667" y1="70161" x2="65333" y2="81048"/>
                        <a14:foregroundMark x1="55000" y1="71371" x2="59833" y2="83871"/>
                        <a14:foregroundMark x1="54667" y1="69758" x2="58333" y2="83468"/>
                        <a14:foregroundMark x1="54333" y1="75403" x2="57333" y2="85484"/>
                        <a14:foregroundMark x1="55167" y1="78226" x2="58667" y2="84677"/>
                        <a14:foregroundMark x1="58000" y1="85081" x2="66333" y2="82258"/>
                        <a14:foregroundMark x1="61667" y1="86290" x2="66028" y2="68154"/>
                        <a14:foregroundMark x1="53667" y1="76210" x2="53984" y2="69677"/>
                        <a14:foregroundMark x1="53397" y1="70025" x2="53667" y2="74597"/>
                        <a14:foregroundMark x1="65833" y1="68952" x2="64333" y2="76210"/>
                        <a14:foregroundMark x1="55000" y1="69758" x2="58000" y2="77419"/>
                        <a14:foregroundMark x1="57167" y1="71371" x2="59333" y2="78629"/>
                        <a14:foregroundMark x1="63333" y1="72984" x2="65833" y2="77823"/>
                        <a14:foregroundMark x1="65833" y1="71371" x2="65500" y2="74597"/>
                        <a14:foregroundMark x1="62333" y1="50000" x2="62000" y2="56452"/>
                        <a14:foregroundMark x1="59667" y1="39516" x2="61667" y2="39516"/>
                        <a14:foregroundMark x1="53667" y1="68548" x2="53667" y2="72581"/>
                        <a14:backgroundMark x1="66833" y1="61290" x2="67833" y2="66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829" t="37213" r="31740" b="11466"/>
          <a:stretch/>
        </p:blipFill>
        <p:spPr bwMode="auto">
          <a:xfrm>
            <a:off x="10435355" y="3503911"/>
            <a:ext cx="747184" cy="1027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23B71141-6593-4596-8BAC-F9D17B34AB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3065" b="87903" l="32167" r="47667">
                        <a14:foregroundMark x1="38333" y1="35484" x2="38333" y2="35484"/>
                        <a14:foregroundMark x1="39333" y1="34274" x2="40167" y2="33065"/>
                        <a14:foregroundMark x1="36500" y1="60887" x2="37787" y2="78723"/>
                        <a14:foregroundMark x1="38764" y1="78860" x2="39667" y2="63306"/>
                        <a14:foregroundMark x1="36833" y1="77419" x2="40333" y2="67339"/>
                        <a14:foregroundMark x1="42333" y1="68548" x2="44833" y2="68548"/>
                        <a14:foregroundMark x1="43167" y1="65726" x2="45167" y2="75806"/>
                        <a14:foregroundMark x1="41167" y1="76210" x2="45833" y2="74194"/>
                        <a14:foregroundMark x1="45139" y1="79601" x2="46833" y2="71774"/>
                        <a14:foregroundMark x1="47000" y1="69758" x2="45500" y2="81048"/>
                        <a14:foregroundMark x1="46667" y1="77016" x2="44988" y2="80651"/>
                        <a14:foregroundMark x1="34577" y1="78273" x2="34333" y2="77823"/>
                        <a14:foregroundMark x1="35126" y1="78350" x2="34500" y2="68952"/>
                        <a14:foregroundMark x1="36500" y1="75403" x2="35333" y2="64516"/>
                        <a14:foregroundMark x1="34000" y1="74194" x2="34000" y2="64113"/>
                        <a14:foregroundMark x1="33833" y1="61694" x2="34167" y2="76210"/>
                        <a14:foregroundMark x1="33500" y1="64516" x2="33333" y2="74597"/>
                        <a14:foregroundMark x1="33167" y1="63710" x2="32833" y2="75806"/>
                        <a14:foregroundMark x1="32333" y1="68145" x2="32833" y2="75000"/>
                        <a14:foregroundMark x1="47000" y1="62500" x2="47167" y2="76613"/>
                        <a14:foregroundMark x1="47167" y1="65323" x2="47667" y2="75000"/>
                        <a14:foregroundMark x1="47333" y1="65726" x2="47833" y2="75806"/>
                        <a14:foregroundMark x1="47333" y1="66935" x2="45667" y2="79032"/>
                        <a14:foregroundMark x1="45667" y1="84274" x2="45097" y2="85403"/>
                        <a14:foregroundMark x1="45667" y1="64919" x2="43000" y2="65726"/>
                        <a14:foregroundMark x1="42167" y1="72177" x2="42000" y2="70968"/>
                        <a14:foregroundMark x1="38500" y1="72984" x2="37667" y2="71371"/>
                        <a14:foregroundMark x1="35500" y1="87097" x2="35584" y2="87102"/>
                        <a14:foregroundMark x1="35333" y1="86290" x2="35500" y2="87097"/>
                        <a14:foregroundMark x1="44089" y1="87412" x2="45000" y2="87097"/>
                        <a14:backgroundMark x1="44667" y1="89516" x2="44425" y2="89477"/>
                        <a14:backgroundMark x1="44667" y1="89516" x2="45667" y2="89919"/>
                        <a14:backgroundMark x1="34655" y1="86739" x2="34333" y2="86694"/>
                        <a14:backgroundMark x1="45833" y1="88306" x2="44745" y2="88153"/>
                        <a14:backgroundMark x1="35795" y1="88678" x2="42564" y2="88328"/>
                        <a14:backgroundMark x1="35447" y1="88696" x2="35630" y2="88687"/>
                        <a14:backgroundMark x1="35167" y1="88710" x2="35257" y2="88705"/>
                        <a14:backgroundMark x1="44167" y1="88306" x2="44167" y2="88306"/>
                        <a14:backgroundMark x1="44333" y1="88306" x2="41500" y2="88710"/>
                        <a14:backgroundMark x1="35667" y1="88306" x2="34333" y2="8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535" t="30830" r="51228" b="11269"/>
          <a:stretch/>
        </p:blipFill>
        <p:spPr bwMode="auto">
          <a:xfrm>
            <a:off x="10391225" y="2345036"/>
            <a:ext cx="834661" cy="115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1990C308-8C1C-4BA4-8A12-15A11A1BC9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935" b="85081" l="6167" r="25667">
                        <a14:foregroundMark x1="17833" y1="64516" x2="17833" y2="64516"/>
                        <a14:foregroundMark x1="14167" y1="66129" x2="14167" y2="66129"/>
                        <a14:foregroundMark x1="9333" y1="71774" x2="9333" y2="71774"/>
                        <a14:foregroundMark x1="6333" y1="59274" x2="6333" y2="59274"/>
                        <a14:foregroundMark x1="6667" y1="70565" x2="6667" y2="70565"/>
                        <a14:foregroundMark x1="7833" y1="68145" x2="8500" y2="70565"/>
                        <a14:foregroundMark x1="7667" y1="70565" x2="10500" y2="79839"/>
                        <a14:foregroundMark x1="10167" y1="80645" x2="22667" y2="83468"/>
                        <a14:foregroundMark x1="22667" y1="83468" x2="24000" y2="79032"/>
                        <a14:foregroundMark x1="19333" y1="85081" x2="10167" y2="83468"/>
                        <a14:foregroundMark x1="25333" y1="74597" x2="25667" y2="58468"/>
                        <a14:foregroundMark x1="13667" y1="19758" x2="17000" y2="20161"/>
                        <a14:foregroundMark x1="16000" y1="16935" x2="16667" y2="16935"/>
                        <a14:foregroundMark x1="19333" y1="54032" x2="12333" y2="48387"/>
                        <a14:foregroundMark x1="24000" y1="64919" x2="11667" y2="68145"/>
                        <a14:foregroundMark x1="21500" y1="75806" x2="13667" y2="51613"/>
                        <a14:foregroundMark x1="19000" y1="51613" x2="8833" y2="73387"/>
                        <a14:foregroundMark x1="8833" y1="73387" x2="8833" y2="73387"/>
                        <a14:foregroundMark x1="15833" y1="54032" x2="9833" y2="68145"/>
                        <a14:foregroundMark x1="11833" y1="60081" x2="19500" y2="80242"/>
                        <a14:foregroundMark x1="19500" y1="80242" x2="14667" y2="60081"/>
                        <a14:foregroundMark x1="13333" y1="67742" x2="11667" y2="67742"/>
                        <a14:foregroundMark x1="13333" y1="70968" x2="16167" y2="79435"/>
                        <a14:foregroundMark x1="13333" y1="68952" x2="19667" y2="80645"/>
                        <a14:foregroundMark x1="20667" y1="77823" x2="18667" y2="54032"/>
                        <a14:foregroundMark x1="18667" y1="54032" x2="14000" y2="35484"/>
                        <a14:foregroundMark x1="12667" y1="47177" x2="13333" y2="32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82" t="14245" r="72712" b="10087"/>
          <a:stretch/>
        </p:blipFill>
        <p:spPr bwMode="auto">
          <a:xfrm>
            <a:off x="10264018" y="856463"/>
            <a:ext cx="1089782" cy="1514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1578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-0.00023 L 0.03359 -0.02662 C 0.04114 -0.03217 0.04505 -0.04027 0.04505 -0.04907 C 0.04505 -0.05902 0.04114 -0.06689 0.03359 -0.07245 L 0.00013 -0.09884 " pathEditMode="relative" rAng="5400000" ptsTypes="AAAAA">
                                      <p:cBhvr>
                                        <p:cTn id="1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3" y="-49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-0.0007 L 0.0332 -0.03496 C 0.04075 -0.0419 0.04453 -0.05301 0.04453 -0.06412 C 0.04453 -0.07685 0.04075 -0.08681 0.0332 -0.09398 L 0.00013 -0.12801 " pathEditMode="relative" rAng="5400000" ptsTypes="AAAAA"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27" y="-6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-0.00023 L 0.03424 -0.04144 C 0.0418 -0.04977 0.0457 -0.06273 0.0457 -0.07662 C 0.0457 -0.0919 0.0418 -0.10394 0.03424 -0.11273 L 0.00013 -0.15371 " pathEditMode="relative" rAng="5400000" ptsTypes="AAAAA">
                                      <p:cBhvr>
                                        <p:cTn id="2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9" y="-7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0.00046 L 0.03528 -0.04769 C 0.0431 -0.05764 0.04726 -0.07245 0.04726 -0.08773 C 0.04726 -0.10556 0.0431 -0.11968 0.03528 -0.12963 L 1.66667E-6 -0.17685 " pathEditMode="relative" rAng="5400000" ptsTypes="AAAAA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70" y="-8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Math Examples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F46CDF-C67C-4097-9E2B-5DB9657E8FA2}"/>
              </a:ext>
            </a:extLst>
          </p:cNvPr>
          <p:cNvSpPr txBox="1"/>
          <p:nvPr/>
        </p:nvSpPr>
        <p:spPr>
          <a:xfrm>
            <a:off x="1077606" y="1306383"/>
            <a:ext cx="102420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>
                <a:solidFill>
                  <a:schemeClr val="accent3"/>
                </a:solidFill>
              </a:rPr>
              <a:t>n!</a:t>
            </a:r>
            <a:r>
              <a:rPr lang="en-US" sz="3600" i="1" dirty="0"/>
              <a:t> or </a:t>
            </a:r>
            <a:r>
              <a:rPr lang="en-US" sz="3600" i="1" dirty="0">
                <a:solidFill>
                  <a:schemeClr val="accent3"/>
                </a:solidFill>
              </a:rPr>
              <a:t>factorial(n)</a:t>
            </a:r>
            <a:r>
              <a:rPr lang="en-US" sz="3600" i="1" dirty="0"/>
              <a:t> = product of all positive integers &lt;= 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6">
                <a:extLst>
                  <a:ext uri="{FF2B5EF4-FFF2-40B4-BE49-F238E27FC236}">
                    <a16:creationId xmlns:a16="http://schemas.microsoft.com/office/drawing/2014/main" id="{650212FB-C9F4-41FE-9823-E4AC36081C6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43000" y="2339162"/>
                <a:ext cx="10515600" cy="538818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Two ways of viewing this idea: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!=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∗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∗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∗…∗2∗1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Iterative approach - loop through all values and multiply together</a:t>
                </a:r>
              </a:p>
              <a:p>
                <a:pPr lvl="1"/>
                <a:endParaRPr lang="en-US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!=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∗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!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Recursive approach – decompose into subproblem and combine</a:t>
                </a:r>
              </a:p>
              <a:p>
                <a:pPr lvl="1"/>
                <a:r>
                  <a:rPr lang="en-US" dirty="0"/>
                  <a:t>What would our base case / simplest input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) be?</a:t>
                </a:r>
              </a:p>
            </p:txBody>
          </p:sp>
        </mc:Choice>
        <mc:Fallback xmlns="">
          <p:sp>
            <p:nvSpPr>
              <p:cNvPr id="13" name="Content Placeholder 6">
                <a:extLst>
                  <a:ext uri="{FF2B5EF4-FFF2-40B4-BE49-F238E27FC236}">
                    <a16:creationId xmlns:a16="http://schemas.microsoft.com/office/drawing/2014/main" id="{650212FB-C9F4-41FE-9823-E4AC36081C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2339162"/>
                <a:ext cx="10515600" cy="5388187"/>
              </a:xfrm>
              <a:prstGeom prst="rect">
                <a:avLst/>
              </a:prstGeom>
              <a:blipFill>
                <a:blip r:embed="rId2"/>
                <a:stretch>
                  <a:fillRect l="-1043" t="-1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80D87C-B1FC-4F49-9ED0-802446982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241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>
            <a:extLst>
              <a:ext uri="{FF2B5EF4-FFF2-40B4-BE49-F238E27FC236}">
                <a16:creationId xmlns:a16="http://schemas.microsoft.com/office/drawing/2014/main" id="{2A22F70A-71CD-4B88-8C1D-E452D64E10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3065" b="87903" l="32167" r="47667">
                        <a14:foregroundMark x1="38333" y1="35484" x2="38333" y2="35484"/>
                        <a14:foregroundMark x1="39333" y1="34274" x2="40167" y2="33065"/>
                        <a14:foregroundMark x1="36500" y1="60887" x2="37787" y2="78723"/>
                        <a14:foregroundMark x1="38764" y1="78860" x2="39667" y2="63306"/>
                        <a14:foregroundMark x1="36833" y1="77419" x2="40333" y2="67339"/>
                        <a14:foregroundMark x1="42333" y1="68548" x2="44833" y2="68548"/>
                        <a14:foregroundMark x1="43167" y1="65726" x2="45167" y2="75806"/>
                        <a14:foregroundMark x1="41167" y1="76210" x2="45833" y2="74194"/>
                        <a14:foregroundMark x1="45139" y1="79601" x2="46833" y2="71774"/>
                        <a14:foregroundMark x1="47000" y1="69758" x2="45500" y2="81048"/>
                        <a14:foregroundMark x1="46667" y1="77016" x2="44988" y2="80651"/>
                        <a14:foregroundMark x1="34577" y1="78273" x2="34333" y2="77823"/>
                        <a14:foregroundMark x1="35126" y1="78350" x2="34500" y2="68952"/>
                        <a14:foregroundMark x1="36500" y1="75403" x2="35333" y2="64516"/>
                        <a14:foregroundMark x1="34000" y1="74194" x2="34000" y2="64113"/>
                        <a14:foregroundMark x1="33833" y1="61694" x2="34167" y2="76210"/>
                        <a14:foregroundMark x1="33500" y1="64516" x2="33333" y2="74597"/>
                        <a14:foregroundMark x1="33167" y1="63710" x2="32833" y2="75806"/>
                        <a14:foregroundMark x1="32333" y1="68145" x2="32833" y2="75000"/>
                        <a14:foregroundMark x1="47000" y1="62500" x2="47167" y2="76613"/>
                        <a14:foregroundMark x1="47167" y1="65323" x2="47667" y2="75000"/>
                        <a14:foregroundMark x1="47333" y1="65726" x2="47833" y2="75806"/>
                        <a14:foregroundMark x1="47333" y1="66935" x2="45667" y2="79032"/>
                        <a14:foregroundMark x1="45667" y1="84274" x2="45097" y2="85403"/>
                        <a14:foregroundMark x1="45667" y1="64919" x2="43000" y2="65726"/>
                        <a14:foregroundMark x1="42167" y1="72177" x2="42000" y2="70968"/>
                        <a14:foregroundMark x1="38500" y1="72984" x2="37667" y2="71371"/>
                        <a14:foregroundMark x1="35500" y1="87097" x2="35584" y2="87102"/>
                        <a14:foregroundMark x1="35333" y1="86290" x2="35500" y2="87097"/>
                        <a14:foregroundMark x1="44089" y1="87412" x2="45000" y2="87097"/>
                        <a14:backgroundMark x1="44667" y1="89516" x2="44425" y2="89477"/>
                        <a14:backgroundMark x1="44667" y1="89516" x2="45667" y2="89919"/>
                        <a14:backgroundMark x1="34655" y1="86739" x2="34333" y2="86694"/>
                        <a14:backgroundMark x1="45833" y1="88306" x2="44745" y2="88153"/>
                        <a14:backgroundMark x1="35795" y1="88678" x2="42564" y2="88328"/>
                        <a14:backgroundMark x1="35447" y1="88696" x2="35630" y2="88687"/>
                        <a14:backgroundMark x1="35167" y1="88710" x2="35257" y2="88705"/>
                        <a14:backgroundMark x1="44167" y1="88306" x2="44167" y2="88306"/>
                        <a14:backgroundMark x1="44333" y1="88306" x2="41500" y2="88710"/>
                        <a14:backgroundMark x1="35667" y1="88306" x2="34333" y2="8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535" t="30830" r="51228" b="11269"/>
          <a:stretch/>
        </p:blipFill>
        <p:spPr bwMode="auto">
          <a:xfrm>
            <a:off x="702602" y="4081081"/>
            <a:ext cx="1243667" cy="1726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5 russian nesting dolls in order; &#10;1st russian nesting doll corresponds to 4! = 4 * 3!&#10;2nd russian nesting doll corresponds to 3! = 3 * 2!&#10;3rd russian nesting doll corresponds to 2! = 2 * 1!&#10;4th russian nesting doll corresponds to 1! = 1 * 0!&#10;5th russian nesting doll corresponds to 0! = 1">
            <a:extLst>
              <a:ext uri="{FF2B5EF4-FFF2-40B4-BE49-F238E27FC236}">
                <a16:creationId xmlns:a16="http://schemas.microsoft.com/office/drawing/2014/main" id="{AF89E942-6AC9-4064-A16B-EC9D204E75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935" b="85081" l="6167" r="25667">
                        <a14:foregroundMark x1="17833" y1="64516" x2="17833" y2="64516"/>
                        <a14:foregroundMark x1="14167" y1="66129" x2="14167" y2="66129"/>
                        <a14:foregroundMark x1="9333" y1="71774" x2="9333" y2="71774"/>
                        <a14:foregroundMark x1="6333" y1="59274" x2="6333" y2="59274"/>
                        <a14:foregroundMark x1="6667" y1="70565" x2="6667" y2="70565"/>
                        <a14:foregroundMark x1="7833" y1="68145" x2="8500" y2="70565"/>
                        <a14:foregroundMark x1="7667" y1="70565" x2="10500" y2="79839"/>
                        <a14:foregroundMark x1="10167" y1="80645" x2="22667" y2="83468"/>
                        <a14:foregroundMark x1="22667" y1="83468" x2="24000" y2="79032"/>
                        <a14:foregroundMark x1="19333" y1="85081" x2="10167" y2="83468"/>
                        <a14:foregroundMark x1="25333" y1="74597" x2="25667" y2="58468"/>
                        <a14:foregroundMark x1="13667" y1="19758" x2="17000" y2="20161"/>
                        <a14:foregroundMark x1="16000" y1="16935" x2="16667" y2="16935"/>
                        <a14:foregroundMark x1="19333" y1="54032" x2="12333" y2="48387"/>
                        <a14:foregroundMark x1="24000" y1="64919" x2="11667" y2="68145"/>
                        <a14:foregroundMark x1="21500" y1="75806" x2="13667" y2="51613"/>
                        <a14:foregroundMark x1="19000" y1="51613" x2="8833" y2="73387"/>
                        <a14:foregroundMark x1="8833" y1="73387" x2="8833" y2="73387"/>
                        <a14:foregroundMark x1="15833" y1="54032" x2="9833" y2="68145"/>
                        <a14:foregroundMark x1="11833" y1="60081" x2="19500" y2="80242"/>
                        <a14:foregroundMark x1="19500" y1="80242" x2="14667" y2="60081"/>
                        <a14:foregroundMark x1="13333" y1="67742" x2="11667" y2="67742"/>
                        <a14:foregroundMark x1="13333" y1="70968" x2="16167" y2="79435"/>
                        <a14:foregroundMark x1="13333" y1="68952" x2="19667" y2="80645"/>
                        <a14:foregroundMark x1="20667" y1="77823" x2="18667" y2="54032"/>
                        <a14:foregroundMark x1="18667" y1="54032" x2="14000" y2="35484"/>
                        <a14:foregroundMark x1="12667" y1="47177" x2="13333" y2="32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82" t="14245" r="72712" b="10087"/>
          <a:stretch/>
        </p:blipFill>
        <p:spPr bwMode="auto">
          <a:xfrm>
            <a:off x="603284" y="3845683"/>
            <a:ext cx="1442304" cy="2004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Math Examples: Hitting the Base Case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661899D-B871-4443-BEE6-B123FFA87B93}"/>
              </a:ext>
            </a:extLst>
          </p:cNvPr>
          <p:cNvSpPr txBox="1">
            <a:spLocks/>
          </p:cNvSpPr>
          <p:nvPr/>
        </p:nvSpPr>
        <p:spPr>
          <a:xfrm>
            <a:off x="838200" y="2339162"/>
            <a:ext cx="10515600" cy="41396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F9D4CB0F-3B19-4FD0-95C4-DF1601255261}"/>
              </a:ext>
            </a:extLst>
          </p:cNvPr>
          <p:cNvSpPr txBox="1">
            <a:spLocks/>
          </p:cNvSpPr>
          <p:nvPr/>
        </p:nvSpPr>
        <p:spPr>
          <a:xfrm>
            <a:off x="990600" y="1345765"/>
            <a:ext cx="10515600" cy="5388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F46CDF-C67C-4097-9E2B-5DB9657E8FA2}"/>
              </a:ext>
            </a:extLst>
          </p:cNvPr>
          <p:cNvSpPr txBox="1"/>
          <p:nvPr/>
        </p:nvSpPr>
        <p:spPr>
          <a:xfrm>
            <a:off x="1077606" y="1306383"/>
            <a:ext cx="100367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/>
              <a:t>n! / factorial(n) = product of all positive integers &lt;= 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6">
                <a:extLst>
                  <a:ext uri="{FF2B5EF4-FFF2-40B4-BE49-F238E27FC236}">
                    <a16:creationId xmlns:a16="http://schemas.microsoft.com/office/drawing/2014/main" id="{650212FB-C9F4-41FE-9823-E4AC36081C6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43000" y="2339163"/>
                <a:ext cx="10515600" cy="88221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0" dirty="0"/>
                  <a:t>Reminder, recursive approach: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!=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∗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!</m:t>
                    </m:r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Let’s trace through with a simple example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3" name="Content Placeholder 6">
                <a:extLst>
                  <a:ext uri="{FF2B5EF4-FFF2-40B4-BE49-F238E27FC236}">
                    <a16:creationId xmlns:a16="http://schemas.microsoft.com/office/drawing/2014/main" id="{650212FB-C9F4-41FE-9823-E4AC36081C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2339163"/>
                <a:ext cx="10515600" cy="882210"/>
              </a:xfrm>
              <a:prstGeom prst="rect">
                <a:avLst/>
              </a:prstGeom>
              <a:blipFill>
                <a:blip r:embed="rId5"/>
                <a:stretch>
                  <a:fillRect l="-1086" t="-11429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2">
            <a:extLst>
              <a:ext uri="{FF2B5EF4-FFF2-40B4-BE49-F238E27FC236}">
                <a16:creationId xmlns:a16="http://schemas.microsoft.com/office/drawing/2014/main" id="{2D367B22-B359-46E7-98DE-DBB33F3E3A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4126" b="85600" l="88329" r="95033">
                        <a14:foregroundMark x1="92500" y1="82258" x2="91333" y2="75403"/>
                        <a14:foregroundMark x1="91667" y1="81452" x2="91000" y2="73790"/>
                        <a14:foregroundMark x1="91000" y1="68548" x2="90500" y2="76210"/>
                        <a14:foregroundMark x1="90000" y1="68145" x2="93667" y2="85081"/>
                        <a14:foregroundMark x1="90667" y1="85484" x2="89833" y2="76210"/>
                        <a14:foregroundMark x1="93333" y1="76613" x2="93167" y2="758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491" t="61442" r="4129" b="11716"/>
          <a:stretch/>
        </p:blipFill>
        <p:spPr bwMode="auto">
          <a:xfrm>
            <a:off x="8887456" y="5096820"/>
            <a:ext cx="537032" cy="711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D38A9AF1-0D2E-4AB5-9C7A-41452A1755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984" b="86290" l="73000" r="83667">
                        <a14:foregroundMark x1="79167" y1="51613" x2="77167" y2="48790"/>
                        <a14:foregroundMark x1="74333" y1="71774" x2="77333" y2="83468"/>
                        <a14:foregroundMark x1="74667" y1="73387" x2="78833" y2="84677"/>
                        <a14:foregroundMark x1="78000" y1="86290" x2="83667" y2="70968"/>
                        <a14:foregroundMark x1="82833" y1="69355" x2="82333" y2="83065"/>
                        <a14:foregroundMark x1="82833" y1="77016" x2="80167" y2="85484"/>
                        <a14:foregroundMark x1="76667" y1="85887" x2="73500" y2="73790"/>
                        <a14:foregroundMark x1="73667" y1="75806" x2="75500" y2="822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741" t="45032" r="15018" b="11588"/>
          <a:stretch/>
        </p:blipFill>
        <p:spPr bwMode="auto">
          <a:xfrm>
            <a:off x="6076051" y="4677087"/>
            <a:ext cx="848537" cy="1149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19DFDBB6-3164-43ED-AABD-A93F3DFED0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9516" b="85484" l="53167" r="67000">
                        <a14:foregroundMark x1="59500" y1="41935" x2="62167" y2="41532"/>
                        <a14:foregroundMark x1="56333" y1="73790" x2="58000" y2="78226"/>
                        <a14:foregroundMark x1="57000" y1="70161" x2="60000" y2="76613"/>
                        <a14:foregroundMark x1="59333" y1="68548" x2="63667" y2="74194"/>
                        <a14:foregroundMark x1="63167" y1="67742" x2="64333" y2="79435"/>
                        <a14:foregroundMark x1="65667" y1="70161" x2="65333" y2="81048"/>
                        <a14:foregroundMark x1="55000" y1="71371" x2="59833" y2="83871"/>
                        <a14:foregroundMark x1="54667" y1="69758" x2="58333" y2="83468"/>
                        <a14:foregroundMark x1="54333" y1="75403" x2="57333" y2="85484"/>
                        <a14:foregroundMark x1="55167" y1="78226" x2="58667" y2="84677"/>
                        <a14:foregroundMark x1="58000" y1="85081" x2="66333" y2="82258"/>
                        <a14:foregroundMark x1="61667" y1="86290" x2="66028" y2="68154"/>
                        <a14:foregroundMark x1="53667" y1="76210" x2="53984" y2="69677"/>
                        <a14:foregroundMark x1="53397" y1="70025" x2="53667" y2="74597"/>
                        <a14:foregroundMark x1="65833" y1="68952" x2="64333" y2="76210"/>
                        <a14:foregroundMark x1="55000" y1="69758" x2="58000" y2="77419"/>
                        <a14:foregroundMark x1="57167" y1="71371" x2="59333" y2="78629"/>
                        <a14:foregroundMark x1="63333" y1="72984" x2="65833" y2="77823"/>
                        <a14:foregroundMark x1="65833" y1="71371" x2="65500" y2="74597"/>
                        <a14:foregroundMark x1="62333" y1="50000" x2="62000" y2="56452"/>
                        <a14:foregroundMark x1="59667" y1="39516" x2="61667" y2="39516"/>
                        <a14:foregroundMark x1="53667" y1="68548" x2="53667" y2="72581"/>
                        <a14:backgroundMark x1="66833" y1="61290" x2="67833" y2="66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829" t="37213" r="31740" b="11466"/>
          <a:stretch/>
        </p:blipFill>
        <p:spPr bwMode="auto">
          <a:xfrm>
            <a:off x="3477463" y="4437678"/>
            <a:ext cx="988883" cy="1359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8E35E1D-E83F-4EAF-B1D6-DB04D59BF4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/>
              <p:nvPr/>
            </p:nvSpPr>
            <p:spPr>
              <a:xfrm>
                <a:off x="414905" y="5900111"/>
                <a:ext cx="192520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!=4∗3!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8E35E1D-E83F-4EAF-B1D6-DB04D59BF4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905" y="5900111"/>
                <a:ext cx="1925207" cy="49244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0BAFDF7-1AE3-47AC-B182-A3BD14D03E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/>
              <p:nvPr/>
            </p:nvSpPr>
            <p:spPr>
              <a:xfrm>
                <a:off x="5554495" y="5922207"/>
                <a:ext cx="192520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!=2∗1!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0BAFDF7-1AE3-47AC-B182-A3BD14D03E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4495" y="5922207"/>
                <a:ext cx="1925207" cy="49244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3AF3A45-F893-4FA0-A8D7-04AA513FBD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/>
              <p:nvPr/>
            </p:nvSpPr>
            <p:spPr>
              <a:xfrm>
                <a:off x="8124290" y="5918735"/>
                <a:ext cx="192520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!=1∗0!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3AF3A45-F893-4FA0-A8D7-04AA513FBD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4290" y="5918735"/>
                <a:ext cx="1925207" cy="49244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595FECD-C2CC-4E82-878F-4A5865B839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/>
              <p:nvPr/>
            </p:nvSpPr>
            <p:spPr>
              <a:xfrm>
                <a:off x="10694085" y="5918736"/>
                <a:ext cx="119943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!=1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595FECD-C2CC-4E82-878F-4A5865B839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94085" y="5918736"/>
                <a:ext cx="1199431" cy="49244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4E1D68D-2941-47D0-86F1-5178A213C9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/>
              <p:nvPr/>
            </p:nvSpPr>
            <p:spPr>
              <a:xfrm>
                <a:off x="2984700" y="5898784"/>
                <a:ext cx="192520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!=3∗2!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4E1D68D-2941-47D0-86F1-5178A213C9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4700" y="5898784"/>
                <a:ext cx="1925207" cy="49244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5532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6 0.02523 L 0.05417 -0.13842 C 0.06667 -0.17477 0.08542 -0.19467 0.10482 -0.19467 C 0.12722 -0.19467 0.14518 -0.17477 0.15768 -0.13842 L 0.21719 0.02523 " pathEditMode="relative" rAng="10800000" ptsTypes="AAAAA">
                                      <p:cBhvr>
                                        <p:cTn id="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46" y="-10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0.05547 -0.0581 C 0.0668 -0.07083 0.08424 -0.07662 0.10234 -0.07546 C 0.12292 -0.0743 0.13906 -0.0662 0.15026 -0.05208 L 0.2043 0.01181 " pathEditMode="relative" rAng="120000" ptsTypes="AAAAA">
                                      <p:cBhvr>
                                        <p:cTn id="1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99" y="-34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7.40741E-7 L 0.05716 -0.0588 C 0.06888 -0.07222 0.08737 -0.07893 0.10625 -0.07893 C 0.12761 -0.07893 0.14492 -0.07222 0.15664 -0.0588 L 0.21485 -7.40741E-7 " pathEditMode="relative" rAng="0" ptsTypes="AAAAA">
                                      <p:cBhvr>
                                        <p:cTn id="2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42" y="-39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2.59259E-6 L 0.04583 -0.05903 C 0.05599 -0.07246 0.07044 -0.0794 0.08607 -0.0794 C 0.10352 -0.0794 0.11758 -0.07246 0.12852 -0.05903 L 0.17526 2.59259E-6 " pathEditMode="relative" rAng="0" ptsTypes="AAAAA">
                                      <p:cBhvr>
                                        <p:cTn id="3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63" y="-3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>
            <a:extLst>
              <a:ext uri="{FF2B5EF4-FFF2-40B4-BE49-F238E27FC236}">
                <a16:creationId xmlns:a16="http://schemas.microsoft.com/office/drawing/2014/main" id="{AF89E942-6AC9-4064-A16B-EC9D204E7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935" b="85081" l="6167" r="25667">
                        <a14:foregroundMark x1="17833" y1="64516" x2="17833" y2="64516"/>
                        <a14:foregroundMark x1="14167" y1="66129" x2="14167" y2="66129"/>
                        <a14:foregroundMark x1="9333" y1="71774" x2="9333" y2="71774"/>
                        <a14:foregroundMark x1="6333" y1="59274" x2="6333" y2="59274"/>
                        <a14:foregroundMark x1="6667" y1="70565" x2="6667" y2="70565"/>
                        <a14:foregroundMark x1="7833" y1="68145" x2="8500" y2="70565"/>
                        <a14:foregroundMark x1="7667" y1="70565" x2="10500" y2="79839"/>
                        <a14:foregroundMark x1="10167" y1="80645" x2="22667" y2="83468"/>
                        <a14:foregroundMark x1="22667" y1="83468" x2="24000" y2="79032"/>
                        <a14:foregroundMark x1="19333" y1="85081" x2="10167" y2="83468"/>
                        <a14:foregroundMark x1="25333" y1="74597" x2="25667" y2="58468"/>
                        <a14:foregroundMark x1="13667" y1="19758" x2="17000" y2="20161"/>
                        <a14:foregroundMark x1="16000" y1="16935" x2="16667" y2="16935"/>
                        <a14:foregroundMark x1="19333" y1="54032" x2="12333" y2="48387"/>
                        <a14:foregroundMark x1="24000" y1="64919" x2="11667" y2="68145"/>
                        <a14:foregroundMark x1="21500" y1="75806" x2="13667" y2="51613"/>
                        <a14:foregroundMark x1="19000" y1="51613" x2="8833" y2="73387"/>
                        <a14:foregroundMark x1="8833" y1="73387" x2="8833" y2="73387"/>
                        <a14:foregroundMark x1="15833" y1="54032" x2="9833" y2="68145"/>
                        <a14:foregroundMark x1="11833" y1="60081" x2="19500" y2="80242"/>
                        <a14:foregroundMark x1="19500" y1="80242" x2="14667" y2="60081"/>
                        <a14:foregroundMark x1="13333" y1="67742" x2="11667" y2="67742"/>
                        <a14:foregroundMark x1="13333" y1="70968" x2="16167" y2="79435"/>
                        <a14:foregroundMark x1="13333" y1="68952" x2="19667" y2="80645"/>
                        <a14:foregroundMark x1="20667" y1="77823" x2="18667" y2="54032"/>
                        <a14:foregroundMark x1="18667" y1="54032" x2="14000" y2="35484"/>
                        <a14:foregroundMark x1="12667" y1="47177" x2="13333" y2="32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82" t="14245" r="72712" b="10087"/>
          <a:stretch/>
        </p:blipFill>
        <p:spPr bwMode="auto">
          <a:xfrm>
            <a:off x="603284" y="3862461"/>
            <a:ext cx="1442304" cy="2004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Math Examples: Popping off </a:t>
            </a:r>
            <a:r>
              <a:rPr lang="en-US" dirty="0" err="1"/>
              <a:t>callstack</a:t>
            </a:r>
            <a:r>
              <a:rPr lang="en-US" dirty="0"/>
              <a:t> 1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661899D-B871-4443-BEE6-B123FFA87B93}"/>
              </a:ext>
            </a:extLst>
          </p:cNvPr>
          <p:cNvSpPr txBox="1">
            <a:spLocks/>
          </p:cNvSpPr>
          <p:nvPr/>
        </p:nvSpPr>
        <p:spPr>
          <a:xfrm>
            <a:off x="838200" y="2339162"/>
            <a:ext cx="10515600" cy="41396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F9D4CB0F-3B19-4FD0-95C4-DF1601255261}"/>
              </a:ext>
            </a:extLst>
          </p:cNvPr>
          <p:cNvSpPr txBox="1">
            <a:spLocks/>
          </p:cNvSpPr>
          <p:nvPr/>
        </p:nvSpPr>
        <p:spPr>
          <a:xfrm>
            <a:off x="990600" y="1345765"/>
            <a:ext cx="10515600" cy="5388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F46CDF-C67C-4097-9E2B-5DB9657E8FA2}"/>
              </a:ext>
            </a:extLst>
          </p:cNvPr>
          <p:cNvSpPr txBox="1"/>
          <p:nvPr/>
        </p:nvSpPr>
        <p:spPr>
          <a:xfrm>
            <a:off x="1077606" y="1306383"/>
            <a:ext cx="100367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/>
              <a:t>n! / factorial(n) = product of all positive integers &lt;= 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6">
                <a:extLst>
                  <a:ext uri="{FF2B5EF4-FFF2-40B4-BE49-F238E27FC236}">
                    <a16:creationId xmlns:a16="http://schemas.microsoft.com/office/drawing/2014/main" id="{650212FB-C9F4-41FE-9823-E4AC36081C6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43000" y="2339163"/>
                <a:ext cx="10515600" cy="88221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0" dirty="0"/>
                  <a:t>Reminder, recursive approach: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!=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∗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!</m:t>
                    </m:r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Let’s trace through with a simple example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3" name="Content Placeholder 6">
                <a:extLst>
                  <a:ext uri="{FF2B5EF4-FFF2-40B4-BE49-F238E27FC236}">
                    <a16:creationId xmlns:a16="http://schemas.microsoft.com/office/drawing/2014/main" id="{650212FB-C9F4-41FE-9823-E4AC36081C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2339163"/>
                <a:ext cx="10515600" cy="882210"/>
              </a:xfrm>
              <a:prstGeom prst="rect">
                <a:avLst/>
              </a:prstGeom>
              <a:blipFill>
                <a:blip r:embed="rId4"/>
                <a:stretch>
                  <a:fillRect l="-1043" t="-11806" b="-145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2" descr="5th russian nesting doll nestles inside of the 4th russian nesting doll, showing that 1! = 1 * 0! = 1 * 1 = 1">
            <a:extLst>
              <a:ext uri="{FF2B5EF4-FFF2-40B4-BE49-F238E27FC236}">
                <a16:creationId xmlns:a16="http://schemas.microsoft.com/office/drawing/2014/main" id="{2D367B22-B359-46E7-98DE-DBB33F3E3A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4126" b="85600" l="88329" r="95033">
                        <a14:foregroundMark x1="92500" y1="82258" x2="91333" y2="75403"/>
                        <a14:foregroundMark x1="91667" y1="81452" x2="91000" y2="73790"/>
                        <a14:foregroundMark x1="91000" y1="68548" x2="90500" y2="76210"/>
                        <a14:foregroundMark x1="90000" y1="68145" x2="93667" y2="85081"/>
                        <a14:foregroundMark x1="90667" y1="85484" x2="89833" y2="76210"/>
                        <a14:foregroundMark x1="93333" y1="76613" x2="93167" y2="758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491" t="61442" r="4129" b="11716"/>
          <a:stretch/>
        </p:blipFill>
        <p:spPr bwMode="auto">
          <a:xfrm>
            <a:off x="11051684" y="5096820"/>
            <a:ext cx="537032" cy="711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D38A9AF1-0D2E-4AB5-9C7A-41452A1755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984" b="86290" l="73000" r="83667">
                        <a14:foregroundMark x1="79167" y1="51613" x2="77167" y2="48790"/>
                        <a14:foregroundMark x1="74333" y1="71774" x2="77333" y2="83468"/>
                        <a14:foregroundMark x1="74667" y1="73387" x2="78833" y2="84677"/>
                        <a14:foregroundMark x1="78000" y1="86290" x2="83667" y2="70968"/>
                        <a14:foregroundMark x1="82833" y1="69355" x2="82333" y2="83065"/>
                        <a14:foregroundMark x1="82833" y1="77016" x2="80167" y2="85484"/>
                        <a14:foregroundMark x1="76667" y1="85887" x2="73500" y2="73790"/>
                        <a14:foregroundMark x1="73667" y1="75806" x2="75500" y2="822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741" t="45032" r="15018" b="11588"/>
          <a:stretch/>
        </p:blipFill>
        <p:spPr bwMode="auto">
          <a:xfrm>
            <a:off x="8615212" y="4677087"/>
            <a:ext cx="848537" cy="1149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19DFDBB6-3164-43ED-AABD-A93F3DFED0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9516" b="85484" l="53167" r="67000">
                        <a14:foregroundMark x1="59500" y1="41935" x2="62167" y2="41532"/>
                        <a14:foregroundMark x1="56333" y1="73790" x2="58000" y2="78226"/>
                        <a14:foregroundMark x1="57000" y1="70161" x2="60000" y2="76613"/>
                        <a14:foregroundMark x1="59333" y1="68548" x2="63667" y2="74194"/>
                        <a14:foregroundMark x1="63167" y1="67742" x2="64333" y2="79435"/>
                        <a14:foregroundMark x1="65667" y1="70161" x2="65333" y2="81048"/>
                        <a14:foregroundMark x1="55000" y1="71371" x2="59833" y2="83871"/>
                        <a14:foregroundMark x1="54667" y1="69758" x2="58333" y2="83468"/>
                        <a14:foregroundMark x1="54333" y1="75403" x2="57333" y2="85484"/>
                        <a14:foregroundMark x1="55167" y1="78226" x2="58667" y2="84677"/>
                        <a14:foregroundMark x1="58000" y1="85081" x2="66333" y2="82258"/>
                        <a14:foregroundMark x1="61667" y1="86290" x2="66028" y2="68154"/>
                        <a14:foregroundMark x1="53667" y1="76210" x2="53984" y2="69677"/>
                        <a14:foregroundMark x1="53397" y1="70025" x2="53667" y2="74597"/>
                        <a14:foregroundMark x1="65833" y1="68952" x2="64333" y2="76210"/>
                        <a14:foregroundMark x1="55000" y1="69758" x2="58000" y2="77419"/>
                        <a14:foregroundMark x1="57167" y1="71371" x2="59333" y2="78629"/>
                        <a14:foregroundMark x1="63333" y1="72984" x2="65833" y2="77823"/>
                        <a14:foregroundMark x1="65833" y1="71371" x2="65500" y2="74597"/>
                        <a14:foregroundMark x1="62333" y1="50000" x2="62000" y2="56452"/>
                        <a14:foregroundMark x1="59667" y1="39516" x2="61667" y2="39516"/>
                        <a14:foregroundMark x1="53667" y1="68548" x2="53667" y2="72581"/>
                        <a14:backgroundMark x1="66833" y1="61290" x2="67833" y2="66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829" t="37213" r="31740" b="11466"/>
          <a:stretch/>
        </p:blipFill>
        <p:spPr bwMode="auto">
          <a:xfrm>
            <a:off x="6016624" y="4462845"/>
            <a:ext cx="988883" cy="1359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8E35E1D-E83F-4EAF-B1D6-DB04D59BF4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/>
              <p:nvPr/>
            </p:nvSpPr>
            <p:spPr>
              <a:xfrm>
                <a:off x="414905" y="5900111"/>
                <a:ext cx="192520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!=4∗3!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8E35E1D-E83F-4EAF-B1D6-DB04D59BF4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905" y="5900111"/>
                <a:ext cx="1925207" cy="49244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0BAFDF7-1AE3-47AC-B182-A3BD14D03E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/>
              <p:nvPr/>
            </p:nvSpPr>
            <p:spPr>
              <a:xfrm>
                <a:off x="5554495" y="5922207"/>
                <a:ext cx="192520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!=2∗1!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0BAFDF7-1AE3-47AC-B182-A3BD14D03E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4495" y="5922207"/>
                <a:ext cx="1925207" cy="49244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3AF3A45-F893-4FA0-A8D7-04AA513FBD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/>
              <p:nvPr/>
            </p:nvSpPr>
            <p:spPr>
              <a:xfrm>
                <a:off x="8124290" y="5918735"/>
                <a:ext cx="192520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!=1∗0!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3AF3A45-F893-4FA0-A8D7-04AA513FBD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4290" y="5918735"/>
                <a:ext cx="1925207" cy="49244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595FECD-C2CC-4E82-878F-4A5865B839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/>
              <p:nvPr/>
            </p:nvSpPr>
            <p:spPr>
              <a:xfrm>
                <a:off x="10694085" y="5918736"/>
                <a:ext cx="119943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!=1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595FECD-C2CC-4E82-878F-4A5865B839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94085" y="5918736"/>
                <a:ext cx="1199431" cy="49244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4E1D68D-2941-47D0-86F1-5178A213C9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/>
              <p:nvPr/>
            </p:nvSpPr>
            <p:spPr>
              <a:xfrm>
                <a:off x="2984700" y="5898784"/>
                <a:ext cx="192520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!=3∗2!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4E1D68D-2941-47D0-86F1-5178A213C9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4700" y="5898784"/>
                <a:ext cx="1925207" cy="49244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">
            <a:extLst>
              <a:ext uri="{FF2B5EF4-FFF2-40B4-BE49-F238E27FC236}">
                <a16:creationId xmlns:a16="http://schemas.microsoft.com/office/drawing/2014/main" id="{F798D49D-D3E3-4266-ACC4-550CF90BD1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3065" b="87903" l="32167" r="47667">
                        <a14:foregroundMark x1="38333" y1="35484" x2="38333" y2="35484"/>
                        <a14:foregroundMark x1="39333" y1="34274" x2="40167" y2="33065"/>
                        <a14:foregroundMark x1="36500" y1="60887" x2="37787" y2="78723"/>
                        <a14:foregroundMark x1="38764" y1="78860" x2="39667" y2="63306"/>
                        <a14:foregroundMark x1="36833" y1="77419" x2="40333" y2="67339"/>
                        <a14:foregroundMark x1="42333" y1="68548" x2="44833" y2="68548"/>
                        <a14:foregroundMark x1="43167" y1="65726" x2="45167" y2="75806"/>
                        <a14:foregroundMark x1="41167" y1="76210" x2="45833" y2="74194"/>
                        <a14:foregroundMark x1="45139" y1="79601" x2="46833" y2="71774"/>
                        <a14:foregroundMark x1="47000" y1="69758" x2="45500" y2="81048"/>
                        <a14:foregroundMark x1="46667" y1="77016" x2="44988" y2="80651"/>
                        <a14:foregroundMark x1="34577" y1="78273" x2="34333" y2="77823"/>
                        <a14:foregroundMark x1="35126" y1="78350" x2="34500" y2="68952"/>
                        <a14:foregroundMark x1="36500" y1="75403" x2="35333" y2="64516"/>
                        <a14:foregroundMark x1="34000" y1="74194" x2="34000" y2="64113"/>
                        <a14:foregroundMark x1="33833" y1="61694" x2="34167" y2="76210"/>
                        <a14:foregroundMark x1="33500" y1="64516" x2="33333" y2="74597"/>
                        <a14:foregroundMark x1="33167" y1="63710" x2="32833" y2="75806"/>
                        <a14:foregroundMark x1="32333" y1="68145" x2="32833" y2="75000"/>
                        <a14:foregroundMark x1="47000" y1="62500" x2="47167" y2="76613"/>
                        <a14:foregroundMark x1="47167" y1="65323" x2="47667" y2="75000"/>
                        <a14:foregroundMark x1="47333" y1="65726" x2="47833" y2="75806"/>
                        <a14:foregroundMark x1="47333" y1="66935" x2="45667" y2="79032"/>
                        <a14:foregroundMark x1="45667" y1="84274" x2="45097" y2="85403"/>
                        <a14:foregroundMark x1="45667" y1="64919" x2="43000" y2="65726"/>
                        <a14:foregroundMark x1="42167" y1="72177" x2="42000" y2="70968"/>
                        <a14:foregroundMark x1="38500" y1="72984" x2="37667" y2="71371"/>
                        <a14:foregroundMark x1="35500" y1="87097" x2="35584" y2="87102"/>
                        <a14:foregroundMark x1="35333" y1="86290" x2="35500" y2="87097"/>
                        <a14:foregroundMark x1="44089" y1="87412" x2="45000" y2="87097"/>
                        <a14:backgroundMark x1="44667" y1="89516" x2="44425" y2="89477"/>
                        <a14:backgroundMark x1="44667" y1="89516" x2="45667" y2="89919"/>
                        <a14:backgroundMark x1="34655" y1="86739" x2="34333" y2="86694"/>
                        <a14:backgroundMark x1="45833" y1="88306" x2="44745" y2="88153"/>
                        <a14:backgroundMark x1="35795" y1="88678" x2="42564" y2="88328"/>
                        <a14:backgroundMark x1="35447" y1="88696" x2="35630" y2="88687"/>
                        <a14:backgroundMark x1="35167" y1="88710" x2="35257" y2="88705"/>
                        <a14:backgroundMark x1="44167" y1="88306" x2="44167" y2="88306"/>
                        <a14:backgroundMark x1="44333" y1="88306" x2="41500" y2="88710"/>
                        <a14:backgroundMark x1="35667" y1="88306" x2="34333" y2="8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535" t="30830" r="51228" b="11269"/>
          <a:stretch/>
        </p:blipFill>
        <p:spPr bwMode="auto">
          <a:xfrm>
            <a:off x="3394744" y="4156713"/>
            <a:ext cx="1209453" cy="167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479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0.00093 L -0.04896 -0.05417 C -0.0599 -0.06621 -0.07526 -0.07269 -0.09206 -0.07269 C -0.11068 -0.07269 -0.12579 -0.06621 -0.13737 -0.05417 L -0.1875 -0.00093 " pathEditMode="relative" rAng="10800000" ptsTypes="AAA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75" y="-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>
            <a:extLst>
              <a:ext uri="{FF2B5EF4-FFF2-40B4-BE49-F238E27FC236}">
                <a16:creationId xmlns:a16="http://schemas.microsoft.com/office/drawing/2014/main" id="{AF89E942-6AC9-4064-A16B-EC9D204E7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935" b="85081" l="6167" r="25667">
                        <a14:foregroundMark x1="17833" y1="64516" x2="17833" y2="64516"/>
                        <a14:foregroundMark x1="14167" y1="66129" x2="14167" y2="66129"/>
                        <a14:foregroundMark x1="9333" y1="71774" x2="9333" y2="71774"/>
                        <a14:foregroundMark x1="6333" y1="59274" x2="6333" y2="59274"/>
                        <a14:foregroundMark x1="6667" y1="70565" x2="6667" y2="70565"/>
                        <a14:foregroundMark x1="7833" y1="68145" x2="8500" y2="70565"/>
                        <a14:foregroundMark x1="7667" y1="70565" x2="10500" y2="79839"/>
                        <a14:foregroundMark x1="10167" y1="80645" x2="22667" y2="83468"/>
                        <a14:foregroundMark x1="22667" y1="83468" x2="24000" y2="79032"/>
                        <a14:foregroundMark x1="19333" y1="85081" x2="10167" y2="83468"/>
                        <a14:foregroundMark x1="25333" y1="74597" x2="25667" y2="58468"/>
                        <a14:foregroundMark x1="13667" y1="19758" x2="17000" y2="20161"/>
                        <a14:foregroundMark x1="16000" y1="16935" x2="16667" y2="16935"/>
                        <a14:foregroundMark x1="19333" y1="54032" x2="12333" y2="48387"/>
                        <a14:foregroundMark x1="24000" y1="64919" x2="11667" y2="68145"/>
                        <a14:foregroundMark x1="21500" y1="75806" x2="13667" y2="51613"/>
                        <a14:foregroundMark x1="19000" y1="51613" x2="8833" y2="73387"/>
                        <a14:foregroundMark x1="8833" y1="73387" x2="8833" y2="73387"/>
                        <a14:foregroundMark x1="15833" y1="54032" x2="9833" y2="68145"/>
                        <a14:foregroundMark x1="11833" y1="60081" x2="19500" y2="80242"/>
                        <a14:foregroundMark x1="19500" y1="80242" x2="14667" y2="60081"/>
                        <a14:foregroundMark x1="13333" y1="67742" x2="11667" y2="67742"/>
                        <a14:foregroundMark x1="13333" y1="70968" x2="16167" y2="79435"/>
                        <a14:foregroundMark x1="13333" y1="68952" x2="19667" y2="80645"/>
                        <a14:foregroundMark x1="20667" y1="77823" x2="18667" y2="54032"/>
                        <a14:foregroundMark x1="18667" y1="54032" x2="14000" y2="35484"/>
                        <a14:foregroundMark x1="12667" y1="47177" x2="13333" y2="32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82" t="14245" r="72712" b="10087"/>
          <a:stretch/>
        </p:blipFill>
        <p:spPr bwMode="auto">
          <a:xfrm>
            <a:off x="603284" y="3862461"/>
            <a:ext cx="1442304" cy="2004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Math Examples: Popping off </a:t>
            </a:r>
            <a:r>
              <a:rPr lang="en-US" dirty="0" err="1"/>
              <a:t>callstack</a:t>
            </a:r>
            <a:r>
              <a:rPr lang="en-US" dirty="0"/>
              <a:t> 2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661899D-B871-4443-BEE6-B123FFA87B93}"/>
              </a:ext>
            </a:extLst>
          </p:cNvPr>
          <p:cNvSpPr txBox="1">
            <a:spLocks/>
          </p:cNvSpPr>
          <p:nvPr/>
        </p:nvSpPr>
        <p:spPr>
          <a:xfrm>
            <a:off x="838200" y="2339162"/>
            <a:ext cx="10515600" cy="41396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F9D4CB0F-3B19-4FD0-95C4-DF1601255261}"/>
              </a:ext>
            </a:extLst>
          </p:cNvPr>
          <p:cNvSpPr txBox="1">
            <a:spLocks/>
          </p:cNvSpPr>
          <p:nvPr/>
        </p:nvSpPr>
        <p:spPr>
          <a:xfrm>
            <a:off x="990600" y="1345765"/>
            <a:ext cx="10515600" cy="5388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F46CDF-C67C-4097-9E2B-5DB9657E8FA2}"/>
              </a:ext>
            </a:extLst>
          </p:cNvPr>
          <p:cNvSpPr txBox="1"/>
          <p:nvPr/>
        </p:nvSpPr>
        <p:spPr>
          <a:xfrm>
            <a:off x="1077606" y="1306383"/>
            <a:ext cx="100367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/>
              <a:t>n! / factorial(n) = product of all positive integers &lt;= 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6">
                <a:extLst>
                  <a:ext uri="{FF2B5EF4-FFF2-40B4-BE49-F238E27FC236}">
                    <a16:creationId xmlns:a16="http://schemas.microsoft.com/office/drawing/2014/main" id="{650212FB-C9F4-41FE-9823-E4AC36081C6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43000" y="2339163"/>
                <a:ext cx="10515600" cy="88221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0" dirty="0"/>
                  <a:t>Reminder, recursive approach: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!=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∗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!</m:t>
                    </m:r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Let’s trace through with a simple example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3" name="Content Placeholder 6">
                <a:extLst>
                  <a:ext uri="{FF2B5EF4-FFF2-40B4-BE49-F238E27FC236}">
                    <a16:creationId xmlns:a16="http://schemas.microsoft.com/office/drawing/2014/main" id="{650212FB-C9F4-41FE-9823-E4AC36081C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2339163"/>
                <a:ext cx="10515600" cy="882210"/>
              </a:xfrm>
              <a:prstGeom prst="rect">
                <a:avLst/>
              </a:prstGeom>
              <a:blipFill>
                <a:blip r:embed="rId4"/>
                <a:stretch>
                  <a:fillRect l="-1086" t="-11429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2" descr="4th russian nesting doll now corresponds to 1! = 1 * 1 = 1">
            <a:extLst>
              <a:ext uri="{FF2B5EF4-FFF2-40B4-BE49-F238E27FC236}">
                <a16:creationId xmlns:a16="http://schemas.microsoft.com/office/drawing/2014/main" id="{D38A9AF1-0D2E-4AB5-9C7A-41452A1755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984" b="86290" l="73000" r="83667">
                        <a14:foregroundMark x1="79167" y1="51613" x2="77167" y2="48790"/>
                        <a14:foregroundMark x1="74333" y1="71774" x2="77333" y2="83468"/>
                        <a14:foregroundMark x1="74667" y1="73387" x2="78833" y2="84677"/>
                        <a14:foregroundMark x1="78000" y1="86290" x2="83667" y2="70968"/>
                        <a14:foregroundMark x1="82833" y1="69355" x2="82333" y2="83065"/>
                        <a14:foregroundMark x1="82833" y1="77016" x2="80167" y2="85484"/>
                        <a14:foregroundMark x1="76667" y1="85887" x2="73500" y2="73790"/>
                        <a14:foregroundMark x1="73667" y1="75806" x2="75500" y2="822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741" t="45032" r="15018" b="11588"/>
          <a:stretch/>
        </p:blipFill>
        <p:spPr bwMode="auto">
          <a:xfrm>
            <a:off x="8615212" y="4677087"/>
            <a:ext cx="848537" cy="1149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19DFDBB6-3164-43ED-AABD-A93F3DFED0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9516" b="85484" l="53167" r="67000">
                        <a14:foregroundMark x1="59500" y1="41935" x2="62167" y2="41532"/>
                        <a14:foregroundMark x1="56333" y1="73790" x2="58000" y2="78226"/>
                        <a14:foregroundMark x1="57000" y1="70161" x2="60000" y2="76613"/>
                        <a14:foregroundMark x1="59333" y1="68548" x2="63667" y2="74194"/>
                        <a14:foregroundMark x1="63167" y1="67742" x2="64333" y2="79435"/>
                        <a14:foregroundMark x1="65667" y1="70161" x2="65333" y2="81048"/>
                        <a14:foregroundMark x1="55000" y1="71371" x2="59833" y2="83871"/>
                        <a14:foregroundMark x1="54667" y1="69758" x2="58333" y2="83468"/>
                        <a14:foregroundMark x1="54333" y1="75403" x2="57333" y2="85484"/>
                        <a14:foregroundMark x1="55167" y1="78226" x2="58667" y2="84677"/>
                        <a14:foregroundMark x1="58000" y1="85081" x2="66333" y2="82258"/>
                        <a14:foregroundMark x1="61667" y1="86290" x2="66028" y2="68154"/>
                        <a14:foregroundMark x1="53667" y1="76210" x2="53984" y2="69677"/>
                        <a14:foregroundMark x1="53397" y1="70025" x2="53667" y2="74597"/>
                        <a14:foregroundMark x1="65833" y1="68952" x2="64333" y2="76210"/>
                        <a14:foregroundMark x1="55000" y1="69758" x2="58000" y2="77419"/>
                        <a14:foregroundMark x1="57167" y1="71371" x2="59333" y2="78629"/>
                        <a14:foregroundMark x1="63333" y1="72984" x2="65833" y2="77823"/>
                        <a14:foregroundMark x1="65833" y1="71371" x2="65500" y2="74597"/>
                        <a14:foregroundMark x1="62333" y1="50000" x2="62000" y2="56452"/>
                        <a14:foregroundMark x1="59667" y1="39516" x2="61667" y2="39516"/>
                        <a14:foregroundMark x1="53667" y1="68548" x2="53667" y2="72581"/>
                        <a14:backgroundMark x1="66833" y1="61290" x2="67833" y2="66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829" t="37213" r="31740" b="11466"/>
          <a:stretch/>
        </p:blipFill>
        <p:spPr bwMode="auto">
          <a:xfrm>
            <a:off x="6016624" y="4462845"/>
            <a:ext cx="988883" cy="1359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8E35E1D-E83F-4EAF-B1D6-DB04D59BF4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/>
              <p:nvPr/>
            </p:nvSpPr>
            <p:spPr>
              <a:xfrm>
                <a:off x="414905" y="5900111"/>
                <a:ext cx="192520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!=4∗3!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8E35E1D-E83F-4EAF-B1D6-DB04D59BF4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905" y="5900111"/>
                <a:ext cx="1925207" cy="4924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0BAFDF7-1AE3-47AC-B182-A3BD14D03E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/>
              <p:nvPr/>
            </p:nvSpPr>
            <p:spPr>
              <a:xfrm>
                <a:off x="5554495" y="5922207"/>
                <a:ext cx="192520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!=2∗1!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0BAFDF7-1AE3-47AC-B182-A3BD14D03E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4495" y="5922207"/>
                <a:ext cx="1925207" cy="49244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3AF3A45-F893-4FA0-A8D7-04AA513FBD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/>
              <p:nvPr/>
            </p:nvSpPr>
            <p:spPr>
              <a:xfrm>
                <a:off x="8124290" y="5918735"/>
                <a:ext cx="180818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!=1∗1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3AF3A45-F893-4FA0-A8D7-04AA513FBD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4290" y="5918735"/>
                <a:ext cx="1808187" cy="49244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4E1D68D-2941-47D0-86F1-5178A213C9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/>
              <p:nvPr/>
            </p:nvSpPr>
            <p:spPr>
              <a:xfrm>
                <a:off x="2984700" y="5898784"/>
                <a:ext cx="192520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!=3∗2!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4E1D68D-2941-47D0-86F1-5178A213C9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4700" y="5898784"/>
                <a:ext cx="1925207" cy="49244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2">
            <a:extLst>
              <a:ext uri="{FF2B5EF4-FFF2-40B4-BE49-F238E27FC236}">
                <a16:creationId xmlns:a16="http://schemas.microsoft.com/office/drawing/2014/main" id="{DA6D938F-54C9-4A64-A611-A162C622D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3065" b="87903" l="32167" r="47667">
                        <a14:foregroundMark x1="38333" y1="35484" x2="38333" y2="35484"/>
                        <a14:foregroundMark x1="39333" y1="34274" x2="40167" y2="33065"/>
                        <a14:foregroundMark x1="36500" y1="60887" x2="37787" y2="78723"/>
                        <a14:foregroundMark x1="38764" y1="78860" x2="39667" y2="63306"/>
                        <a14:foregroundMark x1="36833" y1="77419" x2="40333" y2="67339"/>
                        <a14:foregroundMark x1="42333" y1="68548" x2="44833" y2="68548"/>
                        <a14:foregroundMark x1="43167" y1="65726" x2="45167" y2="75806"/>
                        <a14:foregroundMark x1="41167" y1="76210" x2="45833" y2="74194"/>
                        <a14:foregroundMark x1="45139" y1="79601" x2="46833" y2="71774"/>
                        <a14:foregroundMark x1="47000" y1="69758" x2="45500" y2="81048"/>
                        <a14:foregroundMark x1="46667" y1="77016" x2="44988" y2="80651"/>
                        <a14:foregroundMark x1="34577" y1="78273" x2="34333" y2="77823"/>
                        <a14:foregroundMark x1="35126" y1="78350" x2="34500" y2="68952"/>
                        <a14:foregroundMark x1="36500" y1="75403" x2="35333" y2="64516"/>
                        <a14:foregroundMark x1="34000" y1="74194" x2="34000" y2="64113"/>
                        <a14:foregroundMark x1="33833" y1="61694" x2="34167" y2="76210"/>
                        <a14:foregroundMark x1="33500" y1="64516" x2="33333" y2="74597"/>
                        <a14:foregroundMark x1="33167" y1="63710" x2="32833" y2="75806"/>
                        <a14:foregroundMark x1="32333" y1="68145" x2="32833" y2="75000"/>
                        <a14:foregroundMark x1="47000" y1="62500" x2="47167" y2="76613"/>
                        <a14:foregroundMark x1="47167" y1="65323" x2="47667" y2="75000"/>
                        <a14:foregroundMark x1="47333" y1="65726" x2="47833" y2="75806"/>
                        <a14:foregroundMark x1="47333" y1="66935" x2="45667" y2="79032"/>
                        <a14:foregroundMark x1="45667" y1="84274" x2="45097" y2="85403"/>
                        <a14:foregroundMark x1="45667" y1="64919" x2="43000" y2="65726"/>
                        <a14:foregroundMark x1="42167" y1="72177" x2="42000" y2="70968"/>
                        <a14:foregroundMark x1="38500" y1="72984" x2="37667" y2="71371"/>
                        <a14:foregroundMark x1="35500" y1="87097" x2="35584" y2="87102"/>
                        <a14:foregroundMark x1="35333" y1="86290" x2="35500" y2="87097"/>
                        <a14:foregroundMark x1="44089" y1="87412" x2="45000" y2="87097"/>
                        <a14:backgroundMark x1="44667" y1="89516" x2="44425" y2="89477"/>
                        <a14:backgroundMark x1="44667" y1="89516" x2="45667" y2="89919"/>
                        <a14:backgroundMark x1="34655" y1="86739" x2="34333" y2="86694"/>
                        <a14:backgroundMark x1="45833" y1="88306" x2="44745" y2="88153"/>
                        <a14:backgroundMark x1="35795" y1="88678" x2="42564" y2="88328"/>
                        <a14:backgroundMark x1="35447" y1="88696" x2="35630" y2="88687"/>
                        <a14:backgroundMark x1="35167" y1="88710" x2="35257" y2="88705"/>
                        <a14:backgroundMark x1="44167" y1="88306" x2="44167" y2="88306"/>
                        <a14:backgroundMark x1="44333" y1="88306" x2="41500" y2="88710"/>
                        <a14:backgroundMark x1="35667" y1="88306" x2="34333" y2="8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535" t="30830" r="51228" b="11269"/>
          <a:stretch/>
        </p:blipFill>
        <p:spPr bwMode="auto">
          <a:xfrm>
            <a:off x="3394744" y="4156713"/>
            <a:ext cx="1209453" cy="167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28232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>
            <a:extLst>
              <a:ext uri="{FF2B5EF4-FFF2-40B4-BE49-F238E27FC236}">
                <a16:creationId xmlns:a16="http://schemas.microsoft.com/office/drawing/2014/main" id="{AF89E942-6AC9-4064-A16B-EC9D204E7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935" b="85081" l="6167" r="25667">
                        <a14:foregroundMark x1="17833" y1="64516" x2="17833" y2="64516"/>
                        <a14:foregroundMark x1="14167" y1="66129" x2="14167" y2="66129"/>
                        <a14:foregroundMark x1="9333" y1="71774" x2="9333" y2="71774"/>
                        <a14:foregroundMark x1="6333" y1="59274" x2="6333" y2="59274"/>
                        <a14:foregroundMark x1="6667" y1="70565" x2="6667" y2="70565"/>
                        <a14:foregroundMark x1="7833" y1="68145" x2="8500" y2="70565"/>
                        <a14:foregroundMark x1="7667" y1="70565" x2="10500" y2="79839"/>
                        <a14:foregroundMark x1="10167" y1="80645" x2="22667" y2="83468"/>
                        <a14:foregroundMark x1="22667" y1="83468" x2="24000" y2="79032"/>
                        <a14:foregroundMark x1="19333" y1="85081" x2="10167" y2="83468"/>
                        <a14:foregroundMark x1="25333" y1="74597" x2="25667" y2="58468"/>
                        <a14:foregroundMark x1="13667" y1="19758" x2="17000" y2="20161"/>
                        <a14:foregroundMark x1="16000" y1="16935" x2="16667" y2="16935"/>
                        <a14:foregroundMark x1="19333" y1="54032" x2="12333" y2="48387"/>
                        <a14:foregroundMark x1="24000" y1="64919" x2="11667" y2="68145"/>
                        <a14:foregroundMark x1="21500" y1="75806" x2="13667" y2="51613"/>
                        <a14:foregroundMark x1="19000" y1="51613" x2="8833" y2="73387"/>
                        <a14:foregroundMark x1="8833" y1="73387" x2="8833" y2="73387"/>
                        <a14:foregroundMark x1="15833" y1="54032" x2="9833" y2="68145"/>
                        <a14:foregroundMark x1="11833" y1="60081" x2="19500" y2="80242"/>
                        <a14:foregroundMark x1="19500" y1="80242" x2="14667" y2="60081"/>
                        <a14:foregroundMark x1="13333" y1="67742" x2="11667" y2="67742"/>
                        <a14:foregroundMark x1="13333" y1="70968" x2="16167" y2="79435"/>
                        <a14:foregroundMark x1="13333" y1="68952" x2="19667" y2="80645"/>
                        <a14:foregroundMark x1="20667" y1="77823" x2="18667" y2="54032"/>
                        <a14:foregroundMark x1="18667" y1="54032" x2="14000" y2="35484"/>
                        <a14:foregroundMark x1="12667" y1="47177" x2="13333" y2="32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82" t="14245" r="72712" b="10087"/>
          <a:stretch/>
        </p:blipFill>
        <p:spPr bwMode="auto">
          <a:xfrm>
            <a:off x="603284" y="3862461"/>
            <a:ext cx="1442304" cy="2004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Math Examples: Popping off </a:t>
            </a:r>
            <a:r>
              <a:rPr lang="en-US" dirty="0" err="1"/>
              <a:t>callstack</a:t>
            </a:r>
            <a:r>
              <a:rPr lang="en-US" dirty="0"/>
              <a:t> 3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661899D-B871-4443-BEE6-B123FFA87B93}"/>
              </a:ext>
            </a:extLst>
          </p:cNvPr>
          <p:cNvSpPr txBox="1">
            <a:spLocks/>
          </p:cNvSpPr>
          <p:nvPr/>
        </p:nvSpPr>
        <p:spPr>
          <a:xfrm>
            <a:off x="838200" y="2339162"/>
            <a:ext cx="10515600" cy="41396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F9D4CB0F-3B19-4FD0-95C4-DF1601255261}"/>
              </a:ext>
            </a:extLst>
          </p:cNvPr>
          <p:cNvSpPr txBox="1">
            <a:spLocks/>
          </p:cNvSpPr>
          <p:nvPr/>
        </p:nvSpPr>
        <p:spPr>
          <a:xfrm>
            <a:off x="990600" y="1345765"/>
            <a:ext cx="10515600" cy="5388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F46CDF-C67C-4097-9E2B-5DB9657E8FA2}"/>
              </a:ext>
            </a:extLst>
          </p:cNvPr>
          <p:cNvSpPr txBox="1"/>
          <p:nvPr/>
        </p:nvSpPr>
        <p:spPr>
          <a:xfrm>
            <a:off x="1077606" y="1306383"/>
            <a:ext cx="100367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/>
              <a:t>n! / factorial(n) = product of all positive integers &lt;= 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6">
                <a:extLst>
                  <a:ext uri="{FF2B5EF4-FFF2-40B4-BE49-F238E27FC236}">
                    <a16:creationId xmlns:a16="http://schemas.microsoft.com/office/drawing/2014/main" id="{650212FB-C9F4-41FE-9823-E4AC36081C6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43000" y="2339163"/>
                <a:ext cx="10515600" cy="88221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0" dirty="0"/>
                  <a:t>Reminder, recursive approach: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!=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∗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!</m:t>
                    </m:r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Let’s trace through with a simple example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3" name="Content Placeholder 6">
                <a:extLst>
                  <a:ext uri="{FF2B5EF4-FFF2-40B4-BE49-F238E27FC236}">
                    <a16:creationId xmlns:a16="http://schemas.microsoft.com/office/drawing/2014/main" id="{650212FB-C9F4-41FE-9823-E4AC36081C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2339163"/>
                <a:ext cx="10515600" cy="882210"/>
              </a:xfrm>
              <a:prstGeom prst="rect">
                <a:avLst/>
              </a:prstGeom>
              <a:blipFill>
                <a:blip r:embed="rId4"/>
                <a:stretch>
                  <a:fillRect l="-1086" t="-11429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2" descr="4th russian nesting doll nestles inside of the 3rd russian nesting doll, showing that 2! = 2 * 1! = 2 * 1 = 2">
            <a:extLst>
              <a:ext uri="{FF2B5EF4-FFF2-40B4-BE49-F238E27FC236}">
                <a16:creationId xmlns:a16="http://schemas.microsoft.com/office/drawing/2014/main" id="{D38A9AF1-0D2E-4AB5-9C7A-41452A1755B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984" b="86290" l="73000" r="83667">
                        <a14:foregroundMark x1="79167" y1="51613" x2="77167" y2="48790"/>
                        <a14:foregroundMark x1="74333" y1="71774" x2="77333" y2="83468"/>
                        <a14:foregroundMark x1="74667" y1="73387" x2="78833" y2="84677"/>
                        <a14:foregroundMark x1="78000" y1="86290" x2="83667" y2="70968"/>
                        <a14:foregroundMark x1="82833" y1="69355" x2="82333" y2="83065"/>
                        <a14:foregroundMark x1="82833" y1="77016" x2="80167" y2="85484"/>
                        <a14:foregroundMark x1="76667" y1="85887" x2="73500" y2="73790"/>
                        <a14:foregroundMark x1="73667" y1="75806" x2="75500" y2="822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741" t="45032" r="15018" b="11588"/>
          <a:stretch/>
        </p:blipFill>
        <p:spPr bwMode="auto">
          <a:xfrm>
            <a:off x="8615212" y="4677087"/>
            <a:ext cx="848537" cy="1149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19DFDBB6-3164-43ED-AABD-A93F3DFED0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9516" b="85484" l="53167" r="67000">
                        <a14:foregroundMark x1="59500" y1="41935" x2="62167" y2="41532"/>
                        <a14:foregroundMark x1="56333" y1="73790" x2="58000" y2="78226"/>
                        <a14:foregroundMark x1="57000" y1="70161" x2="60000" y2="76613"/>
                        <a14:foregroundMark x1="59333" y1="68548" x2="63667" y2="74194"/>
                        <a14:foregroundMark x1="63167" y1="67742" x2="64333" y2="79435"/>
                        <a14:foregroundMark x1="65667" y1="70161" x2="65333" y2="81048"/>
                        <a14:foregroundMark x1="55000" y1="71371" x2="59833" y2="83871"/>
                        <a14:foregroundMark x1="54667" y1="69758" x2="58333" y2="83468"/>
                        <a14:foregroundMark x1="54333" y1="75403" x2="57333" y2="85484"/>
                        <a14:foregroundMark x1="55167" y1="78226" x2="58667" y2="84677"/>
                        <a14:foregroundMark x1="58000" y1="85081" x2="66333" y2="82258"/>
                        <a14:foregroundMark x1="61667" y1="86290" x2="66028" y2="68154"/>
                        <a14:foregroundMark x1="53667" y1="76210" x2="53984" y2="69677"/>
                        <a14:foregroundMark x1="53397" y1="70025" x2="53667" y2="74597"/>
                        <a14:foregroundMark x1="65833" y1="68952" x2="64333" y2="76210"/>
                        <a14:foregroundMark x1="55000" y1="69758" x2="58000" y2="77419"/>
                        <a14:foregroundMark x1="57167" y1="71371" x2="59333" y2="78629"/>
                        <a14:foregroundMark x1="63333" y1="72984" x2="65833" y2="77823"/>
                        <a14:foregroundMark x1="65833" y1="71371" x2="65500" y2="74597"/>
                        <a14:foregroundMark x1="62333" y1="50000" x2="62000" y2="56452"/>
                        <a14:foregroundMark x1="59667" y1="39516" x2="61667" y2="39516"/>
                        <a14:foregroundMark x1="53667" y1="68548" x2="53667" y2="72581"/>
                        <a14:backgroundMark x1="66833" y1="61290" x2="67833" y2="66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829" t="37213" r="31740" b="11466"/>
          <a:stretch/>
        </p:blipFill>
        <p:spPr bwMode="auto">
          <a:xfrm>
            <a:off x="6016624" y="4462845"/>
            <a:ext cx="988883" cy="1359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8E35E1D-E83F-4EAF-B1D6-DB04D59BF4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/>
              <p:nvPr/>
            </p:nvSpPr>
            <p:spPr>
              <a:xfrm>
                <a:off x="414905" y="5900111"/>
                <a:ext cx="192520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!=4∗3!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8E35E1D-E83F-4EAF-B1D6-DB04D59BF4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905" y="5900111"/>
                <a:ext cx="1925207" cy="4924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0BAFDF7-1AE3-47AC-B182-A3BD14D03E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/>
              <p:nvPr/>
            </p:nvSpPr>
            <p:spPr>
              <a:xfrm>
                <a:off x="5554495" y="5922207"/>
                <a:ext cx="192520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!=2∗1!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0BAFDF7-1AE3-47AC-B182-A3BD14D03E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4495" y="5922207"/>
                <a:ext cx="1925207" cy="49244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3AF3A45-F893-4FA0-A8D7-04AA513FBD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/>
              <p:nvPr/>
            </p:nvSpPr>
            <p:spPr>
              <a:xfrm>
                <a:off x="8439764" y="5918735"/>
                <a:ext cx="119943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!=1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3AF3A45-F893-4FA0-A8D7-04AA513FBD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9764" y="5918735"/>
                <a:ext cx="1199431" cy="49244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4E1D68D-2941-47D0-86F1-5178A213C9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/>
              <p:nvPr/>
            </p:nvSpPr>
            <p:spPr>
              <a:xfrm>
                <a:off x="2984700" y="5898784"/>
                <a:ext cx="192520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!=3∗2!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4E1D68D-2941-47D0-86F1-5178A213C9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4700" y="5898784"/>
                <a:ext cx="1925207" cy="49244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2">
            <a:extLst>
              <a:ext uri="{FF2B5EF4-FFF2-40B4-BE49-F238E27FC236}">
                <a16:creationId xmlns:a16="http://schemas.microsoft.com/office/drawing/2014/main" id="{0A1D5572-0829-4F56-B4F2-B754F09AF7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3065" b="87903" l="32167" r="47667">
                        <a14:foregroundMark x1="38333" y1="35484" x2="38333" y2="35484"/>
                        <a14:foregroundMark x1="39333" y1="34274" x2="40167" y2="33065"/>
                        <a14:foregroundMark x1="36500" y1="60887" x2="37787" y2="78723"/>
                        <a14:foregroundMark x1="38764" y1="78860" x2="39667" y2="63306"/>
                        <a14:foregroundMark x1="36833" y1="77419" x2="40333" y2="67339"/>
                        <a14:foregroundMark x1="42333" y1="68548" x2="44833" y2="68548"/>
                        <a14:foregroundMark x1="43167" y1="65726" x2="45167" y2="75806"/>
                        <a14:foregroundMark x1="41167" y1="76210" x2="45833" y2="74194"/>
                        <a14:foregroundMark x1="45139" y1="79601" x2="46833" y2="71774"/>
                        <a14:foregroundMark x1="47000" y1="69758" x2="45500" y2="81048"/>
                        <a14:foregroundMark x1="46667" y1="77016" x2="44988" y2="80651"/>
                        <a14:foregroundMark x1="34577" y1="78273" x2="34333" y2="77823"/>
                        <a14:foregroundMark x1="35126" y1="78350" x2="34500" y2="68952"/>
                        <a14:foregroundMark x1="36500" y1="75403" x2="35333" y2="64516"/>
                        <a14:foregroundMark x1="34000" y1="74194" x2="34000" y2="64113"/>
                        <a14:foregroundMark x1="33833" y1="61694" x2="34167" y2="76210"/>
                        <a14:foregroundMark x1="33500" y1="64516" x2="33333" y2="74597"/>
                        <a14:foregroundMark x1="33167" y1="63710" x2="32833" y2="75806"/>
                        <a14:foregroundMark x1="32333" y1="68145" x2="32833" y2="75000"/>
                        <a14:foregroundMark x1="47000" y1="62500" x2="47167" y2="76613"/>
                        <a14:foregroundMark x1="47167" y1="65323" x2="47667" y2="75000"/>
                        <a14:foregroundMark x1="47333" y1="65726" x2="47833" y2="75806"/>
                        <a14:foregroundMark x1="47333" y1="66935" x2="45667" y2="79032"/>
                        <a14:foregroundMark x1="45667" y1="84274" x2="45097" y2="85403"/>
                        <a14:foregroundMark x1="45667" y1="64919" x2="43000" y2="65726"/>
                        <a14:foregroundMark x1="42167" y1="72177" x2="42000" y2="70968"/>
                        <a14:foregroundMark x1="38500" y1="72984" x2="37667" y2="71371"/>
                        <a14:foregroundMark x1="35500" y1="87097" x2="35584" y2="87102"/>
                        <a14:foregroundMark x1="35333" y1="86290" x2="35500" y2="87097"/>
                        <a14:foregroundMark x1="44089" y1="87412" x2="45000" y2="87097"/>
                        <a14:backgroundMark x1="44667" y1="89516" x2="44425" y2="89477"/>
                        <a14:backgroundMark x1="44667" y1="89516" x2="45667" y2="89919"/>
                        <a14:backgroundMark x1="34655" y1="86739" x2="34333" y2="86694"/>
                        <a14:backgroundMark x1="45833" y1="88306" x2="44745" y2="88153"/>
                        <a14:backgroundMark x1="35795" y1="88678" x2="42564" y2="88328"/>
                        <a14:backgroundMark x1="35447" y1="88696" x2="35630" y2="88687"/>
                        <a14:backgroundMark x1="35167" y1="88710" x2="35257" y2="88705"/>
                        <a14:backgroundMark x1="44167" y1="88306" x2="44167" y2="88306"/>
                        <a14:backgroundMark x1="44333" y1="88306" x2="41500" y2="88710"/>
                        <a14:backgroundMark x1="35667" y1="88306" x2="34333" y2="8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535" t="30830" r="51228" b="11269"/>
          <a:stretch/>
        </p:blipFill>
        <p:spPr bwMode="auto">
          <a:xfrm>
            <a:off x="3394744" y="4156713"/>
            <a:ext cx="1209453" cy="167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1391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547 -7.40741E-7 L -0.15039 -0.04005 C -0.13894 -0.04907 -0.12162 -0.05393 -0.10365 -0.05393 C -0.08308 -0.05393 -0.06654 -0.04907 -0.05508 -0.04005 L -0.00013 -7.40741E-7 " pathEditMode="relative" rAng="10800000" ptsTypes="AAAAA">
                                      <p:cBhvr>
                                        <p:cTn id="6" dur="20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73" y="-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>
            <a:extLst>
              <a:ext uri="{FF2B5EF4-FFF2-40B4-BE49-F238E27FC236}">
                <a16:creationId xmlns:a16="http://schemas.microsoft.com/office/drawing/2014/main" id="{AF89E942-6AC9-4064-A16B-EC9D204E7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935" b="85081" l="6167" r="25667">
                        <a14:foregroundMark x1="17833" y1="64516" x2="17833" y2="64516"/>
                        <a14:foregroundMark x1="14167" y1="66129" x2="14167" y2="66129"/>
                        <a14:foregroundMark x1="9333" y1="71774" x2="9333" y2="71774"/>
                        <a14:foregroundMark x1="6333" y1="59274" x2="6333" y2="59274"/>
                        <a14:foregroundMark x1="6667" y1="70565" x2="6667" y2="70565"/>
                        <a14:foregroundMark x1="7833" y1="68145" x2="8500" y2="70565"/>
                        <a14:foregroundMark x1="7667" y1="70565" x2="10500" y2="79839"/>
                        <a14:foregroundMark x1="10167" y1="80645" x2="22667" y2="83468"/>
                        <a14:foregroundMark x1="22667" y1="83468" x2="24000" y2="79032"/>
                        <a14:foregroundMark x1="19333" y1="85081" x2="10167" y2="83468"/>
                        <a14:foregroundMark x1="25333" y1="74597" x2="25667" y2="58468"/>
                        <a14:foregroundMark x1="13667" y1="19758" x2="17000" y2="20161"/>
                        <a14:foregroundMark x1="16000" y1="16935" x2="16667" y2="16935"/>
                        <a14:foregroundMark x1="19333" y1="54032" x2="12333" y2="48387"/>
                        <a14:foregroundMark x1="24000" y1="64919" x2="11667" y2="68145"/>
                        <a14:foregroundMark x1="21500" y1="75806" x2="13667" y2="51613"/>
                        <a14:foregroundMark x1="19000" y1="51613" x2="8833" y2="73387"/>
                        <a14:foregroundMark x1="8833" y1="73387" x2="8833" y2="73387"/>
                        <a14:foregroundMark x1="15833" y1="54032" x2="9833" y2="68145"/>
                        <a14:foregroundMark x1="11833" y1="60081" x2="19500" y2="80242"/>
                        <a14:foregroundMark x1="19500" y1="80242" x2="14667" y2="60081"/>
                        <a14:foregroundMark x1="13333" y1="67742" x2="11667" y2="67742"/>
                        <a14:foregroundMark x1="13333" y1="70968" x2="16167" y2="79435"/>
                        <a14:foregroundMark x1="13333" y1="68952" x2="19667" y2="80645"/>
                        <a14:foregroundMark x1="20667" y1="77823" x2="18667" y2="54032"/>
                        <a14:foregroundMark x1="18667" y1="54032" x2="14000" y2="35484"/>
                        <a14:foregroundMark x1="12667" y1="47177" x2="13333" y2="32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82" t="14245" r="72712" b="10087"/>
          <a:stretch/>
        </p:blipFill>
        <p:spPr bwMode="auto">
          <a:xfrm>
            <a:off x="603284" y="3862461"/>
            <a:ext cx="1442304" cy="2004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Math Examples: Popping off </a:t>
            </a:r>
            <a:r>
              <a:rPr lang="en-US" dirty="0" err="1"/>
              <a:t>callstack</a:t>
            </a:r>
            <a:r>
              <a:rPr lang="en-US" dirty="0"/>
              <a:t> 4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661899D-B871-4443-BEE6-B123FFA87B93}"/>
              </a:ext>
            </a:extLst>
          </p:cNvPr>
          <p:cNvSpPr txBox="1">
            <a:spLocks/>
          </p:cNvSpPr>
          <p:nvPr/>
        </p:nvSpPr>
        <p:spPr>
          <a:xfrm>
            <a:off x="838200" y="2339162"/>
            <a:ext cx="10515600" cy="41396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F9D4CB0F-3B19-4FD0-95C4-DF1601255261}"/>
              </a:ext>
            </a:extLst>
          </p:cNvPr>
          <p:cNvSpPr txBox="1">
            <a:spLocks/>
          </p:cNvSpPr>
          <p:nvPr/>
        </p:nvSpPr>
        <p:spPr>
          <a:xfrm>
            <a:off x="990600" y="1345765"/>
            <a:ext cx="10515600" cy="5388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F46CDF-C67C-4097-9E2B-5DB9657E8FA2}"/>
              </a:ext>
            </a:extLst>
          </p:cNvPr>
          <p:cNvSpPr txBox="1"/>
          <p:nvPr/>
        </p:nvSpPr>
        <p:spPr>
          <a:xfrm>
            <a:off x="1077606" y="1306383"/>
            <a:ext cx="100367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/>
              <a:t>n! / factorial(n) = product of all positive integers &lt;= 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6">
                <a:extLst>
                  <a:ext uri="{FF2B5EF4-FFF2-40B4-BE49-F238E27FC236}">
                    <a16:creationId xmlns:a16="http://schemas.microsoft.com/office/drawing/2014/main" id="{650212FB-C9F4-41FE-9823-E4AC36081C6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43000" y="2339163"/>
                <a:ext cx="10515600" cy="88221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0" dirty="0"/>
                  <a:t>Reminder, recursive approach: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!=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∗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!</m:t>
                    </m:r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Let’s trace through with a simple example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3" name="Content Placeholder 6">
                <a:extLst>
                  <a:ext uri="{FF2B5EF4-FFF2-40B4-BE49-F238E27FC236}">
                    <a16:creationId xmlns:a16="http://schemas.microsoft.com/office/drawing/2014/main" id="{650212FB-C9F4-41FE-9823-E4AC36081C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2339163"/>
                <a:ext cx="10515600" cy="882210"/>
              </a:xfrm>
              <a:prstGeom prst="rect">
                <a:avLst/>
              </a:prstGeom>
              <a:blipFill>
                <a:blip r:embed="rId4"/>
                <a:stretch>
                  <a:fillRect l="-1086" t="-11429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2" descr="3rd russian nesting doll now corresponds to 2! = 2 * 1 = 2">
            <a:extLst>
              <a:ext uri="{FF2B5EF4-FFF2-40B4-BE49-F238E27FC236}">
                <a16:creationId xmlns:a16="http://schemas.microsoft.com/office/drawing/2014/main" id="{19DFDBB6-3164-43ED-AABD-A93F3DFED0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9516" b="85484" l="53167" r="67000">
                        <a14:foregroundMark x1="59500" y1="41935" x2="62167" y2="41532"/>
                        <a14:foregroundMark x1="56333" y1="73790" x2="58000" y2="78226"/>
                        <a14:foregroundMark x1="57000" y1="70161" x2="60000" y2="76613"/>
                        <a14:foregroundMark x1="59333" y1="68548" x2="63667" y2="74194"/>
                        <a14:foregroundMark x1="63167" y1="67742" x2="64333" y2="79435"/>
                        <a14:foregroundMark x1="65667" y1="70161" x2="65333" y2="81048"/>
                        <a14:foregroundMark x1="55000" y1="71371" x2="59833" y2="83871"/>
                        <a14:foregroundMark x1="54667" y1="69758" x2="58333" y2="83468"/>
                        <a14:foregroundMark x1="54333" y1="75403" x2="57333" y2="85484"/>
                        <a14:foregroundMark x1="55167" y1="78226" x2="58667" y2="84677"/>
                        <a14:foregroundMark x1="58000" y1="85081" x2="66333" y2="82258"/>
                        <a14:foregroundMark x1="61667" y1="86290" x2="66028" y2="68154"/>
                        <a14:foregroundMark x1="53667" y1="76210" x2="53984" y2="69677"/>
                        <a14:foregroundMark x1="53397" y1="70025" x2="53667" y2="74597"/>
                        <a14:foregroundMark x1="65833" y1="68952" x2="64333" y2="76210"/>
                        <a14:foregroundMark x1="55000" y1="69758" x2="58000" y2="77419"/>
                        <a14:foregroundMark x1="57167" y1="71371" x2="59333" y2="78629"/>
                        <a14:foregroundMark x1="63333" y1="72984" x2="65833" y2="77823"/>
                        <a14:foregroundMark x1="65833" y1="71371" x2="65500" y2="74597"/>
                        <a14:foregroundMark x1="62333" y1="50000" x2="62000" y2="56452"/>
                        <a14:foregroundMark x1="59667" y1="39516" x2="61667" y2="39516"/>
                        <a14:foregroundMark x1="53667" y1="68548" x2="53667" y2="72581"/>
                        <a14:backgroundMark x1="66833" y1="61290" x2="67833" y2="66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829" t="37213" r="31740" b="11466"/>
          <a:stretch/>
        </p:blipFill>
        <p:spPr bwMode="auto">
          <a:xfrm>
            <a:off x="6016624" y="4462845"/>
            <a:ext cx="988883" cy="1359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8E35E1D-E83F-4EAF-B1D6-DB04D59BF4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/>
              <p:nvPr/>
            </p:nvSpPr>
            <p:spPr>
              <a:xfrm>
                <a:off x="414905" y="5900111"/>
                <a:ext cx="192520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!=4∗3!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8E35E1D-E83F-4EAF-B1D6-DB04D59BF4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905" y="5900111"/>
                <a:ext cx="1925207" cy="4924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0BAFDF7-1AE3-47AC-B182-A3BD14D03E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/>
              <p:nvPr/>
            </p:nvSpPr>
            <p:spPr>
              <a:xfrm>
                <a:off x="5554495" y="5922207"/>
                <a:ext cx="180818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!=2∗1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0BAFDF7-1AE3-47AC-B182-A3BD14D03E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4495" y="5922207"/>
                <a:ext cx="1808187" cy="4924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4E1D68D-2941-47D0-86F1-5178A213C9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/>
              <p:nvPr/>
            </p:nvSpPr>
            <p:spPr>
              <a:xfrm>
                <a:off x="2984700" y="5898784"/>
                <a:ext cx="192520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!=3∗2!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4E1D68D-2941-47D0-86F1-5178A213C9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4700" y="5898784"/>
                <a:ext cx="1925207" cy="49244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2">
            <a:extLst>
              <a:ext uri="{FF2B5EF4-FFF2-40B4-BE49-F238E27FC236}">
                <a16:creationId xmlns:a16="http://schemas.microsoft.com/office/drawing/2014/main" id="{2ADBDFDA-9C7F-4C14-84AF-ED76DF8381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3065" b="87903" l="32167" r="47667">
                        <a14:foregroundMark x1="38333" y1="35484" x2="38333" y2="35484"/>
                        <a14:foregroundMark x1="39333" y1="34274" x2="40167" y2="33065"/>
                        <a14:foregroundMark x1="36500" y1="60887" x2="37787" y2="78723"/>
                        <a14:foregroundMark x1="38764" y1="78860" x2="39667" y2="63306"/>
                        <a14:foregroundMark x1="36833" y1="77419" x2="40333" y2="67339"/>
                        <a14:foregroundMark x1="42333" y1="68548" x2="44833" y2="68548"/>
                        <a14:foregroundMark x1="43167" y1="65726" x2="45167" y2="75806"/>
                        <a14:foregroundMark x1="41167" y1="76210" x2="45833" y2="74194"/>
                        <a14:foregroundMark x1="45139" y1="79601" x2="46833" y2="71774"/>
                        <a14:foregroundMark x1="47000" y1="69758" x2="45500" y2="81048"/>
                        <a14:foregroundMark x1="46667" y1="77016" x2="44988" y2="80651"/>
                        <a14:foregroundMark x1="34577" y1="78273" x2="34333" y2="77823"/>
                        <a14:foregroundMark x1="35126" y1="78350" x2="34500" y2="68952"/>
                        <a14:foregroundMark x1="36500" y1="75403" x2="35333" y2="64516"/>
                        <a14:foregroundMark x1="34000" y1="74194" x2="34000" y2="64113"/>
                        <a14:foregroundMark x1="33833" y1="61694" x2="34167" y2="76210"/>
                        <a14:foregroundMark x1="33500" y1="64516" x2="33333" y2="74597"/>
                        <a14:foregroundMark x1="33167" y1="63710" x2="32833" y2="75806"/>
                        <a14:foregroundMark x1="32333" y1="68145" x2="32833" y2="75000"/>
                        <a14:foregroundMark x1="47000" y1="62500" x2="47167" y2="76613"/>
                        <a14:foregroundMark x1="47167" y1="65323" x2="47667" y2="75000"/>
                        <a14:foregroundMark x1="47333" y1="65726" x2="47833" y2="75806"/>
                        <a14:foregroundMark x1="47333" y1="66935" x2="45667" y2="79032"/>
                        <a14:foregroundMark x1="45667" y1="84274" x2="45097" y2="85403"/>
                        <a14:foregroundMark x1="45667" y1="64919" x2="43000" y2="65726"/>
                        <a14:foregroundMark x1="42167" y1="72177" x2="42000" y2="70968"/>
                        <a14:foregroundMark x1="38500" y1="72984" x2="37667" y2="71371"/>
                        <a14:foregroundMark x1="35500" y1="87097" x2="35584" y2="87102"/>
                        <a14:foregroundMark x1="35333" y1="86290" x2="35500" y2="87097"/>
                        <a14:foregroundMark x1="44089" y1="87412" x2="45000" y2="87097"/>
                        <a14:backgroundMark x1="44667" y1="89516" x2="44425" y2="89477"/>
                        <a14:backgroundMark x1="44667" y1="89516" x2="45667" y2="89919"/>
                        <a14:backgroundMark x1="34655" y1="86739" x2="34333" y2="86694"/>
                        <a14:backgroundMark x1="45833" y1="88306" x2="44745" y2="88153"/>
                        <a14:backgroundMark x1="35795" y1="88678" x2="42564" y2="88328"/>
                        <a14:backgroundMark x1="35447" y1="88696" x2="35630" y2="88687"/>
                        <a14:backgroundMark x1="35167" y1="88710" x2="35257" y2="88705"/>
                        <a14:backgroundMark x1="44167" y1="88306" x2="44167" y2="88306"/>
                        <a14:backgroundMark x1="44333" y1="88306" x2="41500" y2="88710"/>
                        <a14:backgroundMark x1="35667" y1="88306" x2="34333" y2="8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535" t="30830" r="51228" b="11269"/>
          <a:stretch/>
        </p:blipFill>
        <p:spPr bwMode="auto">
          <a:xfrm>
            <a:off x="3394744" y="4156713"/>
            <a:ext cx="1209453" cy="167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59775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>
            <a:extLst>
              <a:ext uri="{FF2B5EF4-FFF2-40B4-BE49-F238E27FC236}">
                <a16:creationId xmlns:a16="http://schemas.microsoft.com/office/drawing/2014/main" id="{AF89E942-6AC9-4064-A16B-EC9D204E7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935" b="85081" l="6167" r="25667">
                        <a14:foregroundMark x1="17833" y1="64516" x2="17833" y2="64516"/>
                        <a14:foregroundMark x1="14167" y1="66129" x2="14167" y2="66129"/>
                        <a14:foregroundMark x1="9333" y1="71774" x2="9333" y2="71774"/>
                        <a14:foregroundMark x1="6333" y1="59274" x2="6333" y2="59274"/>
                        <a14:foregroundMark x1="6667" y1="70565" x2="6667" y2="70565"/>
                        <a14:foregroundMark x1="7833" y1="68145" x2="8500" y2="70565"/>
                        <a14:foregroundMark x1="7667" y1="70565" x2="10500" y2="79839"/>
                        <a14:foregroundMark x1="10167" y1="80645" x2="22667" y2="83468"/>
                        <a14:foregroundMark x1="22667" y1="83468" x2="24000" y2="79032"/>
                        <a14:foregroundMark x1="19333" y1="85081" x2="10167" y2="83468"/>
                        <a14:foregroundMark x1="25333" y1="74597" x2="25667" y2="58468"/>
                        <a14:foregroundMark x1="13667" y1="19758" x2="17000" y2="20161"/>
                        <a14:foregroundMark x1="16000" y1="16935" x2="16667" y2="16935"/>
                        <a14:foregroundMark x1="19333" y1="54032" x2="12333" y2="48387"/>
                        <a14:foregroundMark x1="24000" y1="64919" x2="11667" y2="68145"/>
                        <a14:foregroundMark x1="21500" y1="75806" x2="13667" y2="51613"/>
                        <a14:foregroundMark x1="19000" y1="51613" x2="8833" y2="73387"/>
                        <a14:foregroundMark x1="8833" y1="73387" x2="8833" y2="73387"/>
                        <a14:foregroundMark x1="15833" y1="54032" x2="9833" y2="68145"/>
                        <a14:foregroundMark x1="11833" y1="60081" x2="19500" y2="80242"/>
                        <a14:foregroundMark x1="19500" y1="80242" x2="14667" y2="60081"/>
                        <a14:foregroundMark x1="13333" y1="67742" x2="11667" y2="67742"/>
                        <a14:foregroundMark x1="13333" y1="70968" x2="16167" y2="79435"/>
                        <a14:foregroundMark x1="13333" y1="68952" x2="19667" y2="80645"/>
                        <a14:foregroundMark x1="20667" y1="77823" x2="18667" y2="54032"/>
                        <a14:foregroundMark x1="18667" y1="54032" x2="14000" y2="35484"/>
                        <a14:foregroundMark x1="12667" y1="47177" x2="13333" y2="32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82" t="14245" r="72712" b="10087"/>
          <a:stretch/>
        </p:blipFill>
        <p:spPr bwMode="auto">
          <a:xfrm>
            <a:off x="603284" y="3862461"/>
            <a:ext cx="1442304" cy="2004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Math Examples: Popping off </a:t>
            </a:r>
            <a:r>
              <a:rPr lang="en-US" dirty="0" err="1"/>
              <a:t>callstack</a:t>
            </a:r>
            <a:r>
              <a:rPr lang="en-US" dirty="0"/>
              <a:t> 5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661899D-B871-4443-BEE6-B123FFA87B93}"/>
              </a:ext>
            </a:extLst>
          </p:cNvPr>
          <p:cNvSpPr txBox="1">
            <a:spLocks/>
          </p:cNvSpPr>
          <p:nvPr/>
        </p:nvSpPr>
        <p:spPr>
          <a:xfrm>
            <a:off x="838200" y="2339162"/>
            <a:ext cx="10515600" cy="41396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F9D4CB0F-3B19-4FD0-95C4-DF1601255261}"/>
              </a:ext>
            </a:extLst>
          </p:cNvPr>
          <p:cNvSpPr txBox="1">
            <a:spLocks/>
          </p:cNvSpPr>
          <p:nvPr/>
        </p:nvSpPr>
        <p:spPr>
          <a:xfrm>
            <a:off x="990600" y="1345765"/>
            <a:ext cx="10515600" cy="5388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F46CDF-C67C-4097-9E2B-5DB9657E8FA2}"/>
              </a:ext>
            </a:extLst>
          </p:cNvPr>
          <p:cNvSpPr txBox="1"/>
          <p:nvPr/>
        </p:nvSpPr>
        <p:spPr>
          <a:xfrm>
            <a:off x="1077606" y="1306383"/>
            <a:ext cx="100367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/>
              <a:t>n! / factorial(n) = product of all positive integers &lt;= 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6">
                <a:extLst>
                  <a:ext uri="{FF2B5EF4-FFF2-40B4-BE49-F238E27FC236}">
                    <a16:creationId xmlns:a16="http://schemas.microsoft.com/office/drawing/2014/main" id="{650212FB-C9F4-41FE-9823-E4AC36081C6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43000" y="2339163"/>
                <a:ext cx="10515600" cy="88221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0" dirty="0"/>
                  <a:t>Reminder, recursive approach: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!=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∗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!</m:t>
                    </m:r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Let’s trace through with a simple example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3" name="Content Placeholder 6">
                <a:extLst>
                  <a:ext uri="{FF2B5EF4-FFF2-40B4-BE49-F238E27FC236}">
                    <a16:creationId xmlns:a16="http://schemas.microsoft.com/office/drawing/2014/main" id="{650212FB-C9F4-41FE-9823-E4AC36081C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2339163"/>
                <a:ext cx="10515600" cy="882210"/>
              </a:xfrm>
              <a:prstGeom prst="rect">
                <a:avLst/>
              </a:prstGeom>
              <a:blipFill>
                <a:blip r:embed="rId4"/>
                <a:stretch>
                  <a:fillRect l="-1086" t="-11429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2" descr="3rd russian nesting doll nestles inside of the 2nd russian nesting doll, showing that 3! = 3 * 2! = 3 * 2 = 6">
            <a:extLst>
              <a:ext uri="{FF2B5EF4-FFF2-40B4-BE49-F238E27FC236}">
                <a16:creationId xmlns:a16="http://schemas.microsoft.com/office/drawing/2014/main" id="{19DFDBB6-3164-43ED-AABD-A93F3DFED0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9516" b="85484" l="53167" r="67000">
                        <a14:foregroundMark x1="59500" y1="41935" x2="62167" y2="41532"/>
                        <a14:foregroundMark x1="56333" y1="73790" x2="58000" y2="78226"/>
                        <a14:foregroundMark x1="57000" y1="70161" x2="60000" y2="76613"/>
                        <a14:foregroundMark x1="59333" y1="68548" x2="63667" y2="74194"/>
                        <a14:foregroundMark x1="63167" y1="67742" x2="64333" y2="79435"/>
                        <a14:foregroundMark x1="65667" y1="70161" x2="65333" y2="81048"/>
                        <a14:foregroundMark x1="55000" y1="71371" x2="59833" y2="83871"/>
                        <a14:foregroundMark x1="54667" y1="69758" x2="58333" y2="83468"/>
                        <a14:foregroundMark x1="54333" y1="75403" x2="57333" y2="85484"/>
                        <a14:foregroundMark x1="55167" y1="78226" x2="58667" y2="84677"/>
                        <a14:foregroundMark x1="58000" y1="85081" x2="66333" y2="82258"/>
                        <a14:foregroundMark x1="61667" y1="86290" x2="66028" y2="68154"/>
                        <a14:foregroundMark x1="53667" y1="76210" x2="53984" y2="69677"/>
                        <a14:foregroundMark x1="53397" y1="70025" x2="53667" y2="74597"/>
                        <a14:foregroundMark x1="65833" y1="68952" x2="64333" y2="76210"/>
                        <a14:foregroundMark x1="55000" y1="69758" x2="58000" y2="77419"/>
                        <a14:foregroundMark x1="57167" y1="71371" x2="59333" y2="78629"/>
                        <a14:foregroundMark x1="63333" y1="72984" x2="65833" y2="77823"/>
                        <a14:foregroundMark x1="65833" y1="71371" x2="65500" y2="74597"/>
                        <a14:foregroundMark x1="62333" y1="50000" x2="62000" y2="56452"/>
                        <a14:foregroundMark x1="59667" y1="39516" x2="61667" y2="39516"/>
                        <a14:foregroundMark x1="53667" y1="68548" x2="53667" y2="72581"/>
                        <a14:backgroundMark x1="66833" y1="61290" x2="67833" y2="661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829" t="37213" r="31740" b="11466"/>
          <a:stretch/>
        </p:blipFill>
        <p:spPr bwMode="auto">
          <a:xfrm>
            <a:off x="6016624" y="4462845"/>
            <a:ext cx="988883" cy="1359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8E35E1D-E83F-4EAF-B1D6-DB04D59BF4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/>
              <p:nvPr/>
            </p:nvSpPr>
            <p:spPr>
              <a:xfrm>
                <a:off x="414905" y="5900111"/>
                <a:ext cx="192520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!=4∗3!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8E35E1D-E83F-4EAF-B1D6-DB04D59BF4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905" y="5900111"/>
                <a:ext cx="1925207" cy="4924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0BAFDF7-1AE3-47AC-B182-A3BD14D03E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/>
              <p:nvPr/>
            </p:nvSpPr>
            <p:spPr>
              <a:xfrm>
                <a:off x="5911349" y="5922207"/>
                <a:ext cx="119943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!=2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0BAFDF7-1AE3-47AC-B182-A3BD14D03E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1349" y="5922207"/>
                <a:ext cx="1199431" cy="4924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4E1D68D-2941-47D0-86F1-5178A213C9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/>
              <p:nvPr/>
            </p:nvSpPr>
            <p:spPr>
              <a:xfrm>
                <a:off x="2984700" y="5898784"/>
                <a:ext cx="192520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!=3∗2!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4E1D68D-2941-47D0-86F1-5178A213C9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4700" y="5898784"/>
                <a:ext cx="1925207" cy="49244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2">
            <a:extLst>
              <a:ext uri="{FF2B5EF4-FFF2-40B4-BE49-F238E27FC236}">
                <a16:creationId xmlns:a16="http://schemas.microsoft.com/office/drawing/2014/main" id="{BEE485A6-9212-47AB-ABEC-8AAE15CDD0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3065" b="87903" l="32167" r="47667">
                        <a14:foregroundMark x1="38333" y1="35484" x2="38333" y2="35484"/>
                        <a14:foregroundMark x1="39333" y1="34274" x2="40167" y2="33065"/>
                        <a14:foregroundMark x1="36500" y1="60887" x2="37787" y2="78723"/>
                        <a14:foregroundMark x1="38764" y1="78860" x2="39667" y2="63306"/>
                        <a14:foregroundMark x1="36833" y1="77419" x2="40333" y2="67339"/>
                        <a14:foregroundMark x1="42333" y1="68548" x2="44833" y2="68548"/>
                        <a14:foregroundMark x1="43167" y1="65726" x2="45167" y2="75806"/>
                        <a14:foregroundMark x1="41167" y1="76210" x2="45833" y2="74194"/>
                        <a14:foregroundMark x1="45139" y1="79601" x2="46833" y2="71774"/>
                        <a14:foregroundMark x1="47000" y1="69758" x2="45500" y2="81048"/>
                        <a14:foregroundMark x1="46667" y1="77016" x2="44988" y2="80651"/>
                        <a14:foregroundMark x1="34577" y1="78273" x2="34333" y2="77823"/>
                        <a14:foregroundMark x1="35126" y1="78350" x2="34500" y2="68952"/>
                        <a14:foregroundMark x1="36500" y1="75403" x2="35333" y2="64516"/>
                        <a14:foregroundMark x1="34000" y1="74194" x2="34000" y2="64113"/>
                        <a14:foregroundMark x1="33833" y1="61694" x2="34167" y2="76210"/>
                        <a14:foregroundMark x1="33500" y1="64516" x2="33333" y2="74597"/>
                        <a14:foregroundMark x1="33167" y1="63710" x2="32833" y2="75806"/>
                        <a14:foregroundMark x1="32333" y1="68145" x2="32833" y2="75000"/>
                        <a14:foregroundMark x1="47000" y1="62500" x2="47167" y2="76613"/>
                        <a14:foregroundMark x1="47167" y1="65323" x2="47667" y2="75000"/>
                        <a14:foregroundMark x1="47333" y1="65726" x2="47833" y2="75806"/>
                        <a14:foregroundMark x1="47333" y1="66935" x2="45667" y2="79032"/>
                        <a14:foregroundMark x1="45667" y1="84274" x2="45097" y2="85403"/>
                        <a14:foregroundMark x1="45667" y1="64919" x2="43000" y2="65726"/>
                        <a14:foregroundMark x1="42167" y1="72177" x2="42000" y2="70968"/>
                        <a14:foregroundMark x1="38500" y1="72984" x2="37667" y2="71371"/>
                        <a14:foregroundMark x1="35500" y1="87097" x2="35584" y2="87102"/>
                        <a14:foregroundMark x1="35333" y1="86290" x2="35500" y2="87097"/>
                        <a14:foregroundMark x1="44089" y1="87412" x2="45000" y2="87097"/>
                        <a14:backgroundMark x1="44667" y1="89516" x2="44425" y2="89477"/>
                        <a14:backgroundMark x1="44667" y1="89516" x2="45667" y2="89919"/>
                        <a14:backgroundMark x1="34655" y1="86739" x2="34333" y2="86694"/>
                        <a14:backgroundMark x1="45833" y1="88306" x2="44745" y2="88153"/>
                        <a14:backgroundMark x1="35795" y1="88678" x2="42564" y2="88328"/>
                        <a14:backgroundMark x1="35447" y1="88696" x2="35630" y2="88687"/>
                        <a14:backgroundMark x1="35167" y1="88710" x2="35257" y2="88705"/>
                        <a14:backgroundMark x1="44167" y1="88306" x2="44167" y2="88306"/>
                        <a14:backgroundMark x1="44333" y1="88306" x2="41500" y2="88710"/>
                        <a14:backgroundMark x1="35667" y1="88306" x2="34333" y2="8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535" t="30830" r="51228" b="11269"/>
          <a:stretch/>
        </p:blipFill>
        <p:spPr bwMode="auto">
          <a:xfrm>
            <a:off x="3394744" y="4156713"/>
            <a:ext cx="1209453" cy="167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75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328 1.48148E-6 L -0.15599 -0.04005 C -0.14414 -0.04908 -0.1263 -0.05394 -0.10742 -0.05394 C -0.08619 -0.05394 -0.06901 -0.04908 -0.05716 -0.04005 L -4.375E-6 1.48148E-6 " pathEditMode="relative" rAng="10800000" ptsTypes="AAAAA">
                                      <p:cBhvr>
                                        <p:cTn id="6" dur="20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64" y="-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>
            <a:extLst>
              <a:ext uri="{FF2B5EF4-FFF2-40B4-BE49-F238E27FC236}">
                <a16:creationId xmlns:a16="http://schemas.microsoft.com/office/drawing/2014/main" id="{AF89E942-6AC9-4064-A16B-EC9D204E7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935" b="85081" l="6167" r="25667">
                        <a14:foregroundMark x1="17833" y1="64516" x2="17833" y2="64516"/>
                        <a14:foregroundMark x1="14167" y1="66129" x2="14167" y2="66129"/>
                        <a14:foregroundMark x1="9333" y1="71774" x2="9333" y2="71774"/>
                        <a14:foregroundMark x1="6333" y1="59274" x2="6333" y2="59274"/>
                        <a14:foregroundMark x1="6667" y1="70565" x2="6667" y2="70565"/>
                        <a14:foregroundMark x1="7833" y1="68145" x2="8500" y2="70565"/>
                        <a14:foregroundMark x1="7667" y1="70565" x2="10500" y2="79839"/>
                        <a14:foregroundMark x1="10167" y1="80645" x2="22667" y2="83468"/>
                        <a14:foregroundMark x1="22667" y1="83468" x2="24000" y2="79032"/>
                        <a14:foregroundMark x1="19333" y1="85081" x2="10167" y2="83468"/>
                        <a14:foregroundMark x1="25333" y1="74597" x2="25667" y2="58468"/>
                        <a14:foregroundMark x1="13667" y1="19758" x2="17000" y2="20161"/>
                        <a14:foregroundMark x1="16000" y1="16935" x2="16667" y2="16935"/>
                        <a14:foregroundMark x1="19333" y1="54032" x2="12333" y2="48387"/>
                        <a14:foregroundMark x1="24000" y1="64919" x2="11667" y2="68145"/>
                        <a14:foregroundMark x1="21500" y1="75806" x2="13667" y2="51613"/>
                        <a14:foregroundMark x1="19000" y1="51613" x2="8833" y2="73387"/>
                        <a14:foregroundMark x1="8833" y1="73387" x2="8833" y2="73387"/>
                        <a14:foregroundMark x1="15833" y1="54032" x2="9833" y2="68145"/>
                        <a14:foregroundMark x1="11833" y1="60081" x2="19500" y2="80242"/>
                        <a14:foregroundMark x1="19500" y1="80242" x2="14667" y2="60081"/>
                        <a14:foregroundMark x1="13333" y1="67742" x2="11667" y2="67742"/>
                        <a14:foregroundMark x1="13333" y1="70968" x2="16167" y2="79435"/>
                        <a14:foregroundMark x1="13333" y1="68952" x2="19667" y2="80645"/>
                        <a14:foregroundMark x1="20667" y1="77823" x2="18667" y2="54032"/>
                        <a14:foregroundMark x1="18667" y1="54032" x2="14000" y2="35484"/>
                        <a14:foregroundMark x1="12667" y1="47177" x2="13333" y2="32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82" t="14245" r="72712" b="10087"/>
          <a:stretch/>
        </p:blipFill>
        <p:spPr bwMode="auto">
          <a:xfrm>
            <a:off x="603284" y="3862461"/>
            <a:ext cx="1442304" cy="2004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Math Examples: Popping off </a:t>
            </a:r>
            <a:r>
              <a:rPr lang="en-US" dirty="0" err="1"/>
              <a:t>callstack</a:t>
            </a:r>
            <a:r>
              <a:rPr lang="en-US" dirty="0"/>
              <a:t> 6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661899D-B871-4443-BEE6-B123FFA87B93}"/>
              </a:ext>
            </a:extLst>
          </p:cNvPr>
          <p:cNvSpPr txBox="1">
            <a:spLocks/>
          </p:cNvSpPr>
          <p:nvPr/>
        </p:nvSpPr>
        <p:spPr>
          <a:xfrm>
            <a:off x="838200" y="2339162"/>
            <a:ext cx="10515600" cy="41396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F9D4CB0F-3B19-4FD0-95C4-DF1601255261}"/>
              </a:ext>
            </a:extLst>
          </p:cNvPr>
          <p:cNvSpPr txBox="1">
            <a:spLocks/>
          </p:cNvSpPr>
          <p:nvPr/>
        </p:nvSpPr>
        <p:spPr>
          <a:xfrm>
            <a:off x="990600" y="1345765"/>
            <a:ext cx="10515600" cy="5388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F46CDF-C67C-4097-9E2B-5DB9657E8FA2}"/>
              </a:ext>
            </a:extLst>
          </p:cNvPr>
          <p:cNvSpPr txBox="1"/>
          <p:nvPr/>
        </p:nvSpPr>
        <p:spPr>
          <a:xfrm>
            <a:off x="1077606" y="1306383"/>
            <a:ext cx="100367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/>
              <a:t>n! / factorial(n) = product of all positive integers &lt;= 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6">
                <a:extLst>
                  <a:ext uri="{FF2B5EF4-FFF2-40B4-BE49-F238E27FC236}">
                    <a16:creationId xmlns:a16="http://schemas.microsoft.com/office/drawing/2014/main" id="{650212FB-C9F4-41FE-9823-E4AC36081C6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43000" y="2339163"/>
                <a:ext cx="10515600" cy="88221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0" dirty="0"/>
                  <a:t>Reminder, recursive approach: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!=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∗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!</m:t>
                    </m:r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Let’s trace through with a simple example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3" name="Content Placeholder 6">
                <a:extLst>
                  <a:ext uri="{FF2B5EF4-FFF2-40B4-BE49-F238E27FC236}">
                    <a16:creationId xmlns:a16="http://schemas.microsoft.com/office/drawing/2014/main" id="{650212FB-C9F4-41FE-9823-E4AC36081C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2339163"/>
                <a:ext cx="10515600" cy="882210"/>
              </a:xfrm>
              <a:prstGeom prst="rect">
                <a:avLst/>
              </a:prstGeom>
              <a:blipFill>
                <a:blip r:embed="rId4"/>
                <a:stretch>
                  <a:fillRect l="-1086" t="-11429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8E35E1D-E83F-4EAF-B1D6-DB04D59BF4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/>
              <p:nvPr/>
            </p:nvSpPr>
            <p:spPr>
              <a:xfrm>
                <a:off x="414905" y="5900111"/>
                <a:ext cx="192520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!=4∗3!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8E35E1D-E83F-4EAF-B1D6-DB04D59BF4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905" y="5900111"/>
                <a:ext cx="1925207" cy="4924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4E1D68D-2941-47D0-86F1-5178A213C9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/>
              <p:nvPr/>
            </p:nvSpPr>
            <p:spPr>
              <a:xfrm>
                <a:off x="2984700" y="5898784"/>
                <a:ext cx="180818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!=3∗2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4E1D68D-2941-47D0-86F1-5178A213C9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4700" y="5898784"/>
                <a:ext cx="1808187" cy="4924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2" descr="2nd russian nesting doll now corresponds to 3! = 3 * 2 = 6">
            <a:extLst>
              <a:ext uri="{FF2B5EF4-FFF2-40B4-BE49-F238E27FC236}">
                <a16:creationId xmlns:a16="http://schemas.microsoft.com/office/drawing/2014/main" id="{6D240E31-40AE-4E4B-A026-D471A6C6490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3065" b="87903" l="32167" r="47667">
                        <a14:foregroundMark x1="38333" y1="35484" x2="38333" y2="35484"/>
                        <a14:foregroundMark x1="39333" y1="34274" x2="40167" y2="33065"/>
                        <a14:foregroundMark x1="36500" y1="60887" x2="37787" y2="78723"/>
                        <a14:foregroundMark x1="38764" y1="78860" x2="39667" y2="63306"/>
                        <a14:foregroundMark x1="36833" y1="77419" x2="40333" y2="67339"/>
                        <a14:foregroundMark x1="42333" y1="68548" x2="44833" y2="68548"/>
                        <a14:foregroundMark x1="43167" y1="65726" x2="45167" y2="75806"/>
                        <a14:foregroundMark x1="41167" y1="76210" x2="45833" y2="74194"/>
                        <a14:foregroundMark x1="45139" y1="79601" x2="46833" y2="71774"/>
                        <a14:foregroundMark x1="47000" y1="69758" x2="45500" y2="81048"/>
                        <a14:foregroundMark x1="46667" y1="77016" x2="44988" y2="80651"/>
                        <a14:foregroundMark x1="34577" y1="78273" x2="34333" y2="77823"/>
                        <a14:foregroundMark x1="35126" y1="78350" x2="34500" y2="68952"/>
                        <a14:foregroundMark x1="36500" y1="75403" x2="35333" y2="64516"/>
                        <a14:foregroundMark x1="34000" y1="74194" x2="34000" y2="64113"/>
                        <a14:foregroundMark x1="33833" y1="61694" x2="34167" y2="76210"/>
                        <a14:foregroundMark x1="33500" y1="64516" x2="33333" y2="74597"/>
                        <a14:foregroundMark x1="33167" y1="63710" x2="32833" y2="75806"/>
                        <a14:foregroundMark x1="32333" y1="68145" x2="32833" y2="75000"/>
                        <a14:foregroundMark x1="47000" y1="62500" x2="47167" y2="76613"/>
                        <a14:foregroundMark x1="47167" y1="65323" x2="47667" y2="75000"/>
                        <a14:foregroundMark x1="47333" y1="65726" x2="47833" y2="75806"/>
                        <a14:foregroundMark x1="47333" y1="66935" x2="45667" y2="79032"/>
                        <a14:foregroundMark x1="45667" y1="84274" x2="45097" y2="85403"/>
                        <a14:foregroundMark x1="45667" y1="64919" x2="43000" y2="65726"/>
                        <a14:foregroundMark x1="42167" y1="72177" x2="42000" y2="70968"/>
                        <a14:foregroundMark x1="38500" y1="72984" x2="37667" y2="71371"/>
                        <a14:foregroundMark x1="35500" y1="87097" x2="35584" y2="87102"/>
                        <a14:foregroundMark x1="35333" y1="86290" x2="35500" y2="87097"/>
                        <a14:foregroundMark x1="44089" y1="87412" x2="45000" y2="87097"/>
                        <a14:backgroundMark x1="44667" y1="89516" x2="44425" y2="89477"/>
                        <a14:backgroundMark x1="44667" y1="89516" x2="45667" y2="89919"/>
                        <a14:backgroundMark x1="34655" y1="86739" x2="34333" y2="86694"/>
                        <a14:backgroundMark x1="45833" y1="88306" x2="44745" y2="88153"/>
                        <a14:backgroundMark x1="35795" y1="88678" x2="42564" y2="88328"/>
                        <a14:backgroundMark x1="35447" y1="88696" x2="35630" y2="88687"/>
                        <a14:backgroundMark x1="35167" y1="88710" x2="35257" y2="88705"/>
                        <a14:backgroundMark x1="44167" y1="88306" x2="44167" y2="88306"/>
                        <a14:backgroundMark x1="44333" y1="88306" x2="41500" y2="88710"/>
                        <a14:backgroundMark x1="35667" y1="88306" x2="34333" y2="8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535" t="30830" r="51228" b="11269"/>
          <a:stretch/>
        </p:blipFill>
        <p:spPr bwMode="auto">
          <a:xfrm>
            <a:off x="3284066" y="4215078"/>
            <a:ext cx="1209453" cy="167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66975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Math Examples: Popping off </a:t>
            </a:r>
            <a:r>
              <a:rPr lang="en-US" dirty="0" err="1"/>
              <a:t>callstack</a:t>
            </a:r>
            <a:r>
              <a:rPr lang="en-US" dirty="0"/>
              <a:t> 7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661899D-B871-4443-BEE6-B123FFA87B93}"/>
              </a:ext>
            </a:extLst>
          </p:cNvPr>
          <p:cNvSpPr txBox="1">
            <a:spLocks/>
          </p:cNvSpPr>
          <p:nvPr/>
        </p:nvSpPr>
        <p:spPr>
          <a:xfrm>
            <a:off x="838200" y="2339162"/>
            <a:ext cx="10515600" cy="41396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F9D4CB0F-3B19-4FD0-95C4-DF1601255261}"/>
              </a:ext>
            </a:extLst>
          </p:cNvPr>
          <p:cNvSpPr txBox="1">
            <a:spLocks/>
          </p:cNvSpPr>
          <p:nvPr/>
        </p:nvSpPr>
        <p:spPr>
          <a:xfrm>
            <a:off x="990600" y="1345765"/>
            <a:ext cx="10515600" cy="5388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F46CDF-C67C-4097-9E2B-5DB9657E8FA2}"/>
              </a:ext>
            </a:extLst>
          </p:cNvPr>
          <p:cNvSpPr txBox="1"/>
          <p:nvPr/>
        </p:nvSpPr>
        <p:spPr>
          <a:xfrm>
            <a:off x="1077606" y="1306383"/>
            <a:ext cx="100367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/>
              <a:t>n! / factorial(n) = product of all positive integers &lt;= 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6">
                <a:extLst>
                  <a:ext uri="{FF2B5EF4-FFF2-40B4-BE49-F238E27FC236}">
                    <a16:creationId xmlns:a16="http://schemas.microsoft.com/office/drawing/2014/main" id="{650212FB-C9F4-41FE-9823-E4AC36081C6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43000" y="2339163"/>
                <a:ext cx="10515600" cy="88221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0" dirty="0"/>
                  <a:t>Reminder, recursive approach: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!=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∗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!</m:t>
                    </m:r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Let’s trace through with a simple example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3" name="Content Placeholder 6">
                <a:extLst>
                  <a:ext uri="{FF2B5EF4-FFF2-40B4-BE49-F238E27FC236}">
                    <a16:creationId xmlns:a16="http://schemas.microsoft.com/office/drawing/2014/main" id="{650212FB-C9F4-41FE-9823-E4AC36081C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2339163"/>
                <a:ext cx="10515600" cy="882210"/>
              </a:xfrm>
              <a:prstGeom prst="rect">
                <a:avLst/>
              </a:prstGeom>
              <a:blipFill>
                <a:blip r:embed="rId2"/>
                <a:stretch>
                  <a:fillRect l="-1086" t="-11429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8E35E1D-E83F-4EAF-B1D6-DB04D59BF4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/>
              <p:nvPr/>
            </p:nvSpPr>
            <p:spPr>
              <a:xfrm>
                <a:off x="414905" y="5900111"/>
                <a:ext cx="192520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!=4∗3!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8E35E1D-E83F-4EAF-B1D6-DB04D59BF4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905" y="5900111"/>
                <a:ext cx="1925207" cy="4924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4E1D68D-2941-47D0-86F1-5178A213C9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/>
              <p:nvPr/>
            </p:nvSpPr>
            <p:spPr>
              <a:xfrm>
                <a:off x="3316952" y="5898784"/>
                <a:ext cx="119943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!=6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4E1D68D-2941-47D0-86F1-5178A213C9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6952" y="5898784"/>
                <a:ext cx="1199431" cy="4924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2">
            <a:extLst>
              <a:ext uri="{FF2B5EF4-FFF2-40B4-BE49-F238E27FC236}">
                <a16:creationId xmlns:a16="http://schemas.microsoft.com/office/drawing/2014/main" id="{1F5EDCAA-34B5-42B6-A7D2-7D589B0EE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6935" b="85081" l="6167" r="25667">
                        <a14:foregroundMark x1="17833" y1="64516" x2="17833" y2="64516"/>
                        <a14:foregroundMark x1="14167" y1="66129" x2="14167" y2="66129"/>
                        <a14:foregroundMark x1="9333" y1="71774" x2="9333" y2="71774"/>
                        <a14:foregroundMark x1="6333" y1="59274" x2="6333" y2="59274"/>
                        <a14:foregroundMark x1="6667" y1="70565" x2="6667" y2="70565"/>
                        <a14:foregroundMark x1="7833" y1="68145" x2="8500" y2="70565"/>
                        <a14:foregroundMark x1="7667" y1="70565" x2="10500" y2="79839"/>
                        <a14:foregroundMark x1="10167" y1="80645" x2="22667" y2="83468"/>
                        <a14:foregroundMark x1="22667" y1="83468" x2="24000" y2="79032"/>
                        <a14:foregroundMark x1="19333" y1="85081" x2="10167" y2="83468"/>
                        <a14:foregroundMark x1="25333" y1="74597" x2="25667" y2="58468"/>
                        <a14:foregroundMark x1="13667" y1="19758" x2="17000" y2="20161"/>
                        <a14:foregroundMark x1="16000" y1="16935" x2="16667" y2="16935"/>
                        <a14:foregroundMark x1="19333" y1="54032" x2="12333" y2="48387"/>
                        <a14:foregroundMark x1="24000" y1="64919" x2="11667" y2="68145"/>
                        <a14:foregroundMark x1="21500" y1="75806" x2="13667" y2="51613"/>
                        <a14:foregroundMark x1="19000" y1="51613" x2="8833" y2="73387"/>
                        <a14:foregroundMark x1="8833" y1="73387" x2="8833" y2="73387"/>
                        <a14:foregroundMark x1="15833" y1="54032" x2="9833" y2="68145"/>
                        <a14:foregroundMark x1="11833" y1="60081" x2="19500" y2="80242"/>
                        <a14:foregroundMark x1="19500" y1="80242" x2="14667" y2="60081"/>
                        <a14:foregroundMark x1="13333" y1="67742" x2="11667" y2="67742"/>
                        <a14:foregroundMark x1="13333" y1="70968" x2="16167" y2="79435"/>
                        <a14:foregroundMark x1="13333" y1="68952" x2="19667" y2="80645"/>
                        <a14:foregroundMark x1="20667" y1="77823" x2="18667" y2="54032"/>
                        <a14:foregroundMark x1="18667" y1="54032" x2="14000" y2="35484"/>
                        <a14:foregroundMark x1="12667" y1="47177" x2="13333" y2="32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82" t="14245" r="72712" b="10087"/>
          <a:stretch/>
        </p:blipFill>
        <p:spPr bwMode="auto">
          <a:xfrm>
            <a:off x="603284" y="3862461"/>
            <a:ext cx="1442304" cy="2004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2nd russian nesting doll nestles inside of the 1st russian nesting doll, showing that 4! = 4 * 3! = 4 * 6 = 24">
            <a:extLst>
              <a:ext uri="{FF2B5EF4-FFF2-40B4-BE49-F238E27FC236}">
                <a16:creationId xmlns:a16="http://schemas.microsoft.com/office/drawing/2014/main" id="{6E7E54A0-F676-456A-B2ED-03A1C3B7E6B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3065" b="87903" l="32167" r="47667">
                        <a14:foregroundMark x1="38333" y1="35484" x2="38333" y2="35484"/>
                        <a14:foregroundMark x1="39333" y1="34274" x2="40167" y2="33065"/>
                        <a14:foregroundMark x1="36500" y1="60887" x2="37787" y2="78723"/>
                        <a14:foregroundMark x1="38764" y1="78860" x2="39667" y2="63306"/>
                        <a14:foregroundMark x1="36833" y1="77419" x2="40333" y2="67339"/>
                        <a14:foregroundMark x1="42333" y1="68548" x2="44833" y2="68548"/>
                        <a14:foregroundMark x1="43167" y1="65726" x2="45167" y2="75806"/>
                        <a14:foregroundMark x1="41167" y1="76210" x2="45833" y2="74194"/>
                        <a14:foregroundMark x1="45139" y1="79601" x2="46833" y2="71774"/>
                        <a14:foregroundMark x1="47000" y1="69758" x2="45500" y2="81048"/>
                        <a14:foregroundMark x1="46667" y1="77016" x2="44988" y2="80651"/>
                        <a14:foregroundMark x1="34577" y1="78273" x2="34333" y2="77823"/>
                        <a14:foregroundMark x1="35126" y1="78350" x2="34500" y2="68952"/>
                        <a14:foregroundMark x1="36500" y1="75403" x2="35333" y2="64516"/>
                        <a14:foregroundMark x1="34000" y1="74194" x2="34000" y2="64113"/>
                        <a14:foregroundMark x1="33833" y1="61694" x2="34167" y2="76210"/>
                        <a14:foregroundMark x1="33500" y1="64516" x2="33333" y2="74597"/>
                        <a14:foregroundMark x1="33167" y1="63710" x2="32833" y2="75806"/>
                        <a14:foregroundMark x1="32333" y1="68145" x2="32833" y2="75000"/>
                        <a14:foregroundMark x1="47000" y1="62500" x2="47167" y2="76613"/>
                        <a14:foregroundMark x1="47167" y1="65323" x2="47667" y2="75000"/>
                        <a14:foregroundMark x1="47333" y1="65726" x2="47833" y2="75806"/>
                        <a14:foregroundMark x1="47333" y1="66935" x2="45667" y2="79032"/>
                        <a14:foregroundMark x1="45667" y1="84274" x2="45097" y2="85403"/>
                        <a14:foregroundMark x1="45667" y1="64919" x2="43000" y2="65726"/>
                        <a14:foregroundMark x1="42167" y1="72177" x2="42000" y2="70968"/>
                        <a14:foregroundMark x1="38500" y1="72984" x2="37667" y2="71371"/>
                        <a14:foregroundMark x1="35500" y1="87097" x2="35584" y2="87102"/>
                        <a14:foregroundMark x1="35333" y1="86290" x2="35500" y2="87097"/>
                        <a14:foregroundMark x1="44089" y1="87412" x2="45000" y2="87097"/>
                        <a14:backgroundMark x1="44667" y1="89516" x2="44425" y2="89477"/>
                        <a14:backgroundMark x1="44667" y1="89516" x2="45667" y2="89919"/>
                        <a14:backgroundMark x1="34655" y1="86739" x2="34333" y2="86694"/>
                        <a14:backgroundMark x1="45833" y1="88306" x2="44745" y2="88153"/>
                        <a14:backgroundMark x1="35795" y1="88678" x2="42564" y2="88328"/>
                        <a14:backgroundMark x1="35447" y1="88696" x2="35630" y2="88687"/>
                        <a14:backgroundMark x1="35167" y1="88710" x2="35257" y2="88705"/>
                        <a14:backgroundMark x1="44167" y1="88306" x2="44167" y2="88306"/>
                        <a14:backgroundMark x1="44333" y1="88306" x2="41500" y2="88710"/>
                        <a14:backgroundMark x1="35667" y1="88306" x2="34333" y2="8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535" t="30830" r="51228" b="11269"/>
          <a:stretch/>
        </p:blipFill>
        <p:spPr bwMode="auto">
          <a:xfrm>
            <a:off x="3394744" y="4156713"/>
            <a:ext cx="1209453" cy="167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2460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22222E-6 L -0.05781 -0.07083 C -0.06992 -0.0868 -0.08789 -0.09537 -0.1069 -0.09537 C -0.12851 -0.09537 -0.1457 -0.0868 -0.15781 -0.07083 L -0.21549 -2.22222E-6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781" y="-47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1st russian nesting doll now corresponds to 4! = 4 * 6 = 24">
            <a:extLst>
              <a:ext uri="{FF2B5EF4-FFF2-40B4-BE49-F238E27FC236}">
                <a16:creationId xmlns:a16="http://schemas.microsoft.com/office/drawing/2014/main" id="{AF89E942-6AC9-4064-A16B-EC9D204E75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935" b="85081" l="6167" r="25667">
                        <a14:foregroundMark x1="17833" y1="64516" x2="17833" y2="64516"/>
                        <a14:foregroundMark x1="14167" y1="66129" x2="14167" y2="66129"/>
                        <a14:foregroundMark x1="9333" y1="71774" x2="9333" y2="71774"/>
                        <a14:foregroundMark x1="6333" y1="59274" x2="6333" y2="59274"/>
                        <a14:foregroundMark x1="6667" y1="70565" x2="6667" y2="70565"/>
                        <a14:foregroundMark x1="7833" y1="68145" x2="8500" y2="70565"/>
                        <a14:foregroundMark x1="7667" y1="70565" x2="10500" y2="79839"/>
                        <a14:foregroundMark x1="10167" y1="80645" x2="22667" y2="83468"/>
                        <a14:foregroundMark x1="22667" y1="83468" x2="24000" y2="79032"/>
                        <a14:foregroundMark x1="19333" y1="85081" x2="10167" y2="83468"/>
                        <a14:foregroundMark x1="25333" y1="74597" x2="25667" y2="58468"/>
                        <a14:foregroundMark x1="13667" y1="19758" x2="17000" y2="20161"/>
                        <a14:foregroundMark x1="16000" y1="16935" x2="16667" y2="16935"/>
                        <a14:foregroundMark x1="19333" y1="54032" x2="12333" y2="48387"/>
                        <a14:foregroundMark x1="24000" y1="64919" x2="11667" y2="68145"/>
                        <a14:foregroundMark x1="21500" y1="75806" x2="13667" y2="51613"/>
                        <a14:foregroundMark x1="19000" y1="51613" x2="8833" y2="73387"/>
                        <a14:foregroundMark x1="8833" y1="73387" x2="8833" y2="73387"/>
                        <a14:foregroundMark x1="15833" y1="54032" x2="9833" y2="68145"/>
                        <a14:foregroundMark x1="11833" y1="60081" x2="19500" y2="80242"/>
                        <a14:foregroundMark x1="19500" y1="80242" x2="14667" y2="60081"/>
                        <a14:foregroundMark x1="13333" y1="67742" x2="11667" y2="67742"/>
                        <a14:foregroundMark x1="13333" y1="70968" x2="16167" y2="79435"/>
                        <a14:foregroundMark x1="13333" y1="68952" x2="19667" y2="80645"/>
                        <a14:foregroundMark x1="20667" y1="77823" x2="18667" y2="54032"/>
                        <a14:foregroundMark x1="18667" y1="54032" x2="14000" y2="35484"/>
                        <a14:foregroundMark x1="12667" y1="47177" x2="13333" y2="32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82" t="14245" r="72712" b="10087"/>
          <a:stretch/>
        </p:blipFill>
        <p:spPr bwMode="auto">
          <a:xfrm>
            <a:off x="603284" y="3862461"/>
            <a:ext cx="1442304" cy="2004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Math Examples: Popping off </a:t>
            </a:r>
            <a:r>
              <a:rPr lang="en-US" dirty="0" err="1"/>
              <a:t>callstack</a:t>
            </a:r>
            <a:r>
              <a:rPr lang="en-US" dirty="0"/>
              <a:t> 8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661899D-B871-4443-BEE6-B123FFA87B93}"/>
              </a:ext>
            </a:extLst>
          </p:cNvPr>
          <p:cNvSpPr txBox="1">
            <a:spLocks/>
          </p:cNvSpPr>
          <p:nvPr/>
        </p:nvSpPr>
        <p:spPr>
          <a:xfrm>
            <a:off x="838200" y="2339162"/>
            <a:ext cx="10515600" cy="41396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F9D4CB0F-3B19-4FD0-95C4-DF1601255261}"/>
              </a:ext>
            </a:extLst>
          </p:cNvPr>
          <p:cNvSpPr txBox="1">
            <a:spLocks/>
          </p:cNvSpPr>
          <p:nvPr/>
        </p:nvSpPr>
        <p:spPr>
          <a:xfrm>
            <a:off x="990600" y="1345765"/>
            <a:ext cx="10515600" cy="5388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F46CDF-C67C-4097-9E2B-5DB9657E8FA2}"/>
              </a:ext>
            </a:extLst>
          </p:cNvPr>
          <p:cNvSpPr txBox="1"/>
          <p:nvPr/>
        </p:nvSpPr>
        <p:spPr>
          <a:xfrm>
            <a:off x="1077606" y="1306383"/>
            <a:ext cx="100367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/>
              <a:t>n! / factorial(n) = product of all positive integers &lt;= 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6">
                <a:extLst>
                  <a:ext uri="{FF2B5EF4-FFF2-40B4-BE49-F238E27FC236}">
                    <a16:creationId xmlns:a16="http://schemas.microsoft.com/office/drawing/2014/main" id="{650212FB-C9F4-41FE-9823-E4AC36081C6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43000" y="2339163"/>
                <a:ext cx="10515600" cy="88221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0" dirty="0"/>
                  <a:t>Reminder, recursive approach: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!=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∗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!</m:t>
                    </m:r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Let’s trace through with a simple example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3" name="Content Placeholder 6">
                <a:extLst>
                  <a:ext uri="{FF2B5EF4-FFF2-40B4-BE49-F238E27FC236}">
                    <a16:creationId xmlns:a16="http://schemas.microsoft.com/office/drawing/2014/main" id="{650212FB-C9F4-41FE-9823-E4AC36081C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2339163"/>
                <a:ext cx="10515600" cy="882210"/>
              </a:xfrm>
              <a:prstGeom prst="rect">
                <a:avLst/>
              </a:prstGeom>
              <a:blipFill>
                <a:blip r:embed="rId4"/>
                <a:stretch>
                  <a:fillRect l="-1086" t="-11429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8E35E1D-E83F-4EAF-B1D6-DB04D59BF4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/>
              <p:nvPr/>
            </p:nvSpPr>
            <p:spPr>
              <a:xfrm>
                <a:off x="414905" y="5900111"/>
                <a:ext cx="180818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!=4∗6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8E35E1D-E83F-4EAF-B1D6-DB04D59BF4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905" y="5900111"/>
                <a:ext cx="1808187" cy="4924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41104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1st russian nesting doll shows that 4! = 24">
            <a:extLst>
              <a:ext uri="{FF2B5EF4-FFF2-40B4-BE49-F238E27FC236}">
                <a16:creationId xmlns:a16="http://schemas.microsoft.com/office/drawing/2014/main" id="{AF89E942-6AC9-4064-A16B-EC9D204E75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935" b="85081" l="6167" r="25667">
                        <a14:foregroundMark x1="17833" y1="64516" x2="17833" y2="64516"/>
                        <a14:foregroundMark x1="14167" y1="66129" x2="14167" y2="66129"/>
                        <a14:foregroundMark x1="9333" y1="71774" x2="9333" y2="71774"/>
                        <a14:foregroundMark x1="6333" y1="59274" x2="6333" y2="59274"/>
                        <a14:foregroundMark x1="6667" y1="70565" x2="6667" y2="70565"/>
                        <a14:foregroundMark x1="7833" y1="68145" x2="8500" y2="70565"/>
                        <a14:foregroundMark x1="7667" y1="70565" x2="10500" y2="79839"/>
                        <a14:foregroundMark x1="10167" y1="80645" x2="22667" y2="83468"/>
                        <a14:foregroundMark x1="22667" y1="83468" x2="24000" y2="79032"/>
                        <a14:foregroundMark x1="19333" y1="85081" x2="10167" y2="83468"/>
                        <a14:foregroundMark x1="25333" y1="74597" x2="25667" y2="58468"/>
                        <a14:foregroundMark x1="13667" y1="19758" x2="17000" y2="20161"/>
                        <a14:foregroundMark x1="16000" y1="16935" x2="16667" y2="16935"/>
                        <a14:foregroundMark x1="19333" y1="54032" x2="12333" y2="48387"/>
                        <a14:foregroundMark x1="24000" y1="64919" x2="11667" y2="68145"/>
                        <a14:foregroundMark x1="21500" y1="75806" x2="13667" y2="51613"/>
                        <a14:foregroundMark x1="19000" y1="51613" x2="8833" y2="73387"/>
                        <a14:foregroundMark x1="8833" y1="73387" x2="8833" y2="73387"/>
                        <a14:foregroundMark x1="15833" y1="54032" x2="9833" y2="68145"/>
                        <a14:foregroundMark x1="11833" y1="60081" x2="19500" y2="80242"/>
                        <a14:foregroundMark x1="19500" y1="80242" x2="14667" y2="60081"/>
                        <a14:foregroundMark x1="13333" y1="67742" x2="11667" y2="67742"/>
                        <a14:foregroundMark x1="13333" y1="70968" x2="16167" y2="79435"/>
                        <a14:foregroundMark x1="13333" y1="68952" x2="19667" y2="80645"/>
                        <a14:foregroundMark x1="20667" y1="77823" x2="18667" y2="54032"/>
                        <a14:foregroundMark x1="18667" y1="54032" x2="14000" y2="35484"/>
                        <a14:foregroundMark x1="12667" y1="47177" x2="13333" y2="32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82" t="14245" r="72712" b="10087"/>
          <a:stretch/>
        </p:blipFill>
        <p:spPr bwMode="auto">
          <a:xfrm>
            <a:off x="603284" y="3862461"/>
            <a:ext cx="1442304" cy="2004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Math Examples: Popping off </a:t>
            </a:r>
            <a:r>
              <a:rPr lang="en-US" dirty="0" err="1"/>
              <a:t>callstack</a:t>
            </a:r>
            <a:r>
              <a:rPr lang="en-US" dirty="0"/>
              <a:t> 9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661899D-B871-4443-BEE6-B123FFA87B93}"/>
              </a:ext>
            </a:extLst>
          </p:cNvPr>
          <p:cNvSpPr txBox="1">
            <a:spLocks/>
          </p:cNvSpPr>
          <p:nvPr/>
        </p:nvSpPr>
        <p:spPr>
          <a:xfrm>
            <a:off x="838200" y="2339162"/>
            <a:ext cx="10515600" cy="41396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F9D4CB0F-3B19-4FD0-95C4-DF1601255261}"/>
              </a:ext>
            </a:extLst>
          </p:cNvPr>
          <p:cNvSpPr txBox="1">
            <a:spLocks/>
          </p:cNvSpPr>
          <p:nvPr/>
        </p:nvSpPr>
        <p:spPr>
          <a:xfrm>
            <a:off x="990600" y="1345765"/>
            <a:ext cx="10515600" cy="5388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F46CDF-C67C-4097-9E2B-5DB9657E8FA2}"/>
              </a:ext>
            </a:extLst>
          </p:cNvPr>
          <p:cNvSpPr txBox="1"/>
          <p:nvPr/>
        </p:nvSpPr>
        <p:spPr>
          <a:xfrm>
            <a:off x="1077606" y="1306383"/>
            <a:ext cx="100367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/>
              <a:t>n! / factorial(n) = product of all positive integers &lt;= 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6">
                <a:extLst>
                  <a:ext uri="{FF2B5EF4-FFF2-40B4-BE49-F238E27FC236}">
                    <a16:creationId xmlns:a16="http://schemas.microsoft.com/office/drawing/2014/main" id="{650212FB-C9F4-41FE-9823-E4AC36081C6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43000" y="2339163"/>
                <a:ext cx="10515600" cy="88221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System Font Regular"/>
                  <a:buChar char="-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0" dirty="0"/>
                  <a:t>Reminder, recursive approach: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!=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∗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!</m:t>
                    </m:r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Let’s trace through with a simple example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3" name="Content Placeholder 6">
                <a:extLst>
                  <a:ext uri="{FF2B5EF4-FFF2-40B4-BE49-F238E27FC236}">
                    <a16:creationId xmlns:a16="http://schemas.microsoft.com/office/drawing/2014/main" id="{650212FB-C9F4-41FE-9823-E4AC36081C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2339163"/>
                <a:ext cx="10515600" cy="882210"/>
              </a:xfrm>
              <a:prstGeom prst="rect">
                <a:avLst/>
              </a:prstGeom>
              <a:blipFill>
                <a:blip r:embed="rId4"/>
                <a:stretch>
                  <a:fillRect l="-1086" t="-11429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8E35E1D-E83F-4EAF-B1D6-DB04D59BF4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/>
              <p:nvPr/>
            </p:nvSpPr>
            <p:spPr>
              <a:xfrm>
                <a:off x="603284" y="5900111"/>
                <a:ext cx="142705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!=24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8E35E1D-E83F-4EAF-B1D6-DB04D59BF4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284" y="5900111"/>
                <a:ext cx="1427057" cy="4924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51201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9C1DCD-8948-8D22-2CB1-FD1987C12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D3ED3-204D-ADC0-A2E0-CF1CAD35F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Outline: Recursive Tracing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806962-E20C-DC8E-857A-856913AE4D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Announcements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Method Calls Review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Recursion Review </a:t>
            </a: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Recursive Tracing Practice</a:t>
            </a:r>
          </a:p>
        </p:txBody>
      </p:sp>
      <p:sp>
        <p:nvSpPr>
          <p:cNvPr id="4" name="Pentagon 3" descr="pointing to Recursive Tracing Practice">
            <a:extLst>
              <a:ext uri="{FF2B5EF4-FFF2-40B4-BE49-F238E27FC236}">
                <a16:creationId xmlns:a16="http://schemas.microsoft.com/office/drawing/2014/main" id="{E8C06CB9-5B1F-3602-48A5-58D09A311331}"/>
              </a:ext>
            </a:extLst>
          </p:cNvPr>
          <p:cNvSpPr/>
          <p:nvPr/>
        </p:nvSpPr>
        <p:spPr>
          <a:xfrm rot="10800000">
            <a:off x="4976732" y="3429000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D3A168-D2A7-4BFD-A0C4-6BC8CC302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4967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CA09330-A1EE-4473-93BB-CB0DE8EA8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516835"/>
      </p:ext>
    </p:extLst>
  </p:cSld>
  <p:clrMapOvr>
    <a:masterClrMapping/>
  </p:clrMapOvr>
</p:sld>
</file>

<file path=ppt/theme/theme1.xml><?xml version="1.0" encoding="utf-8"?>
<a:theme xmlns:a="http://schemas.openxmlformats.org/drawingml/2006/main" name="CSE 373 Summer 2020">
  <a:themeElements>
    <a:clrScheme name="CSE 373 20su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E235D"/>
      </a:accent1>
      <a:accent2>
        <a:srgbClr val="E83C60"/>
      </a:accent2>
      <a:accent3>
        <a:srgbClr val="2699A9"/>
      </a:accent3>
      <a:accent4>
        <a:srgbClr val="FFC000"/>
      </a:accent4>
      <a:accent5>
        <a:srgbClr val="EE8A64"/>
      </a:accent5>
      <a:accent6>
        <a:srgbClr val="09A98A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18864</TotalTime>
  <Words>2563</Words>
  <Application>Microsoft Office PowerPoint</Application>
  <PresentationFormat>Widescreen</PresentationFormat>
  <Paragraphs>624</Paragraphs>
  <Slides>41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0" baseType="lpstr">
      <vt:lpstr>System Font Regular</vt:lpstr>
      <vt:lpstr>Arial</vt:lpstr>
      <vt:lpstr>Calibri</vt:lpstr>
      <vt:lpstr>Cambria Math</vt:lpstr>
      <vt:lpstr>Consolas</vt:lpstr>
      <vt:lpstr>Montserrat</vt:lpstr>
      <vt:lpstr>Montserrat ExtraBold</vt:lpstr>
      <vt:lpstr>Montserrat SemiBold</vt:lpstr>
      <vt:lpstr>CSE 373 Summer 2020</vt:lpstr>
      <vt:lpstr>Recursion</vt:lpstr>
      <vt:lpstr>Lecture Outline: Announcements</vt:lpstr>
      <vt:lpstr>Announcements</vt:lpstr>
      <vt:lpstr>Lecture Outline: Method Calls Review</vt:lpstr>
      <vt:lpstr>Method Calls</vt:lpstr>
      <vt:lpstr>Call Stack: Step 1</vt:lpstr>
      <vt:lpstr>Call Stack: Step 2</vt:lpstr>
      <vt:lpstr>Call Stack: Step 3</vt:lpstr>
      <vt:lpstr>Call Stack: Step 4</vt:lpstr>
      <vt:lpstr>Call Stack: Step 5</vt:lpstr>
      <vt:lpstr>Call Stack: Step 6</vt:lpstr>
      <vt:lpstr>Call Stack: Step 7</vt:lpstr>
      <vt:lpstr>Call Stack: Step 8</vt:lpstr>
      <vt:lpstr>Call Stack: Step 9</vt:lpstr>
      <vt:lpstr>Call Stack: Step 10</vt:lpstr>
      <vt:lpstr>Call Stack: Step 11</vt:lpstr>
      <vt:lpstr>Call Stack: Step 12</vt:lpstr>
      <vt:lpstr>Call Stack: Step 13</vt:lpstr>
      <vt:lpstr>Call Stack: Step 14</vt:lpstr>
      <vt:lpstr>Lecture Outline: Recursion Review</vt:lpstr>
      <vt:lpstr>Recursion (1)</vt:lpstr>
      <vt:lpstr>Recursion (2)</vt:lpstr>
      <vt:lpstr>Recursion (3)</vt:lpstr>
      <vt:lpstr>Recursion (4)</vt:lpstr>
      <vt:lpstr>Method Calls</vt:lpstr>
      <vt:lpstr>Method Calls: Avoiding Infinite Recursion</vt:lpstr>
      <vt:lpstr>Recursive Methods</vt:lpstr>
      <vt:lpstr>Recursive Methods: Decomposition</vt:lpstr>
      <vt:lpstr>Math Examples</vt:lpstr>
      <vt:lpstr>Math Examples: Hitting the Base Case</vt:lpstr>
      <vt:lpstr>Math Examples: Popping off callstack 1</vt:lpstr>
      <vt:lpstr>Math Examples: Popping off callstack 2</vt:lpstr>
      <vt:lpstr>Math Examples: Popping off callstack 3</vt:lpstr>
      <vt:lpstr>Math Examples: Popping off callstack 4</vt:lpstr>
      <vt:lpstr>Math Examples: Popping off callstack 5</vt:lpstr>
      <vt:lpstr>Math Examples: Popping off callstack 6</vt:lpstr>
      <vt:lpstr>Math Examples: Popping off callstack 7</vt:lpstr>
      <vt:lpstr>Math Examples: Popping off callstack 8</vt:lpstr>
      <vt:lpstr>Math Examples: Popping off callstack 9</vt:lpstr>
      <vt:lpstr>Lecture Outline: Recursive Tracing Practice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Aaron S Johnston</dc:creator>
  <cp:lastModifiedBy>Nathan Brunelle</cp:lastModifiedBy>
  <cp:revision>372</cp:revision>
  <cp:lastPrinted>2022-09-27T21:33:44Z</cp:lastPrinted>
  <dcterms:created xsi:type="dcterms:W3CDTF">2020-06-13T06:27:42Z</dcterms:created>
  <dcterms:modified xsi:type="dcterms:W3CDTF">2026-10-23T16:47:16Z</dcterms:modified>
</cp:coreProperties>
</file>