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99" r:id="rId2"/>
    <p:sldId id="348" r:id="rId3"/>
    <p:sldId id="362" r:id="rId4"/>
    <p:sldId id="347" r:id="rId5"/>
    <p:sldId id="433" r:id="rId6"/>
    <p:sldId id="430" r:id="rId7"/>
    <p:sldId id="431" r:id="rId8"/>
    <p:sldId id="392" r:id="rId9"/>
    <p:sldId id="393" r:id="rId10"/>
    <p:sldId id="434" r:id="rId11"/>
    <p:sldId id="388" r:id="rId12"/>
    <p:sldId id="412" r:id="rId13"/>
    <p:sldId id="413" r:id="rId14"/>
    <p:sldId id="396" r:id="rId15"/>
    <p:sldId id="414" r:id="rId16"/>
    <p:sldId id="415" r:id="rId17"/>
    <p:sldId id="402" r:id="rId18"/>
    <p:sldId id="403" r:id="rId19"/>
    <p:sldId id="404" r:id="rId20"/>
    <p:sldId id="405" r:id="rId21"/>
    <p:sldId id="435" r:id="rId22"/>
    <p:sldId id="406" r:id="rId23"/>
    <p:sldId id="407" r:id="rId24"/>
    <p:sldId id="408" r:id="rId25"/>
    <p:sldId id="409" r:id="rId26"/>
    <p:sldId id="410" r:id="rId27"/>
    <p:sldId id="411" r:id="rId28"/>
    <p:sldId id="420" r:id="rId29"/>
    <p:sldId id="421" r:id="rId30"/>
    <p:sldId id="416" r:id="rId31"/>
    <p:sldId id="422" r:id="rId32"/>
    <p:sldId id="423" r:id="rId33"/>
    <p:sldId id="426" r:id="rId34"/>
    <p:sldId id="424" r:id="rId35"/>
    <p:sldId id="42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nats" initials="m" lastIdx="1" clrIdx="0">
    <p:extLst>
      <p:ext uri="{19B8F6BF-5375-455C-9EA6-DF929625EA0E}">
        <p15:presenceInfo xmlns:p15="http://schemas.microsoft.com/office/powerpoint/2012/main" userId="S-1-5-21-2454115528-2111753937-1836222636-10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8A64"/>
    <a:srgbClr val="FFFFFF"/>
    <a:srgbClr val="0FB9B1"/>
    <a:srgbClr val="54A0FF"/>
    <a:srgbClr val="FAFAFA"/>
    <a:srgbClr val="F5F5F5"/>
    <a:srgbClr val="EF5777"/>
    <a:srgbClr val="F7B731"/>
    <a:srgbClr val="FA8231"/>
    <a:srgbClr val="4E4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1361"/>
  </p:normalViewPr>
  <p:slideViewPr>
    <p:cSldViewPr snapToGrid="0" snapToObjects="1">
      <p:cViewPr varScale="1">
        <p:scale>
          <a:sx n="70" d="100"/>
          <a:sy n="70" d="100"/>
        </p:scale>
        <p:origin x="512" y="36"/>
      </p:cViewPr>
      <p:guideLst/>
    </p:cSldViewPr>
  </p:slideViewPr>
  <p:outlineViewPr>
    <p:cViewPr>
      <p:scale>
        <a:sx n="33" d="100"/>
        <a:sy n="33" d="100"/>
      </p:scale>
      <p:origin x="0" y="-180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1116"/>
    </p:cViewPr>
  </p:sorterViewPr>
  <p:notesViewPr>
    <p:cSldViewPr snapToGrid="0" snapToObjects="1">
      <p:cViewPr varScale="1">
        <p:scale>
          <a:sx n="88" d="100"/>
          <a:sy n="88" d="100"/>
        </p:scale>
        <p:origin x="300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D606B8-B39B-1619-8F38-52FB5E140D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BE02E-5C1E-C2AF-30AC-3A35B96EDF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8DD20-659D-42AD-A720-2D9E10600E3D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8D050A-3174-0883-2351-899E7388C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42FB95-173F-0561-5F4B-762BEFE9C17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DF641-C5DF-498D-90F6-047004DB10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091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Slide event: https://app.sli.do/event/o11PUVf1Vz6k2QZ2DeY2xY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Slido.com and event code cse123</a:t>
            </a:r>
            <a:endParaRPr dirty="0"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0FC8D-3FAB-384B-A523-F958535FCC0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30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123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03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0" y="5494621"/>
            <a:ext cx="4263332" cy="1363380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#cse123</a:t>
            </a:r>
          </a:p>
        </p:txBody>
      </p:sp>
      <p:sp>
        <p:nvSpPr>
          <p:cNvPr id="5" name="Google Shape;24;p29">
            <a:extLst>
              <a:ext uri="{FF2B5EF4-FFF2-40B4-BE49-F238E27FC236}">
                <a16:creationId xmlns:a16="http://schemas.microsoft.com/office/drawing/2014/main" id="{CBD38CB1-68A4-5219-45BC-A502456E31A3}"/>
              </a:ext>
            </a:extLst>
          </p:cNvPr>
          <p:cNvSpPr/>
          <p:nvPr userDrawn="1"/>
        </p:nvSpPr>
        <p:spPr>
          <a:xfrm>
            <a:off x="7275442" y="1530627"/>
            <a:ext cx="4673729" cy="4641574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userDrawn="1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123</a:t>
            </a:r>
            <a:endParaRPr dirty="0"/>
          </a:p>
        </p:txBody>
      </p:sp>
      <p:sp>
        <p:nvSpPr>
          <p:cNvPr id="22" name="Google Shape;22;p29"/>
          <p:cNvSpPr/>
          <p:nvPr/>
        </p:nvSpPr>
        <p:spPr>
          <a:xfrm>
            <a:off x="420127" y="2753847"/>
            <a:ext cx="1269525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/>
          <p:cNvSpPr/>
          <p:nvPr/>
        </p:nvSpPr>
        <p:spPr>
          <a:xfrm>
            <a:off x="6714463" y="1251642"/>
            <a:ext cx="5250244" cy="5486042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/>
          <p:nvPr/>
        </p:nvCxnSpPr>
        <p:spPr>
          <a:xfrm>
            <a:off x="7105432" y="3799913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42828" y="5666317"/>
            <a:ext cx="215923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 dirty="0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  <a:tabLst/>
              <a:defRPr/>
            </a:pPr>
            <a:r>
              <a:rPr lang="en-US" sz="1200" b="1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lang="en-US" sz="1200" dirty="0"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#cse123 </a:t>
            </a:r>
            <a:endParaRPr dirty="0"/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6;p28">
            <a:extLst>
              <a:ext uri="{FF2B5EF4-FFF2-40B4-BE49-F238E27FC236}">
                <a16:creationId xmlns:a16="http://schemas.microsoft.com/office/drawing/2014/main" id="{90DE1CCA-3C44-4A8B-8512-85130B59739C}"/>
              </a:ext>
            </a:extLst>
          </p:cNvPr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7;p28" descr="Picture 6">
            <a:extLst>
              <a:ext uri="{FF2B5EF4-FFF2-40B4-BE49-F238E27FC236}">
                <a16:creationId xmlns:a16="http://schemas.microsoft.com/office/drawing/2014/main" id="{5CC3B2A6-B9E4-4692-B1C5-C4AFE479505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-5988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8;p28">
            <a:extLst>
              <a:ext uri="{FF2B5EF4-FFF2-40B4-BE49-F238E27FC236}">
                <a16:creationId xmlns:a16="http://schemas.microsoft.com/office/drawing/2014/main" id="{1897D9CE-58CC-4DB4-A4A6-DD3585087B5E}"/>
              </a:ext>
            </a:extLst>
          </p:cNvPr>
          <p:cNvSpPr txBox="1"/>
          <p:nvPr userDrawn="1"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dirty="0"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C96B5491-F7FA-23FC-FB30-12701599F978}"/>
              </a:ext>
            </a:extLst>
          </p:cNvPr>
          <p:cNvSpPr txBox="1"/>
          <p:nvPr userDrawn="1"/>
        </p:nvSpPr>
        <p:spPr>
          <a:xfrm>
            <a:off x="7148325" y="1757973"/>
            <a:ext cx="43854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94;p1">
            <a:extLst>
              <a:ext uri="{FF2B5EF4-FFF2-40B4-BE49-F238E27FC236}">
                <a16:creationId xmlns:a16="http://schemas.microsoft.com/office/drawing/2014/main" id="{9ED2A101-430A-CE69-E5BC-7D6DD50BF4E3}"/>
              </a:ext>
            </a:extLst>
          </p:cNvPr>
          <p:cNvSpPr txBox="1"/>
          <p:nvPr userDrawn="1"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8C360F-4256-FEE1-7C14-17182C543AFA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03: </a:t>
            </a:r>
            <a:r>
              <a:rPr lang="en-US" sz="900" b="1" i="0" dirty="0" err="1">
                <a:solidFill>
                  <a:schemeClr val="bg1"/>
                </a:solidFill>
                <a:latin typeface="Montserrat SemiBold" pitchFamily="2" charset="77"/>
              </a:rPr>
              <a:t>ArrayIntList</a:t>
            </a:r>
            <a:endParaRPr lang="en-US" sz="900" b="1" i="0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sp>
        <p:nvSpPr>
          <p:cNvPr id="12" name="Google Shape;23;p29">
            <a:extLst>
              <a:ext uri="{FF2B5EF4-FFF2-40B4-BE49-F238E27FC236}">
                <a16:creationId xmlns:a16="http://schemas.microsoft.com/office/drawing/2014/main" id="{8AB0C156-E646-655A-EAEF-6213F4E43055}"/>
              </a:ext>
            </a:extLst>
          </p:cNvPr>
          <p:cNvSpPr txBox="1"/>
          <p:nvPr userDrawn="1"/>
        </p:nvSpPr>
        <p:spPr>
          <a:xfrm>
            <a:off x="486355" y="2794656"/>
            <a:ext cx="113706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LEC 03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266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99840-7979-4642-ADBB-375B21C7BD9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F7FA-8B99-C643-9479-91C32ACC4F6F}"/>
              </a:ext>
            </a:extLst>
          </p:cNvPr>
          <p:cNvSpPr txBox="1"/>
          <p:nvPr userDrawn="1"/>
        </p:nvSpPr>
        <p:spPr>
          <a:xfrm>
            <a:off x="10569575" y="0"/>
            <a:ext cx="16224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CSE 123 Autumn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03: </a:t>
            </a:r>
            <a:r>
              <a:rPr lang="en-US" sz="900" b="1" i="0" dirty="0" err="1">
                <a:solidFill>
                  <a:schemeClr val="bg1"/>
                </a:solidFill>
                <a:latin typeface="Montserrat SemiBold" pitchFamily="2" charset="77"/>
              </a:rPr>
              <a:t>ArrayIntList</a:t>
            </a:r>
            <a:endParaRPr lang="en-US" sz="900" b="1" i="0" dirty="0">
              <a:solidFill>
                <a:schemeClr val="bg1"/>
              </a:solidFill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131885" y="4013370"/>
            <a:ext cx="6471138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lvl="0"/>
            <a:r>
              <a:rPr lang="en-US" sz="3000" dirty="0"/>
              <a:t>Implementing Data Structures;</a:t>
            </a:r>
            <a:r>
              <a:rPr lang="en-US" sz="3600" dirty="0"/>
              <a:t> </a:t>
            </a:r>
            <a:r>
              <a:rPr lang="en-US" sz="3600" dirty="0" err="1">
                <a:latin typeface="Consolas" panose="020B0609020204030204" pitchFamily="49" charset="0"/>
              </a:rPr>
              <a:t>ArrayIntList</a:t>
            </a:r>
            <a:endParaRPr sz="3600" dirty="0">
              <a:latin typeface="Montserrat SemiBold" panose="00000700000000000000" pitchFamily="2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D04F4-55AB-5CE1-FC37-42BEC912BC09}"/>
              </a:ext>
            </a:extLst>
          </p:cNvPr>
          <p:cNvSpPr txBox="1"/>
          <p:nvPr/>
        </p:nvSpPr>
        <p:spPr>
          <a:xfrm>
            <a:off x="7071026" y="2237509"/>
            <a:ext cx="4539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i="1" dirty="0"/>
          </a:p>
          <a:p>
            <a:pPr algn="ctr"/>
            <a:r>
              <a:rPr lang="en-US" i="1" dirty="0"/>
              <a:t>What did you have breakfast today?</a:t>
            </a:r>
          </a:p>
          <a:p>
            <a:pPr algn="ctr"/>
            <a:endParaRPr lang="en-US" i="1" dirty="0"/>
          </a:p>
          <a:p>
            <a:pPr algn="ctr"/>
            <a:endParaRPr lang="en-US" b="1" dirty="0">
              <a:solidFill>
                <a:schemeClr val="accent6"/>
              </a:solidFill>
              <a:cs typeface="Calibri"/>
              <a:sym typeface="Calibri"/>
            </a:endParaRPr>
          </a:p>
          <a:p>
            <a:pPr algn="ctr"/>
            <a:r>
              <a:rPr lang="en-US" b="1" dirty="0">
                <a:solidFill>
                  <a:schemeClr val="accent6"/>
                </a:solidFill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96;p1">
            <a:extLst>
              <a:ext uri="{FF2B5EF4-FFF2-40B4-BE49-F238E27FC236}">
                <a16:creationId xmlns:a16="http://schemas.microsoft.com/office/drawing/2014/main" id="{B6376967-5C3D-41C3-8EAE-61879207653F}"/>
              </a:ext>
            </a:extLst>
          </p:cNvPr>
          <p:cNvSpPr txBox="1"/>
          <p:nvPr/>
        </p:nvSpPr>
        <p:spPr>
          <a:xfrm>
            <a:off x="6519481" y="3741864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" name="Google Shape;98;p1">
            <a:extLst>
              <a:ext uri="{FF2B5EF4-FFF2-40B4-BE49-F238E27FC236}">
                <a16:creationId xmlns:a16="http://schemas.microsoft.com/office/drawing/2014/main" id="{E7F8FC44-BC22-47CD-997F-9578DF13492C}"/>
              </a:ext>
            </a:extLst>
          </p:cNvPr>
          <p:cNvSpPr txBox="1"/>
          <p:nvPr/>
        </p:nvSpPr>
        <p:spPr>
          <a:xfrm>
            <a:off x="8657726" y="3736492"/>
            <a:ext cx="3053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Nathan Brunelle</a:t>
            </a:r>
          </a:p>
        </p:txBody>
      </p:sp>
      <p:sp>
        <p:nvSpPr>
          <p:cNvPr id="10" name="Google Shape;96;p1">
            <a:extLst>
              <a:ext uri="{FF2B5EF4-FFF2-40B4-BE49-F238E27FC236}">
                <a16:creationId xmlns:a16="http://schemas.microsoft.com/office/drawing/2014/main" id="{F7C3A44A-D8FE-4730-929C-86E3079DEB70}"/>
              </a:ext>
            </a:extLst>
          </p:cNvPr>
          <p:cNvSpPr txBox="1"/>
          <p:nvPr/>
        </p:nvSpPr>
        <p:spPr>
          <a:xfrm>
            <a:off x="5500614" y="4433103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25A8B7-425D-4A9B-80E5-F9C52DCB9E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BE36C29-772F-F301-FDFD-B23DB013DF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479907"/>
              </p:ext>
            </p:extLst>
          </p:nvPr>
        </p:nvGraphicFramePr>
        <p:xfrm>
          <a:off x="7344968" y="4422359"/>
          <a:ext cx="4824295" cy="2706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4859">
                  <a:extLst>
                    <a:ext uri="{9D8B030D-6E8A-4147-A177-3AD203B41FA5}">
                      <a16:colId xmlns:a16="http://schemas.microsoft.com/office/drawing/2014/main" val="2285619573"/>
                    </a:ext>
                  </a:extLst>
                </a:gridCol>
                <a:gridCol w="844005">
                  <a:extLst>
                    <a:ext uri="{9D8B030D-6E8A-4147-A177-3AD203B41FA5}">
                      <a16:colId xmlns:a16="http://schemas.microsoft.com/office/drawing/2014/main" val="3883267222"/>
                    </a:ext>
                  </a:extLst>
                </a:gridCol>
                <a:gridCol w="825908">
                  <a:extLst>
                    <a:ext uri="{9D8B030D-6E8A-4147-A177-3AD203B41FA5}">
                      <a16:colId xmlns:a16="http://schemas.microsoft.com/office/drawing/2014/main" val="3067426825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93795288"/>
                    </a:ext>
                  </a:extLst>
                </a:gridCol>
                <a:gridCol w="1481601">
                  <a:extLst>
                    <a:ext uri="{9D8B030D-6E8A-4147-A177-3AD203B41FA5}">
                      <a16:colId xmlns:a16="http://schemas.microsoft.com/office/drawing/2014/main" val="3683209748"/>
                    </a:ext>
                  </a:extLst>
                </a:gridCol>
              </a:tblGrid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Cora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Chris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Crystal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Evan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8865140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Jonah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Saachi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Ishita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Sahana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830221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Chloe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Shiven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Renee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Yuntong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7651945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Amiya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Shashmit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Akshaya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Vihan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Shreedhaarini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184837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Roshan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Adiyan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Rachel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Ananya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15608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Ryuta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Mimi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Isaac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Megan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1297574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126013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2605431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2005051"/>
                  </a:ext>
                </a:extLst>
              </a:tr>
            </a:tbl>
          </a:graphicData>
        </a:graphic>
      </p:graphicFrame>
      <p:pic>
        <p:nvPicPr>
          <p:cNvPr id="13" name="Picture 12" descr="qr code for https://app.sli.do/event/o11PUVf1Vz6k2QZ2DeY2xY">
            <a:extLst>
              <a:ext uri="{FF2B5EF4-FFF2-40B4-BE49-F238E27FC236}">
                <a16:creationId xmlns:a16="http://schemas.microsoft.com/office/drawing/2014/main" id="{7882E3C1-23D1-0E99-6617-12B5595C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5715000"/>
            <a:ext cx="1047750" cy="1047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B4D22-2D4C-4789-9B03-8A7FDCAC1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1C577-68D8-4BC7-B753-009897A9F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Programming Assignment 0 is out now, and is due Wed April 15 at 11:59pm!</a:t>
            </a:r>
          </a:p>
          <a:p>
            <a:r>
              <a:rPr lang="en-US" dirty="0"/>
              <a:t>Practice CQ0 out next week</a:t>
            </a:r>
          </a:p>
          <a:p>
            <a:r>
              <a:rPr lang="en-US" dirty="0"/>
              <a:t>CQ0 sign-ups happen next week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DA97F-00B9-4448-96DC-B0FFC8B44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35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Outline: Revisiting Reflections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Revisiting Reflections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Interface v. Implementation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Implementing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ArrayList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" name="Pentagon 3" descr="pointing to Revisiting Reflections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4517968" y="1441484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35AB1-EEBC-403C-B5BD-9BADAC7FD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54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F3870-2373-2B03-570C-6B3CE09FA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Reflections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65F00-1F12-0E48-0722-69545AF48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32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Throughout this course, we’ll ask you to form opinions on topics</a:t>
            </a:r>
          </a:p>
          <a:p>
            <a:pPr lvl="1"/>
            <a:r>
              <a:rPr lang="en-US" dirty="0"/>
              <a:t>Provide exposure to issues so you can decide for yourself</a:t>
            </a:r>
          </a:p>
          <a:p>
            <a:r>
              <a:rPr lang="en-US" dirty="0"/>
              <a:t>Opinions aren’t formed in a vacuum</a:t>
            </a:r>
          </a:p>
          <a:p>
            <a:pPr lvl="1"/>
            <a:r>
              <a:rPr lang="en-US" dirty="0"/>
              <a:t>Exposure to various viewpoints reinforces/challenges perspectives</a:t>
            </a:r>
          </a:p>
          <a:p>
            <a:pPr lvl="1"/>
            <a:r>
              <a:rPr lang="en-US" dirty="0"/>
              <a:t>Shouldn’t be making arbitrary decisions</a:t>
            </a:r>
          </a:p>
          <a:p>
            <a:pPr lvl="2"/>
            <a:r>
              <a:rPr lang="en-US" dirty="0"/>
              <a:t>Rationalization is often important! (Not always necessary, but helps in communication)</a:t>
            </a:r>
          </a:p>
          <a:p>
            <a:endParaRPr lang="en-US" dirty="0"/>
          </a:p>
          <a:p>
            <a:r>
              <a:rPr lang="en-US" dirty="0"/>
              <a:t>When discussing reflections with others…</a:t>
            </a:r>
          </a:p>
          <a:p>
            <a:pPr lvl="1"/>
            <a:r>
              <a:rPr lang="en-US" dirty="0"/>
              <a:t>Discuss opinions, challenge assumptions, potentially change minds</a:t>
            </a:r>
          </a:p>
          <a:p>
            <a:pPr lvl="1"/>
            <a:r>
              <a:rPr lang="en-US" dirty="0"/>
              <a:t>Please be respectful of other people’s opinions</a:t>
            </a:r>
          </a:p>
          <a:p>
            <a:pPr lvl="2"/>
            <a:r>
              <a:rPr lang="en-US" dirty="0"/>
              <a:t>There are no “right” or “wrong” answers to these questions</a:t>
            </a:r>
          </a:p>
          <a:p>
            <a:pPr lvl="2"/>
            <a:r>
              <a:rPr lang="en-US" dirty="0"/>
              <a:t>Everyone has different experiences with the world that informs their decisions</a:t>
            </a:r>
          </a:p>
          <a:p>
            <a:r>
              <a:rPr lang="en-US" dirty="0"/>
              <a:t>Reflections-like question may appear on computer quizzes, in this case they will relate to the concepts, theme, reading, or video, etc. of the reflection from the project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1F7B3E-F51E-417C-B7AF-9190C2EF5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41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E50DD-9E5B-0B55-E551-DFB83B612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62DDA-F3ED-D303-DFA3-CB0DBE4B8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Outline: Interface vs.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CD6B3-F16E-E598-E9D5-2DDCE7955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Revisiting Reflections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rgbClr val="EE8A64"/>
                </a:solidFill>
              </a:rPr>
              <a:t>Interface vs. Implementation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Implementing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ArrayList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" name="Pentagon 3" descr="pointing to Interface vs. Implementation">
            <a:extLst>
              <a:ext uri="{FF2B5EF4-FFF2-40B4-BE49-F238E27FC236}">
                <a16:creationId xmlns:a16="http://schemas.microsoft.com/office/drawing/2014/main" id="{0B1BE07A-0EAC-28B1-CE0F-8EEC81C830F4}"/>
              </a:ext>
            </a:extLst>
          </p:cNvPr>
          <p:cNvSpPr/>
          <p:nvPr/>
        </p:nvSpPr>
        <p:spPr>
          <a:xfrm rot="10800000">
            <a:off x="5558145" y="2125427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3013FC-9B5C-44B3-BB2B-34F5DFE62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19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9EA8A-4932-79DD-78D0-02EE78DA6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vs.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EE59C-D0CD-2ACF-AEB5-AF3EA9086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Interface: what something </a:t>
            </a:r>
            <a:r>
              <a:rPr lang="en-US" i="1" dirty="0"/>
              <a:t>should </a:t>
            </a:r>
            <a:r>
              <a:rPr lang="en-US" dirty="0"/>
              <a:t>do</a:t>
            </a:r>
          </a:p>
          <a:p>
            <a:endParaRPr lang="en-US" dirty="0"/>
          </a:p>
          <a:p>
            <a:r>
              <a:rPr lang="en-US" dirty="0"/>
              <a:t>Implementation:</a:t>
            </a:r>
            <a:r>
              <a:rPr lang="en-US" i="1" dirty="0"/>
              <a:t> how</a:t>
            </a:r>
            <a:r>
              <a:rPr lang="en-US" dirty="0"/>
              <a:t> something is done</a:t>
            </a:r>
          </a:p>
          <a:p>
            <a:endParaRPr lang="en-US" dirty="0"/>
          </a:p>
          <a:p>
            <a:r>
              <a:rPr lang="en-US" dirty="0"/>
              <a:t>These are different!</a:t>
            </a:r>
          </a:p>
          <a:p>
            <a:endParaRPr lang="en-US" dirty="0"/>
          </a:p>
          <a:p>
            <a:r>
              <a:rPr lang="en-US" dirty="0"/>
              <a:t>Big theme of CSE 123: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choose between different implementations of same interface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AADB7-9662-4436-B939-6A682C66B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4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EC3C6-EA93-497C-C306-9E081FC5B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474D3-27CB-2796-3F04-09A2D964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 vs. Implementor</a:t>
            </a:r>
          </a:p>
        </p:txBody>
      </p:sp>
      <p:grpSp>
        <p:nvGrpSpPr>
          <p:cNvPr id="3" name="Group 2" descr="A client's client code uses the implementor's implementation. Interfaces can serve as a separator between a client and implementor. ">
            <a:extLst>
              <a:ext uri="{FF2B5EF4-FFF2-40B4-BE49-F238E27FC236}">
                <a16:creationId xmlns:a16="http://schemas.microsoft.com/office/drawing/2014/main" id="{6A5B8C3C-9B6E-4B5C-9A45-E3DD6F645542}"/>
              </a:ext>
            </a:extLst>
          </p:cNvPr>
          <p:cNvGrpSpPr/>
          <p:nvPr/>
        </p:nvGrpSpPr>
        <p:grpSpPr>
          <a:xfrm>
            <a:off x="1333500" y="1888435"/>
            <a:ext cx="8840026" cy="4722116"/>
            <a:chOff x="1333500" y="1888435"/>
            <a:chExt cx="8840026" cy="472211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DA0DEAC-3086-1AE7-DBF8-297DD2947A9B}"/>
                </a:ext>
              </a:extLst>
            </p:cNvPr>
            <p:cNvGrpSpPr/>
            <p:nvPr/>
          </p:nvGrpSpPr>
          <p:grpSpPr>
            <a:xfrm>
              <a:off x="1663149" y="4164496"/>
              <a:ext cx="848139" cy="1781589"/>
              <a:chOff x="1245705" y="2276062"/>
              <a:chExt cx="848139" cy="178158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EFB05EE7-024F-FBDD-0DE9-1028DBDAEFD8}"/>
                  </a:ext>
                </a:extLst>
              </p:cNvPr>
              <p:cNvSpPr/>
              <p:nvPr/>
            </p:nvSpPr>
            <p:spPr>
              <a:xfrm>
                <a:off x="1421297" y="2276062"/>
                <a:ext cx="496956" cy="496956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FD499CE1-53B2-5FCD-E3FA-AEA66DD8437C}"/>
                  </a:ext>
                </a:extLst>
              </p:cNvPr>
              <p:cNvCxnSpPr>
                <a:cxnSpLocks/>
                <a:stCxn id="6" idx="4"/>
              </p:cNvCxnSpPr>
              <p:nvPr/>
            </p:nvCxnSpPr>
            <p:spPr>
              <a:xfrm flipH="1">
                <a:off x="1669774" y="2773018"/>
                <a:ext cx="1" cy="110324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CBE29C53-C148-2C15-4836-3E054ED800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3146" y="3848929"/>
                <a:ext cx="238540" cy="20872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BBEFE55-7D08-9D31-36D9-9499BED968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21297" y="3841474"/>
                <a:ext cx="248477" cy="20872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098CFEE-443A-8896-16E2-C36C9B61EE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5705" y="3056283"/>
                <a:ext cx="84813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71C0B19-92A3-01D9-D9AF-0F2D8AFEA9FD}"/>
                </a:ext>
              </a:extLst>
            </p:cNvPr>
            <p:cNvSpPr txBox="1"/>
            <p:nvPr/>
          </p:nvSpPr>
          <p:spPr>
            <a:xfrm>
              <a:off x="1716157" y="6148886"/>
              <a:ext cx="9047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Client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D317E00-5EC2-5AE4-B300-D06A31BC6BAE}"/>
                </a:ext>
              </a:extLst>
            </p:cNvPr>
            <p:cNvGrpSpPr/>
            <p:nvPr/>
          </p:nvGrpSpPr>
          <p:grpSpPr>
            <a:xfrm>
              <a:off x="8524462" y="4164496"/>
              <a:ext cx="848139" cy="1781589"/>
              <a:chOff x="1245705" y="2276062"/>
              <a:chExt cx="848139" cy="1781589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39485680-4B1A-26E3-ADAF-05DEFBA8D793}"/>
                  </a:ext>
                </a:extLst>
              </p:cNvPr>
              <p:cNvSpPr/>
              <p:nvPr/>
            </p:nvSpPr>
            <p:spPr>
              <a:xfrm>
                <a:off x="1421297" y="2276062"/>
                <a:ext cx="496956" cy="496956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7D672EFE-F183-E98E-7825-E04E4D8E9055}"/>
                  </a:ext>
                </a:extLst>
              </p:cNvPr>
              <p:cNvCxnSpPr>
                <a:cxnSpLocks/>
                <a:stCxn id="26" idx="4"/>
              </p:cNvCxnSpPr>
              <p:nvPr/>
            </p:nvCxnSpPr>
            <p:spPr>
              <a:xfrm flipH="1">
                <a:off x="1669774" y="2773018"/>
                <a:ext cx="1" cy="110324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41ECA2C9-96A5-8326-6942-9BC19D56CE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3146" y="3848929"/>
                <a:ext cx="238540" cy="20872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887E9182-0227-67E0-0D97-CDD4118AFE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21297" y="3841474"/>
                <a:ext cx="248477" cy="20872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3A8CD29F-C010-8747-81CC-45EEEABBD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5705" y="3056283"/>
                <a:ext cx="84813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2756AE3-B939-C1FD-E592-48B8C0178361}"/>
                </a:ext>
              </a:extLst>
            </p:cNvPr>
            <p:cNvSpPr txBox="1"/>
            <p:nvPr/>
          </p:nvSpPr>
          <p:spPr>
            <a:xfrm>
              <a:off x="8131721" y="6148886"/>
              <a:ext cx="18202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Implementor</a:t>
              </a: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6E5FA48B-0252-36CC-1F86-AE07FF717BB4}"/>
                </a:ext>
              </a:extLst>
            </p:cNvPr>
            <p:cNvSpPr/>
            <p:nvPr/>
          </p:nvSpPr>
          <p:spPr>
            <a:xfrm>
              <a:off x="1333500" y="2453184"/>
              <a:ext cx="1639956" cy="665920"/>
            </a:xfrm>
            <a:prstGeom prst="round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Client Code</a:t>
              </a: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9400DEFD-BA9E-D987-5804-1F363A5FD253}"/>
                </a:ext>
              </a:extLst>
            </p:cNvPr>
            <p:cNvSpPr/>
            <p:nvPr/>
          </p:nvSpPr>
          <p:spPr>
            <a:xfrm>
              <a:off x="8187360" y="2489753"/>
              <a:ext cx="1986166" cy="665920"/>
            </a:xfrm>
            <a:prstGeom prst="roundRect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Implementation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037AE97-3427-A9D2-D457-4B3BECF66200}"/>
                </a:ext>
              </a:extLst>
            </p:cNvPr>
            <p:cNvCxnSpPr>
              <a:cxnSpLocks/>
            </p:cNvCxnSpPr>
            <p:nvPr/>
          </p:nvCxnSpPr>
          <p:spPr>
            <a:xfrm>
              <a:off x="3294615" y="2767859"/>
              <a:ext cx="4571586" cy="365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0C7042E-69A8-0320-AD65-4A93C40A001A}"/>
                </a:ext>
              </a:extLst>
            </p:cNvPr>
            <p:cNvSpPr txBox="1"/>
            <p:nvPr/>
          </p:nvSpPr>
          <p:spPr>
            <a:xfrm>
              <a:off x="3670589" y="2258920"/>
              <a:ext cx="7409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uses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47B2B34-C327-C6A4-0448-CB708752B62F}"/>
                </a:ext>
              </a:extLst>
            </p:cNvPr>
            <p:cNvCxnSpPr/>
            <p:nvPr/>
          </p:nvCxnSpPr>
          <p:spPr>
            <a:xfrm>
              <a:off x="5580408" y="1888435"/>
              <a:ext cx="0" cy="4276894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87597D2-5C1B-E793-2B52-B8826C9B6244}"/>
                </a:ext>
              </a:extLst>
            </p:cNvPr>
            <p:cNvSpPr txBox="1"/>
            <p:nvPr/>
          </p:nvSpPr>
          <p:spPr>
            <a:xfrm rot="16200000">
              <a:off x="4703191" y="4646213"/>
              <a:ext cx="119943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/>
                <a:t>interface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ADE75-5F50-4B77-9319-2C1D97424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52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Arrays</a:t>
            </a:r>
            <a:r>
              <a:rPr lang="en-US" dirty="0"/>
              <a:t> vs. </a:t>
            </a:r>
            <a:r>
              <a:rPr lang="en-US" dirty="0" err="1">
                <a:latin typeface="Consolas" panose="020B0609020204030204" pitchFamily="49" charset="0"/>
              </a:rPr>
              <a:t>ArrayLists</a:t>
            </a:r>
            <a:r>
              <a:rPr lang="en-US" dirty="0">
                <a:latin typeface="+mn-lt"/>
              </a:rPr>
              <a:t> (Review)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839A46C-D56A-4409-9E72-D0D4BB197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797902"/>
              </p:ext>
            </p:extLst>
          </p:nvPr>
        </p:nvGraphicFramePr>
        <p:xfrm>
          <a:off x="411126" y="1371600"/>
          <a:ext cx="11369748" cy="440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4293">
                  <a:extLst>
                    <a:ext uri="{9D8B030D-6E8A-4147-A177-3AD203B41FA5}">
                      <a16:colId xmlns:a16="http://schemas.microsoft.com/office/drawing/2014/main" val="1037866803"/>
                    </a:ext>
                  </a:extLst>
                </a:gridCol>
                <a:gridCol w="5945455">
                  <a:extLst>
                    <a:ext uri="{9D8B030D-6E8A-4147-A177-3AD203B41FA5}">
                      <a16:colId xmlns:a16="http://schemas.microsoft.com/office/drawing/2014/main" val="147798460"/>
                    </a:ext>
                  </a:extLst>
                </a:gridCol>
              </a:tblGrid>
              <a:tr h="4629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</a:rPr>
                        <a:t>Arrays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Consolas" panose="020B0609020204030204" pitchFamily="49" charset="0"/>
                        </a:rPr>
                        <a:t>ArrayLists</a:t>
                      </a:r>
                      <a:endParaRPr lang="en-US" sz="2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499806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onsolas" panose="020B0609020204030204" pitchFamily="49" charset="0"/>
                        </a:rPr>
                        <a:t>int[] </a:t>
                      </a:r>
                      <a:r>
                        <a:rPr lang="en-US" sz="2000" dirty="0" err="1">
                          <a:latin typeface="Consolas" panose="020B0609020204030204" pitchFamily="49" charset="0"/>
                        </a:rPr>
                        <a:t>arr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 = new int[x];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onsolas" panose="020B0609020204030204" pitchFamily="49" charset="0"/>
                        </a:rPr>
                        <a:t>List&lt;Integer&gt; al = new </a:t>
                      </a:r>
                      <a:r>
                        <a:rPr lang="en-US" sz="2000" dirty="0" err="1">
                          <a:latin typeface="Consolas" panose="020B0609020204030204" pitchFamily="49" charset="0"/>
                        </a:rPr>
                        <a:t>ArrayList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&lt;&gt;();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412913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onsolas" panose="020B0609020204030204" pitchFamily="49" charset="0"/>
                        </a:rPr>
                        <a:t>int y = </a:t>
                      </a:r>
                      <a:r>
                        <a:rPr lang="en-US" sz="2000" dirty="0" err="1">
                          <a:latin typeface="Consolas" panose="020B0609020204030204" pitchFamily="49" charset="0"/>
                        </a:rPr>
                        <a:t>arr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[0]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onsolas" panose="020B0609020204030204" pitchFamily="49" charset="0"/>
                        </a:rPr>
                        <a:t>int y = </a:t>
                      </a:r>
                      <a:r>
                        <a:rPr lang="en-US" sz="2000" dirty="0" err="1">
                          <a:latin typeface="Consolas" panose="020B0609020204030204" pitchFamily="49" charset="0"/>
                        </a:rPr>
                        <a:t>al.get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(0);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678730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onsolas" panose="020B0609020204030204" pitchFamily="49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Consolas" panose="020B0609020204030204" pitchFamily="49" charset="0"/>
                        </a:rPr>
                        <a:t>al.add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(2);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682782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Consolas" panose="020B0609020204030204" pitchFamily="49" charset="0"/>
                        </a:rPr>
                        <a:t>arr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[0] = 5;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err="1">
                          <a:latin typeface="Consolas" panose="020B0609020204030204" pitchFamily="49" charset="0"/>
                        </a:rPr>
                        <a:t>al.set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(0, 5);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045813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onsolas" panose="020B0609020204030204" pitchFamily="49" charset="0"/>
                        </a:rPr>
                        <a:t>int length = </a:t>
                      </a:r>
                      <a:r>
                        <a:rPr lang="en-US" sz="2000" dirty="0" err="1">
                          <a:latin typeface="Consolas" panose="020B0609020204030204" pitchFamily="49" charset="0"/>
                        </a:rPr>
                        <a:t>arr.length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;  // </a:t>
                      </a:r>
                      <a:r>
                        <a:rPr lang="en-US" sz="2000" b="1" i="1" dirty="0">
                          <a:latin typeface="Consolas" panose="020B0609020204030204" pitchFamily="49" charset="0"/>
                        </a:rPr>
                        <a:t>Always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onsolas" panose="020B0609020204030204" pitchFamily="49" charset="0"/>
                        </a:rPr>
                        <a:t>int size = </a:t>
                      </a:r>
                      <a:r>
                        <a:rPr lang="en-US" sz="2000" dirty="0" err="1">
                          <a:latin typeface="Consolas" panose="020B0609020204030204" pitchFamily="49" charset="0"/>
                        </a:rPr>
                        <a:t>al.size</a:t>
                      </a:r>
                      <a:r>
                        <a:rPr lang="en-US" sz="2000" dirty="0">
                          <a:latin typeface="Consolas" panose="020B0609020204030204" pitchFamily="49" charset="0"/>
                        </a:rPr>
                        <a:t>();  // </a:t>
                      </a:r>
                      <a:r>
                        <a:rPr lang="en-US" sz="2000" b="1" i="1" dirty="0">
                          <a:latin typeface="Consolas" panose="020B0609020204030204" pitchFamily="49" charset="0"/>
                        </a:rPr>
                        <a:t>Matches # of </a:t>
                      </a:r>
                    </a:p>
                    <a:p>
                      <a:pPr algn="l"/>
                      <a:r>
                        <a:rPr lang="en-US" sz="2000" dirty="0">
                          <a:latin typeface="Consolas" panose="020B0609020204030204" pitchFamily="49" charset="0"/>
                        </a:rPr>
                        <a:t>                       // </a:t>
                      </a:r>
                      <a:r>
                        <a:rPr lang="en-US" sz="2000" b="1" i="1" dirty="0">
                          <a:latin typeface="Consolas" panose="020B0609020204030204" pitchFamily="49" charset="0"/>
                        </a:rPr>
                        <a:t>things added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081884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pPr algn="l"/>
                      <a:endParaRPr lang="en-US" sz="2000" b="1" i="1" dirty="0">
                        <a:latin typeface="Consolas" panose="020B0609020204030204" pitchFamily="49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000" b="1" i="1" dirty="0">
                        <a:latin typeface="Consolas" panose="020B0609020204030204" pitchFamily="49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383481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+mn-lt"/>
                        </a:rPr>
                        <a:t>Fundamental data 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+mn-lt"/>
                        </a:rPr>
                        <a:t>Class within </a:t>
                      </a:r>
                      <a:r>
                        <a:rPr lang="en-US" sz="2000" b="0" i="0" dirty="0" err="1">
                          <a:latin typeface="Consolas" panose="020B0609020204030204" pitchFamily="49" charset="0"/>
                        </a:rPr>
                        <a:t>java.util</a:t>
                      </a:r>
                      <a:endParaRPr lang="en-US" sz="2000" b="0" i="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315453"/>
                  </a:ext>
                </a:extLst>
              </a:tr>
              <a:tr h="462935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+mn-lt"/>
                        </a:rPr>
                        <a:t>Fixed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+mn-lt"/>
                        </a:rPr>
                        <a:t>Illusion of resizing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33550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42B2E8-2CED-442D-9784-C4C1DDEA5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73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Data Structures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5029834"/>
          </a:xfrm>
        </p:spPr>
        <p:txBody>
          <a:bodyPr>
            <a:normAutofit/>
          </a:bodyPr>
          <a:lstStyle/>
          <a:p>
            <a:r>
              <a:rPr lang="en-US" dirty="0"/>
              <a:t>No different from designing any other class!</a:t>
            </a:r>
          </a:p>
          <a:p>
            <a:pPr lvl="1"/>
            <a:r>
              <a:rPr lang="en-US" dirty="0"/>
              <a:t>Specified behavior (</a:t>
            </a:r>
            <a:r>
              <a:rPr lang="en-US" dirty="0">
                <a:latin typeface="Consolas" panose="020B0609020204030204" pitchFamily="49" charset="0"/>
              </a:rPr>
              <a:t>List</a:t>
            </a:r>
            <a:r>
              <a:rPr lang="en-US" dirty="0"/>
              <a:t> interface):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Choose appropriate fields based on behavior</a:t>
            </a:r>
          </a:p>
          <a:p>
            <a:r>
              <a:rPr lang="en-US" dirty="0"/>
              <a:t>Just requires some thinking outside the box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0E5DB5AD-D214-4777-8C16-401F51972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71430"/>
              </p:ext>
            </p:extLst>
          </p:nvPr>
        </p:nvGraphicFramePr>
        <p:xfrm>
          <a:off x="1625600" y="2291354"/>
          <a:ext cx="89408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0679">
                  <a:extLst>
                    <a:ext uri="{9D8B030D-6E8A-4147-A177-3AD203B41FA5}">
                      <a16:colId xmlns:a16="http://schemas.microsoft.com/office/drawing/2014/main" val="1946470959"/>
                    </a:ext>
                  </a:extLst>
                </a:gridCol>
                <a:gridCol w="5250121">
                  <a:extLst>
                    <a:ext uri="{9D8B030D-6E8A-4147-A177-3AD203B41FA5}">
                      <a16:colId xmlns:a16="http://schemas.microsoft.com/office/drawing/2014/main" val="2255471524"/>
                    </a:ext>
                  </a:extLst>
                </a:gridCol>
              </a:tblGrid>
              <a:tr h="265618">
                <a:tc>
                  <a:txBody>
                    <a:bodyPr/>
                    <a:lstStyle/>
                    <a:p>
                      <a:r>
                        <a:rPr lang="en-US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367772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</a:rPr>
                        <a:t>add(E 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Adds the given value to the end of the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928002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</a:rPr>
                        <a:t>add(int index, E 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Adds the given value at the given index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750616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</a:rPr>
                        <a:t>remove(E 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Removes the given value if it exists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233471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</a:rPr>
                        <a:t>remove(int index)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Removes the value at the given index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676017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</a:rPr>
                        <a:t>get(int index)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Returns the value at the given index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833202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</a:rPr>
                        <a:t>set(int index, int 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Updates the value at the given index to the one given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264861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</a:rPr>
                        <a:t>size()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Returns the number of elements in the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45756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23129-3216-4B98-BA14-71B11F347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1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ED975-1E05-B318-03BB-ED1213FF8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1EBD9-0996-71E1-CE92-90FDBCE1F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Outline: Implementing </a:t>
            </a:r>
            <a:r>
              <a:rPr lang="en-US" dirty="0" err="1"/>
              <a:t>ArrayList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B70D-F579-155C-FD6B-727CCCFB9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Revisiting Reflections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Interface v. Implementation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rgbClr val="EE8A64"/>
                </a:solidFill>
              </a:rPr>
              <a:t>Implementing </a:t>
            </a:r>
            <a:r>
              <a:rPr lang="en-US" b="1" dirty="0" err="1">
                <a:solidFill>
                  <a:srgbClr val="EE8A64"/>
                </a:solidFill>
                <a:latin typeface="Consolas" panose="020B0609020204030204" pitchFamily="49" charset="0"/>
              </a:rPr>
              <a:t>ArrayList</a:t>
            </a:r>
            <a:endParaRPr lang="en-US" b="1" dirty="0">
              <a:solidFill>
                <a:srgbClr val="EE8A64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Pentagon 3" descr="pointing to Implementing ArrayList">
            <a:extLst>
              <a:ext uri="{FF2B5EF4-FFF2-40B4-BE49-F238E27FC236}">
                <a16:creationId xmlns:a16="http://schemas.microsoft.com/office/drawing/2014/main" id="{FEEB9537-B06B-0DD6-B55A-455CCE63ED87}"/>
              </a:ext>
            </a:extLst>
          </p:cNvPr>
          <p:cNvSpPr/>
          <p:nvPr/>
        </p:nvSpPr>
        <p:spPr>
          <a:xfrm rot="10800000">
            <a:off x="5179607" y="2779631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1E3FB1-42E3-46F3-9CD0-A99A7C18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33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1)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5224767" y="5592942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(2);</a:t>
            </a:r>
          </a:p>
        </p:txBody>
      </p:sp>
      <p:graphicFrame>
        <p:nvGraphicFramePr>
          <p:cNvPr id="10" name="Table 10" descr="magician illustration standing next to a size 10 array filled with 0s, hidden behind a screen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895853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2" y="3730672"/>
            <a:ext cx="8367823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546236D-1054-4513-9845-5E6F46A79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1D37F8-919C-4405-ADB7-DEFEFF66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5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" grpId="0"/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2)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5224767" y="5592942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(2);</a:t>
            </a:r>
          </a:p>
        </p:txBody>
      </p:sp>
      <p:graphicFrame>
        <p:nvGraphicFramePr>
          <p:cNvPr id="10" name="Table 10" descr="magician illustration from slide 11, now with index 0 unhidden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616033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38623" y="3730672"/>
            <a:ext cx="7428762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A992A5-8273-459E-B69F-435A4E1D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9001DB-BF96-49DF-94DD-E255627FD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839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3)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5224767" y="5592942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(2);</a:t>
            </a:r>
          </a:p>
        </p:txBody>
      </p:sp>
      <p:graphicFrame>
        <p:nvGraphicFramePr>
          <p:cNvPr id="10" name="Table 10" descr="magician illustration from slide 12, now value at index 0 is 2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742949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38623" y="3730672"/>
            <a:ext cx="7428762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BBDE775-C811-47B6-AE80-8A960B2DA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00CD42-AAAC-455D-864B-198E9CC84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282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4)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5277560" y="5592942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(5);</a:t>
            </a:r>
          </a:p>
        </p:txBody>
      </p:sp>
      <p:graphicFrame>
        <p:nvGraphicFramePr>
          <p:cNvPr id="10" name="Table 10" descr="magician illustration from slide 13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638522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38623" y="3730672"/>
            <a:ext cx="7428761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2E5803-1B01-4C49-B43C-F31DD2C35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B3CDB5-A74F-4593-9699-EFA6EC38B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825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5)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5277560" y="5592942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(5);</a:t>
            </a:r>
          </a:p>
        </p:txBody>
      </p:sp>
      <p:graphicFrame>
        <p:nvGraphicFramePr>
          <p:cNvPr id="10" name="Table 10" descr="magician illustration from slide 14, with index 1 now unhidden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161292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39609" y="3730672"/>
            <a:ext cx="6627775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FE0E282-35E4-4747-9EB3-A987FE81E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8EA543-AE62-46BF-9E05-02DEA227E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13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6)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5277560" y="5592942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(5);</a:t>
            </a:r>
          </a:p>
        </p:txBody>
      </p:sp>
      <p:graphicFrame>
        <p:nvGraphicFramePr>
          <p:cNvPr id="10" name="Table 10" descr="magician illustration from slide 15, now value at index 1 is 5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371389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39609" y="3730672"/>
            <a:ext cx="6627775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E5607BA-BD12-413A-B612-7E03BBC0C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F9C875-AEB4-473B-AB19-CACD7AC85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64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7)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5098130" y="5592942"/>
            <a:ext cx="2970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(-1);</a:t>
            </a:r>
          </a:p>
        </p:txBody>
      </p:sp>
      <p:graphicFrame>
        <p:nvGraphicFramePr>
          <p:cNvPr id="10" name="Table 10" descr="magician illustration from slide 16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223763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46698" y="3730672"/>
            <a:ext cx="6620686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D2D4033-5C8C-48DA-930D-1AD5DF662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9F9B04-E9A1-4A69-BF2C-09A0E249C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28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8)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5098130" y="5592942"/>
            <a:ext cx="2970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(-1);</a:t>
            </a:r>
          </a:p>
        </p:txBody>
      </p:sp>
      <p:graphicFrame>
        <p:nvGraphicFramePr>
          <p:cNvPr id="10" name="Table 10" descr="magician illustration from slide 17, now with index 2 unhidden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286158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68948" y="3730672"/>
            <a:ext cx="5798435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F526F63-3EED-443C-91AB-695B23390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F1C973-AF66-4326-970E-E82C80AD0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51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9)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5098130" y="5592942"/>
            <a:ext cx="2970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(-1);</a:t>
            </a:r>
          </a:p>
        </p:txBody>
      </p:sp>
      <p:graphicFrame>
        <p:nvGraphicFramePr>
          <p:cNvPr id="10" name="Table 10" descr="magician illustration from slide 18, now value at index 2 is -1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121343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68948" y="3730672"/>
            <a:ext cx="5798435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AAFA0FD-DEB7-4189-890D-C09C90E78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DFB975-017F-4071-8934-C9DA9119C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04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10)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4357383" y="5529146"/>
            <a:ext cx="3477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(0, 0);</a:t>
            </a:r>
          </a:p>
        </p:txBody>
      </p:sp>
      <p:graphicFrame>
        <p:nvGraphicFramePr>
          <p:cNvPr id="10" name="Table 10" descr="magician illustration from slide 19 with a red question mark above the magician's head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751239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68948" y="3730672"/>
            <a:ext cx="5798435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E033582-546D-4333-BCA3-264EBEDDF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C3823F-F5DF-4417-A345-EB349C8A6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62184" y="3279730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C2DCAB-1095-4E0F-BED1-3ED7B30BA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8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E572A-8836-59E1-FF4D-46E3A295F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D1CC8-E108-4094-A2F6-994AD0970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49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11)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4357383" y="5529146"/>
            <a:ext cx="3477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(0, 0);</a:t>
            </a:r>
          </a:p>
        </p:txBody>
      </p:sp>
      <p:graphicFrame>
        <p:nvGraphicFramePr>
          <p:cNvPr id="10" name="Table 10" descr="magician illustration from slide 21, now with index 3 unhidden and a red exclamation point above the magician's head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673941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77023" y="3730672"/>
            <a:ext cx="4990360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6B470A5-2E6E-4913-8F33-1E176CDDD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D52587-A0E1-42AC-8A72-FDB2606A0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62184" y="3279730"/>
            <a:ext cx="3690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F86D7F-1EDB-4F4C-BB21-9F6AE0C5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672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12)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4357383" y="5529146"/>
            <a:ext cx="3477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(0, 0);</a:t>
            </a:r>
          </a:p>
        </p:txBody>
      </p:sp>
      <p:graphicFrame>
        <p:nvGraphicFramePr>
          <p:cNvPr id="10" name="Table 10" descr="magician illustration from slide 22, with -1 copied over from index 2 to index 3">
            <a:extLst>
              <a:ext uri="{FF2B5EF4-FFF2-40B4-BE49-F238E27FC236}">
                <a16:creationId xmlns:a16="http://schemas.microsoft.com/office/drawing/2014/main" id="{4882756B-0772-458E-B029-CD613854374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336261"/>
              </p:ext>
            </p:extLst>
          </p:nvPr>
        </p:nvGraphicFramePr>
        <p:xfrm>
          <a:off x="2519473" y="4179010"/>
          <a:ext cx="8128000" cy="804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411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77023" y="3730672"/>
            <a:ext cx="4990360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rrow: U-Turn 2">
            <a:extLst>
              <a:ext uri="{FF2B5EF4-FFF2-40B4-BE49-F238E27FC236}">
                <a16:creationId xmlns:a16="http://schemas.microsoft.com/office/drawing/2014/main" id="{0D1BB0BF-0675-4100-895B-6DA09C81A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4515295" y="5085746"/>
            <a:ext cx="1056167" cy="400653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978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21606BB-1E33-434A-A55B-62C025936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F0B9AE-9A80-4297-9F68-8196BDCB7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62184" y="3279730"/>
            <a:ext cx="3690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DE0CF9-4A2D-4395-84E7-00A977017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44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13)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4357383" y="5529146"/>
            <a:ext cx="3477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(0, 0);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4882756B-0772-458E-B029-CD61385437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032576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77023" y="3730672"/>
            <a:ext cx="4990360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U-Turn 11">
            <a:extLst>
              <a:ext uri="{FF2B5EF4-FFF2-40B4-BE49-F238E27FC236}">
                <a16:creationId xmlns:a16="http://schemas.microsoft.com/office/drawing/2014/main" id="{3AD9DC3B-83FC-4780-A995-3F219F63D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3620164" y="5085009"/>
            <a:ext cx="1056167" cy="400653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978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C90C441-0841-4E65-BA81-672435629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1C70F5-23E1-412F-A3A8-634B1AACA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62184" y="3279730"/>
            <a:ext cx="3690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BCE02E-9F3F-43E9-A170-96A2C0E28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03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14)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4357383" y="5529146"/>
            <a:ext cx="3477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(0, 0);</a:t>
            </a:r>
          </a:p>
        </p:txBody>
      </p:sp>
      <p:graphicFrame>
        <p:nvGraphicFramePr>
          <p:cNvPr id="10" name="Table 10" descr="magician illustration from slide 24, now with value 2 copied over from index 0 to index 1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409526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77023" y="3730672"/>
            <a:ext cx="4990360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U-Turn 11">
            <a:extLst>
              <a:ext uri="{FF2B5EF4-FFF2-40B4-BE49-F238E27FC236}">
                <a16:creationId xmlns:a16="http://schemas.microsoft.com/office/drawing/2014/main" id="{E7C3749C-F5E7-429F-90E6-B8EB2683A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2806997" y="5128493"/>
            <a:ext cx="1056167" cy="400653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978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D37E9C4-CAC2-4047-8DCE-6234F1FBB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3DC136-56F6-407B-BBEB-09D8A4D6B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62184" y="3279730"/>
            <a:ext cx="3690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75A1-1B75-4486-A540-7AAFCB297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90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(step 15)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9E60BC-4202-4261-B1DF-AD0AA1E44C94}"/>
              </a:ext>
            </a:extLst>
          </p:cNvPr>
          <p:cNvSpPr txBox="1"/>
          <p:nvPr/>
        </p:nvSpPr>
        <p:spPr>
          <a:xfrm>
            <a:off x="4357383" y="5529146"/>
            <a:ext cx="3477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(0, 0);</a:t>
            </a:r>
          </a:p>
        </p:txBody>
      </p:sp>
      <p:graphicFrame>
        <p:nvGraphicFramePr>
          <p:cNvPr id="10" name="Table 10" descr="magician illustration from slide 25, with value 0 at index 0, with a red &quot;B)&quot; above the magician's head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485740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77023" y="3730672"/>
            <a:ext cx="4990360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CFF324A5-8DBC-4284-A931-A7FAABF41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2842438" y="5063041"/>
            <a:ext cx="191384" cy="423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1DC411B-0473-44F1-8961-8EE89574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E35CB1-9C9D-4F9D-93CA-F5757B8F0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24616" y="3279730"/>
            <a:ext cx="6767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291CE-6B4B-4479-A729-83971EA5D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0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ArrayIntLists</a:t>
            </a:r>
            <a:r>
              <a:rPr lang="en-US" dirty="0"/>
              <a:t> Summary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20694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simplicity: only about storing </a:t>
            </a:r>
            <a:r>
              <a:rPr lang="en-US" dirty="0" err="1"/>
              <a:t>ints</a:t>
            </a:r>
            <a:r>
              <a:rPr lang="en-US" dirty="0"/>
              <a:t> (no type variables)</a:t>
            </a:r>
          </a:p>
          <a:p>
            <a:r>
              <a:rPr lang="en-US" dirty="0"/>
              <a:t>How do we accomplish resizing magic trick? Two fields: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int[] </a:t>
            </a:r>
            <a:r>
              <a:rPr lang="en-US" dirty="0" err="1">
                <a:latin typeface="Consolas" panose="020B0609020204030204" pitchFamily="49" charset="0"/>
              </a:rPr>
              <a:t>elementData</a:t>
            </a:r>
            <a:r>
              <a:rPr lang="en-US" dirty="0">
                <a:latin typeface="Consolas" panose="020B0609020204030204" pitchFamily="49" charset="0"/>
              </a:rPr>
              <a:t>;    // Where we store elements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int size;             // Storage boundary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Important points: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represents how far the curtain is peeled back</a:t>
            </a:r>
          </a:p>
          <a:p>
            <a:pPr lvl="2"/>
            <a:r>
              <a:rPr lang="en-US" dirty="0"/>
              <a:t>Can’t use a hardcoded value!</a:t>
            </a:r>
          </a:p>
          <a:p>
            <a:pPr lvl="1"/>
            <a:r>
              <a:rPr lang="en-US" dirty="0"/>
              <a:t>Starting value is always at index 0</a:t>
            </a:r>
          </a:p>
          <a:p>
            <a:pPr lvl="2"/>
            <a:r>
              <a:rPr lang="en-US" dirty="0"/>
              <a:t>Adding to / removing from beginning requires shifting elements</a:t>
            </a: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D98142-CCE8-4D32-ADA8-C20C3197E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288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and Resizing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 = length of underlying array</a:t>
            </a:r>
          </a:p>
          <a:p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= number of user-added elements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What happens if we run out of space? (</a:t>
            </a:r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==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2530DE-99EC-4643-A4D9-5DC9522EA2AB}"/>
              </a:ext>
            </a:extLst>
          </p:cNvPr>
          <p:cNvSpPr txBox="1"/>
          <p:nvPr/>
        </p:nvSpPr>
        <p:spPr>
          <a:xfrm>
            <a:off x="5224767" y="5592942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(2);</a:t>
            </a:r>
          </a:p>
        </p:txBody>
      </p:sp>
      <p:graphicFrame>
        <p:nvGraphicFramePr>
          <p:cNvPr id="10" name="Table 10" descr="magician illustration, but all 10 indices are populated with values 0, 2, 5, -1, 5, 12, -9, 7, 21, -3, and the curtain is completely pulled back; a red question mark is above the magician's head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926367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47473" y="3730672"/>
            <a:ext cx="119912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016A7C8-C6B2-4DC7-B08F-84B33B66E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8367823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363CF8-B0C5-40D1-B3C1-20F608D6A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62184" y="3279730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570F3-4173-45DF-8B27-E92D8B735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1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  <p:bldP spid="13" grpId="0" animBg="1"/>
      <p:bldP spid="9" grpId="0" animBg="1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and Resizing (step 1)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 = length of underlying array</a:t>
            </a:r>
          </a:p>
          <a:p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= number of user-added elements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What happens if we run out of space? (</a:t>
            </a:r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==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)</a:t>
            </a:r>
          </a:p>
        </p:txBody>
      </p:sp>
      <p:graphicFrame>
        <p:nvGraphicFramePr>
          <p:cNvPr id="10" name="Table 10" descr="magician's illustration now with a second array of size 11 underneath the first, the second array is completely filled with 0s; a red exclamation mark is above the magician's head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626063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47473" y="3730672"/>
            <a:ext cx="967878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016A7C8-C6B2-4DC7-B08F-84B33B66E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9215790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363CF8-B0C5-40D1-B3C1-20F608D6A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62184" y="3279730"/>
            <a:ext cx="3690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!</a:t>
            </a:r>
          </a:p>
        </p:txBody>
      </p:sp>
      <p:graphicFrame>
        <p:nvGraphicFramePr>
          <p:cNvPr id="12" name="Table 10">
            <a:extLst>
              <a:ext uri="{FF2B5EF4-FFF2-40B4-BE49-F238E27FC236}">
                <a16:creationId xmlns:a16="http://schemas.microsoft.com/office/drawing/2014/main" id="{5DA8E74B-1D26-4292-963C-B0C80C85F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195795"/>
              </p:ext>
            </p:extLst>
          </p:nvPr>
        </p:nvGraphicFramePr>
        <p:xfrm>
          <a:off x="2519473" y="5271553"/>
          <a:ext cx="8932297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027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21168632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F8D035E-692E-48F4-B72C-B49C15035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3" y="6128826"/>
            <a:ext cx="896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9     10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9F5E95-7EF6-4ED4-9E71-DB11FC720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09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and Resizing (step 2)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 = length of underlying array</a:t>
            </a:r>
          </a:p>
          <a:p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= number of user-added elements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What happens if we run out of space? (</a:t>
            </a:r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==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)</a:t>
            </a:r>
          </a:p>
        </p:txBody>
      </p:sp>
      <p:graphicFrame>
        <p:nvGraphicFramePr>
          <p:cNvPr id="10" name="Table 10" descr="magician's illustration from slide 29, where all values from the first array are copied into the same indices in the second array; a red &quot;B)&quot; is above the magician's head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081973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47473" y="3730672"/>
            <a:ext cx="967878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016A7C8-C6B2-4DC7-B08F-84B33B66E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9215790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363CF8-B0C5-40D1-B3C1-20F608D6A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27181" y="3210827"/>
            <a:ext cx="6767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B)</a:t>
            </a:r>
          </a:p>
        </p:txBody>
      </p:sp>
      <p:graphicFrame>
        <p:nvGraphicFramePr>
          <p:cNvPr id="12" name="Table 10">
            <a:extLst>
              <a:ext uri="{FF2B5EF4-FFF2-40B4-BE49-F238E27FC236}">
                <a16:creationId xmlns:a16="http://schemas.microsoft.com/office/drawing/2014/main" id="{5DA8E74B-1D26-4292-963C-B0C80C85F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547747"/>
              </p:ext>
            </p:extLst>
          </p:nvPr>
        </p:nvGraphicFramePr>
        <p:xfrm>
          <a:off x="2519473" y="5271553"/>
          <a:ext cx="8932297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027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21168632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F8D035E-692E-48F4-B72C-B49C15035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3" y="6128826"/>
            <a:ext cx="896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9     10 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4299ADD-FB2D-4A84-972A-CC5061829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30343" y="4979800"/>
            <a:ext cx="201336" cy="2917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B06CB03C-1B00-4A80-ABBE-3E6670B10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32905" y="4979799"/>
            <a:ext cx="201336" cy="2917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5B63FD67-1055-49D4-BD68-CA07601BD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35467" y="4979798"/>
            <a:ext cx="201336" cy="2917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FBE4840F-10F3-42F9-BE61-EC744E0AB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38029" y="4979797"/>
            <a:ext cx="201336" cy="2917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F5168601-160A-456C-8443-6A71BCF25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40591" y="4979796"/>
            <a:ext cx="201336" cy="2917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C4241FF6-1251-46DC-AFD7-3096FC6816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69467" y="4974503"/>
            <a:ext cx="201336" cy="2917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FA25F4BB-49B8-4139-B317-80BAD1A56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98343" y="4974502"/>
            <a:ext cx="201336" cy="2917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0B142497-0399-4777-A9B9-A0C4AD79F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27219" y="4974501"/>
            <a:ext cx="201336" cy="2917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7F14C2A7-59E1-4F44-970B-1B42E9925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56095" y="4975173"/>
            <a:ext cx="201336" cy="2917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45052F26-8DDA-4D45-A661-989EBE7C9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84971" y="4974500"/>
            <a:ext cx="201336" cy="2917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E13D28-D700-4348-AA39-B6379A0F2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26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and Resizing (step 3)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 = length of underlying array</a:t>
            </a:r>
          </a:p>
          <a:p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= number of user-added elements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What happens if we run out of space? (</a:t>
            </a:r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==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)</a:t>
            </a:r>
          </a:p>
        </p:txBody>
      </p:sp>
      <p:graphicFrame>
        <p:nvGraphicFramePr>
          <p:cNvPr id="10" name="Table 10" descr="magician's illustration from slide 13, indicating that we will replace the first array with the second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065377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47473" y="3730672"/>
            <a:ext cx="967878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016A7C8-C6B2-4DC7-B08F-84B33B66E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9215790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363CF8-B0C5-40D1-B3C1-20F608D6A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27181" y="3210827"/>
            <a:ext cx="6767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B)</a:t>
            </a:r>
          </a:p>
        </p:txBody>
      </p:sp>
      <p:graphicFrame>
        <p:nvGraphicFramePr>
          <p:cNvPr id="12" name="Table 10">
            <a:extLst>
              <a:ext uri="{FF2B5EF4-FFF2-40B4-BE49-F238E27FC236}">
                <a16:creationId xmlns:a16="http://schemas.microsoft.com/office/drawing/2014/main" id="{5DA8E74B-1D26-4292-963C-B0C80C85F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185626"/>
              </p:ext>
            </p:extLst>
          </p:nvPr>
        </p:nvGraphicFramePr>
        <p:xfrm>
          <a:off x="2519473" y="5271553"/>
          <a:ext cx="8932297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027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21168632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F8D035E-692E-48F4-B72C-B49C15035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3" y="6128826"/>
            <a:ext cx="896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9     10 </a:t>
            </a:r>
          </a:p>
        </p:txBody>
      </p:sp>
      <p:sp>
        <p:nvSpPr>
          <p:cNvPr id="6" name="Arrow: U-Turn 5">
            <a:extLst>
              <a:ext uri="{FF2B5EF4-FFF2-40B4-BE49-F238E27FC236}">
                <a16:creationId xmlns:a16="http://schemas.microsoft.com/office/drawing/2014/main" id="{9C0718B4-B71C-4B02-9B2E-700329D24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1655222" y="4917289"/>
            <a:ext cx="1254412" cy="374116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1929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9B713-BDAF-4C70-8BF2-5E8AF3D8206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549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and Resizing (step 4)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 = length of underlying array</a:t>
            </a:r>
          </a:p>
          <a:p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= number of user-added elements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What happens if we run out of space? (</a:t>
            </a:r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==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)</a:t>
            </a:r>
          </a:p>
        </p:txBody>
      </p:sp>
      <p:graphicFrame>
        <p:nvGraphicFramePr>
          <p:cNvPr id="10" name="Table 10" descr="magician's illustration from slide 31, showing the curtain hiding index 10, which still contains a 0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139653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5D5BD091-BF26-44F1-9D8B-37273D101E0A}"/>
              </a:ext>
            </a:extLst>
          </p:cNvPr>
          <p:cNvSpPr txBox="1"/>
          <p:nvPr/>
        </p:nvSpPr>
        <p:spPr>
          <a:xfrm>
            <a:off x="5224767" y="5592942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(2);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016A7C8-C6B2-4DC7-B08F-84B33B66E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9215790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363CF8-B0C5-40D1-B3C1-20F608D6A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27181" y="3210827"/>
            <a:ext cx="6767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B)</a:t>
            </a:r>
          </a:p>
        </p:txBody>
      </p:sp>
      <p:graphicFrame>
        <p:nvGraphicFramePr>
          <p:cNvPr id="12" name="Table 10">
            <a:extLst>
              <a:ext uri="{FF2B5EF4-FFF2-40B4-BE49-F238E27FC236}">
                <a16:creationId xmlns:a16="http://schemas.microsoft.com/office/drawing/2014/main" id="{5DA8E74B-1D26-4292-963C-B0C80C85F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334751"/>
              </p:ext>
            </p:extLst>
          </p:nvPr>
        </p:nvGraphicFramePr>
        <p:xfrm>
          <a:off x="2519473" y="4179010"/>
          <a:ext cx="8932297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027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21168632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F8D035E-692E-48F4-B72C-B49C15035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3" y="3809678"/>
            <a:ext cx="896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9     10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47473" y="3730672"/>
            <a:ext cx="967878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30357-5007-4314-924F-2A18FEAE5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45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and Resizing (step 5)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 = length of underlying array</a:t>
            </a:r>
          </a:p>
          <a:p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= number of user-added elements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What happens if we run out of space? (</a:t>
            </a:r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==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5BD091-BF26-44F1-9D8B-37273D101E0A}"/>
              </a:ext>
            </a:extLst>
          </p:cNvPr>
          <p:cNvSpPr txBox="1"/>
          <p:nvPr/>
        </p:nvSpPr>
        <p:spPr>
          <a:xfrm>
            <a:off x="5224767" y="5592942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(2);</a:t>
            </a:r>
          </a:p>
        </p:txBody>
      </p:sp>
      <p:graphicFrame>
        <p:nvGraphicFramePr>
          <p:cNvPr id="10" name="Table 10" descr="magician's illustration from slide 32, with index 10 unhidden (still containing 0)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52099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016A7C8-C6B2-4DC7-B08F-84B33B66E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9215790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363CF8-B0C5-40D1-B3C1-20F608D6A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27181" y="3210827"/>
            <a:ext cx="6767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B)</a:t>
            </a:r>
          </a:p>
        </p:txBody>
      </p:sp>
      <p:graphicFrame>
        <p:nvGraphicFramePr>
          <p:cNvPr id="12" name="Table 10">
            <a:extLst>
              <a:ext uri="{FF2B5EF4-FFF2-40B4-BE49-F238E27FC236}">
                <a16:creationId xmlns:a16="http://schemas.microsoft.com/office/drawing/2014/main" id="{5DA8E74B-1D26-4292-963C-B0C80C85F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791808"/>
              </p:ext>
            </p:extLst>
          </p:nvPr>
        </p:nvGraphicFramePr>
        <p:xfrm>
          <a:off x="2519473" y="4179010"/>
          <a:ext cx="8932297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027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21168632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F8D035E-692E-48F4-B72C-B49C15035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3" y="3809678"/>
            <a:ext cx="896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9     10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51769" y="3730672"/>
            <a:ext cx="163581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58B0B-2D5F-4B2E-A4A8-DC95D561A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955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and Resizing (step 6)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1755728"/>
          </a:xfrm>
        </p:spPr>
        <p:txBody>
          <a:bodyPr>
            <a:norm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 = length of underlying array</a:t>
            </a:r>
          </a:p>
          <a:p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= number of user-added elements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What happens if we run out of space? (</a:t>
            </a:r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==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EEB6F0-7D15-4DE6-B6B0-40E31E88E5CC}"/>
              </a:ext>
            </a:extLst>
          </p:cNvPr>
          <p:cNvSpPr txBox="1"/>
          <p:nvPr/>
        </p:nvSpPr>
        <p:spPr>
          <a:xfrm>
            <a:off x="5224767" y="5592942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onsolas" panose="020B0609020204030204" pitchFamily="49" charset="0"/>
              </a:rPr>
              <a:t>al.add</a:t>
            </a:r>
            <a:r>
              <a:rPr lang="en-US" sz="3600" dirty="0">
                <a:latin typeface="Consolas" panose="020B0609020204030204" pitchFamily="49" charset="0"/>
              </a:rPr>
              <a:t>(2);</a:t>
            </a:r>
          </a:p>
        </p:txBody>
      </p:sp>
      <p:graphicFrame>
        <p:nvGraphicFramePr>
          <p:cNvPr id="10" name="Table 10" descr="magician's illustration from slide 34, with the value 2 at index 10">
            <a:extLst>
              <a:ext uri="{FF2B5EF4-FFF2-40B4-BE49-F238E27FC236}">
                <a16:creationId xmlns:a16="http://schemas.microsoft.com/office/drawing/2014/main" id="{4882756B-0772-458E-B029-CD6138543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024406"/>
              </p:ext>
            </p:extLst>
          </p:nvPr>
        </p:nvGraphicFramePr>
        <p:xfrm>
          <a:off x="2519473" y="4179010"/>
          <a:ext cx="8128000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D3F25BD-38B5-42CB-B502-0611CE8E6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33475"/>
            <a:ext cx="1681273" cy="168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50A95-2BD3-470D-9B94-51B747654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4" y="3809678"/>
            <a:ext cx="78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016A7C8-C6B2-4DC7-B08F-84B33B66E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9561" y="3533475"/>
            <a:ext cx="9215790" cy="197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363CF8-B0C5-40D1-B3C1-20F608D6A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27181" y="3210827"/>
            <a:ext cx="6767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B)</a:t>
            </a:r>
          </a:p>
        </p:txBody>
      </p:sp>
      <p:graphicFrame>
        <p:nvGraphicFramePr>
          <p:cNvPr id="12" name="Table 10">
            <a:extLst>
              <a:ext uri="{FF2B5EF4-FFF2-40B4-BE49-F238E27FC236}">
                <a16:creationId xmlns:a16="http://schemas.microsoft.com/office/drawing/2014/main" id="{5DA8E74B-1D26-4292-963C-B0C80C85F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569998"/>
              </p:ext>
            </p:extLst>
          </p:nvPr>
        </p:nvGraphicFramePr>
        <p:xfrm>
          <a:off x="2519473" y="4179010"/>
          <a:ext cx="8932297" cy="800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027">
                  <a:extLst>
                    <a:ext uri="{9D8B030D-6E8A-4147-A177-3AD203B41FA5}">
                      <a16:colId xmlns:a16="http://schemas.microsoft.com/office/drawing/2014/main" val="15134281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323293616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746617742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32478193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781994108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380231624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83390458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09658701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689303927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419278603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3211686320"/>
                    </a:ext>
                  </a:extLst>
                </a:gridCol>
              </a:tblGrid>
              <a:tr h="80079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60697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0F8D035E-692E-48F4-B72C-B49C15035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25033" y="3809678"/>
            <a:ext cx="8963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0      1     2     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3     </a:t>
            </a:r>
            <a:r>
              <a:rPr lang="en-US" sz="7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4     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5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6     </a:t>
            </a:r>
            <a:r>
              <a:rPr lang="en-US" sz="60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7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8     </a:t>
            </a:r>
            <a:r>
              <a:rPr lang="en-US" sz="1050" dirty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9     10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7D9030-64F9-45DE-AEFE-DF805BBDC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51769" y="3730672"/>
            <a:ext cx="163581" cy="1492938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0DEF0-26D6-4CA7-B6EC-88A7B57D1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940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and Resizing Summary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693639"/>
          </a:xfrm>
        </p:spPr>
        <p:txBody>
          <a:bodyPr>
            <a:norm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 = length of underlying array</a:t>
            </a:r>
          </a:p>
          <a:p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= number of user-added elements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What happens if we run out of space? (</a:t>
            </a:r>
            <a:r>
              <a:rPr lang="en-US" dirty="0">
                <a:latin typeface="Consolas" panose="020B0609020204030204" pitchFamily="49" charset="0"/>
              </a:rPr>
              <a:t>size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==</a:t>
            </a:r>
            <a:r>
              <a:rPr lang="en-US" dirty="0"/>
              <a:t> </a:t>
            </a:r>
            <a:r>
              <a:rPr lang="en-US" dirty="0">
                <a:latin typeface="Consolas" panose="020B0609020204030204" pitchFamily="49" charset="0"/>
              </a:rPr>
              <a:t>capacity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We make a new (bigger array) and copy things over</a:t>
            </a:r>
          </a:p>
          <a:p>
            <a:pPr lvl="1"/>
            <a:r>
              <a:rPr lang="en-US" dirty="0"/>
              <a:t>Another layer to the resizing illusion!</a:t>
            </a:r>
          </a:p>
          <a:p>
            <a:endParaRPr lang="en-US" dirty="0"/>
          </a:p>
          <a:p>
            <a:r>
              <a:rPr lang="en-US" dirty="0"/>
              <a:t>In reality, we don’t typically add a single spot</a:t>
            </a:r>
          </a:p>
          <a:p>
            <a:pPr lvl="1"/>
            <a:r>
              <a:rPr lang="en-US" dirty="0"/>
              <a:t>What happens if we add again?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BE6AAA-DBF5-4422-8AE1-A2EDC1CED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68830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17011</TotalTime>
  <Words>2372</Words>
  <Application>Microsoft Office PowerPoint</Application>
  <PresentationFormat>Widescreen</PresentationFormat>
  <Paragraphs>640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Aptos</vt:lpstr>
      <vt:lpstr>Arial</vt:lpstr>
      <vt:lpstr>Calibri</vt:lpstr>
      <vt:lpstr>Consolas</vt:lpstr>
      <vt:lpstr>Montserrat</vt:lpstr>
      <vt:lpstr>Montserrat ExtraBold</vt:lpstr>
      <vt:lpstr>Montserrat SemiBold</vt:lpstr>
      <vt:lpstr>System Font Regular</vt:lpstr>
      <vt:lpstr>CSE 373 Summer 2020</vt:lpstr>
      <vt:lpstr>Implementing Data Structures; ArrayIntList</vt:lpstr>
      <vt:lpstr>Announcements</vt:lpstr>
      <vt:lpstr>Lecture Outline: Revisiting Reflections</vt:lpstr>
      <vt:lpstr>Revisiting Reflections</vt:lpstr>
      <vt:lpstr>Lecture Outline: Interface vs. Implementation</vt:lpstr>
      <vt:lpstr>Interface vs. Implementation</vt:lpstr>
      <vt:lpstr>Client vs. Implementor</vt:lpstr>
      <vt:lpstr>Arrays vs. ArrayLists (Review)</vt:lpstr>
      <vt:lpstr>Implementing Data Structures</vt:lpstr>
      <vt:lpstr>Lecture Outline: Implementing ArrayList</vt:lpstr>
      <vt:lpstr>ArrayIntLists (step 1)</vt:lpstr>
      <vt:lpstr>ArrayIntLists (step 2)</vt:lpstr>
      <vt:lpstr>ArrayIntLists (step 3)</vt:lpstr>
      <vt:lpstr>ArrayIntLists (step 4)</vt:lpstr>
      <vt:lpstr>ArrayIntLists (step 5)</vt:lpstr>
      <vt:lpstr>ArrayIntLists (step 6)</vt:lpstr>
      <vt:lpstr>ArrayIntLists (step 7)</vt:lpstr>
      <vt:lpstr>ArrayIntLists (step 8)</vt:lpstr>
      <vt:lpstr>ArrayIntLists (step 9)</vt:lpstr>
      <vt:lpstr>ArrayIntLists (step 10)</vt:lpstr>
      <vt:lpstr>brainstorming</vt:lpstr>
      <vt:lpstr>ArrayIntLists (step 11)</vt:lpstr>
      <vt:lpstr>ArrayIntLists (step 12)</vt:lpstr>
      <vt:lpstr>ArrayIntLists (step 13)</vt:lpstr>
      <vt:lpstr>ArrayIntLists (step 14)</vt:lpstr>
      <vt:lpstr>ArrayIntLists (step 15)</vt:lpstr>
      <vt:lpstr>ArrayIntLists Summary</vt:lpstr>
      <vt:lpstr>Capacity and Resizing</vt:lpstr>
      <vt:lpstr>Capacity and Resizing (step 1)</vt:lpstr>
      <vt:lpstr>Capacity and Resizing (step 2)</vt:lpstr>
      <vt:lpstr>Capacity and Resizing (step 3)</vt:lpstr>
      <vt:lpstr>Capacity and Resizing (step 4)</vt:lpstr>
      <vt:lpstr>Capacity and Resizing (step 5)</vt:lpstr>
      <vt:lpstr>Capacity and Resizing (step 6)</vt:lpstr>
      <vt:lpstr>Capacity and Resizing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Nathan Brunelle</cp:lastModifiedBy>
  <cp:revision>342</cp:revision>
  <cp:lastPrinted>2022-09-27T21:33:44Z</cp:lastPrinted>
  <dcterms:created xsi:type="dcterms:W3CDTF">2020-06-13T06:27:42Z</dcterms:created>
  <dcterms:modified xsi:type="dcterms:W3CDTF">2026-10-09T16:53:37Z</dcterms:modified>
</cp:coreProperties>
</file>