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99" r:id="rId2"/>
    <p:sldId id="295" r:id="rId3"/>
    <p:sldId id="268" r:id="rId4"/>
    <p:sldId id="274" r:id="rId5"/>
    <p:sldId id="296" r:id="rId6"/>
    <p:sldId id="361" r:id="rId7"/>
    <p:sldId id="283" r:id="rId8"/>
    <p:sldId id="286" r:id="rId9"/>
    <p:sldId id="392" r:id="rId10"/>
    <p:sldId id="362" r:id="rId11"/>
    <p:sldId id="378" r:id="rId12"/>
    <p:sldId id="379" r:id="rId13"/>
    <p:sldId id="365" r:id="rId14"/>
    <p:sldId id="366" r:id="rId15"/>
    <p:sldId id="376" r:id="rId16"/>
    <p:sldId id="374" r:id="rId17"/>
    <p:sldId id="375" r:id="rId18"/>
    <p:sldId id="38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231"/>
    <a:srgbClr val="FAFAFA"/>
    <a:srgbClr val="F5F5F5"/>
    <a:srgbClr val="EF5777"/>
    <a:srgbClr val="0FB9B1"/>
    <a:srgbClr val="54A0FF"/>
    <a:srgbClr val="F7B731"/>
    <a:srgbClr val="4E408B"/>
    <a:srgbClr val="43367C"/>
    <a:srgbClr val="2E2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19" autoAdjust="0"/>
    <p:restoredTop sz="86639" autoAdjust="0"/>
  </p:normalViewPr>
  <p:slideViewPr>
    <p:cSldViewPr snapToGrid="0" snapToObjects="1">
      <p:cViewPr varScale="1">
        <p:scale>
          <a:sx n="66" d="100"/>
          <a:sy n="66" d="100"/>
        </p:scale>
        <p:origin x="556" y="52"/>
      </p:cViewPr>
      <p:guideLst/>
    </p:cSldViewPr>
  </p:slideViewPr>
  <p:outlineViewPr>
    <p:cViewPr>
      <p:scale>
        <a:sx n="33" d="100"/>
        <a:sy n="33" d="100"/>
      </p:scale>
      <p:origin x="0" y="-748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44"/>
    </p:cViewPr>
  </p:sorterViewPr>
  <p:notesViewPr>
    <p:cSldViewPr snapToGrid="0" snapToObjects="1">
      <p:cViewPr varScale="1">
        <p:scale>
          <a:sx n="61" d="100"/>
          <a:sy n="61" d="100"/>
        </p:scale>
        <p:origin x="2058" y="2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B3A00-37AE-DF4F-846D-B0E493D1DDE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0FC8D-3FAB-384B-A523-F958535F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3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Slide event: https://app.sli.do/event/2g74uaqshzdWffJzdbnKEx or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Slido.com and event code cse123</a:t>
            </a:r>
            <a:endParaRPr dirty="0"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8" name="Google Shape;28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>
          <a:extLst>
            <a:ext uri="{FF2B5EF4-FFF2-40B4-BE49-F238E27FC236}">
              <a16:creationId xmlns:a16="http://schemas.microsoft.com/office/drawing/2014/main" id="{B7B8642A-3AE1-AF38-19B4-2A9A9B666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1:notes">
            <a:extLst>
              <a:ext uri="{FF2B5EF4-FFF2-40B4-BE49-F238E27FC236}">
                <a16:creationId xmlns:a16="http://schemas.microsoft.com/office/drawing/2014/main" id="{72E44791-DA5C-3105-B5E4-1635452A31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1:notes">
            <a:extLst>
              <a:ext uri="{FF2B5EF4-FFF2-40B4-BE49-F238E27FC236}">
                <a16:creationId xmlns:a16="http://schemas.microsoft.com/office/drawing/2014/main" id="{D2DBEAEC-F70C-9237-C41C-9E22B1FB69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2900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6139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488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Slido</a:t>
            </a:r>
            <a:r>
              <a:rPr lang="en-US" dirty="0"/>
              <a:t> event: https://app.sli.do/event/2g74uaqshzdWffJzdbnKEx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0FC8D-3FAB-384B-A523-F958535FCC0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639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Slido</a:t>
            </a:r>
            <a:r>
              <a:rPr lang="en-US" dirty="0"/>
              <a:t> event: https://app.sli.do/event/2g74uaqshzdWffJzdbnKEx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0FC8D-3FAB-384B-A523-F958535FCC0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2138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Animal: no super</a:t>
            </a:r>
            <a:r>
              <a:rPr lang="en-US" baseline="0" dirty="0"/>
              <a:t> classes</a:t>
            </a:r>
          </a:p>
          <a:p>
            <a:r>
              <a:rPr lang="en-US" baseline="0" dirty="0"/>
              <a:t>Fish: extends Animal</a:t>
            </a:r>
          </a:p>
          <a:p>
            <a:r>
              <a:rPr lang="en-US" baseline="0" dirty="0"/>
              <a:t>Bird: extends Animal</a:t>
            </a:r>
          </a:p>
          <a:p>
            <a:r>
              <a:rPr lang="en-US" baseline="0" dirty="0"/>
              <a:t>Mammal: extends Animal</a:t>
            </a:r>
          </a:p>
          <a:p>
            <a:r>
              <a:rPr lang="en-US" baseline="0" dirty="0"/>
              <a:t>Reptile: extends Animal</a:t>
            </a:r>
          </a:p>
          <a:p>
            <a:r>
              <a:rPr lang="en-US" baseline="0" dirty="0"/>
              <a:t>Amphibian: extends Animal</a:t>
            </a:r>
          </a:p>
          <a:p>
            <a:r>
              <a:rPr lang="en-US" baseline="0" dirty="0"/>
              <a:t>Arrows going off screen for classes that extend Fish, Bird, Reptile, and Amphibian</a:t>
            </a:r>
          </a:p>
          <a:p>
            <a:r>
              <a:rPr lang="en-US" baseline="0" dirty="0"/>
              <a:t>Dog: extends Mammal</a:t>
            </a:r>
          </a:p>
          <a:p>
            <a:r>
              <a:rPr lang="en-US" baseline="0" dirty="0"/>
              <a:t>Cat: extends Mammal</a:t>
            </a:r>
          </a:p>
          <a:p>
            <a:r>
              <a:rPr lang="en-US" baseline="0" dirty="0"/>
              <a:t>Dog has 4 subclasses of different pictures of dogs </a:t>
            </a:r>
          </a:p>
          <a:p>
            <a:r>
              <a:rPr lang="en-US" baseline="0" dirty="0"/>
              <a:t>Cat has 4 subclasses of different pictures of cats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0FC8D-3FAB-384B-A523-F958535FCC0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180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userDrawn="1">
  <p:cSld name="1_Title Slide (old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92977" y="4013370"/>
            <a:ext cx="6212926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  <a:defRPr sz="60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3182199"/>
            <a:ext cx="30629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 dirty="0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123</a:t>
            </a:r>
            <a:endParaRPr dirty="0"/>
          </a:p>
        </p:txBody>
      </p:sp>
      <p:sp>
        <p:nvSpPr>
          <p:cNvPr id="22" name="Google Shape;22;p29"/>
          <p:cNvSpPr/>
          <p:nvPr userDrawn="1"/>
        </p:nvSpPr>
        <p:spPr>
          <a:xfrm>
            <a:off x="420127" y="2753847"/>
            <a:ext cx="1269525" cy="420132"/>
          </a:xfrm>
          <a:prstGeom prst="roundRect">
            <a:avLst>
              <a:gd name="adj" fmla="val 16667"/>
            </a:avLst>
          </a:prstGeom>
          <a:solidFill>
            <a:srgbClr val="FA823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29"/>
          <p:cNvSpPr/>
          <p:nvPr/>
        </p:nvSpPr>
        <p:spPr>
          <a:xfrm>
            <a:off x="6931" y="5505568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9"/>
          <p:cNvSpPr txBox="1"/>
          <p:nvPr/>
        </p:nvSpPr>
        <p:spPr>
          <a:xfrm>
            <a:off x="238457" y="5823174"/>
            <a:ext cx="2159236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</a:pPr>
            <a:r>
              <a:rPr lang="en-US" sz="1200" b="1" i="0" u="none" strike="noStrike" cap="none" dirty="0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Questions during Class?</a:t>
            </a:r>
            <a:endParaRPr dirty="0"/>
          </a:p>
        </p:txBody>
      </p:sp>
      <p:sp>
        <p:nvSpPr>
          <p:cNvPr id="28" name="Google Shape;28;p29"/>
          <p:cNvSpPr txBox="1"/>
          <p:nvPr/>
        </p:nvSpPr>
        <p:spPr>
          <a:xfrm>
            <a:off x="242827" y="6094422"/>
            <a:ext cx="236342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 dirty="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 dirty="0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0" i="0" u="none" strike="noStrike" cap="none" dirty="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#cse123 </a:t>
            </a:r>
            <a:endParaRPr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B5095B-504B-A3F8-FCC4-C84802EB20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97125" y="1766888"/>
            <a:ext cx="798513" cy="661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" name="Google Shape;6;p28">
            <a:extLst>
              <a:ext uri="{FF2B5EF4-FFF2-40B4-BE49-F238E27FC236}">
                <a16:creationId xmlns:a16="http://schemas.microsoft.com/office/drawing/2014/main" id="{90DE1CCA-3C44-4A8B-8512-85130B59739C}"/>
              </a:ext>
            </a:extLst>
          </p:cNvPr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Google Shape;7;p28" descr="Picture 6">
            <a:extLst>
              <a:ext uri="{FF2B5EF4-FFF2-40B4-BE49-F238E27FC236}">
                <a16:creationId xmlns:a16="http://schemas.microsoft.com/office/drawing/2014/main" id="{5CC3B2A6-B9E4-4692-B1C5-C4AFE479505E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-5988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8;p28">
            <a:extLst>
              <a:ext uri="{FF2B5EF4-FFF2-40B4-BE49-F238E27FC236}">
                <a16:creationId xmlns:a16="http://schemas.microsoft.com/office/drawing/2014/main" id="{1897D9CE-58CC-4DB4-A4A6-DD3585087B5E}"/>
              </a:ext>
            </a:extLst>
          </p:cNvPr>
          <p:cNvSpPr txBox="1"/>
          <p:nvPr userDrawn="1"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123 Autumn 2026</a:t>
            </a:r>
            <a:endParaRPr lang="en-US" sz="900" dirty="0"/>
          </a:p>
        </p:txBody>
      </p:sp>
      <p:sp>
        <p:nvSpPr>
          <p:cNvPr id="34" name="Google Shape;9;p28">
            <a:extLst>
              <a:ext uri="{FF2B5EF4-FFF2-40B4-BE49-F238E27FC236}">
                <a16:creationId xmlns:a16="http://schemas.microsoft.com/office/drawing/2014/main" id="{639719FC-3597-4553-83F6-5B80CA5261BE}"/>
              </a:ext>
            </a:extLst>
          </p:cNvPr>
          <p:cNvSpPr txBox="1"/>
          <p:nvPr userDrawn="1"/>
        </p:nvSpPr>
        <p:spPr>
          <a:xfrm>
            <a:off x="3046095" y="-38779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01: Comparable; Inheritance; Polymorphism</a:t>
            </a:r>
            <a:endParaRPr lang="en-US" sz="900" dirty="0"/>
          </a:p>
        </p:txBody>
      </p:sp>
      <p:sp>
        <p:nvSpPr>
          <p:cNvPr id="2" name="Google Shape;24;p29">
            <a:extLst>
              <a:ext uri="{FF2B5EF4-FFF2-40B4-BE49-F238E27FC236}">
                <a16:creationId xmlns:a16="http://schemas.microsoft.com/office/drawing/2014/main" id="{D9722F27-1A3C-096F-F9D5-0CD2639270EB}"/>
              </a:ext>
            </a:extLst>
          </p:cNvPr>
          <p:cNvSpPr/>
          <p:nvPr userDrawn="1"/>
        </p:nvSpPr>
        <p:spPr>
          <a:xfrm>
            <a:off x="7275442" y="1530627"/>
            <a:ext cx="4673729" cy="4641574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1;p29">
            <a:extLst>
              <a:ext uri="{FF2B5EF4-FFF2-40B4-BE49-F238E27FC236}">
                <a16:creationId xmlns:a16="http://schemas.microsoft.com/office/drawing/2014/main" id="{42E561C5-03CC-5DD4-B17A-C088F997258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054223" y="5823174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4370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788E2-53AC-E040-9733-D210E855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10CAD9-D825-5C41-812F-1D2BA3804933}"/>
              </a:ext>
            </a:extLst>
          </p:cNvPr>
          <p:cNvSpPr txBox="1"/>
          <p:nvPr userDrawn="1"/>
        </p:nvSpPr>
        <p:spPr>
          <a:xfrm>
            <a:off x="568410" y="469557"/>
            <a:ext cx="2014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 dirty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1727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B8B3-3837-584A-94CD-BA26A8EF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6CF4A-8D26-7E47-BE24-56CAFA2BF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DA4DA-0832-AD49-906C-ED72A76C7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10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tice: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3AA407-1DA0-3243-8E37-6DD02AC469B7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B2FB86-FF62-31DF-F83C-54AC220C7122}"/>
              </a:ext>
            </a:extLst>
          </p:cNvPr>
          <p:cNvSpPr txBox="1"/>
          <p:nvPr userDrawn="1"/>
        </p:nvSpPr>
        <p:spPr>
          <a:xfrm>
            <a:off x="1106916" y="300371"/>
            <a:ext cx="3741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Think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7D0B743-6487-A3F6-EBE7-3E0368CD2E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154039" y="300371"/>
            <a:ext cx="684160" cy="781897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F486DBF-0D75-55DB-9928-3E596B345D51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5B7D14-FA34-B2D9-C621-221E813EEED7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51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itce: P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96D726-B7B5-E5FD-95E9-944FA8727D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54039" y="300371"/>
            <a:ext cx="961802" cy="76944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0FA711B-19AB-5E1A-7C37-14ED2D5431ED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#cse123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2366A2-C9D8-2580-7B79-3B1F6DDAB802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61646E-9F5C-9C61-C30B-3DF312AA0AE9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2D9B-890F-87AE-E16B-BD76B76C8428}"/>
              </a:ext>
            </a:extLst>
          </p:cNvPr>
          <p:cNvSpPr txBox="1"/>
          <p:nvPr userDrawn="1"/>
        </p:nvSpPr>
        <p:spPr>
          <a:xfrm>
            <a:off x="1106916" y="300371"/>
            <a:ext cx="33576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Pair</a:t>
            </a:r>
          </a:p>
        </p:txBody>
      </p:sp>
    </p:spTree>
    <p:extLst>
      <p:ext uri="{BB962C8B-B14F-4D97-AF65-F5344CB8AC3E}">
        <p14:creationId xmlns:p14="http://schemas.microsoft.com/office/powerpoint/2010/main" val="4039598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D231-F19F-A840-B5BC-F29C9E52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C8BA-BD64-6945-A342-22D20483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2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D3693-0064-BB4F-9EC2-569D4049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8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92977" y="4013370"/>
            <a:ext cx="6212926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  <a:defRPr sz="60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3182199"/>
            <a:ext cx="30629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 dirty="0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123</a:t>
            </a:r>
            <a:endParaRPr dirty="0"/>
          </a:p>
        </p:txBody>
      </p:sp>
      <p:sp>
        <p:nvSpPr>
          <p:cNvPr id="22" name="Google Shape;22;p29"/>
          <p:cNvSpPr/>
          <p:nvPr/>
        </p:nvSpPr>
        <p:spPr>
          <a:xfrm>
            <a:off x="420127" y="2753847"/>
            <a:ext cx="1269525" cy="420132"/>
          </a:xfrm>
          <a:prstGeom prst="roundRect">
            <a:avLst>
              <a:gd name="adj" fmla="val 16667"/>
            </a:avLst>
          </a:prstGeom>
          <a:solidFill>
            <a:srgbClr val="FA823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9"/>
          <p:cNvSpPr/>
          <p:nvPr/>
        </p:nvSpPr>
        <p:spPr>
          <a:xfrm>
            <a:off x="6714463" y="1251642"/>
            <a:ext cx="5250244" cy="5486042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/>
          <p:cNvCxnSpPr/>
          <p:nvPr/>
        </p:nvCxnSpPr>
        <p:spPr>
          <a:xfrm>
            <a:off x="7105432" y="3799913"/>
            <a:ext cx="4468306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/>
          <p:cNvSpPr/>
          <p:nvPr/>
        </p:nvSpPr>
        <p:spPr>
          <a:xfrm>
            <a:off x="6931" y="5505568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9"/>
          <p:cNvSpPr txBox="1"/>
          <p:nvPr/>
        </p:nvSpPr>
        <p:spPr>
          <a:xfrm>
            <a:off x="242828" y="5666317"/>
            <a:ext cx="215923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</a:pPr>
            <a:r>
              <a:rPr lang="en-US" sz="1200" b="1" i="0" u="none" strike="noStrike" cap="none" dirty="0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Questions during Class?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  <a:tabLst/>
              <a:defRPr/>
            </a:pPr>
            <a:r>
              <a:rPr lang="en-US" sz="1200" b="1" i="0" u="none" strike="noStrike" cap="none" dirty="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 lang="en-US" sz="1200" dirty="0"/>
          </a:p>
        </p:txBody>
      </p:sp>
      <p:sp>
        <p:nvSpPr>
          <p:cNvPr id="28" name="Google Shape;28;p29"/>
          <p:cNvSpPr txBox="1"/>
          <p:nvPr/>
        </p:nvSpPr>
        <p:spPr>
          <a:xfrm>
            <a:off x="242828" y="6094422"/>
            <a:ext cx="215486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 dirty="0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0" i="0" u="none" strike="noStrike" cap="none" dirty="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#cse123 </a:t>
            </a:r>
            <a:endParaRPr dirty="0"/>
          </a:p>
        </p:txBody>
      </p:sp>
      <p:sp>
        <p:nvSpPr>
          <p:cNvPr id="31" name="Google Shape;31;p29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B5095B-504B-A3F8-FCC4-C84802EB20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97125" y="1766888"/>
            <a:ext cx="798513" cy="661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" name="Google Shape;6;p28">
            <a:extLst>
              <a:ext uri="{FF2B5EF4-FFF2-40B4-BE49-F238E27FC236}">
                <a16:creationId xmlns:a16="http://schemas.microsoft.com/office/drawing/2014/main" id="{90DE1CCA-3C44-4A8B-8512-85130B59739C}"/>
              </a:ext>
            </a:extLst>
          </p:cNvPr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Google Shape;7;p28" descr="Picture 6">
            <a:extLst>
              <a:ext uri="{FF2B5EF4-FFF2-40B4-BE49-F238E27FC236}">
                <a16:creationId xmlns:a16="http://schemas.microsoft.com/office/drawing/2014/main" id="{5CC3B2A6-B9E4-4692-B1C5-C4AFE479505E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-5988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8;p28">
            <a:extLst>
              <a:ext uri="{FF2B5EF4-FFF2-40B4-BE49-F238E27FC236}">
                <a16:creationId xmlns:a16="http://schemas.microsoft.com/office/drawing/2014/main" id="{1897D9CE-58CC-4DB4-A4A6-DD3585087B5E}"/>
              </a:ext>
            </a:extLst>
          </p:cNvPr>
          <p:cNvSpPr txBox="1"/>
          <p:nvPr userDrawn="1"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123 Autumn 2026</a:t>
            </a:r>
            <a:endParaRPr dirty="0"/>
          </a:p>
        </p:txBody>
      </p:sp>
      <p:sp>
        <p:nvSpPr>
          <p:cNvPr id="2" name="Google Shape;92;p1">
            <a:extLst>
              <a:ext uri="{FF2B5EF4-FFF2-40B4-BE49-F238E27FC236}">
                <a16:creationId xmlns:a16="http://schemas.microsoft.com/office/drawing/2014/main" id="{C96B5491-F7FA-23FC-FB30-12701599F978}"/>
              </a:ext>
            </a:extLst>
          </p:cNvPr>
          <p:cNvSpPr txBox="1"/>
          <p:nvPr userDrawn="1"/>
        </p:nvSpPr>
        <p:spPr>
          <a:xfrm>
            <a:off x="7148325" y="1757973"/>
            <a:ext cx="438540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94;p1">
            <a:extLst>
              <a:ext uri="{FF2B5EF4-FFF2-40B4-BE49-F238E27FC236}">
                <a16:creationId xmlns:a16="http://schemas.microsoft.com/office/drawing/2014/main" id="{9ED2A101-430A-CE69-E5BC-7D6DD50BF4E3}"/>
              </a:ext>
            </a:extLst>
          </p:cNvPr>
          <p:cNvSpPr txBox="1"/>
          <p:nvPr userDrawn="1"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 dirty="0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8C360F-4256-FEE1-7C14-17182C543AFA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01: Comparable; Inheritance</a:t>
            </a:r>
            <a:endParaRPr lang="en-US" sz="900" dirty="0"/>
          </a:p>
        </p:txBody>
      </p:sp>
      <p:sp>
        <p:nvSpPr>
          <p:cNvPr id="12" name="Google Shape;23;p29">
            <a:extLst>
              <a:ext uri="{FF2B5EF4-FFF2-40B4-BE49-F238E27FC236}">
                <a16:creationId xmlns:a16="http://schemas.microsoft.com/office/drawing/2014/main" id="{8AB0C156-E646-655A-EAEF-6213F4E43055}"/>
              </a:ext>
            </a:extLst>
          </p:cNvPr>
          <p:cNvSpPr txBox="1"/>
          <p:nvPr userDrawn="1"/>
        </p:nvSpPr>
        <p:spPr>
          <a:xfrm>
            <a:off x="486355" y="2794656"/>
            <a:ext cx="113706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lang="en-US" sz="160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LEC 01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8299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460B4-70F4-B145-8648-892BD738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73FE4-2A2D-D54E-9CA7-3BE743A50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0E522-6C81-E146-9573-8B2A26576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7150" y="6329363"/>
            <a:ext cx="552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rgbClr val="2E235D"/>
                </a:solidFill>
              </a:defRPr>
            </a:lvl1pPr>
          </a:lstStyle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829BDB-00F0-1A4D-85ED-E7EECB1665B0}"/>
              </a:ext>
            </a:extLst>
          </p:cNvPr>
          <p:cNvSpPr/>
          <p:nvPr userDrawn="1"/>
        </p:nvSpPr>
        <p:spPr>
          <a:xfrm>
            <a:off x="-89452" y="-2819"/>
            <a:ext cx="12503426" cy="23955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F99840-7979-4642-ADBB-375B21C7BD9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F7FA-8B99-C643-9479-91C32ACC4F6F}"/>
              </a:ext>
            </a:extLst>
          </p:cNvPr>
          <p:cNvSpPr txBox="1"/>
          <p:nvPr userDrawn="1"/>
        </p:nvSpPr>
        <p:spPr>
          <a:xfrm>
            <a:off x="10569575" y="0"/>
            <a:ext cx="16224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123 Autumn 2026</a:t>
            </a:r>
            <a:endParaRPr lang="en-US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2E279-6D9E-BC4A-A9B9-46E4512D586D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01: Comparable; Inheritance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846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1" r:id="rId2"/>
    <p:sldLayoutId id="2147483650" r:id="rId3"/>
    <p:sldLayoutId id="2147483656" r:id="rId4"/>
    <p:sldLayoutId id="2147483657" r:id="rId5"/>
    <p:sldLayoutId id="2147483654" r:id="rId6"/>
    <p:sldLayoutId id="2147483655" r:id="rId7"/>
    <p:sldLayoutId id="214748365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gle/dybCyxHiVxpjUmkR6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lvl="0"/>
            <a:r>
              <a:rPr lang="en-US" sz="4800" dirty="0">
                <a:latin typeface="Consolas" panose="020B0609020204030204" pitchFamily="49" charset="0"/>
              </a:rPr>
              <a:t>Comparable</a:t>
            </a:r>
            <a:r>
              <a:rPr lang="en-US" sz="4800" dirty="0"/>
              <a:t>;</a:t>
            </a:r>
            <a:br>
              <a:rPr lang="en-US" sz="4800" dirty="0"/>
            </a:br>
            <a:r>
              <a:rPr lang="en-US" sz="4800" dirty="0"/>
              <a:t>Inheritance</a:t>
            </a:r>
            <a:endParaRPr sz="4800" dirty="0"/>
          </a:p>
        </p:txBody>
      </p:sp>
      <p:sp>
        <p:nvSpPr>
          <p:cNvPr id="94" name="Google Shape;94;p1"/>
          <p:cNvSpPr txBox="1"/>
          <p:nvPr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8D04F4-55AB-5CE1-FC37-42BEC912BC09}"/>
              </a:ext>
            </a:extLst>
          </p:cNvPr>
          <p:cNvSpPr txBox="1"/>
          <p:nvPr/>
        </p:nvSpPr>
        <p:spPr>
          <a:xfrm>
            <a:off x="7071026" y="2237509"/>
            <a:ext cx="4539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i="1" dirty="0"/>
          </a:p>
          <a:p>
            <a:pPr algn="ctr"/>
            <a:r>
              <a:rPr lang="en-US" i="1" dirty="0"/>
              <a:t>What is your favorite fall food?</a:t>
            </a:r>
          </a:p>
          <a:p>
            <a:pPr algn="ctr"/>
            <a:endParaRPr lang="en-US" i="1" dirty="0"/>
          </a:p>
          <a:p>
            <a:pPr algn="ctr"/>
            <a:endParaRPr lang="en-US" b="1" dirty="0">
              <a:solidFill>
                <a:schemeClr val="accent6"/>
              </a:solidFill>
              <a:cs typeface="Calibri"/>
              <a:sym typeface="Calibri"/>
            </a:endParaRPr>
          </a:p>
          <a:p>
            <a:pPr algn="ctr"/>
            <a:r>
              <a:rPr lang="en-US" b="1" dirty="0">
                <a:solidFill>
                  <a:schemeClr val="accent6"/>
                </a:solidFill>
                <a:cs typeface="Calibri"/>
                <a:sym typeface="Calibri"/>
              </a:rPr>
              <a:t>Respond on sli.do!</a:t>
            </a:r>
            <a:endParaRPr lang="en-US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Google Shape;96;p1">
            <a:extLst>
              <a:ext uri="{FF2B5EF4-FFF2-40B4-BE49-F238E27FC236}">
                <a16:creationId xmlns:a16="http://schemas.microsoft.com/office/drawing/2014/main" id="{1EFD02FC-C416-434D-B3B2-3ABFC840D044}"/>
              </a:ext>
            </a:extLst>
          </p:cNvPr>
          <p:cNvSpPr txBox="1"/>
          <p:nvPr/>
        </p:nvSpPr>
        <p:spPr>
          <a:xfrm>
            <a:off x="6519481" y="3741864"/>
            <a:ext cx="213824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" name="Google Shape;98;p1">
            <a:extLst>
              <a:ext uri="{FF2B5EF4-FFF2-40B4-BE49-F238E27FC236}">
                <a16:creationId xmlns:a16="http://schemas.microsoft.com/office/drawing/2014/main" id="{B24A9C9D-3B70-4396-9150-CC489A815928}"/>
              </a:ext>
            </a:extLst>
          </p:cNvPr>
          <p:cNvSpPr txBox="1"/>
          <p:nvPr/>
        </p:nvSpPr>
        <p:spPr>
          <a:xfrm>
            <a:off x="8657726" y="3736492"/>
            <a:ext cx="3053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Nathan Brunelle</a:t>
            </a:r>
          </a:p>
        </p:txBody>
      </p:sp>
      <p:sp>
        <p:nvSpPr>
          <p:cNvPr id="16" name="Google Shape;96;p1">
            <a:extLst>
              <a:ext uri="{FF2B5EF4-FFF2-40B4-BE49-F238E27FC236}">
                <a16:creationId xmlns:a16="http://schemas.microsoft.com/office/drawing/2014/main" id="{BFD12E5F-8424-4EAE-A3CB-3858ABF03E03}"/>
              </a:ext>
            </a:extLst>
          </p:cNvPr>
          <p:cNvSpPr txBox="1"/>
          <p:nvPr/>
        </p:nvSpPr>
        <p:spPr>
          <a:xfrm>
            <a:off x="5500614" y="4433103"/>
            <a:ext cx="213824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857BB4D-BA9F-931B-096B-16E751B168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13821"/>
              </p:ext>
            </p:extLst>
          </p:nvPr>
        </p:nvGraphicFramePr>
        <p:xfrm>
          <a:off x="7344968" y="4422359"/>
          <a:ext cx="4824295" cy="27065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4859">
                  <a:extLst>
                    <a:ext uri="{9D8B030D-6E8A-4147-A177-3AD203B41FA5}">
                      <a16:colId xmlns:a16="http://schemas.microsoft.com/office/drawing/2014/main" val="2285619573"/>
                    </a:ext>
                  </a:extLst>
                </a:gridCol>
                <a:gridCol w="844005">
                  <a:extLst>
                    <a:ext uri="{9D8B030D-6E8A-4147-A177-3AD203B41FA5}">
                      <a16:colId xmlns:a16="http://schemas.microsoft.com/office/drawing/2014/main" val="3883267222"/>
                    </a:ext>
                  </a:extLst>
                </a:gridCol>
                <a:gridCol w="825908">
                  <a:extLst>
                    <a:ext uri="{9D8B030D-6E8A-4147-A177-3AD203B41FA5}">
                      <a16:colId xmlns:a16="http://schemas.microsoft.com/office/drawing/2014/main" val="3067426825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4293795288"/>
                    </a:ext>
                  </a:extLst>
                </a:gridCol>
                <a:gridCol w="1481601">
                  <a:extLst>
                    <a:ext uri="{9D8B030D-6E8A-4147-A177-3AD203B41FA5}">
                      <a16:colId xmlns:a16="http://schemas.microsoft.com/office/drawing/2014/main" val="3683209748"/>
                    </a:ext>
                  </a:extLst>
                </a:gridCol>
              </a:tblGrid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Cora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Chris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Crystal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Anya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Evan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8865140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Jonah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Saachi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Ishita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Sahana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8302219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Chloe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Shiven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Renee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Yuntong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7651945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Amiya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Shashmit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Akshaya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Vihan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Shreedhaarini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5184837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Roshan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Adiyan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Nancy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Rachel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Ananya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6156089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Ryuta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Mimi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Isaac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Megan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1297574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6126013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2605431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2005051"/>
                  </a:ext>
                </a:extLst>
              </a:tr>
            </a:tbl>
          </a:graphicData>
        </a:graphic>
      </p:graphicFrame>
      <p:pic>
        <p:nvPicPr>
          <p:cNvPr id="5" name="Picture 4" descr="qr code for https://app.sli.do/event/2g74uaqshzdWffJzdbnKEx">
            <a:extLst>
              <a:ext uri="{FF2B5EF4-FFF2-40B4-BE49-F238E27FC236}">
                <a16:creationId xmlns:a16="http://schemas.microsoft.com/office/drawing/2014/main" id="{53EA1DC0-A95B-1A7D-7E88-03864280F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8154" y="5693923"/>
            <a:ext cx="918326" cy="9183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FC0C9-441F-4C38-9C94-839976AF0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up…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7CF905-9EA8-466D-9E03-CFB690D69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❓ Complete the </a:t>
            </a:r>
            <a:r>
              <a:rPr lang="en-US" dirty="0">
                <a:hlinkClick r:id="rId2"/>
              </a:rPr>
              <a:t>Introductory Survey</a:t>
            </a:r>
            <a:endParaRPr lang="en-US" dirty="0"/>
          </a:p>
          <a:p>
            <a:pPr lvl="1"/>
            <a:r>
              <a:rPr lang="en-US" sz="2400" dirty="0"/>
              <a:t>This helps us gather data about the students taking our classes and their backgrounds, to inform future offerings. </a:t>
            </a:r>
          </a:p>
          <a:p>
            <a:r>
              <a:rPr lang="en-US" dirty="0"/>
              <a:t>💻 The IPL opens Monday, October 5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Schedule posted soon</a:t>
            </a:r>
          </a:p>
        </p:txBody>
      </p:sp>
    </p:spTree>
    <p:extLst>
      <p:ext uri="{BB962C8B-B14F-4D97-AF65-F5344CB8AC3E}">
        <p14:creationId xmlns:p14="http://schemas.microsoft.com/office/powerpoint/2010/main" val="3979328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3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 dirty="0"/>
              <a:t>Course Tools</a:t>
            </a:r>
            <a:endParaRPr dirty="0"/>
          </a:p>
        </p:txBody>
      </p:sp>
      <p:pic>
        <p:nvPicPr>
          <p:cNvPr id="244" name="Google Shape;244;p13" descr="EdStem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9727" y="1442538"/>
            <a:ext cx="1441002" cy="1441003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3"/>
          <p:cNvSpPr txBox="1"/>
          <p:nvPr/>
        </p:nvSpPr>
        <p:spPr>
          <a:xfrm>
            <a:off x="575447" y="3126887"/>
            <a:ext cx="5553212" cy="347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Ed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Community &amp; Information</a:t>
            </a:r>
            <a:endParaRPr dirty="0"/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Board </a:t>
            </a:r>
            <a:b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(please ask &amp; answer!; anonymous option)</a:t>
            </a:r>
            <a:endParaRPr dirty="0"/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Announcements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Pre-Class Materials / Section Activities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Computer Quizzes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Assignments</a:t>
            </a:r>
            <a:endParaRPr dirty="0"/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Online IDE</a:t>
            </a:r>
            <a:endParaRPr dirty="0"/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Submit assignments</a:t>
            </a:r>
            <a:endParaRPr dirty="0"/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View Feedback</a:t>
            </a:r>
          </a:p>
        </p:txBody>
      </p:sp>
      <p:pic>
        <p:nvPicPr>
          <p:cNvPr id="247" name="Google Shape;247;p13" descr="My Digital Hand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87378" y="1247881"/>
            <a:ext cx="1959367" cy="579973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3"/>
          <p:cNvSpPr txBox="1"/>
          <p:nvPr/>
        </p:nvSpPr>
        <p:spPr>
          <a:xfrm>
            <a:off x="8937041" y="1247880"/>
            <a:ext cx="3433385" cy="701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Digital Hand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Queueing in office hours</a:t>
            </a:r>
            <a:endParaRPr/>
          </a:p>
        </p:txBody>
      </p:sp>
      <p:pic>
        <p:nvPicPr>
          <p:cNvPr id="242" name="Google Shape;242;p13" descr="visual studio code log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46272" y="2243375"/>
            <a:ext cx="1085399" cy="108539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3"/>
          <p:cNvSpPr txBox="1"/>
          <p:nvPr/>
        </p:nvSpPr>
        <p:spPr>
          <a:xfrm>
            <a:off x="8937041" y="2375709"/>
            <a:ext cx="2283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US" sz="2000" b="1" dirty="0" err="1">
                <a:latin typeface="Calibri"/>
                <a:ea typeface="Calibri"/>
                <a:cs typeface="Calibri"/>
                <a:sym typeface="Calibri"/>
              </a:rPr>
              <a:t>VSCode</a:t>
            </a:r>
            <a:endParaRPr lang="en-US" sz="2000" b="1"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 offline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Visual debugger</a:t>
            </a:r>
            <a:endParaRPr dirty="0"/>
          </a:p>
        </p:txBody>
      </p:sp>
      <p:pic>
        <p:nvPicPr>
          <p:cNvPr id="2" name="Picture 2" descr="gradescope logo">
            <a:extLst>
              <a:ext uri="{FF2B5EF4-FFF2-40B4-BE49-F238E27FC236}">
                <a16:creationId xmlns:a16="http://schemas.microsoft.com/office/drawing/2014/main" id="{C08460FF-B084-5EBA-5A12-9CA4BD22F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629" y="3709221"/>
            <a:ext cx="1421079" cy="1421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0" name="Google Shape;250;p13"/>
          <p:cNvSpPr txBox="1"/>
          <p:nvPr/>
        </p:nvSpPr>
        <p:spPr>
          <a:xfrm>
            <a:off x="8937041" y="3810622"/>
            <a:ext cx="25938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US" sz="2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Gradescope</a:t>
            </a:r>
            <a:endParaRPr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Paper Quiz grades</a:t>
            </a:r>
          </a:p>
        </p:txBody>
      </p:sp>
      <p:pic>
        <p:nvPicPr>
          <p:cNvPr id="252" name="Google Shape;252;p13" descr="slido logo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38663" y="5510748"/>
            <a:ext cx="793012" cy="793012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3"/>
          <p:cNvSpPr txBox="1"/>
          <p:nvPr/>
        </p:nvSpPr>
        <p:spPr>
          <a:xfrm>
            <a:off x="8937041" y="5245534"/>
            <a:ext cx="259365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Sli.do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In-class activities </a:t>
            </a:r>
            <a:b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(ungraded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)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9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/>
              <a:t>How Learning Works</a:t>
            </a:r>
            <a:endParaRPr/>
          </a:p>
        </p:txBody>
      </p:sp>
      <p:sp>
        <p:nvSpPr>
          <p:cNvPr id="291" name="Google Shape;291;p19"/>
          <p:cNvSpPr txBox="1">
            <a:spLocks noGrp="1"/>
          </p:cNvSpPr>
          <p:nvPr>
            <p:ph type="body" idx="1"/>
          </p:nvPr>
        </p:nvSpPr>
        <p:spPr>
          <a:xfrm>
            <a:off x="838200" y="1371599"/>
            <a:ext cx="10515600" cy="5356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228600" lvl="0" indent="-22860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Char char="•"/>
            </a:pPr>
            <a:r>
              <a:rPr lang="en-US" sz="2500" dirty="0"/>
              <a:t>Learning requires </a:t>
            </a:r>
            <a:r>
              <a:rPr lang="en-US" sz="2500" b="1" dirty="0"/>
              <a:t>active participation</a:t>
            </a:r>
            <a:r>
              <a:rPr lang="en-US" b="1" dirty="0"/>
              <a:t> </a:t>
            </a:r>
            <a:r>
              <a:rPr lang="en-US" sz="2500" dirty="0"/>
              <a:t>in the process. It’s not as simple as sitting and listening to someone talk at you.</a:t>
            </a:r>
            <a:endParaRPr dirty="0"/>
          </a:p>
          <a:p>
            <a:pPr marL="685800" lvl="1" indent="-228600" algn="l" rtl="0">
              <a:lnSpc>
                <a:spcPct val="81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Char char="-"/>
            </a:pPr>
            <a:r>
              <a:rPr lang="en-US" sz="2200" dirty="0"/>
              <a:t>Requires </a:t>
            </a:r>
            <a:r>
              <a:rPr lang="en-US" sz="2500" b="1" dirty="0"/>
              <a:t>deliberate practice</a:t>
            </a:r>
            <a:r>
              <a:rPr lang="en-US" b="1" dirty="0"/>
              <a:t> </a:t>
            </a:r>
            <a:r>
              <a:rPr lang="en-US" sz="2200" dirty="0"/>
              <a:t>in </a:t>
            </a:r>
            <a:r>
              <a:rPr lang="en-US" sz="2500" b="1" dirty="0"/>
              <a:t>learning by doing</a:t>
            </a:r>
            <a:endParaRPr sz="2500" dirty="0"/>
          </a:p>
          <a:p>
            <a:pPr marL="685800" lvl="1" indent="-228600" algn="l" rtl="0">
              <a:lnSpc>
                <a:spcPct val="81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Char char="-"/>
            </a:pPr>
            <a:r>
              <a:rPr lang="en-US" sz="2200" dirty="0"/>
              <a:t>Benefits from </a:t>
            </a:r>
            <a:r>
              <a:rPr lang="en-US" sz="2500" b="1" dirty="0"/>
              <a:t>collaborative learning</a:t>
            </a:r>
            <a:endParaRPr dirty="0"/>
          </a:p>
        </p:txBody>
      </p:sp>
      <p:sp>
        <p:nvSpPr>
          <p:cNvPr id="293" name="Google Shape;293;p19"/>
          <p:cNvSpPr txBox="1"/>
          <p:nvPr/>
        </p:nvSpPr>
        <p:spPr>
          <a:xfrm>
            <a:off x="838200" y="2779085"/>
            <a:ext cx="9976500" cy="2750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-228600" algn="l" rtl="0">
              <a:lnSpc>
                <a:spcPct val="81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 sz="2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Hybrid classroom model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228600" algn="l" rtl="0">
              <a:lnSpc>
                <a:spcPct val="81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elvetica Neue"/>
              <a:buChar char="-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Asks you to do some preparation before class in the form</a:t>
            </a:r>
            <a:b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readings and practice problems.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0" lvl="2" indent="-228600" algn="l" rtl="0">
              <a:lnSpc>
                <a:spcPct val="81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-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Should take ~30 minutes outside of class per lesson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228600" algn="l" rtl="0">
              <a:lnSpc>
                <a:spcPct val="81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elvetica Neue"/>
              <a:buChar char="-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 will start with brief recap, then pick up</a:t>
            </a:r>
            <a:b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 the reading and practice problems leave off.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228600" algn="l" rtl="0">
              <a:lnSpc>
                <a:spcPct val="81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elvetica Neue"/>
              <a:buChar char="-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Attendance isn’t graded, but showing up and trying</a:t>
            </a:r>
            <a:b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the first step in succeeding in the class!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9"/>
          <p:cNvSpPr txBox="1"/>
          <p:nvPr/>
        </p:nvSpPr>
        <p:spPr>
          <a:xfrm>
            <a:off x="838199" y="5402285"/>
            <a:ext cx="7411065" cy="1548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-228600" algn="l" rtl="0">
              <a:lnSpc>
                <a:spcPct val="81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 sz="2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participation credit you only need to attempt the pre-class materials, but…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228600" algn="l" rtl="0">
              <a:lnSpc>
                <a:spcPct val="81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elvetica Neue"/>
              <a:buChar char="-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It’s okay if you find them challenging! That means</a:t>
            </a:r>
            <a:b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are learning!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 descr="An image of someone waterskiing. Learning to code is like waterskiing or like riding a bike! There is no way to learn it other than by trying it yourself!">
            <a:extLst>
              <a:ext uri="{FF2B5EF4-FFF2-40B4-BE49-F238E27FC236}">
                <a16:creationId xmlns:a16="http://schemas.microsoft.com/office/drawing/2014/main" id="{2982B796-63D2-336B-DEA1-CC3BE5B7F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498" y="4050076"/>
            <a:ext cx="3340044" cy="250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>
          <a:extLst>
            <a:ext uri="{FF2B5EF4-FFF2-40B4-BE49-F238E27FC236}">
              <a16:creationId xmlns:a16="http://schemas.microsoft.com/office/drawing/2014/main" id="{6925273C-70D4-31AF-05BB-BB29A67B5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1">
            <a:extLst>
              <a:ext uri="{FF2B5EF4-FFF2-40B4-BE49-F238E27FC236}">
                <a16:creationId xmlns:a16="http://schemas.microsoft.com/office/drawing/2014/main" id="{E576B242-D74A-4CDE-8A3B-501E021566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 dirty="0"/>
              <a:t>Learning Pattern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5A2A06-2AE9-1C83-74AC-72E032ABA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19201"/>
            <a:ext cx="10515600" cy="554934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Pre-class Work</a:t>
            </a:r>
          </a:p>
          <a:p>
            <a:pPr lvl="1"/>
            <a:r>
              <a:rPr lang="en-US" dirty="0"/>
              <a:t>Your first introduction to a topic</a:t>
            </a:r>
          </a:p>
          <a:p>
            <a:pPr lvl="1"/>
            <a:r>
              <a:rPr lang="en-US" dirty="0"/>
              <a:t>Interactive components</a:t>
            </a:r>
          </a:p>
          <a:p>
            <a:r>
              <a:rPr lang="en-US" dirty="0"/>
              <a:t>In-class lessons</a:t>
            </a:r>
          </a:p>
          <a:p>
            <a:pPr lvl="1"/>
            <a:r>
              <a:rPr lang="en-US" dirty="0"/>
              <a:t>Recap of pre-class work</a:t>
            </a:r>
          </a:p>
          <a:p>
            <a:pPr lvl="1"/>
            <a:r>
              <a:rPr lang="en-US" dirty="0"/>
              <a:t>Further instruction from where it left off</a:t>
            </a:r>
          </a:p>
          <a:p>
            <a:pPr lvl="1"/>
            <a:r>
              <a:rPr lang="en-US" dirty="0"/>
              <a:t>Interactive components</a:t>
            </a:r>
          </a:p>
          <a:p>
            <a:r>
              <a:rPr lang="en-US" dirty="0"/>
              <a:t>Section</a:t>
            </a:r>
          </a:p>
          <a:p>
            <a:pPr lvl="1"/>
            <a:r>
              <a:rPr lang="en-US" dirty="0"/>
              <a:t>Review, restate, rephrase content</a:t>
            </a:r>
          </a:p>
          <a:p>
            <a:pPr lvl="1"/>
            <a:r>
              <a:rPr lang="en-US" dirty="0"/>
              <a:t>Very interactive</a:t>
            </a:r>
          </a:p>
          <a:p>
            <a:r>
              <a:rPr lang="en-US" dirty="0"/>
              <a:t>Homework</a:t>
            </a:r>
          </a:p>
          <a:p>
            <a:pPr lvl="1"/>
            <a:r>
              <a:rPr lang="en-US" dirty="0"/>
              <a:t>Learn by applying</a:t>
            </a:r>
          </a:p>
          <a:p>
            <a:pPr lvl="1"/>
            <a:r>
              <a:rPr lang="en-US" dirty="0"/>
              <a:t>Help when you need it!</a:t>
            </a:r>
          </a:p>
          <a:p>
            <a:r>
              <a:rPr lang="en-US" dirty="0"/>
              <a:t>Quizzes</a:t>
            </a:r>
          </a:p>
          <a:p>
            <a:pPr lvl="1"/>
            <a:r>
              <a:rPr lang="en-US" dirty="0"/>
              <a:t>Show us what you’ve learned</a:t>
            </a:r>
          </a:p>
          <a:p>
            <a:pPr lvl="1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BB7711-636C-0633-D88D-BB02EA7CE980}"/>
              </a:ext>
            </a:extLst>
          </p:cNvPr>
          <p:cNvSpPr txBox="1"/>
          <p:nvPr/>
        </p:nvSpPr>
        <p:spPr>
          <a:xfrm>
            <a:off x="6858000" y="1581727"/>
            <a:ext cx="13195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D6EE24-BEC5-5CE9-4849-1FDE1D9CBC1D}"/>
              </a:ext>
            </a:extLst>
          </p:cNvPr>
          <p:cNvSpPr txBox="1"/>
          <p:nvPr/>
        </p:nvSpPr>
        <p:spPr>
          <a:xfrm>
            <a:off x="6858000" y="1944253"/>
            <a:ext cx="10230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C309CA-537F-6F35-7D61-E83C58DEA970}"/>
              </a:ext>
            </a:extLst>
          </p:cNvPr>
          <p:cNvSpPr txBox="1"/>
          <p:nvPr/>
        </p:nvSpPr>
        <p:spPr>
          <a:xfrm>
            <a:off x="6858000" y="2906944"/>
            <a:ext cx="13195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1EA71A-52EB-9C88-704E-27B21754EA41}"/>
              </a:ext>
            </a:extLst>
          </p:cNvPr>
          <p:cNvSpPr txBox="1"/>
          <p:nvPr/>
        </p:nvSpPr>
        <p:spPr>
          <a:xfrm>
            <a:off x="6858000" y="3419061"/>
            <a:ext cx="10230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F9E507-309F-7342-CCE7-B783DB5B5292}"/>
              </a:ext>
            </a:extLst>
          </p:cNvPr>
          <p:cNvSpPr txBox="1"/>
          <p:nvPr/>
        </p:nvSpPr>
        <p:spPr>
          <a:xfrm>
            <a:off x="6882790" y="4091928"/>
            <a:ext cx="13195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484E51-6ABB-9B4C-DE46-A0942BDE1694}"/>
              </a:ext>
            </a:extLst>
          </p:cNvPr>
          <p:cNvSpPr txBox="1"/>
          <p:nvPr/>
        </p:nvSpPr>
        <p:spPr>
          <a:xfrm>
            <a:off x="6858000" y="4454454"/>
            <a:ext cx="10230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287DF2-4F30-8850-C388-C530FFE28F37}"/>
              </a:ext>
            </a:extLst>
          </p:cNvPr>
          <p:cNvSpPr txBox="1"/>
          <p:nvPr/>
        </p:nvSpPr>
        <p:spPr>
          <a:xfrm>
            <a:off x="6858000" y="5237855"/>
            <a:ext cx="23583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Assessment</a:t>
            </a:r>
          </a:p>
          <a:p>
            <a:endParaRPr lang="en-US" sz="20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70513F-848B-F303-79A7-812DEC4DF893}"/>
              </a:ext>
            </a:extLst>
          </p:cNvPr>
          <p:cNvSpPr txBox="1"/>
          <p:nvPr/>
        </p:nvSpPr>
        <p:spPr>
          <a:xfrm>
            <a:off x="6858000" y="5617200"/>
            <a:ext cx="13195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34D9B8-6748-8FA0-6FFB-35518B02E80A}"/>
              </a:ext>
            </a:extLst>
          </p:cNvPr>
          <p:cNvSpPr txBox="1"/>
          <p:nvPr/>
        </p:nvSpPr>
        <p:spPr>
          <a:xfrm>
            <a:off x="6858000" y="6320273"/>
            <a:ext cx="14205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Assessment</a:t>
            </a:r>
          </a:p>
        </p:txBody>
      </p:sp>
    </p:spTree>
    <p:extLst>
      <p:ext uri="{BB962C8B-B14F-4D97-AF65-F5344CB8AC3E}">
        <p14:creationId xmlns:p14="http://schemas.microsoft.com/office/powerpoint/2010/main" val="1081867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Outline: Comparable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rgbClr val="FA8231"/>
                </a:solidFill>
                <a:latin typeface="Consolas" panose="020B0609020204030204" pitchFamily="49" charset="0"/>
              </a:rPr>
              <a:t>Comparable</a:t>
            </a:r>
          </a:p>
          <a:p>
            <a:pPr>
              <a:spcAft>
                <a:spcPts val="1200"/>
              </a:spcAft>
            </a:pPr>
            <a:r>
              <a:rPr lang="en-US" dirty="0"/>
              <a:t>Inheritance</a:t>
            </a:r>
          </a:p>
        </p:txBody>
      </p:sp>
      <p:sp>
        <p:nvSpPr>
          <p:cNvPr id="4" name="Pentagon 3" descr="pointing to &quot;Comparable&quot;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3227738" y="1472008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699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1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 dirty="0"/>
              <a:t>Comparable</a:t>
            </a:r>
            <a:endParaRPr dirty="0"/>
          </a:p>
        </p:txBody>
      </p:sp>
      <p:sp>
        <p:nvSpPr>
          <p:cNvPr id="306" name="Google Shape;306;p21"/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348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228600" lvl="0" indent="-22860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Char char="•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Comparable&lt;E&gt;</a:t>
            </a:r>
            <a:r>
              <a:rPr lang="en-US" dirty="0"/>
              <a:t> is an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interface</a:t>
            </a:r>
            <a:r>
              <a:rPr lang="en-US" dirty="0"/>
              <a:t> that allows implementers to define an ordering between two objects</a:t>
            </a:r>
          </a:p>
          <a:p>
            <a:pPr marL="685800" lvl="1" indent="-22860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SzPts val="2300"/>
              <a:buChar char="•"/>
            </a:pPr>
            <a:r>
              <a:rPr lang="en-US" sz="2400" dirty="0"/>
              <a:t>Used by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TreeSet</a:t>
            </a:r>
            <a:r>
              <a:rPr lang="en-US" sz="2400" dirty="0"/>
              <a:t>,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TreeMap</a:t>
            </a:r>
            <a:r>
              <a:rPr lang="en-US" sz="2400" dirty="0"/>
              <a:t>,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Collections.sort</a:t>
            </a:r>
            <a:r>
              <a:rPr lang="en-US" sz="2400" dirty="0"/>
              <a:t>, etc.</a:t>
            </a:r>
          </a:p>
          <a:p>
            <a:pPr marL="228600" lvl="0" indent="-22860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Char char="•"/>
            </a:pPr>
            <a:endParaRPr lang="en-US" dirty="0"/>
          </a:p>
          <a:p>
            <a:pPr marL="228600" lvl="0" indent="-22860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Char char="•"/>
            </a:pPr>
            <a:r>
              <a:rPr lang="en-US" dirty="0"/>
              <a:t>One required method:</a:t>
            </a:r>
          </a:p>
          <a:p>
            <a:pPr marL="457200" lvl="1" indent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SzPts val="2300"/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public int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compareTo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(E other);</a:t>
            </a:r>
          </a:p>
          <a:p>
            <a:pPr marL="685800" lvl="1" indent="-22860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SzPts val="2300"/>
              <a:buChar char="•"/>
            </a:pPr>
            <a:endParaRPr lang="en-US" dirty="0"/>
          </a:p>
          <a:p>
            <a:pPr marL="228600" indent="-22860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SzPts val="2300"/>
            </a:pPr>
            <a:r>
              <a:rPr lang="en-US" dirty="0"/>
              <a:t>Returned integer falls into 1 of 3 categories</a:t>
            </a:r>
          </a:p>
          <a:p>
            <a:pPr marL="457200" lvl="1" indent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SzPts val="2300"/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&lt; 0</a:t>
            </a:r>
            <a:r>
              <a:rPr lang="en-US" sz="2400" dirty="0"/>
              <a:t>: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lang="en-US" sz="2400" dirty="0"/>
              <a:t> is “less than”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other</a:t>
            </a:r>
          </a:p>
          <a:p>
            <a:pPr marL="457200" lvl="1" indent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SzPts val="2300"/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= 0</a:t>
            </a:r>
            <a:r>
              <a:rPr lang="en-US" sz="2400" dirty="0"/>
              <a:t>: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lang="en-US" sz="2400" dirty="0"/>
              <a:t> is “equal to”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other</a:t>
            </a:r>
          </a:p>
          <a:p>
            <a:pPr marL="457200" lvl="1" indent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SzPts val="2300"/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&gt; 0</a:t>
            </a:r>
            <a:r>
              <a:rPr lang="en-US" sz="2400" dirty="0"/>
              <a:t>: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lang="en-US" sz="2400" dirty="0"/>
              <a:t> is “greater than”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other</a:t>
            </a:r>
          </a:p>
        </p:txBody>
      </p:sp>
      <p:grpSp>
        <p:nvGrpSpPr>
          <p:cNvPr id="4" name="Group 3" descr="an example call of calling the compareTo method: a.compareTo(b); &#10;Here 'a' is 'this' and 'b' is 'other'">
            <a:extLst>
              <a:ext uri="{FF2B5EF4-FFF2-40B4-BE49-F238E27FC236}">
                <a16:creationId xmlns:a16="http://schemas.microsoft.com/office/drawing/2014/main" id="{638F5CD0-D14B-430C-9E7C-1CF55F68C0BC}"/>
              </a:ext>
            </a:extLst>
          </p:cNvPr>
          <p:cNvGrpSpPr/>
          <p:nvPr/>
        </p:nvGrpSpPr>
        <p:grpSpPr>
          <a:xfrm>
            <a:off x="8479630" y="3429000"/>
            <a:ext cx="3712370" cy="1290876"/>
            <a:chOff x="8479630" y="3429000"/>
            <a:chExt cx="3712370" cy="129087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317ED41-70AE-4543-9942-DA60F0A47F73}"/>
                </a:ext>
              </a:extLst>
            </p:cNvPr>
            <p:cNvSpPr txBox="1"/>
            <p:nvPr/>
          </p:nvSpPr>
          <p:spPr>
            <a:xfrm>
              <a:off x="8662987" y="3429000"/>
              <a:ext cx="3529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a</a:t>
              </a:r>
              <a:r>
                <a:rPr lang="en-US" sz="24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.compareTo</a:t>
              </a:r>
              <a:r>
                <a:rPr lang="en-US" sz="2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(</a:t>
              </a:r>
              <a:r>
                <a:rPr lang="en-US" sz="2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b</a:t>
              </a:r>
              <a:r>
                <a:rPr lang="en-US" sz="2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);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8396A15-2D58-4898-8644-FA4A60051F5D}"/>
                </a:ext>
              </a:extLst>
            </p:cNvPr>
            <p:cNvSpPr txBox="1"/>
            <p:nvPr/>
          </p:nvSpPr>
          <p:spPr>
            <a:xfrm>
              <a:off x="8479630" y="4350544"/>
              <a:ext cx="736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this</a:t>
              </a:r>
              <a:endParaRPr lang="en-US" sz="2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16DE595-B677-4FDD-8FBA-A49AEA19565D}"/>
                </a:ext>
              </a:extLst>
            </p:cNvPr>
            <p:cNvSpPr txBox="1"/>
            <p:nvPr/>
          </p:nvSpPr>
          <p:spPr>
            <a:xfrm>
              <a:off x="10584948" y="4350544"/>
              <a:ext cx="873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other</a:t>
              </a:r>
              <a:endParaRPr lang="en-US" sz="2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40A0BC7E-2BAA-48AA-A729-D4DD6C09A7FF}"/>
                </a:ext>
              </a:extLst>
            </p:cNvPr>
            <p:cNvCxnSpPr>
              <a:stCxn id="3" idx="0"/>
            </p:cNvCxnSpPr>
            <p:nvPr/>
          </p:nvCxnSpPr>
          <p:spPr>
            <a:xfrm flipH="1" flipV="1">
              <a:off x="8847679" y="3890665"/>
              <a:ext cx="1" cy="45987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13A1A5F-D6BD-4FFF-90B7-B943C7F56BDB}"/>
                </a:ext>
              </a:extLst>
            </p:cNvPr>
            <p:cNvCxnSpPr/>
            <p:nvPr/>
          </p:nvCxnSpPr>
          <p:spPr>
            <a:xfrm flipH="1" flipV="1">
              <a:off x="11038219" y="3890664"/>
              <a:ext cx="1" cy="45987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2797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1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dirty="0"/>
              <a:t>Subtraction Trick</a:t>
            </a:r>
            <a:endParaRPr dirty="0"/>
          </a:p>
        </p:txBody>
      </p:sp>
      <p:sp>
        <p:nvSpPr>
          <p:cNvPr id="306" name="Google Shape;306;p21"/>
          <p:cNvSpPr txBox="1">
            <a:spLocks noGrp="1"/>
          </p:cNvSpPr>
          <p:nvPr>
            <p:ph type="body" idx="1"/>
          </p:nvPr>
        </p:nvSpPr>
        <p:spPr>
          <a:xfrm>
            <a:off x="838200" y="1371599"/>
            <a:ext cx="10515600" cy="502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228600" lvl="0" indent="-22860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Char char="•"/>
            </a:pP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compareTo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implementation when comparing two integers (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 ascending: </a:t>
            </a:r>
          </a:p>
          <a:p>
            <a:pPr marL="228600" lvl="0" indent="-22860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Char char="•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Char char="•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Char char="•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Char char="•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Char char="•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This is just subtraction!</a:t>
            </a:r>
          </a:p>
          <a:p>
            <a:pPr marL="228600" lvl="0" indent="-22860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Char char="•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Char char="•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Char char="•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What if we wanted to sort descending?</a:t>
            </a:r>
          </a:p>
          <a:p>
            <a:pPr marL="228600" lvl="0" indent="-22860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Char char="•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Char char="•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Char char="•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0" indent="-22860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Char char="•"/>
            </a:pPr>
            <a:r>
              <a:rPr lang="en-US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Warning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this only works for integers! Doubles have issues with truncation.</a:t>
            </a:r>
          </a:p>
          <a:p>
            <a:pPr marL="0" lvl="0" indent="0" algn="l" rtl="0">
              <a:lnSpc>
                <a:spcPct val="72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Pts val="2300"/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0A23E1-F707-4FB7-9671-18E02E615EF9}"/>
              </a:ext>
            </a:extLst>
          </p:cNvPr>
          <p:cNvSpPr txBox="1"/>
          <p:nvPr/>
        </p:nvSpPr>
        <p:spPr>
          <a:xfrm>
            <a:off x="2901855" y="1862432"/>
            <a:ext cx="63882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if 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other.a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      -&gt; negative number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else if 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&gt;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other.a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 -&gt; positive number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else 			    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-&gt;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B0C9A6-D859-4901-BB9B-3132604E7110}"/>
              </a:ext>
            </a:extLst>
          </p:cNvPr>
          <p:cNvSpPr txBox="1"/>
          <p:nvPr/>
        </p:nvSpPr>
        <p:spPr>
          <a:xfrm>
            <a:off x="4550569" y="3328390"/>
            <a:ext cx="3112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this.a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–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other.a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FB4D83-41F6-4F2A-A623-96FEDD39521C}"/>
              </a:ext>
            </a:extLst>
          </p:cNvPr>
          <p:cNvSpPr txBox="1"/>
          <p:nvPr/>
        </p:nvSpPr>
        <p:spPr>
          <a:xfrm>
            <a:off x="4550569" y="4634079"/>
            <a:ext cx="3112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other.a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–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this.a</a:t>
            </a:r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64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Consolas" panose="020B0609020204030204" pitchFamily="49" charset="0"/>
              </a:rPr>
              <a:t>equals</a:t>
            </a:r>
            <a:r>
              <a:rPr lang="en-US" dirty="0"/>
              <a:t> should be consistent with </a:t>
            </a:r>
            <a:r>
              <a:rPr lang="en-US" dirty="0" err="1">
                <a:latin typeface="Consolas" panose="020B0609020204030204" pitchFamily="49" charset="0"/>
              </a:rPr>
              <a:t>compareTo</a:t>
            </a:r>
            <a:r>
              <a:rPr lang="en-US" dirty="0"/>
              <a:t>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9C77E-E536-86A6-2B31-928F86478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The </a:t>
            </a:r>
            <a:r>
              <a:rPr lang="en-US" sz="3200" dirty="0">
                <a:latin typeface="Consolas" panose="020B0609020204030204" pitchFamily="49" charset="0"/>
              </a:rPr>
              <a:t>equals()</a:t>
            </a:r>
            <a:r>
              <a:rPr lang="en-US" sz="3200" dirty="0"/>
              <a:t> method returns </a:t>
            </a:r>
            <a:r>
              <a:rPr lang="en-US" sz="3200" dirty="0">
                <a:latin typeface="Consolas" panose="020B0609020204030204" pitchFamily="49" charset="0"/>
              </a:rPr>
              <a:t>true</a:t>
            </a:r>
            <a:r>
              <a:rPr lang="en-US" sz="3200" dirty="0"/>
              <a:t> if the given parameter is considered equal to this object, and </a:t>
            </a:r>
            <a:r>
              <a:rPr lang="en-US" sz="3200" dirty="0">
                <a:latin typeface="Consolas" panose="020B0609020204030204" pitchFamily="49" charset="0"/>
              </a:rPr>
              <a:t>false</a:t>
            </a:r>
            <a:r>
              <a:rPr lang="en-US" sz="3200" dirty="0"/>
              <a:t> otherwise. </a:t>
            </a:r>
          </a:p>
          <a:p>
            <a:pPr marL="457200" lvl="1" indent="0">
              <a:buNone/>
            </a:pPr>
            <a:r>
              <a:rPr lang="en-US" sz="2800" dirty="0"/>
              <a:t>Used by lots of library methods! e.g. </a:t>
            </a:r>
            <a:r>
              <a:rPr lang="en-US" sz="2800" dirty="0">
                <a:latin typeface="Consolas" panose="020B0609020204030204" pitchFamily="49" charset="0"/>
              </a:rPr>
              <a:t>contains</a:t>
            </a:r>
            <a:r>
              <a:rPr lang="en-US" sz="2800" dirty="0"/>
              <a:t>, </a:t>
            </a:r>
            <a:r>
              <a:rPr lang="en-US" sz="2800" dirty="0">
                <a:latin typeface="Consolas" panose="020B0609020204030204" pitchFamily="49" charset="0"/>
              </a:rPr>
              <a:t>remove</a:t>
            </a:r>
            <a:r>
              <a:rPr lang="en-US" sz="2800" dirty="0"/>
              <a:t> for specific elements, etc.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Each class implicitly </a:t>
            </a:r>
            <a:r>
              <a:rPr lang="en-US" sz="3200" i="1" dirty="0"/>
              <a:t>extends </a:t>
            </a:r>
            <a:r>
              <a:rPr lang="en-US" sz="3200" dirty="0">
                <a:latin typeface="Consolas" panose="020B0609020204030204" pitchFamily="49" charset="0"/>
              </a:rPr>
              <a:t>Object</a:t>
            </a:r>
            <a:r>
              <a:rPr lang="en-US" sz="3200" dirty="0"/>
              <a:t>, so they inherit an </a:t>
            </a:r>
            <a:r>
              <a:rPr lang="en-US" sz="3200" dirty="0">
                <a:latin typeface="Consolas" panose="020B0609020204030204" pitchFamily="49" charset="0"/>
              </a:rPr>
              <a:t>equals</a:t>
            </a:r>
            <a:r>
              <a:rPr lang="en-US" sz="3200" dirty="0"/>
              <a:t> method, but it checks for </a:t>
            </a:r>
            <a:r>
              <a:rPr lang="en-US" sz="3200" b="1" dirty="0"/>
              <a:t>reference equality</a:t>
            </a:r>
            <a:r>
              <a:rPr lang="en-US" sz="3200" dirty="0"/>
              <a:t>. (Thanks?)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If you want equals to check for </a:t>
            </a:r>
            <a:r>
              <a:rPr lang="en-US" sz="3200" b="1" dirty="0"/>
              <a:t>value equality</a:t>
            </a:r>
            <a:r>
              <a:rPr lang="en-US" sz="3200" dirty="0"/>
              <a:t>, you need to write this method yourself. </a:t>
            </a:r>
          </a:p>
        </p:txBody>
      </p:sp>
    </p:spTree>
    <p:extLst>
      <p:ext uri="{BB962C8B-B14F-4D97-AF65-F5344CB8AC3E}">
        <p14:creationId xmlns:p14="http://schemas.microsoft.com/office/powerpoint/2010/main" val="195905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Outline: Inheritance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>
                <a:latin typeface="Consolas" panose="020B0609020204030204" pitchFamily="49" charset="0"/>
              </a:rPr>
              <a:t>Comparable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b="1">
                <a:solidFill>
                  <a:srgbClr val="FA8231"/>
                </a:solidFill>
              </a:rPr>
              <a:t>Inheritance</a:t>
            </a:r>
            <a:endParaRPr lang="en-US" dirty="0">
              <a:sym typeface="Calibri"/>
            </a:endParaRPr>
          </a:p>
        </p:txBody>
      </p:sp>
      <p:sp>
        <p:nvSpPr>
          <p:cNvPr id="4" name="Pentagon 3" descr="pointing to &quot;Inheritance&quot;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2947559" y="2129307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454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7DAB15-A82E-3FC1-C5D9-8E9FD7043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96871" y="-956716"/>
            <a:ext cx="11479237" cy="762635"/>
          </a:xfrm>
        </p:spPr>
        <p:txBody>
          <a:bodyPr>
            <a:noAutofit/>
          </a:bodyPr>
          <a:lstStyle/>
          <a:p>
            <a:r>
              <a:rPr lang="en-US" sz="3800" dirty="0"/>
              <a:t>Which of the following are true? (Select all that apply.): Think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5F14949C-4216-4894-B121-16143B3861E8}"/>
              </a:ext>
            </a:extLst>
          </p:cNvPr>
          <p:cNvSpPr txBox="1">
            <a:spLocks/>
          </p:cNvSpPr>
          <p:nvPr/>
        </p:nvSpPr>
        <p:spPr>
          <a:xfrm>
            <a:off x="356381" y="1451520"/>
            <a:ext cx="11479237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3800" dirty="0"/>
              <a:t>Which of the following are true? (Select all that apply.)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D61C5A-E6E9-F35F-E838-86107A64C6CE}"/>
              </a:ext>
            </a:extLst>
          </p:cNvPr>
          <p:cNvSpPr txBox="1"/>
          <p:nvPr/>
        </p:nvSpPr>
        <p:spPr>
          <a:xfrm>
            <a:off x="1498209" y="2307101"/>
            <a:ext cx="87782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sz="2400" dirty="0"/>
              <a:t>If </a:t>
            </a:r>
            <a:r>
              <a:rPr lang="en-US" sz="2400" dirty="0" err="1"/>
              <a:t>ClassA</a:t>
            </a:r>
            <a:r>
              <a:rPr lang="en-US" sz="2400" dirty="0"/>
              <a:t> extends </a:t>
            </a:r>
            <a:r>
              <a:rPr lang="en-US" sz="2400" dirty="0" err="1"/>
              <a:t>ClassB</a:t>
            </a:r>
            <a:r>
              <a:rPr lang="en-US" sz="2400" dirty="0"/>
              <a:t>, then </a:t>
            </a:r>
            <a:r>
              <a:rPr lang="en-US" sz="2400" dirty="0" err="1"/>
              <a:t>ClassA</a:t>
            </a:r>
            <a:r>
              <a:rPr lang="en-US" sz="2400" dirty="0"/>
              <a:t> is the superclass</a:t>
            </a:r>
          </a:p>
          <a:p>
            <a:pPr marL="342900" indent="-342900">
              <a:buAutoNum type="alphaUcPeriod"/>
            </a:pPr>
            <a:endParaRPr lang="en-US" sz="2400" dirty="0"/>
          </a:p>
          <a:p>
            <a:pPr marL="342900" indent="-342900">
              <a:buAutoNum type="alphaUcPeriod"/>
            </a:pPr>
            <a:r>
              <a:rPr lang="en-US" sz="2400" dirty="0"/>
              <a:t>Classes can extend multiple classes (e.g. "</a:t>
            </a:r>
            <a:r>
              <a:rPr lang="en-US" sz="2400" dirty="0" err="1"/>
              <a:t>ClassA</a:t>
            </a:r>
            <a:r>
              <a:rPr lang="en-US" sz="2400" dirty="0"/>
              <a:t> extends </a:t>
            </a:r>
            <a:r>
              <a:rPr lang="en-US" sz="2400" dirty="0" err="1"/>
              <a:t>ClassB</a:t>
            </a:r>
            <a:r>
              <a:rPr lang="en-US" sz="2400" dirty="0"/>
              <a:t>, </a:t>
            </a:r>
            <a:r>
              <a:rPr lang="en-US" sz="2400" dirty="0" err="1"/>
              <a:t>ClassC</a:t>
            </a:r>
            <a:r>
              <a:rPr lang="en-US" sz="2400" dirty="0"/>
              <a:t>")</a:t>
            </a:r>
          </a:p>
          <a:p>
            <a:pPr marL="342900" indent="-342900">
              <a:buAutoNum type="alphaUcPeriod"/>
            </a:pPr>
            <a:endParaRPr lang="en-US" sz="2400" dirty="0"/>
          </a:p>
          <a:p>
            <a:pPr marL="342900" indent="-342900">
              <a:buAutoNum type="alphaUcPeriod"/>
            </a:pPr>
            <a:r>
              <a:rPr lang="en-US" sz="2400" dirty="0"/>
              <a:t>Java will prevent you from writing "</a:t>
            </a:r>
            <a:r>
              <a:rPr lang="en-US" sz="2400" dirty="0" err="1"/>
              <a:t>ClassA</a:t>
            </a:r>
            <a:r>
              <a:rPr lang="en-US" sz="2400" dirty="0"/>
              <a:t> extends </a:t>
            </a:r>
            <a:r>
              <a:rPr lang="en-US" sz="2400" dirty="0" err="1"/>
              <a:t>ClassB</a:t>
            </a:r>
            <a:r>
              <a:rPr lang="en-US" sz="2400" dirty="0"/>
              <a:t>" unless </a:t>
            </a:r>
            <a:r>
              <a:rPr lang="en-US" sz="2400" dirty="0" err="1"/>
              <a:t>ClassA</a:t>
            </a:r>
            <a:r>
              <a:rPr lang="en-US" sz="2400" dirty="0"/>
              <a:t> "is-a" </a:t>
            </a:r>
            <a:r>
              <a:rPr lang="en-US" sz="2400" dirty="0" err="1"/>
              <a:t>ClassB</a:t>
            </a:r>
            <a:endParaRPr lang="en-US" sz="2400" dirty="0"/>
          </a:p>
          <a:p>
            <a:pPr marL="342900" indent="-342900">
              <a:buAutoNum type="alphaUcPeriod"/>
            </a:pPr>
            <a:endParaRPr lang="en-US" sz="2400" dirty="0"/>
          </a:p>
          <a:p>
            <a:pPr marL="342900" indent="-342900">
              <a:buAutoNum type="alphaUcPeriod"/>
            </a:pPr>
            <a:r>
              <a:rPr lang="en-US" sz="2400" dirty="0"/>
              <a:t>You can call a method from the superclass on an instance of the subclass</a:t>
            </a:r>
          </a:p>
        </p:txBody>
      </p:sp>
      <p:pic>
        <p:nvPicPr>
          <p:cNvPr id="3" name="Picture 2" descr="qr code for https://app.sli.do/event/2g74uaqshzdWffJzdbnKEx">
            <a:extLst>
              <a:ext uri="{FF2B5EF4-FFF2-40B4-BE49-F238E27FC236}">
                <a16:creationId xmlns:a16="http://schemas.microsoft.com/office/drawing/2014/main" id="{E765D1CD-E9FD-C4EC-68FC-AB3075955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754" y="306084"/>
            <a:ext cx="762635" cy="76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36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455FD-EA97-14AF-E50B-66F50651B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499043-84A0-4DD1-905F-BDE929A8F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91" y="-928136"/>
            <a:ext cx="10515600" cy="762635"/>
          </a:xfrm>
        </p:spPr>
        <p:txBody>
          <a:bodyPr>
            <a:normAutofit fontScale="90000"/>
          </a:bodyPr>
          <a:lstStyle/>
          <a:p>
            <a:r>
              <a:rPr lang="en-US" dirty="0"/>
              <a:t>Which of the following are true? (Select all that apply.):</a:t>
            </a:r>
            <a:r>
              <a:rPr lang="en-US" baseline="0" dirty="0"/>
              <a:t> Pair</a:t>
            </a:r>
            <a:endParaRPr lang="en-US" dirty="0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168A844D-76FD-1839-A78D-8CF59F78FD65}"/>
              </a:ext>
            </a:extLst>
          </p:cNvPr>
          <p:cNvSpPr txBox="1">
            <a:spLocks/>
          </p:cNvSpPr>
          <p:nvPr/>
        </p:nvSpPr>
        <p:spPr>
          <a:xfrm>
            <a:off x="330591" y="1388066"/>
            <a:ext cx="11479237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3800"/>
              <a:t>Which of the following are true? (Select all that apply.)</a:t>
            </a:r>
            <a:endParaRPr lang="en-US" sz="3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16ECA3-0E1D-EEAF-C015-A513560A9211}"/>
              </a:ext>
            </a:extLst>
          </p:cNvPr>
          <p:cNvSpPr txBox="1"/>
          <p:nvPr/>
        </p:nvSpPr>
        <p:spPr>
          <a:xfrm>
            <a:off x="1498209" y="2307101"/>
            <a:ext cx="87782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sz="2400" dirty="0"/>
              <a:t>If </a:t>
            </a:r>
            <a:r>
              <a:rPr lang="en-US" sz="2400" dirty="0" err="1"/>
              <a:t>ClassA</a:t>
            </a:r>
            <a:r>
              <a:rPr lang="en-US" sz="2400" dirty="0"/>
              <a:t> extends </a:t>
            </a:r>
            <a:r>
              <a:rPr lang="en-US" sz="2400" dirty="0" err="1"/>
              <a:t>ClassB</a:t>
            </a:r>
            <a:r>
              <a:rPr lang="en-US" sz="2400" dirty="0"/>
              <a:t>, then </a:t>
            </a:r>
            <a:r>
              <a:rPr lang="en-US" sz="2400" dirty="0" err="1"/>
              <a:t>ClassA</a:t>
            </a:r>
            <a:r>
              <a:rPr lang="en-US" sz="2400" dirty="0"/>
              <a:t> is the superclass</a:t>
            </a:r>
          </a:p>
          <a:p>
            <a:pPr marL="342900" indent="-342900">
              <a:buAutoNum type="alphaUcPeriod"/>
            </a:pPr>
            <a:endParaRPr lang="en-US" sz="2400" dirty="0"/>
          </a:p>
          <a:p>
            <a:pPr marL="342900" indent="-342900">
              <a:buAutoNum type="alphaUcPeriod"/>
            </a:pPr>
            <a:r>
              <a:rPr lang="en-US" sz="2400" dirty="0"/>
              <a:t>Classes can extend multiple classes (e.g. "</a:t>
            </a:r>
            <a:r>
              <a:rPr lang="en-US" sz="2400" dirty="0" err="1"/>
              <a:t>ClassA</a:t>
            </a:r>
            <a:r>
              <a:rPr lang="en-US" sz="2400" dirty="0"/>
              <a:t> extends </a:t>
            </a:r>
            <a:r>
              <a:rPr lang="en-US" sz="2400" dirty="0" err="1"/>
              <a:t>ClassB</a:t>
            </a:r>
            <a:r>
              <a:rPr lang="en-US" sz="2400" dirty="0"/>
              <a:t>, </a:t>
            </a:r>
            <a:r>
              <a:rPr lang="en-US" sz="2400" dirty="0" err="1"/>
              <a:t>ClassC</a:t>
            </a:r>
            <a:r>
              <a:rPr lang="en-US" sz="2400" dirty="0"/>
              <a:t>")</a:t>
            </a:r>
          </a:p>
          <a:p>
            <a:pPr marL="342900" indent="-342900">
              <a:buAutoNum type="alphaUcPeriod"/>
            </a:pPr>
            <a:endParaRPr lang="en-US" sz="2400" dirty="0"/>
          </a:p>
          <a:p>
            <a:pPr marL="342900" indent="-342900">
              <a:buAutoNum type="alphaUcPeriod"/>
            </a:pPr>
            <a:r>
              <a:rPr lang="en-US" sz="2400" dirty="0"/>
              <a:t>Java will prevent you from writing "</a:t>
            </a:r>
            <a:r>
              <a:rPr lang="en-US" sz="2400" dirty="0" err="1"/>
              <a:t>ClassA</a:t>
            </a:r>
            <a:r>
              <a:rPr lang="en-US" sz="2400" dirty="0"/>
              <a:t> extends </a:t>
            </a:r>
            <a:r>
              <a:rPr lang="en-US" sz="2400" dirty="0" err="1"/>
              <a:t>ClassB</a:t>
            </a:r>
            <a:r>
              <a:rPr lang="en-US" sz="2400" dirty="0"/>
              <a:t>" unless </a:t>
            </a:r>
            <a:r>
              <a:rPr lang="en-US" sz="2400" dirty="0" err="1"/>
              <a:t>ClassA</a:t>
            </a:r>
            <a:r>
              <a:rPr lang="en-US" sz="2400" dirty="0"/>
              <a:t> "is-a" </a:t>
            </a:r>
            <a:r>
              <a:rPr lang="en-US" sz="2400" dirty="0" err="1"/>
              <a:t>ClassB</a:t>
            </a:r>
            <a:endParaRPr lang="en-US" sz="2400" dirty="0"/>
          </a:p>
          <a:p>
            <a:pPr marL="342900" indent="-342900">
              <a:buAutoNum type="alphaUcPeriod"/>
            </a:pPr>
            <a:endParaRPr lang="en-US" sz="2400" dirty="0"/>
          </a:p>
          <a:p>
            <a:pPr marL="342900" indent="-342900">
              <a:buAutoNum type="alphaUcPeriod"/>
            </a:pPr>
            <a:r>
              <a:rPr lang="en-US" sz="2400" dirty="0"/>
              <a:t>You can call a method from the superclass on an instance of the subclass</a:t>
            </a:r>
          </a:p>
        </p:txBody>
      </p:sp>
      <p:pic>
        <p:nvPicPr>
          <p:cNvPr id="6" name="Picture 5" descr="qr code for https://app.sli.do/event/2g74uaqshzdWffJzdbnKEx">
            <a:extLst>
              <a:ext uri="{FF2B5EF4-FFF2-40B4-BE49-F238E27FC236}">
                <a16:creationId xmlns:a16="http://schemas.microsoft.com/office/drawing/2014/main" id="{D66509EC-C8AF-9F2B-13BD-4E239B64F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754" y="306084"/>
            <a:ext cx="762635" cy="76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46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74137-454F-4228-821A-939B43E99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8DF6D-D585-4D00-AEEE-A7BCCB0F5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9833"/>
            <a:ext cx="10515600" cy="5486400"/>
          </a:xfrm>
        </p:spPr>
        <p:txBody>
          <a:bodyPr>
            <a:normAutofit/>
          </a:bodyPr>
          <a:lstStyle/>
          <a:p>
            <a:pPr lvl="0" indent="-406400">
              <a:lnSpc>
                <a:spcPct val="100000"/>
              </a:lnSpc>
              <a:buSzPts val="2800"/>
            </a:pPr>
            <a:r>
              <a:rPr lang="en-US" dirty="0">
                <a:solidFill>
                  <a:schemeClr val="tx1"/>
                </a:solidFill>
              </a:rPr>
              <a:t>Connect together a “subclass” and “superclass”</a:t>
            </a: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dirty="0"/>
              <a:t>Borrow / “inherit” code to reduce redundancy</a:t>
            </a: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dirty="0">
                <a:latin typeface="Consolas" panose="020B0609020204030204" pitchFamily="49" charset="0"/>
              </a:rPr>
              <a:t>super() </a:t>
            </a:r>
            <a:r>
              <a:rPr lang="en-US" dirty="0"/>
              <a:t>keyword can be used just like  </a:t>
            </a:r>
            <a:r>
              <a:rPr lang="en-US" dirty="0">
                <a:latin typeface="Consolas" panose="020B0609020204030204" pitchFamily="49" charset="0"/>
              </a:rPr>
              <a:t>this()</a:t>
            </a:r>
            <a:r>
              <a:rPr lang="en-US" dirty="0"/>
              <a:t>  (in a constructor)</a:t>
            </a:r>
          </a:p>
          <a:p>
            <a:pPr indent="-406400">
              <a:lnSpc>
                <a:spcPct val="100000"/>
              </a:lnSpc>
              <a:buSzPts val="2800"/>
            </a:pPr>
            <a:r>
              <a:rPr lang="en-US" dirty="0"/>
              <a:t>Syntax:</a:t>
            </a:r>
            <a:r>
              <a:rPr lang="en-US" dirty="0">
                <a:latin typeface="Consolas" panose="020B0609020204030204" pitchFamily="49" charset="0"/>
              </a:rPr>
              <a:t> public class Subclass extends Superclass</a:t>
            </a:r>
          </a:p>
          <a:p>
            <a:pPr indent="-406400">
              <a:lnSpc>
                <a:spcPct val="100000"/>
              </a:lnSpc>
              <a:buSzPts val="2800"/>
            </a:pPr>
            <a:r>
              <a:rPr lang="en-US" i="1" dirty="0"/>
              <a:t>Should</a:t>
            </a:r>
            <a:r>
              <a:rPr lang="en-US" dirty="0"/>
              <a:t> Represent “is-a” relationships</a:t>
            </a: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dirty="0">
                <a:latin typeface="Consolas" panose="020B0609020204030204" pitchFamily="49" charset="0"/>
              </a:rPr>
              <a:t>public class Chef extends Employee</a:t>
            </a: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dirty="0">
                <a:latin typeface="Consolas" panose="020B0609020204030204" pitchFamily="49" charset="0"/>
              </a:rPr>
              <a:t>public class Server extends Employee</a:t>
            </a:r>
          </a:p>
          <a:p>
            <a:pPr indent="-406400">
              <a:lnSpc>
                <a:spcPct val="100000"/>
              </a:lnSpc>
              <a:buSzPts val="2800"/>
            </a:pPr>
            <a:r>
              <a:rPr lang="en-US" dirty="0"/>
              <a:t>In Java, all objects implicitly inherit from the </a:t>
            </a:r>
            <a:r>
              <a:rPr lang="en-US" dirty="0">
                <a:latin typeface="Consolas" panose="020B0609020204030204" pitchFamily="49" charset="0"/>
              </a:rPr>
              <a:t>Object</a:t>
            </a:r>
            <a:r>
              <a:rPr lang="en-US" dirty="0"/>
              <a:t> class</a:t>
            </a: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dirty="0" err="1">
                <a:latin typeface="Consolas" panose="020B0609020204030204" pitchFamily="49" charset="0"/>
              </a:rPr>
              <a:t>toString</a:t>
            </a:r>
            <a:r>
              <a:rPr lang="en-US" dirty="0">
                <a:latin typeface="Consolas" panose="020B0609020204030204" pitchFamily="49" charset="0"/>
              </a:rPr>
              <a:t>()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</a:rPr>
              <a:t>equals(Object)</a:t>
            </a:r>
            <a:r>
              <a:rPr lang="en-US" dirty="0"/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3256434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74137-454F-4228-821A-939B43E99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Is-a Relationships</a:t>
            </a:r>
          </a:p>
        </p:txBody>
      </p:sp>
      <p:grpSp>
        <p:nvGrpSpPr>
          <p:cNvPr id="3" name="Group 2" descr="example inheritance tree with 'animal' at the very top (see slide notes for detail)">
            <a:extLst>
              <a:ext uri="{FF2B5EF4-FFF2-40B4-BE49-F238E27FC236}">
                <a16:creationId xmlns:a16="http://schemas.microsoft.com/office/drawing/2014/main" id="{5FAC293A-CC27-44FE-BAF8-1E0419F3E81A}"/>
              </a:ext>
            </a:extLst>
          </p:cNvPr>
          <p:cNvGrpSpPr/>
          <p:nvPr/>
        </p:nvGrpSpPr>
        <p:grpSpPr>
          <a:xfrm>
            <a:off x="-495507" y="1279775"/>
            <a:ext cx="13157992" cy="5395987"/>
            <a:chOff x="-495507" y="1279775"/>
            <a:chExt cx="13157992" cy="539598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C8763D1-CE18-43FC-9278-4ACCB6ABF772}"/>
                </a:ext>
              </a:extLst>
            </p:cNvPr>
            <p:cNvSpPr/>
            <p:nvPr/>
          </p:nvSpPr>
          <p:spPr>
            <a:xfrm>
              <a:off x="5249334" y="1279775"/>
              <a:ext cx="2052320" cy="93472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Animal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33814558-FD6D-4C73-958B-F796757445F1}"/>
                </a:ext>
              </a:extLst>
            </p:cNvPr>
            <p:cNvSpPr/>
            <p:nvPr/>
          </p:nvSpPr>
          <p:spPr>
            <a:xfrm>
              <a:off x="5244599" y="2778250"/>
              <a:ext cx="2052320" cy="93472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Mammal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63F3B8FB-1B56-4520-94AD-6CB85B3F1EAE}"/>
                </a:ext>
              </a:extLst>
            </p:cNvPr>
            <p:cNvSpPr/>
            <p:nvPr/>
          </p:nvSpPr>
          <p:spPr>
            <a:xfrm>
              <a:off x="2764608" y="4276725"/>
              <a:ext cx="2052320" cy="93472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Dog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C0C38D7-EC04-43EC-A026-D59BEC0DC32B}"/>
                </a:ext>
              </a:extLst>
            </p:cNvPr>
            <p:cNvSpPr/>
            <p:nvPr/>
          </p:nvSpPr>
          <p:spPr>
            <a:xfrm>
              <a:off x="7713546" y="4195445"/>
              <a:ext cx="2052320" cy="93472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Cat</a:t>
              </a:r>
            </a:p>
          </p:txBody>
        </p:sp>
        <p:pic>
          <p:nvPicPr>
            <p:cNvPr id="1026" name="Picture 2" descr="The 30 Cutest Dog Breeds - Most Adorable Dogs and Puppies">
              <a:extLst>
                <a:ext uri="{FF2B5EF4-FFF2-40B4-BE49-F238E27FC236}">
                  <a16:creationId xmlns:a16="http://schemas.microsoft.com/office/drawing/2014/main" id="{BB976436-1702-4B28-9EF9-282BD55CFF0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58" r="19648"/>
            <a:stretch/>
          </p:blipFill>
          <p:spPr bwMode="auto">
            <a:xfrm>
              <a:off x="1191828" y="5440740"/>
              <a:ext cx="1198596" cy="1221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These 25 Cute Dog Breeds Are Guaranteed to Make You Smile | BeChewy">
              <a:extLst>
                <a:ext uri="{FF2B5EF4-FFF2-40B4-BE49-F238E27FC236}">
                  <a16:creationId xmlns:a16="http://schemas.microsoft.com/office/drawing/2014/main" id="{1FAE697C-8635-4DB7-9074-621DC4DA53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9826" y="5445971"/>
              <a:ext cx="1221540" cy="1221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500+] Cute Dog Wallpapers | Wallpapers.com">
              <a:extLst>
                <a:ext uri="{FF2B5EF4-FFF2-40B4-BE49-F238E27FC236}">
                  <a16:creationId xmlns:a16="http://schemas.microsoft.com/office/drawing/2014/main" id="{B1A5CE61-8002-4899-8B5B-A817DC5E41A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12" r="12737"/>
            <a:stretch/>
          </p:blipFill>
          <p:spPr bwMode="auto">
            <a:xfrm>
              <a:off x="3790768" y="5445971"/>
              <a:ext cx="1453831" cy="12297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Cute dogs">
              <a:extLst>
                <a:ext uri="{FF2B5EF4-FFF2-40B4-BE49-F238E27FC236}">
                  <a16:creationId xmlns:a16="http://schemas.microsoft.com/office/drawing/2014/main" id="{852B8E05-3F55-4CA3-B615-C99D662297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14" r="20658"/>
            <a:stretch/>
          </p:blipFill>
          <p:spPr bwMode="auto">
            <a:xfrm>
              <a:off x="5334001" y="5447770"/>
              <a:ext cx="941493" cy="1227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Why are kittens so cute? You asked Google – here's the answer | Dean  Burnett | The Guardian">
              <a:extLst>
                <a:ext uri="{FF2B5EF4-FFF2-40B4-BE49-F238E27FC236}">
                  <a16:creationId xmlns:a16="http://schemas.microsoft.com/office/drawing/2014/main" id="{1323CB96-FEB8-4520-B53F-99F2A6FBE4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2367" y="5437220"/>
              <a:ext cx="1221540" cy="1221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Super Cute Cats Compilation - YouTube">
              <a:extLst>
                <a:ext uri="{FF2B5EF4-FFF2-40B4-BE49-F238E27FC236}">
                  <a16:creationId xmlns:a16="http://schemas.microsoft.com/office/drawing/2014/main" id="{3D8AECC3-1EF6-416F-BDED-5987B842592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35" t="13322" r="26012" b="15121"/>
            <a:stretch/>
          </p:blipFill>
          <p:spPr bwMode="auto">
            <a:xfrm>
              <a:off x="9345506" y="5445239"/>
              <a:ext cx="998602" cy="1230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Picture 18" descr="10 Cute Cat Pictures That Help Us Get Through Monday | Pawlicy Advisor">
              <a:extLst>
                <a:ext uri="{FF2B5EF4-FFF2-40B4-BE49-F238E27FC236}">
                  <a16:creationId xmlns:a16="http://schemas.microsoft.com/office/drawing/2014/main" id="{D1BBD900-88B1-4608-B032-A31F79BE34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3309" y="5431990"/>
              <a:ext cx="1032795" cy="1229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Connector: Curved 9">
              <a:extLst>
                <a:ext uri="{FF2B5EF4-FFF2-40B4-BE49-F238E27FC236}">
                  <a16:creationId xmlns:a16="http://schemas.microsoft.com/office/drawing/2014/main" id="{E308CFA4-0E9E-492C-BFC2-6018013D63D0}"/>
                </a:ext>
              </a:extLst>
            </p:cNvPr>
            <p:cNvCxnSpPr>
              <a:stCxn id="7" idx="0"/>
              <a:endCxn id="5" idx="2"/>
            </p:cNvCxnSpPr>
            <p:nvPr/>
          </p:nvCxnSpPr>
          <p:spPr>
            <a:xfrm rot="5400000" flipH="1" flipV="1">
              <a:off x="4748886" y="2754853"/>
              <a:ext cx="563755" cy="2479991"/>
            </a:xfrm>
            <a:prstGeom prst="curvedConnector3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or: Curved 20">
              <a:extLst>
                <a:ext uri="{FF2B5EF4-FFF2-40B4-BE49-F238E27FC236}">
                  <a16:creationId xmlns:a16="http://schemas.microsoft.com/office/drawing/2014/main" id="{DADAB9AC-062D-4573-9557-74035E3D04EC}"/>
                </a:ext>
              </a:extLst>
            </p:cNvPr>
            <p:cNvCxnSpPr>
              <a:cxnSpLocks/>
              <a:stCxn id="8" idx="0"/>
              <a:endCxn id="5" idx="2"/>
            </p:cNvCxnSpPr>
            <p:nvPr/>
          </p:nvCxnSpPr>
          <p:spPr>
            <a:xfrm rot="16200000" flipV="1">
              <a:off x="7263996" y="2719734"/>
              <a:ext cx="482475" cy="2468947"/>
            </a:xfrm>
            <a:prstGeom prst="curved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or: Curved 23">
              <a:extLst>
                <a:ext uri="{FF2B5EF4-FFF2-40B4-BE49-F238E27FC236}">
                  <a16:creationId xmlns:a16="http://schemas.microsoft.com/office/drawing/2014/main" id="{C4DE0742-F807-46FD-9DD2-D89FF76CDDF4}"/>
                </a:ext>
              </a:extLst>
            </p:cNvPr>
            <p:cNvCxnSpPr>
              <a:cxnSpLocks/>
              <a:stCxn id="1038" idx="0"/>
              <a:endCxn id="8" idx="2"/>
            </p:cNvCxnSpPr>
            <p:nvPr/>
          </p:nvCxnSpPr>
          <p:spPr>
            <a:xfrm rot="16200000" flipV="1">
              <a:off x="9134720" y="4735151"/>
              <a:ext cx="315074" cy="1105101"/>
            </a:xfrm>
            <a:prstGeom prst="curved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Curved 26">
              <a:extLst>
                <a:ext uri="{FF2B5EF4-FFF2-40B4-BE49-F238E27FC236}">
                  <a16:creationId xmlns:a16="http://schemas.microsoft.com/office/drawing/2014/main" id="{D252A1F5-70F7-47FC-BEA7-AD7CAAD7F832}"/>
                </a:ext>
              </a:extLst>
            </p:cNvPr>
            <p:cNvCxnSpPr>
              <a:cxnSpLocks/>
              <a:stCxn id="1042" idx="0"/>
              <a:endCxn id="8" idx="2"/>
            </p:cNvCxnSpPr>
            <p:nvPr/>
          </p:nvCxnSpPr>
          <p:spPr>
            <a:xfrm rot="16200000" flipV="1">
              <a:off x="8588795" y="5281077"/>
              <a:ext cx="301825" cy="1"/>
            </a:xfrm>
            <a:prstGeom prst="curved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or: Curved 29">
              <a:extLst>
                <a:ext uri="{FF2B5EF4-FFF2-40B4-BE49-F238E27FC236}">
                  <a16:creationId xmlns:a16="http://schemas.microsoft.com/office/drawing/2014/main" id="{7555C560-ECC1-405F-840E-B0F1140819F3}"/>
                </a:ext>
              </a:extLst>
            </p:cNvPr>
            <p:cNvCxnSpPr>
              <a:cxnSpLocks/>
              <a:stCxn id="1036" idx="0"/>
              <a:endCxn id="8" idx="2"/>
            </p:cNvCxnSpPr>
            <p:nvPr/>
          </p:nvCxnSpPr>
          <p:spPr>
            <a:xfrm rot="5400000" flipH="1" flipV="1">
              <a:off x="7977894" y="4675409"/>
              <a:ext cx="307055" cy="1216569"/>
            </a:xfrm>
            <a:prstGeom prst="curved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or: Curved 32">
              <a:extLst>
                <a:ext uri="{FF2B5EF4-FFF2-40B4-BE49-F238E27FC236}">
                  <a16:creationId xmlns:a16="http://schemas.microsoft.com/office/drawing/2014/main" id="{2CD95ED2-04BF-4641-9579-73B97CCFA5AA}"/>
                </a:ext>
              </a:extLst>
            </p:cNvPr>
            <p:cNvCxnSpPr>
              <a:cxnSpLocks/>
              <a:stCxn id="1034" idx="0"/>
              <a:endCxn id="7" idx="2"/>
            </p:cNvCxnSpPr>
            <p:nvPr/>
          </p:nvCxnSpPr>
          <p:spPr>
            <a:xfrm rot="16200000" flipV="1">
              <a:off x="4679596" y="4322618"/>
              <a:ext cx="236325" cy="2013980"/>
            </a:xfrm>
            <a:prstGeom prst="curved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: Curved 35">
              <a:extLst>
                <a:ext uri="{FF2B5EF4-FFF2-40B4-BE49-F238E27FC236}">
                  <a16:creationId xmlns:a16="http://schemas.microsoft.com/office/drawing/2014/main" id="{C16004A1-4110-40CF-9D52-B9424FA43444}"/>
                </a:ext>
              </a:extLst>
            </p:cNvPr>
            <p:cNvCxnSpPr>
              <a:cxnSpLocks/>
              <a:stCxn id="1032" idx="0"/>
              <a:endCxn id="7" idx="2"/>
            </p:cNvCxnSpPr>
            <p:nvPr/>
          </p:nvCxnSpPr>
          <p:spPr>
            <a:xfrm rot="16200000" flipV="1">
              <a:off x="4036963" y="4965250"/>
              <a:ext cx="234526" cy="726916"/>
            </a:xfrm>
            <a:prstGeom prst="curved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or: Curved 39">
              <a:extLst>
                <a:ext uri="{FF2B5EF4-FFF2-40B4-BE49-F238E27FC236}">
                  <a16:creationId xmlns:a16="http://schemas.microsoft.com/office/drawing/2014/main" id="{95D8A83E-A3A8-4B35-B7BC-BC921F042D06}"/>
                </a:ext>
              </a:extLst>
            </p:cNvPr>
            <p:cNvCxnSpPr>
              <a:cxnSpLocks/>
              <a:stCxn id="1030" idx="0"/>
              <a:endCxn id="7" idx="2"/>
            </p:cNvCxnSpPr>
            <p:nvPr/>
          </p:nvCxnSpPr>
          <p:spPr>
            <a:xfrm rot="5400000" flipH="1" flipV="1">
              <a:off x="3323419" y="4978622"/>
              <a:ext cx="234526" cy="700172"/>
            </a:xfrm>
            <a:prstGeom prst="curved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or: Curved 43">
              <a:extLst>
                <a:ext uri="{FF2B5EF4-FFF2-40B4-BE49-F238E27FC236}">
                  <a16:creationId xmlns:a16="http://schemas.microsoft.com/office/drawing/2014/main" id="{420CCAE2-62A2-4241-84FC-4A5BC24F907A}"/>
                </a:ext>
              </a:extLst>
            </p:cNvPr>
            <p:cNvCxnSpPr>
              <a:cxnSpLocks/>
              <a:stCxn id="1026" idx="0"/>
              <a:endCxn id="7" idx="2"/>
            </p:cNvCxnSpPr>
            <p:nvPr/>
          </p:nvCxnSpPr>
          <p:spPr>
            <a:xfrm rot="5400000" flipH="1" flipV="1">
              <a:off x="2676300" y="4326272"/>
              <a:ext cx="229295" cy="1999642"/>
            </a:xfrm>
            <a:prstGeom prst="curved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or: Curved 46">
              <a:extLst>
                <a:ext uri="{FF2B5EF4-FFF2-40B4-BE49-F238E27FC236}">
                  <a16:creationId xmlns:a16="http://schemas.microsoft.com/office/drawing/2014/main" id="{123E8082-81F9-499A-B885-FF64C8961D5A}"/>
                </a:ext>
              </a:extLst>
            </p:cNvPr>
            <p:cNvCxnSpPr>
              <a:cxnSpLocks/>
              <a:stCxn id="5" idx="0"/>
              <a:endCxn id="4" idx="2"/>
            </p:cNvCxnSpPr>
            <p:nvPr/>
          </p:nvCxnSpPr>
          <p:spPr>
            <a:xfrm rot="5400000" flipH="1" flipV="1">
              <a:off x="5991249" y="2494006"/>
              <a:ext cx="563755" cy="4735"/>
            </a:xfrm>
            <a:prstGeom prst="curved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or: Curved 52">
              <a:extLst>
                <a:ext uri="{FF2B5EF4-FFF2-40B4-BE49-F238E27FC236}">
                  <a16:creationId xmlns:a16="http://schemas.microsoft.com/office/drawing/2014/main" id="{59C09427-2544-4A84-83C0-5EA533913D81}"/>
                </a:ext>
              </a:extLst>
            </p:cNvPr>
            <p:cNvCxnSpPr>
              <a:cxnSpLocks/>
              <a:stCxn id="76" idx="0"/>
              <a:endCxn id="4" idx="2"/>
            </p:cNvCxnSpPr>
            <p:nvPr/>
          </p:nvCxnSpPr>
          <p:spPr>
            <a:xfrm rot="16200000" flipV="1">
              <a:off x="7166414" y="1323575"/>
              <a:ext cx="563754" cy="2345594"/>
            </a:xfrm>
            <a:prstGeom prst="curved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9B6392F8-4452-4E38-BF30-4DC2C54ECE11}"/>
                </a:ext>
              </a:extLst>
            </p:cNvPr>
            <p:cNvSpPr/>
            <p:nvPr/>
          </p:nvSpPr>
          <p:spPr>
            <a:xfrm>
              <a:off x="568423" y="2790282"/>
              <a:ext cx="2052320" cy="93472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Fish</a:t>
              </a:r>
            </a:p>
          </p:txBody>
        </p:sp>
        <p:cxnSp>
          <p:nvCxnSpPr>
            <p:cNvPr id="59" name="Connector: Curved 58">
              <a:extLst>
                <a:ext uri="{FF2B5EF4-FFF2-40B4-BE49-F238E27FC236}">
                  <a16:creationId xmlns:a16="http://schemas.microsoft.com/office/drawing/2014/main" id="{5B7EC4CB-4670-4EA2-8C9B-160220C34E18}"/>
                </a:ext>
              </a:extLst>
            </p:cNvPr>
            <p:cNvCxnSpPr>
              <a:cxnSpLocks/>
              <a:stCxn id="58" idx="0"/>
              <a:endCxn id="4" idx="2"/>
            </p:cNvCxnSpPr>
            <p:nvPr/>
          </p:nvCxnSpPr>
          <p:spPr>
            <a:xfrm rot="5400000" flipH="1" flipV="1">
              <a:off x="3647145" y="161934"/>
              <a:ext cx="575787" cy="4680911"/>
            </a:xfrm>
            <a:prstGeom prst="curved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or: Curved 62">
              <a:extLst>
                <a:ext uri="{FF2B5EF4-FFF2-40B4-BE49-F238E27FC236}">
                  <a16:creationId xmlns:a16="http://schemas.microsoft.com/office/drawing/2014/main" id="{BF5F0F5A-4F27-4A23-9C51-DA04793D33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462175" y="3725002"/>
              <a:ext cx="2061196" cy="415401"/>
            </a:xfrm>
            <a:prstGeom prst="curvedConnector2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970C7E53-E043-4A36-B0D4-53B9FC49F3E2}"/>
                </a:ext>
              </a:extLst>
            </p:cNvPr>
            <p:cNvSpPr/>
            <p:nvPr/>
          </p:nvSpPr>
          <p:spPr>
            <a:xfrm>
              <a:off x="2918750" y="2775636"/>
              <a:ext cx="2052320" cy="93472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Bird</a:t>
              </a:r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F4A4CA4F-D08D-4C11-B436-E1011620518A}"/>
                </a:ext>
              </a:extLst>
            </p:cNvPr>
            <p:cNvSpPr/>
            <p:nvPr/>
          </p:nvSpPr>
          <p:spPr>
            <a:xfrm>
              <a:off x="7594928" y="2778249"/>
              <a:ext cx="2052320" cy="93472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Reptile</a:t>
              </a:r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0C1A15EA-9FAF-4383-89D8-3EC71F61E48B}"/>
                </a:ext>
              </a:extLst>
            </p:cNvPr>
            <p:cNvSpPr/>
            <p:nvPr/>
          </p:nvSpPr>
          <p:spPr>
            <a:xfrm>
              <a:off x="9945257" y="2778248"/>
              <a:ext cx="2052320" cy="93472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Amphibian</a:t>
              </a:r>
            </a:p>
          </p:txBody>
        </p:sp>
        <p:cxnSp>
          <p:nvCxnSpPr>
            <p:cNvPr id="81" name="Connector: Curved 80">
              <a:extLst>
                <a:ext uri="{FF2B5EF4-FFF2-40B4-BE49-F238E27FC236}">
                  <a16:creationId xmlns:a16="http://schemas.microsoft.com/office/drawing/2014/main" id="{178A6F28-58E8-4D8B-A6A6-C0C8B790B38E}"/>
                </a:ext>
              </a:extLst>
            </p:cNvPr>
            <p:cNvCxnSpPr>
              <a:cxnSpLocks/>
              <a:stCxn id="74" idx="0"/>
              <a:endCxn id="4" idx="2"/>
            </p:cNvCxnSpPr>
            <p:nvPr/>
          </p:nvCxnSpPr>
          <p:spPr>
            <a:xfrm rot="5400000" flipH="1" flipV="1">
              <a:off x="4829632" y="1329774"/>
              <a:ext cx="561141" cy="2330584"/>
            </a:xfrm>
            <a:prstGeom prst="curved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ctor: Curved 83">
              <a:extLst>
                <a:ext uri="{FF2B5EF4-FFF2-40B4-BE49-F238E27FC236}">
                  <a16:creationId xmlns:a16="http://schemas.microsoft.com/office/drawing/2014/main" id="{0D17B18B-6E19-401E-A162-7559CCC950B6}"/>
                </a:ext>
              </a:extLst>
            </p:cNvPr>
            <p:cNvCxnSpPr>
              <a:cxnSpLocks/>
              <a:stCxn id="77" idx="0"/>
              <a:endCxn id="4" idx="2"/>
            </p:cNvCxnSpPr>
            <p:nvPr/>
          </p:nvCxnSpPr>
          <p:spPr>
            <a:xfrm rot="16200000" flipV="1">
              <a:off x="8341580" y="148410"/>
              <a:ext cx="563753" cy="4695923"/>
            </a:xfrm>
            <a:prstGeom prst="curved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or: Curved 87">
              <a:extLst>
                <a:ext uri="{FF2B5EF4-FFF2-40B4-BE49-F238E27FC236}">
                  <a16:creationId xmlns:a16="http://schemas.microsoft.com/office/drawing/2014/main" id="{DB73894B-7930-4418-9BA9-A9B4321FB1CC}"/>
                </a:ext>
              </a:extLst>
            </p:cNvPr>
            <p:cNvCxnSpPr>
              <a:cxnSpLocks/>
              <a:endCxn id="74" idx="2"/>
            </p:cNvCxnSpPr>
            <p:nvPr/>
          </p:nvCxnSpPr>
          <p:spPr>
            <a:xfrm flipV="1">
              <a:off x="-495507" y="3710356"/>
              <a:ext cx="4440417" cy="651009"/>
            </a:xfrm>
            <a:prstGeom prst="curvedConnector2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ctor: Curved 90">
              <a:extLst>
                <a:ext uri="{FF2B5EF4-FFF2-40B4-BE49-F238E27FC236}">
                  <a16:creationId xmlns:a16="http://schemas.microsoft.com/office/drawing/2014/main" id="{91E78706-20E6-46A1-ADB5-F8550C1A5A7F}"/>
                </a:ext>
              </a:extLst>
            </p:cNvPr>
            <p:cNvCxnSpPr>
              <a:cxnSpLocks/>
              <a:endCxn id="76" idx="2"/>
            </p:cNvCxnSpPr>
            <p:nvPr/>
          </p:nvCxnSpPr>
          <p:spPr>
            <a:xfrm rot="10800000">
              <a:off x="8621088" y="3712970"/>
              <a:ext cx="4041396" cy="467001"/>
            </a:xfrm>
            <a:prstGeom prst="curvedConnector2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ctor: Curved 93">
              <a:extLst>
                <a:ext uri="{FF2B5EF4-FFF2-40B4-BE49-F238E27FC236}">
                  <a16:creationId xmlns:a16="http://schemas.microsoft.com/office/drawing/2014/main" id="{D0CA01A0-590C-4CB2-A2FA-4E843638F708}"/>
                </a:ext>
              </a:extLst>
            </p:cNvPr>
            <p:cNvCxnSpPr>
              <a:cxnSpLocks/>
              <a:endCxn id="77" idx="2"/>
            </p:cNvCxnSpPr>
            <p:nvPr/>
          </p:nvCxnSpPr>
          <p:spPr>
            <a:xfrm rot="10800000">
              <a:off x="10971418" y="3712968"/>
              <a:ext cx="1691067" cy="299212"/>
            </a:xfrm>
            <a:prstGeom prst="curvedConnector2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0714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BA386-2D79-A9A1-9800-D7FAAAF81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“is-a” Rule of Thumb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579AD-0BDE-26D2-33FB-D14C09427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 A should only extend class B if an A “is-a” B in the real world</a:t>
            </a:r>
          </a:p>
          <a:p>
            <a:endParaRPr lang="en-US" dirty="0"/>
          </a:p>
          <a:p>
            <a:r>
              <a:rPr lang="en-US" dirty="0"/>
              <a:t>Java will </a:t>
            </a:r>
            <a:r>
              <a:rPr lang="en-US" i="1" dirty="0"/>
              <a:t>not</a:t>
            </a:r>
            <a:r>
              <a:rPr lang="en-US" dirty="0"/>
              <a:t> force you to follow this rule! That’s your job!</a:t>
            </a:r>
          </a:p>
        </p:txBody>
      </p:sp>
    </p:spTree>
    <p:extLst>
      <p:ext uri="{BB962C8B-B14F-4D97-AF65-F5344CB8AC3E}">
        <p14:creationId xmlns:p14="http://schemas.microsoft.com/office/powerpoint/2010/main" val="1198623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CC1FF-F1F8-9CBC-BDC9-C97C63259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E8E7C5D-7373-F599-273E-685EE8FBC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 Design:</a:t>
            </a:r>
            <a:r>
              <a:rPr lang="en-US" baseline="0" dirty="0"/>
              <a:t> </a:t>
            </a:r>
            <a:r>
              <a:rPr lang="en-US" baseline="0" dirty="0">
                <a:solidFill>
                  <a:srgbClr val="7030A0"/>
                </a:solidFill>
              </a:rPr>
              <a:t>Typical Problem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04B12E2-638F-AC8C-EAA5-CC8D02FCE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We give you: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 Description of several classes, methods, and their behavior</a:t>
            </a:r>
          </a:p>
          <a:p>
            <a:endParaRPr lang="en-US" dirty="0"/>
          </a:p>
          <a:p>
            <a:r>
              <a:rPr lang="en-US" sz="3200" dirty="0"/>
              <a:t>Your job: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 Design an inheritance hierarchy that</a:t>
            </a:r>
          </a:p>
          <a:p>
            <a:pPr lvl="2"/>
            <a:r>
              <a:rPr lang="en-US" sz="2800" dirty="0"/>
              <a:t>minimizes redundancy</a:t>
            </a:r>
          </a:p>
          <a:p>
            <a:pPr lvl="2"/>
            <a:r>
              <a:rPr lang="en-US" sz="2800" dirty="0"/>
              <a:t>follows best practices (“is-a” test)</a:t>
            </a:r>
          </a:p>
        </p:txBody>
      </p:sp>
    </p:spTree>
    <p:extLst>
      <p:ext uri="{BB962C8B-B14F-4D97-AF65-F5344CB8AC3E}">
        <p14:creationId xmlns:p14="http://schemas.microsoft.com/office/powerpoint/2010/main" val="2039132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DBD5B-2DBD-8788-F6CA-5B9B47D25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2744109-8ECA-9E09-9792-F4AB90AD0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 Design: </a:t>
            </a:r>
            <a:r>
              <a:rPr lang="en-US" dirty="0">
                <a:solidFill>
                  <a:srgbClr val="7030A0"/>
                </a:solidFill>
              </a:rPr>
              <a:t>Solution Technique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0BF2E2-281A-8B43-4DBC-1F1C9BB47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the “is-a” test to decide which classes should extend each other</a:t>
            </a:r>
          </a:p>
          <a:p>
            <a:endParaRPr lang="en-US" dirty="0"/>
          </a:p>
          <a:p>
            <a:r>
              <a:rPr lang="en-US" dirty="0"/>
              <a:t>Keep an eye out for redundant code and consider whether you can reduce it even further using inheritance</a:t>
            </a:r>
          </a:p>
          <a:p>
            <a:pPr lvl="1"/>
            <a:r>
              <a:rPr lang="en-US" dirty="0"/>
              <a:t>Sometimes you can’t, and that’s ok!</a:t>
            </a:r>
          </a:p>
          <a:p>
            <a:pPr lvl="1"/>
            <a:r>
              <a:rPr lang="en-US" dirty="0"/>
              <a:t>The “is-a” test is more important than getting rid of all redundancy</a:t>
            </a:r>
          </a:p>
          <a:p>
            <a:pPr lvl="1"/>
            <a:endParaRPr lang="en-US" sz="2800" dirty="0"/>
          </a:p>
          <a:p>
            <a:r>
              <a:rPr lang="en-US" dirty="0"/>
              <a:t>Often more than one reasonable answer!</a:t>
            </a:r>
          </a:p>
        </p:txBody>
      </p:sp>
    </p:spTree>
    <p:extLst>
      <p:ext uri="{BB962C8B-B14F-4D97-AF65-F5344CB8AC3E}">
        <p14:creationId xmlns:p14="http://schemas.microsoft.com/office/powerpoint/2010/main" val="1066022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C1C10-6899-46B5-A784-74513EDED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What inheritance hierarchy did you come up with?</a:t>
            </a:r>
          </a:p>
        </p:txBody>
      </p:sp>
    </p:spTree>
    <p:extLst>
      <p:ext uri="{BB962C8B-B14F-4D97-AF65-F5344CB8AC3E}">
        <p14:creationId xmlns:p14="http://schemas.microsoft.com/office/powerpoint/2010/main" val="2223079621"/>
      </p:ext>
    </p:extLst>
  </p:cSld>
  <p:clrMapOvr>
    <a:masterClrMapping/>
  </p:clrMapOvr>
</p:sld>
</file>

<file path=ppt/theme/theme1.xml><?xml version="1.0" encoding="utf-8"?>
<a:theme xmlns:a="http://schemas.openxmlformats.org/drawingml/2006/main" name="CSE 373 Summer 2020">
  <a:themeElements>
    <a:clrScheme name="CSE 373 20s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l">
          <a:defRPr sz="24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25554</TotalTime>
  <Words>1162</Words>
  <Application>Microsoft Office PowerPoint</Application>
  <PresentationFormat>Widescreen</PresentationFormat>
  <Paragraphs>222</Paragraphs>
  <Slides>18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Calibri</vt:lpstr>
      <vt:lpstr>Consolas</vt:lpstr>
      <vt:lpstr>Courier New</vt:lpstr>
      <vt:lpstr>Helvetica Neue</vt:lpstr>
      <vt:lpstr>Montserrat</vt:lpstr>
      <vt:lpstr>Montserrat ExtraBold</vt:lpstr>
      <vt:lpstr>Montserrat SemiBold</vt:lpstr>
      <vt:lpstr>System Font Regular</vt:lpstr>
      <vt:lpstr>CSE 373 Summer 2020</vt:lpstr>
      <vt:lpstr>Comparable; Inheritance</vt:lpstr>
      <vt:lpstr>Coming up…</vt:lpstr>
      <vt:lpstr>Course Tools</vt:lpstr>
      <vt:lpstr>How Learning Works</vt:lpstr>
      <vt:lpstr>Learning Pattern</vt:lpstr>
      <vt:lpstr>Lecture Outline: Comparable</vt:lpstr>
      <vt:lpstr>Comparable</vt:lpstr>
      <vt:lpstr>Subtraction Trick</vt:lpstr>
      <vt:lpstr>equals should be consistent with compareTo!</vt:lpstr>
      <vt:lpstr>Lecture Outline: Inheritance</vt:lpstr>
      <vt:lpstr>Which of the following are true? (Select all that apply.): Think</vt:lpstr>
      <vt:lpstr>Which of the following are true? (Select all that apply.): Pair</vt:lpstr>
      <vt:lpstr>Inheritance</vt:lpstr>
      <vt:lpstr>Is-a Relationships</vt:lpstr>
      <vt:lpstr>The “is-a” Rule of Thumb</vt:lpstr>
      <vt:lpstr>Inheritance Design: Typical Problem</vt:lpstr>
      <vt:lpstr>Inheritance Design: Solution Technique</vt:lpstr>
      <vt:lpstr>What inheritance hierarchy did you come up with?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S Johnston</dc:creator>
  <cp:lastModifiedBy>Nathan Brunelle</cp:lastModifiedBy>
  <cp:revision>339</cp:revision>
  <cp:lastPrinted>2022-09-27T21:33:44Z</cp:lastPrinted>
  <dcterms:created xsi:type="dcterms:W3CDTF">2020-06-13T06:27:42Z</dcterms:created>
  <dcterms:modified xsi:type="dcterms:W3CDTF">2026-10-02T16:35:47Z</dcterms:modified>
</cp:coreProperties>
</file>