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362" r:id="rId3"/>
    <p:sldId id="325" r:id="rId4"/>
    <p:sldId id="910" r:id="rId5"/>
    <p:sldId id="907" r:id="rId6"/>
    <p:sldId id="911" r:id="rId7"/>
    <p:sldId id="393" r:id="rId8"/>
    <p:sldId id="394" r:id="rId9"/>
    <p:sldId id="402" r:id="rId10"/>
    <p:sldId id="908" r:id="rId11"/>
    <p:sldId id="912" r:id="rId12"/>
    <p:sldId id="891" r:id="rId13"/>
    <p:sldId id="403" r:id="rId14"/>
    <p:sldId id="396" r:id="rId15"/>
    <p:sldId id="397" r:id="rId16"/>
    <p:sldId id="906" r:id="rId17"/>
    <p:sldId id="398" r:id="rId18"/>
    <p:sldId id="399" r:id="rId19"/>
    <p:sldId id="400" r:id="rId20"/>
    <p:sldId id="401" r:id="rId21"/>
    <p:sldId id="913" r:id="rId22"/>
    <p:sldId id="914" r:id="rId23"/>
    <p:sldId id="909" r:id="rId24"/>
    <p:sldId id="90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FAFAFA"/>
    <a:srgbClr val="F5F5F5"/>
    <a:srgbClr val="EF5777"/>
    <a:srgbClr val="0FB9B1"/>
    <a:srgbClr val="54A0FF"/>
    <a:srgbClr val="F7B7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1429"/>
  </p:normalViewPr>
  <p:slideViewPr>
    <p:cSldViewPr snapToGrid="0" snapToObjects="1">
      <p:cViewPr>
        <p:scale>
          <a:sx n="87" d="100"/>
          <a:sy n="87" d="100"/>
        </p:scale>
        <p:origin x="-12" y="249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2058" y="2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86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06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140758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2F9617-4B9F-19A5-D41B-387416ABD311}"/>
              </a:ext>
            </a:extLst>
          </p:cNvPr>
          <p:cNvSpPr/>
          <p:nvPr userDrawn="1"/>
        </p:nvSpPr>
        <p:spPr>
          <a:xfrm>
            <a:off x="8063682" y="5075655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1200" b="1" i="0" dirty="0">
              <a:solidFill>
                <a:schemeClr val="bg1">
                  <a:lumMod val="65000"/>
                </a:schemeClr>
              </a:solidFill>
              <a:latin typeface="Montserrat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0B4A19-30C2-4B36-BD50-3CDFFA34BE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6994" y="5574803"/>
            <a:ext cx="910948" cy="91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DE5E95-0DED-46AC-AEDD-052786158B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76770" y="305846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62CB02-0CAD-4DCF-8C52-189718E5FED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76770" y="305846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Winter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06: </a:t>
            </a:r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LinkedIntList</a:t>
            </a:r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2ycEEh9Cc2llxbeC96sUlv?si=AjcBAsNlTEyTp8WWvb48-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3/25wi/staff/#instructors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193941" cy="1954786"/>
          </a:xfrm>
        </p:spPr>
        <p:txBody>
          <a:bodyPr/>
          <a:lstStyle/>
          <a:p>
            <a:r>
              <a:rPr lang="en-US" sz="3600" dirty="0" err="1"/>
              <a:t>LinkedIntList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1875958"/>
            <a:ext cx="44768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BFB015-FF4C-2845-BA63-4C35130F15D3}"/>
              </a:ext>
            </a:extLst>
          </p:cNvPr>
          <p:cNvSpPr txBox="1"/>
          <p:nvPr/>
        </p:nvSpPr>
        <p:spPr>
          <a:xfrm>
            <a:off x="7813253" y="2468592"/>
            <a:ext cx="3928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What’s your favorite form of potato?</a:t>
            </a:r>
          </a:p>
        </p:txBody>
      </p:sp>
      <p:sp>
        <p:nvSpPr>
          <p:cNvPr id="10" name="Google Shape;96;p1">
            <a:extLst>
              <a:ext uri="{FF2B5EF4-FFF2-40B4-BE49-F238E27FC236}">
                <a16:creationId xmlns:a16="http://schemas.microsoft.com/office/drawing/2014/main" id="{F57DA0F2-2FD0-4F25-9895-96FC7D02FB71}"/>
              </a:ext>
            </a:extLst>
          </p:cNvPr>
          <p:cNvSpPr txBox="1"/>
          <p:nvPr/>
        </p:nvSpPr>
        <p:spPr>
          <a:xfrm>
            <a:off x="6819080" y="3401846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" name="Google Shape;98;p1">
            <a:extLst>
              <a:ext uri="{FF2B5EF4-FFF2-40B4-BE49-F238E27FC236}">
                <a16:creationId xmlns:a16="http://schemas.microsoft.com/office/drawing/2014/main" id="{ACC02505-CE77-437E-BEA3-618D3EC0B971}"/>
              </a:ext>
            </a:extLst>
          </p:cNvPr>
          <p:cNvSpPr txBox="1"/>
          <p:nvPr/>
        </p:nvSpPr>
        <p:spPr>
          <a:xfrm>
            <a:off x="8957325" y="3396474"/>
            <a:ext cx="30537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Brett Wortzman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Natsuhara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BDAD825-C477-4DE8-9E0E-D24426F0D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6950"/>
              </p:ext>
            </p:extLst>
          </p:nvPr>
        </p:nvGraphicFramePr>
        <p:xfrm>
          <a:off x="7802228" y="4196510"/>
          <a:ext cx="4332561" cy="1804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6512">
                  <a:extLst>
                    <a:ext uri="{9D8B030D-6E8A-4147-A177-3AD203B41FA5}">
                      <a16:colId xmlns:a16="http://schemas.microsoft.com/office/drawing/2014/main" val="2285619573"/>
                    </a:ext>
                  </a:extLst>
                </a:gridCol>
                <a:gridCol w="866512">
                  <a:extLst>
                    <a:ext uri="{9D8B030D-6E8A-4147-A177-3AD203B41FA5}">
                      <a16:colId xmlns:a16="http://schemas.microsoft.com/office/drawing/2014/main" val="3883267222"/>
                    </a:ext>
                  </a:extLst>
                </a:gridCol>
                <a:gridCol w="866512">
                  <a:extLst>
                    <a:ext uri="{9D8B030D-6E8A-4147-A177-3AD203B41FA5}">
                      <a16:colId xmlns:a16="http://schemas.microsoft.com/office/drawing/2014/main" val="3067426825"/>
                    </a:ext>
                  </a:extLst>
                </a:gridCol>
                <a:gridCol w="929810">
                  <a:extLst>
                    <a:ext uri="{9D8B030D-6E8A-4147-A177-3AD203B41FA5}">
                      <a16:colId xmlns:a16="http://schemas.microsoft.com/office/drawing/2014/main" val="4293795288"/>
                    </a:ext>
                  </a:extLst>
                </a:gridCol>
                <a:gridCol w="803215">
                  <a:extLst>
                    <a:ext uri="{9D8B030D-6E8A-4147-A177-3AD203B41FA5}">
                      <a16:colId xmlns:a16="http://schemas.microsoft.com/office/drawing/2014/main" val="3683209748"/>
                    </a:ext>
                  </a:extLst>
                </a:gridCol>
              </a:tblGrid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Arohan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Neha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Rushil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Johnathan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Nicholas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865140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Hayden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Srihari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Benoit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Isayiah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30221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Audrey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Chris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Andras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Jessica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Kavya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651945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Cynthia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Shreya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Kieran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Rohan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Eeshani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184837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Amy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Packard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Dixon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Nichole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615608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Trien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Lawrence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Liza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Helena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29757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1AA1E31-40EC-47F4-B820-1AB7A134C759}"/>
              </a:ext>
            </a:extLst>
          </p:cNvPr>
          <p:cNvSpPr txBox="1"/>
          <p:nvPr/>
        </p:nvSpPr>
        <p:spPr>
          <a:xfrm>
            <a:off x="7193694" y="6000908"/>
            <a:ext cx="4941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pitchFamily="2" charset="0"/>
              </a:rPr>
              <a:t>Music: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CSE 123 25wi Lecture Tunes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Montserrat SemiBold" panose="000007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48AF14-CC77-4F36-BD44-093AD135E336}"/>
              </a:ext>
            </a:extLst>
          </p:cNvPr>
          <p:cNvCxnSpPr/>
          <p:nvPr/>
        </p:nvCxnSpPr>
        <p:spPr>
          <a:xfrm>
            <a:off x="7542720" y="328658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521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1D54B-0476-42AE-B787-407AC1489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Cases to Consider for </a:t>
            </a:r>
            <a:r>
              <a:rPr lang="en-US" dirty="0" err="1"/>
              <a:t>LinkedNodes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6E6CF-CA86-4AC4-9FC2-D76119C3E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Front of list</a:t>
            </a:r>
          </a:p>
          <a:p>
            <a:r>
              <a:rPr lang="en-US" sz="4000" dirty="0"/>
              <a:t>Middle (general)</a:t>
            </a:r>
          </a:p>
          <a:p>
            <a:r>
              <a:rPr lang="en-US" sz="4000" dirty="0"/>
              <a:t>Empty list</a:t>
            </a:r>
          </a:p>
          <a:p>
            <a:r>
              <a:rPr lang="en-US" sz="4000" dirty="0"/>
              <a:t>End of list</a:t>
            </a:r>
          </a:p>
        </p:txBody>
      </p:sp>
    </p:spTree>
    <p:extLst>
      <p:ext uri="{BB962C8B-B14F-4D97-AF65-F5344CB8AC3E}">
        <p14:creationId xmlns:p14="http://schemas.microsoft.com/office/powerpoint/2010/main" val="1294311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163B-3175-4D16-8247-BF18B892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Reminder: Iterating over </a:t>
            </a:r>
            <a:r>
              <a:rPr lang="en-US" dirty="0" err="1">
                <a:latin typeface="Consolas" panose="020B0609020204030204" pitchFamily="49" charset="0"/>
              </a:rPr>
              <a:t>ListNodes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02521-05B7-4C2E-AD6B-3DC70DACA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1600"/>
            <a:ext cx="10515601" cy="5486400"/>
          </a:xfrm>
        </p:spPr>
        <p:txBody>
          <a:bodyPr>
            <a:normAutofit/>
          </a:bodyPr>
          <a:lstStyle/>
          <a:p>
            <a:r>
              <a:rPr lang="en-US" dirty="0"/>
              <a:t>General pattern iteration code will follow: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8A17DA-DE4C-427A-B524-BE3547514971}"/>
              </a:ext>
            </a:extLst>
          </p:cNvPr>
          <p:cNvSpPr txBox="1"/>
          <p:nvPr/>
        </p:nvSpPr>
        <p:spPr>
          <a:xfrm>
            <a:off x="3517408" y="2051105"/>
            <a:ext cx="515718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Consolas" panose="020B0609020204030204" pitchFamily="49" charset="0"/>
              </a:rPr>
              <a:t>ListNode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latin typeface="Consolas" panose="020B0609020204030204" pitchFamily="49" charset="0"/>
              </a:rPr>
              <a:t>curr</a:t>
            </a:r>
            <a:r>
              <a:rPr lang="en-US" sz="3200" dirty="0">
                <a:latin typeface="Consolas" panose="020B0609020204030204" pitchFamily="49" charset="0"/>
              </a:rPr>
              <a:t> = front;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while (</a:t>
            </a:r>
            <a:r>
              <a:rPr lang="en-US" sz="3200" dirty="0" err="1">
                <a:latin typeface="Consolas" panose="020B0609020204030204" pitchFamily="49" charset="0"/>
              </a:rPr>
              <a:t>curr</a:t>
            </a:r>
            <a:r>
              <a:rPr lang="en-US" sz="3200" dirty="0">
                <a:latin typeface="Consolas" panose="020B0609020204030204" pitchFamily="49" charset="0"/>
              </a:rPr>
              <a:t> != null)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    // Do something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    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latin typeface="Consolas" panose="020B0609020204030204" pitchFamily="49" charset="0"/>
              </a:rPr>
              <a:t>curr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latin typeface="Consolas" panose="020B0609020204030204" pitchFamily="49" charset="0"/>
              </a:rPr>
              <a:t>curr.next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751AB3-4893-4F89-9EF6-1BB694BF9D58}"/>
              </a:ext>
            </a:extLst>
          </p:cNvPr>
          <p:cNvSpPr txBox="1">
            <a:spLocks/>
          </p:cNvSpPr>
          <p:nvPr/>
        </p:nvSpPr>
        <p:spPr>
          <a:xfrm>
            <a:off x="838199" y="5812046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i="1" dirty="0"/>
              <a:t>Why do we need a </a:t>
            </a:r>
            <a:r>
              <a:rPr lang="en-US" sz="4000" b="1" i="1" dirty="0" err="1">
                <a:latin typeface="Consolas" panose="020B0609020204030204" pitchFamily="49" charset="0"/>
              </a:rPr>
              <a:t>ListNode</a:t>
            </a:r>
            <a:r>
              <a:rPr lang="en-US" sz="4000" b="1" i="1" dirty="0"/>
              <a:t> </a:t>
            </a:r>
            <a:r>
              <a:rPr lang="en-US" sz="4000" b="1" i="1" dirty="0" err="1"/>
              <a:t>curr</a:t>
            </a:r>
            <a:r>
              <a:rPr lang="en-US" sz="4000" b="1" i="1" dirty="0"/>
              <a:t>?</a:t>
            </a:r>
          </a:p>
          <a:p>
            <a:pPr marL="457200" lvl="1" indent="0" algn="ctr">
              <a:buFont typeface="System Font Regular"/>
              <a:buNone/>
            </a:pP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84569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curr</a:t>
            </a:r>
            <a:r>
              <a:rPr lang="en-US" dirty="0"/>
              <a:t>? </a:t>
            </a:r>
            <a:r>
              <a:rPr lang="en-US" dirty="0" err="1"/>
              <a:t>printList</a:t>
            </a:r>
            <a:r>
              <a:rPr lang="en-US" dirty="0"/>
              <a:t>(front) (1)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88" y="2771562"/>
            <a:ext cx="6747663" cy="3629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public static void printList(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while (front != null)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 err="1">
                <a:latin typeface="Consolas" panose="020B0609020204030204" pitchFamily="49" charset="0"/>
              </a:rPr>
              <a:t>System.out.print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front.data</a:t>
            </a:r>
            <a:r>
              <a:rPr lang="en-US" sz="2000" dirty="0">
                <a:latin typeface="Consolas" panose="020B0609020204030204" pitchFamily="49" charset="0"/>
              </a:rPr>
              <a:t> + “ “);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front = </a:t>
            </a:r>
            <a:r>
              <a:rPr lang="en-US" sz="2000" dirty="0" err="1">
                <a:latin typeface="Consolas" panose="020B0609020204030204" pitchFamily="49" charset="0"/>
              </a:rPr>
              <a:t>front.next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System.out.println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D8775A-5BFB-471C-9DDF-A3C43E9F6CDF}"/>
              </a:ext>
            </a:extLst>
          </p:cNvPr>
          <p:cNvGrpSpPr/>
          <p:nvPr/>
        </p:nvGrpSpPr>
        <p:grpSpPr>
          <a:xfrm>
            <a:off x="5142652" y="5655274"/>
            <a:ext cx="1720426" cy="778932"/>
            <a:chOff x="1889760" y="4707467"/>
            <a:chExt cx="1720426" cy="7789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C4749D6-1557-4421-B4D9-4B1DF45EECE9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D378A5-0FC1-4D77-854C-FB03E6B7E40C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47A5E62-65AB-4AA7-97C2-FB6788270612}"/>
              </a:ext>
            </a:extLst>
          </p:cNvPr>
          <p:cNvSpPr/>
          <p:nvPr/>
        </p:nvSpPr>
        <p:spPr>
          <a:xfrm>
            <a:off x="9635957" y="3243827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8AF32E-0861-4081-AED4-24221CCECA8D}"/>
              </a:ext>
            </a:extLst>
          </p:cNvPr>
          <p:cNvSpPr txBox="1"/>
          <p:nvPr/>
        </p:nvSpPr>
        <p:spPr>
          <a:xfrm>
            <a:off x="9511303" y="2922708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9FFF96-5FD2-48C9-B224-54183BBADE8D}"/>
              </a:ext>
            </a:extLst>
          </p:cNvPr>
          <p:cNvGrpSpPr/>
          <p:nvPr/>
        </p:nvGrpSpPr>
        <p:grpSpPr>
          <a:xfrm>
            <a:off x="7628466" y="5655274"/>
            <a:ext cx="1720426" cy="778932"/>
            <a:chOff x="1889760" y="4707467"/>
            <a:chExt cx="1720426" cy="7789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8A4C83-0882-41C2-8F89-855312BE87F7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8F5BBD-C6DD-4E45-812B-22EB3B4208CD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A34EAF-107D-407B-8EDA-783DFB5EA659}"/>
              </a:ext>
            </a:extLst>
          </p:cNvPr>
          <p:cNvGrpSpPr/>
          <p:nvPr/>
        </p:nvGrpSpPr>
        <p:grpSpPr>
          <a:xfrm>
            <a:off x="10063480" y="5655274"/>
            <a:ext cx="1720426" cy="778932"/>
            <a:chOff x="1889760" y="4707467"/>
            <a:chExt cx="1720426" cy="7789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1AF1F7-7CA0-4325-8A55-9319ADA3BA2D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A3D784-0F5C-4473-BE6B-0E22BE1BF58B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93B4EDA-9B72-4120-8B76-28AB1884EBC1}"/>
              </a:ext>
            </a:extLst>
          </p:cNvPr>
          <p:cNvCxnSpPr>
            <a:endCxn id="13" idx="1"/>
          </p:cNvCxnSpPr>
          <p:nvPr/>
        </p:nvCxnSpPr>
        <p:spPr>
          <a:xfrm>
            <a:off x="6432971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BF08E8B-20DF-4565-BE80-BAE3E39C3127}"/>
              </a:ext>
            </a:extLst>
          </p:cNvPr>
          <p:cNvCxnSpPr>
            <a:cxnSpLocks/>
          </p:cNvCxnSpPr>
          <p:nvPr/>
        </p:nvCxnSpPr>
        <p:spPr>
          <a:xfrm>
            <a:off x="8867985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97B0E4-FC86-4EDB-A87D-598C4CB1DF51}"/>
              </a:ext>
            </a:extLst>
          </p:cNvPr>
          <p:cNvCxnSpPr>
            <a:cxnSpLocks/>
          </p:cNvCxnSpPr>
          <p:nvPr/>
        </p:nvCxnSpPr>
        <p:spPr>
          <a:xfrm flipH="1">
            <a:off x="10937664" y="5676459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E6913F2-A564-4EB4-A382-51BBED86D803}"/>
              </a:ext>
            </a:extLst>
          </p:cNvPr>
          <p:cNvSpPr txBox="1">
            <a:spLocks/>
          </p:cNvSpPr>
          <p:nvPr/>
        </p:nvSpPr>
        <p:spPr>
          <a:xfrm>
            <a:off x="838199" y="1337547"/>
            <a:ext cx="10515600" cy="3629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public static void main(String[] </a:t>
            </a:r>
            <a:r>
              <a:rPr lang="en-US" sz="2000" dirty="0" err="1">
                <a:latin typeface="Consolas" panose="020B0609020204030204" pitchFamily="49" charset="0"/>
              </a:rPr>
              <a:t>args</a:t>
            </a:r>
            <a:r>
              <a:rPr lang="en-US" sz="20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 =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(1,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(2,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(3)));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3989081-C950-4B21-89E8-A0C9BB0EF064}"/>
              </a:ext>
            </a:extLst>
          </p:cNvPr>
          <p:cNvSpPr/>
          <p:nvPr/>
        </p:nvSpPr>
        <p:spPr>
          <a:xfrm>
            <a:off x="9648703" y="4790492"/>
            <a:ext cx="396240" cy="3521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A89F6B-0DAB-4180-A41A-D4D52F82B6DD}"/>
              </a:ext>
            </a:extLst>
          </p:cNvPr>
          <p:cNvSpPr txBox="1"/>
          <p:nvPr/>
        </p:nvSpPr>
        <p:spPr>
          <a:xfrm>
            <a:off x="9534561" y="4469373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9963ED-127F-4AA4-B2FC-3F9A92FA3086}"/>
              </a:ext>
            </a:extLst>
          </p:cNvPr>
          <p:cNvSpPr txBox="1"/>
          <p:nvPr/>
        </p:nvSpPr>
        <p:spPr>
          <a:xfrm>
            <a:off x="9211325" y="2400004"/>
            <a:ext cx="1263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main()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15FB93-532D-47FF-AF45-B1925209554C}"/>
              </a:ext>
            </a:extLst>
          </p:cNvPr>
          <p:cNvSpPr txBox="1"/>
          <p:nvPr/>
        </p:nvSpPr>
        <p:spPr>
          <a:xfrm>
            <a:off x="9009634" y="3906337"/>
            <a:ext cx="1751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printList()</a:t>
            </a:r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6A2DF96A-F002-4DEA-A1B7-334E0012C476}"/>
              </a:ext>
            </a:extLst>
          </p:cNvPr>
          <p:cNvCxnSpPr>
            <a:cxnSpLocks/>
            <a:endCxn id="4" idx="0"/>
          </p:cNvCxnSpPr>
          <p:nvPr/>
        </p:nvCxnSpPr>
        <p:spPr>
          <a:xfrm rot="10800000" flipV="1">
            <a:off x="5572759" y="3429000"/>
            <a:ext cx="4278902" cy="222627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AB25B66A-88D1-4CB8-A9E4-918DFEB1DED9}"/>
              </a:ext>
            </a:extLst>
          </p:cNvPr>
          <p:cNvCxnSpPr>
            <a:cxnSpLocks/>
            <a:endCxn id="4" idx="0"/>
          </p:cNvCxnSpPr>
          <p:nvPr/>
        </p:nvCxnSpPr>
        <p:spPr>
          <a:xfrm rot="10800000" flipV="1">
            <a:off x="5572759" y="4967420"/>
            <a:ext cx="4286860" cy="68785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31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curr</a:t>
            </a:r>
            <a:r>
              <a:rPr lang="en-US" dirty="0"/>
              <a:t>? </a:t>
            </a:r>
            <a:r>
              <a:rPr lang="en-US" dirty="0" err="1"/>
              <a:t>printList</a:t>
            </a:r>
            <a:r>
              <a:rPr lang="en-US" dirty="0"/>
              <a:t>(front) (2)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88" y="2771562"/>
            <a:ext cx="6747663" cy="3629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public static void printList(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while (front != null)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 err="1">
                <a:latin typeface="Consolas" panose="020B0609020204030204" pitchFamily="49" charset="0"/>
              </a:rPr>
              <a:t>System.out.print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front.data</a:t>
            </a:r>
            <a:r>
              <a:rPr lang="en-US" sz="2000" dirty="0">
                <a:latin typeface="Consolas" panose="020B0609020204030204" pitchFamily="49" charset="0"/>
              </a:rPr>
              <a:t> + “ “);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front = </a:t>
            </a:r>
            <a:r>
              <a:rPr lang="en-US" sz="2000" dirty="0" err="1">
                <a:latin typeface="Consolas" panose="020B0609020204030204" pitchFamily="49" charset="0"/>
              </a:rPr>
              <a:t>front.next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System.out.println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D8775A-5BFB-471C-9DDF-A3C43E9F6CDF}"/>
              </a:ext>
            </a:extLst>
          </p:cNvPr>
          <p:cNvGrpSpPr/>
          <p:nvPr/>
        </p:nvGrpSpPr>
        <p:grpSpPr>
          <a:xfrm>
            <a:off x="5142652" y="5655274"/>
            <a:ext cx="1720426" cy="778932"/>
            <a:chOff x="1889760" y="4707467"/>
            <a:chExt cx="1720426" cy="7789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C4749D6-1557-4421-B4D9-4B1DF45EECE9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D378A5-0FC1-4D77-854C-FB03E6B7E40C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47A5E62-65AB-4AA7-97C2-FB6788270612}"/>
              </a:ext>
            </a:extLst>
          </p:cNvPr>
          <p:cNvSpPr/>
          <p:nvPr/>
        </p:nvSpPr>
        <p:spPr>
          <a:xfrm>
            <a:off x="9635957" y="3243827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8AF32E-0861-4081-AED4-24221CCECA8D}"/>
              </a:ext>
            </a:extLst>
          </p:cNvPr>
          <p:cNvSpPr txBox="1"/>
          <p:nvPr/>
        </p:nvSpPr>
        <p:spPr>
          <a:xfrm>
            <a:off x="9511303" y="2922708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9FFF96-5FD2-48C9-B224-54183BBADE8D}"/>
              </a:ext>
            </a:extLst>
          </p:cNvPr>
          <p:cNvGrpSpPr/>
          <p:nvPr/>
        </p:nvGrpSpPr>
        <p:grpSpPr>
          <a:xfrm>
            <a:off x="7628466" y="5655274"/>
            <a:ext cx="1720426" cy="778932"/>
            <a:chOff x="1889760" y="4707467"/>
            <a:chExt cx="1720426" cy="7789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8A4C83-0882-41C2-8F89-855312BE87F7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8F5BBD-C6DD-4E45-812B-22EB3B4208CD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A34EAF-107D-407B-8EDA-783DFB5EA659}"/>
              </a:ext>
            </a:extLst>
          </p:cNvPr>
          <p:cNvGrpSpPr/>
          <p:nvPr/>
        </p:nvGrpSpPr>
        <p:grpSpPr>
          <a:xfrm>
            <a:off x="10063480" y="5655274"/>
            <a:ext cx="1720426" cy="778932"/>
            <a:chOff x="1889760" y="4707467"/>
            <a:chExt cx="1720426" cy="7789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1AF1F7-7CA0-4325-8A55-9319ADA3BA2D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A3D784-0F5C-4473-BE6B-0E22BE1BF58B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93B4EDA-9B72-4120-8B76-28AB1884EBC1}"/>
              </a:ext>
            </a:extLst>
          </p:cNvPr>
          <p:cNvCxnSpPr>
            <a:endCxn id="13" idx="1"/>
          </p:cNvCxnSpPr>
          <p:nvPr/>
        </p:nvCxnSpPr>
        <p:spPr>
          <a:xfrm>
            <a:off x="6432971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BF08E8B-20DF-4565-BE80-BAE3E39C3127}"/>
              </a:ext>
            </a:extLst>
          </p:cNvPr>
          <p:cNvCxnSpPr>
            <a:cxnSpLocks/>
          </p:cNvCxnSpPr>
          <p:nvPr/>
        </p:nvCxnSpPr>
        <p:spPr>
          <a:xfrm>
            <a:off x="8867985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97B0E4-FC86-4EDB-A87D-598C4CB1DF51}"/>
              </a:ext>
            </a:extLst>
          </p:cNvPr>
          <p:cNvCxnSpPr>
            <a:cxnSpLocks/>
          </p:cNvCxnSpPr>
          <p:nvPr/>
        </p:nvCxnSpPr>
        <p:spPr>
          <a:xfrm flipH="1">
            <a:off x="10937664" y="5676459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E6913F2-A564-4EB4-A382-51BBED86D803}"/>
              </a:ext>
            </a:extLst>
          </p:cNvPr>
          <p:cNvSpPr txBox="1">
            <a:spLocks/>
          </p:cNvSpPr>
          <p:nvPr/>
        </p:nvSpPr>
        <p:spPr>
          <a:xfrm>
            <a:off x="838199" y="1337547"/>
            <a:ext cx="10515600" cy="3629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public static void main(String[] </a:t>
            </a:r>
            <a:r>
              <a:rPr lang="en-US" sz="2000" dirty="0" err="1">
                <a:latin typeface="Consolas" panose="020B0609020204030204" pitchFamily="49" charset="0"/>
              </a:rPr>
              <a:t>args</a:t>
            </a:r>
            <a:r>
              <a:rPr lang="en-US" sz="20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 =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(1,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(2,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(3)));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3989081-C950-4B21-89E8-A0C9BB0EF064}"/>
              </a:ext>
            </a:extLst>
          </p:cNvPr>
          <p:cNvSpPr/>
          <p:nvPr/>
        </p:nvSpPr>
        <p:spPr>
          <a:xfrm>
            <a:off x="9648703" y="4790492"/>
            <a:ext cx="396240" cy="3521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A89F6B-0DAB-4180-A41A-D4D52F82B6DD}"/>
              </a:ext>
            </a:extLst>
          </p:cNvPr>
          <p:cNvSpPr txBox="1"/>
          <p:nvPr/>
        </p:nvSpPr>
        <p:spPr>
          <a:xfrm>
            <a:off x="9534561" y="4469373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9963ED-127F-4AA4-B2FC-3F9A92FA3086}"/>
              </a:ext>
            </a:extLst>
          </p:cNvPr>
          <p:cNvSpPr txBox="1"/>
          <p:nvPr/>
        </p:nvSpPr>
        <p:spPr>
          <a:xfrm>
            <a:off x="9211325" y="2400004"/>
            <a:ext cx="1263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main()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15FB93-532D-47FF-AF45-B1925209554C}"/>
              </a:ext>
            </a:extLst>
          </p:cNvPr>
          <p:cNvSpPr txBox="1"/>
          <p:nvPr/>
        </p:nvSpPr>
        <p:spPr>
          <a:xfrm>
            <a:off x="9009634" y="3906337"/>
            <a:ext cx="1751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printList()</a:t>
            </a:r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6A2DF96A-F002-4DEA-A1B7-334E0012C476}"/>
              </a:ext>
            </a:extLst>
          </p:cNvPr>
          <p:cNvCxnSpPr>
            <a:cxnSpLocks/>
            <a:endCxn id="4" idx="0"/>
          </p:cNvCxnSpPr>
          <p:nvPr/>
        </p:nvCxnSpPr>
        <p:spPr>
          <a:xfrm rot="10800000" flipV="1">
            <a:off x="5572759" y="3429000"/>
            <a:ext cx="4278902" cy="222627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AB25B66A-88D1-4CB8-A9E4-918DFEB1DED9}"/>
              </a:ext>
            </a:extLst>
          </p:cNvPr>
          <p:cNvCxnSpPr>
            <a:cxnSpLocks/>
            <a:endCxn id="13" idx="0"/>
          </p:cNvCxnSpPr>
          <p:nvPr/>
        </p:nvCxnSpPr>
        <p:spPr>
          <a:xfrm rot="10800000" flipV="1">
            <a:off x="8058573" y="4967420"/>
            <a:ext cx="1801046" cy="68785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045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curr</a:t>
            </a:r>
            <a:r>
              <a:rPr lang="en-US" dirty="0"/>
              <a:t>? </a:t>
            </a:r>
            <a:r>
              <a:rPr lang="en-US" dirty="0" err="1"/>
              <a:t>printList</a:t>
            </a:r>
            <a:r>
              <a:rPr lang="en-US" dirty="0"/>
              <a:t>(front) (3)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88" y="2771562"/>
            <a:ext cx="6747663" cy="3629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public static void printList(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while (front != null)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 err="1">
                <a:latin typeface="Consolas" panose="020B0609020204030204" pitchFamily="49" charset="0"/>
              </a:rPr>
              <a:t>System.out.print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front.data</a:t>
            </a:r>
            <a:r>
              <a:rPr lang="en-US" sz="2000" dirty="0">
                <a:latin typeface="Consolas" panose="020B0609020204030204" pitchFamily="49" charset="0"/>
              </a:rPr>
              <a:t> + “ “);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front = </a:t>
            </a:r>
            <a:r>
              <a:rPr lang="en-US" sz="2000" dirty="0" err="1">
                <a:latin typeface="Consolas" panose="020B0609020204030204" pitchFamily="49" charset="0"/>
              </a:rPr>
              <a:t>front.next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System.out.println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D8775A-5BFB-471C-9DDF-A3C43E9F6CDF}"/>
              </a:ext>
            </a:extLst>
          </p:cNvPr>
          <p:cNvGrpSpPr/>
          <p:nvPr/>
        </p:nvGrpSpPr>
        <p:grpSpPr>
          <a:xfrm>
            <a:off x="5142652" y="5655274"/>
            <a:ext cx="1720426" cy="778932"/>
            <a:chOff x="1889760" y="4707467"/>
            <a:chExt cx="1720426" cy="7789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C4749D6-1557-4421-B4D9-4B1DF45EECE9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D378A5-0FC1-4D77-854C-FB03E6B7E40C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47A5E62-65AB-4AA7-97C2-FB6788270612}"/>
              </a:ext>
            </a:extLst>
          </p:cNvPr>
          <p:cNvSpPr/>
          <p:nvPr/>
        </p:nvSpPr>
        <p:spPr>
          <a:xfrm>
            <a:off x="9635957" y="3243827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8AF32E-0861-4081-AED4-24221CCECA8D}"/>
              </a:ext>
            </a:extLst>
          </p:cNvPr>
          <p:cNvSpPr txBox="1"/>
          <p:nvPr/>
        </p:nvSpPr>
        <p:spPr>
          <a:xfrm>
            <a:off x="9511303" y="2922708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9FFF96-5FD2-48C9-B224-54183BBADE8D}"/>
              </a:ext>
            </a:extLst>
          </p:cNvPr>
          <p:cNvGrpSpPr/>
          <p:nvPr/>
        </p:nvGrpSpPr>
        <p:grpSpPr>
          <a:xfrm>
            <a:off x="7628466" y="5655274"/>
            <a:ext cx="1720426" cy="778932"/>
            <a:chOff x="1889760" y="4707467"/>
            <a:chExt cx="1720426" cy="7789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8A4C83-0882-41C2-8F89-855312BE87F7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8F5BBD-C6DD-4E45-812B-22EB3B4208CD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A34EAF-107D-407B-8EDA-783DFB5EA659}"/>
              </a:ext>
            </a:extLst>
          </p:cNvPr>
          <p:cNvGrpSpPr/>
          <p:nvPr/>
        </p:nvGrpSpPr>
        <p:grpSpPr>
          <a:xfrm>
            <a:off x="10063480" y="5655274"/>
            <a:ext cx="1720426" cy="778932"/>
            <a:chOff x="1889760" y="4707467"/>
            <a:chExt cx="1720426" cy="7789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1AF1F7-7CA0-4325-8A55-9319ADA3BA2D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A3D784-0F5C-4473-BE6B-0E22BE1BF58B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93B4EDA-9B72-4120-8B76-28AB1884EBC1}"/>
              </a:ext>
            </a:extLst>
          </p:cNvPr>
          <p:cNvCxnSpPr>
            <a:endCxn id="13" idx="1"/>
          </p:cNvCxnSpPr>
          <p:nvPr/>
        </p:nvCxnSpPr>
        <p:spPr>
          <a:xfrm>
            <a:off x="6432971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BF08E8B-20DF-4565-BE80-BAE3E39C3127}"/>
              </a:ext>
            </a:extLst>
          </p:cNvPr>
          <p:cNvCxnSpPr>
            <a:cxnSpLocks/>
          </p:cNvCxnSpPr>
          <p:nvPr/>
        </p:nvCxnSpPr>
        <p:spPr>
          <a:xfrm>
            <a:off x="8867985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97B0E4-FC86-4EDB-A87D-598C4CB1DF51}"/>
              </a:ext>
            </a:extLst>
          </p:cNvPr>
          <p:cNvCxnSpPr>
            <a:cxnSpLocks/>
          </p:cNvCxnSpPr>
          <p:nvPr/>
        </p:nvCxnSpPr>
        <p:spPr>
          <a:xfrm flipH="1">
            <a:off x="10937664" y="5676459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E6913F2-A564-4EB4-A382-51BBED86D803}"/>
              </a:ext>
            </a:extLst>
          </p:cNvPr>
          <p:cNvSpPr txBox="1">
            <a:spLocks/>
          </p:cNvSpPr>
          <p:nvPr/>
        </p:nvSpPr>
        <p:spPr>
          <a:xfrm>
            <a:off x="838199" y="1337547"/>
            <a:ext cx="10515600" cy="3629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public static void main(String[] </a:t>
            </a:r>
            <a:r>
              <a:rPr lang="en-US" sz="2000" dirty="0" err="1">
                <a:latin typeface="Consolas" panose="020B0609020204030204" pitchFamily="49" charset="0"/>
              </a:rPr>
              <a:t>args</a:t>
            </a:r>
            <a:r>
              <a:rPr lang="en-US" sz="20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 =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(1,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(2,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(3)));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3989081-C950-4B21-89E8-A0C9BB0EF064}"/>
              </a:ext>
            </a:extLst>
          </p:cNvPr>
          <p:cNvSpPr/>
          <p:nvPr/>
        </p:nvSpPr>
        <p:spPr>
          <a:xfrm>
            <a:off x="9648703" y="4790492"/>
            <a:ext cx="396240" cy="3521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A89F6B-0DAB-4180-A41A-D4D52F82B6DD}"/>
              </a:ext>
            </a:extLst>
          </p:cNvPr>
          <p:cNvSpPr txBox="1"/>
          <p:nvPr/>
        </p:nvSpPr>
        <p:spPr>
          <a:xfrm>
            <a:off x="9534561" y="4469373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9963ED-127F-4AA4-B2FC-3F9A92FA3086}"/>
              </a:ext>
            </a:extLst>
          </p:cNvPr>
          <p:cNvSpPr txBox="1"/>
          <p:nvPr/>
        </p:nvSpPr>
        <p:spPr>
          <a:xfrm>
            <a:off x="9211325" y="2400004"/>
            <a:ext cx="1263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main()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15FB93-532D-47FF-AF45-B1925209554C}"/>
              </a:ext>
            </a:extLst>
          </p:cNvPr>
          <p:cNvSpPr txBox="1"/>
          <p:nvPr/>
        </p:nvSpPr>
        <p:spPr>
          <a:xfrm>
            <a:off x="9009634" y="3906337"/>
            <a:ext cx="1751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printList()</a:t>
            </a:r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6A2DF96A-F002-4DEA-A1B7-334E0012C476}"/>
              </a:ext>
            </a:extLst>
          </p:cNvPr>
          <p:cNvCxnSpPr>
            <a:cxnSpLocks/>
            <a:endCxn id="4" idx="0"/>
          </p:cNvCxnSpPr>
          <p:nvPr/>
        </p:nvCxnSpPr>
        <p:spPr>
          <a:xfrm rot="10800000" flipV="1">
            <a:off x="5572759" y="3429000"/>
            <a:ext cx="4278902" cy="222627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AB25B66A-88D1-4CB8-A9E4-918DFEB1DED9}"/>
              </a:ext>
            </a:extLst>
          </p:cNvPr>
          <p:cNvCxnSpPr>
            <a:cxnSpLocks/>
            <a:endCxn id="16" idx="0"/>
          </p:cNvCxnSpPr>
          <p:nvPr/>
        </p:nvCxnSpPr>
        <p:spPr>
          <a:xfrm rot="16200000" flipH="1">
            <a:off x="9832676" y="4994363"/>
            <a:ext cx="687854" cy="633968"/>
          </a:xfrm>
          <a:prstGeom prst="curved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227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curr</a:t>
            </a:r>
            <a:r>
              <a:rPr lang="en-US" dirty="0"/>
              <a:t>? </a:t>
            </a:r>
            <a:r>
              <a:rPr lang="en-US" dirty="0" err="1"/>
              <a:t>printList</a:t>
            </a:r>
            <a:r>
              <a:rPr lang="en-US" dirty="0"/>
              <a:t>(front) (4)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88" y="2771562"/>
            <a:ext cx="6747663" cy="3629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public static void printList(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while (front != null)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 err="1">
                <a:latin typeface="Consolas" panose="020B0609020204030204" pitchFamily="49" charset="0"/>
              </a:rPr>
              <a:t>System.out.print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front.data</a:t>
            </a:r>
            <a:r>
              <a:rPr lang="en-US" sz="2000" dirty="0">
                <a:latin typeface="Consolas" panose="020B0609020204030204" pitchFamily="49" charset="0"/>
              </a:rPr>
              <a:t> + “ “);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front = </a:t>
            </a:r>
            <a:r>
              <a:rPr lang="en-US" sz="2000" dirty="0" err="1">
                <a:latin typeface="Consolas" panose="020B0609020204030204" pitchFamily="49" charset="0"/>
              </a:rPr>
              <a:t>front.next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System.out.println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D8775A-5BFB-471C-9DDF-A3C43E9F6CDF}"/>
              </a:ext>
            </a:extLst>
          </p:cNvPr>
          <p:cNvGrpSpPr/>
          <p:nvPr/>
        </p:nvGrpSpPr>
        <p:grpSpPr>
          <a:xfrm>
            <a:off x="5142652" y="5655274"/>
            <a:ext cx="1720426" cy="778932"/>
            <a:chOff x="1889760" y="4707467"/>
            <a:chExt cx="1720426" cy="7789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C4749D6-1557-4421-B4D9-4B1DF45EECE9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D378A5-0FC1-4D77-854C-FB03E6B7E40C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47A5E62-65AB-4AA7-97C2-FB6788270612}"/>
              </a:ext>
            </a:extLst>
          </p:cNvPr>
          <p:cNvSpPr/>
          <p:nvPr/>
        </p:nvSpPr>
        <p:spPr>
          <a:xfrm>
            <a:off x="9635957" y="3243827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8AF32E-0861-4081-AED4-24221CCECA8D}"/>
              </a:ext>
            </a:extLst>
          </p:cNvPr>
          <p:cNvSpPr txBox="1"/>
          <p:nvPr/>
        </p:nvSpPr>
        <p:spPr>
          <a:xfrm>
            <a:off x="9511303" y="2922708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9FFF96-5FD2-48C9-B224-54183BBADE8D}"/>
              </a:ext>
            </a:extLst>
          </p:cNvPr>
          <p:cNvGrpSpPr/>
          <p:nvPr/>
        </p:nvGrpSpPr>
        <p:grpSpPr>
          <a:xfrm>
            <a:off x="7628466" y="5655274"/>
            <a:ext cx="1720426" cy="778932"/>
            <a:chOff x="1889760" y="4707467"/>
            <a:chExt cx="1720426" cy="7789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8A4C83-0882-41C2-8F89-855312BE87F7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8F5BBD-C6DD-4E45-812B-22EB3B4208CD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A34EAF-107D-407B-8EDA-783DFB5EA659}"/>
              </a:ext>
            </a:extLst>
          </p:cNvPr>
          <p:cNvGrpSpPr/>
          <p:nvPr/>
        </p:nvGrpSpPr>
        <p:grpSpPr>
          <a:xfrm>
            <a:off x="10063480" y="5655274"/>
            <a:ext cx="1720426" cy="778932"/>
            <a:chOff x="1889760" y="4707467"/>
            <a:chExt cx="1720426" cy="7789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1AF1F7-7CA0-4325-8A55-9319ADA3BA2D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A3D784-0F5C-4473-BE6B-0E22BE1BF58B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93B4EDA-9B72-4120-8B76-28AB1884EBC1}"/>
              </a:ext>
            </a:extLst>
          </p:cNvPr>
          <p:cNvCxnSpPr>
            <a:endCxn id="13" idx="1"/>
          </p:cNvCxnSpPr>
          <p:nvPr/>
        </p:nvCxnSpPr>
        <p:spPr>
          <a:xfrm>
            <a:off x="6432971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BF08E8B-20DF-4565-BE80-BAE3E39C3127}"/>
              </a:ext>
            </a:extLst>
          </p:cNvPr>
          <p:cNvCxnSpPr>
            <a:cxnSpLocks/>
          </p:cNvCxnSpPr>
          <p:nvPr/>
        </p:nvCxnSpPr>
        <p:spPr>
          <a:xfrm>
            <a:off x="8867985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97B0E4-FC86-4EDB-A87D-598C4CB1DF51}"/>
              </a:ext>
            </a:extLst>
          </p:cNvPr>
          <p:cNvCxnSpPr>
            <a:cxnSpLocks/>
          </p:cNvCxnSpPr>
          <p:nvPr/>
        </p:nvCxnSpPr>
        <p:spPr>
          <a:xfrm flipH="1">
            <a:off x="10937664" y="5676459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E6913F2-A564-4EB4-A382-51BBED86D803}"/>
              </a:ext>
            </a:extLst>
          </p:cNvPr>
          <p:cNvSpPr txBox="1">
            <a:spLocks/>
          </p:cNvSpPr>
          <p:nvPr/>
        </p:nvSpPr>
        <p:spPr>
          <a:xfrm>
            <a:off x="838199" y="1337547"/>
            <a:ext cx="10515600" cy="3629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public static void main(String[] </a:t>
            </a:r>
            <a:r>
              <a:rPr lang="en-US" sz="2000" dirty="0" err="1">
                <a:latin typeface="Consolas" panose="020B0609020204030204" pitchFamily="49" charset="0"/>
              </a:rPr>
              <a:t>args</a:t>
            </a:r>
            <a:r>
              <a:rPr lang="en-US" sz="20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 =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(1,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(2,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(3)));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3989081-C950-4B21-89E8-A0C9BB0EF064}"/>
              </a:ext>
            </a:extLst>
          </p:cNvPr>
          <p:cNvSpPr/>
          <p:nvPr/>
        </p:nvSpPr>
        <p:spPr>
          <a:xfrm>
            <a:off x="9648703" y="4790492"/>
            <a:ext cx="396240" cy="3521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A89F6B-0DAB-4180-A41A-D4D52F82B6DD}"/>
              </a:ext>
            </a:extLst>
          </p:cNvPr>
          <p:cNvSpPr txBox="1"/>
          <p:nvPr/>
        </p:nvSpPr>
        <p:spPr>
          <a:xfrm>
            <a:off x="9534561" y="4469373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9963ED-127F-4AA4-B2FC-3F9A92FA3086}"/>
              </a:ext>
            </a:extLst>
          </p:cNvPr>
          <p:cNvSpPr txBox="1"/>
          <p:nvPr/>
        </p:nvSpPr>
        <p:spPr>
          <a:xfrm>
            <a:off x="9211325" y="2400004"/>
            <a:ext cx="1263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main()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15FB93-532D-47FF-AF45-B1925209554C}"/>
              </a:ext>
            </a:extLst>
          </p:cNvPr>
          <p:cNvSpPr txBox="1"/>
          <p:nvPr/>
        </p:nvSpPr>
        <p:spPr>
          <a:xfrm>
            <a:off x="9009634" y="3906337"/>
            <a:ext cx="1751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printList()</a:t>
            </a:r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6A2DF96A-F002-4DEA-A1B7-334E0012C476}"/>
              </a:ext>
            </a:extLst>
          </p:cNvPr>
          <p:cNvCxnSpPr>
            <a:cxnSpLocks/>
            <a:endCxn id="4" idx="0"/>
          </p:cNvCxnSpPr>
          <p:nvPr/>
        </p:nvCxnSpPr>
        <p:spPr>
          <a:xfrm rot="10800000" flipV="1">
            <a:off x="5572759" y="3429000"/>
            <a:ext cx="4278902" cy="222627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A2587DC-E8C5-41F4-B67F-BE01A307DB54}"/>
              </a:ext>
            </a:extLst>
          </p:cNvPr>
          <p:cNvCxnSpPr>
            <a:cxnSpLocks/>
          </p:cNvCxnSpPr>
          <p:nvPr/>
        </p:nvCxnSpPr>
        <p:spPr>
          <a:xfrm flipH="1">
            <a:off x="9659938" y="4806950"/>
            <a:ext cx="372260" cy="31773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256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curr</a:t>
            </a:r>
            <a:r>
              <a:rPr lang="en-US" dirty="0"/>
              <a:t>?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LinkedIntList</a:t>
            </a:r>
            <a:r>
              <a:rPr lang="en-US" dirty="0"/>
              <a:t> (1)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D8775A-5BFB-471C-9DDF-A3C43E9F6CDF}"/>
              </a:ext>
            </a:extLst>
          </p:cNvPr>
          <p:cNvGrpSpPr/>
          <p:nvPr/>
        </p:nvGrpSpPr>
        <p:grpSpPr>
          <a:xfrm>
            <a:off x="5142652" y="5655274"/>
            <a:ext cx="1720426" cy="778932"/>
            <a:chOff x="1889760" y="4707467"/>
            <a:chExt cx="1720426" cy="7789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C4749D6-1557-4421-B4D9-4B1DF45EECE9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D378A5-0FC1-4D77-854C-FB03E6B7E40C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47A5E62-65AB-4AA7-97C2-FB6788270612}"/>
              </a:ext>
            </a:extLst>
          </p:cNvPr>
          <p:cNvSpPr/>
          <p:nvPr/>
        </p:nvSpPr>
        <p:spPr>
          <a:xfrm>
            <a:off x="9635957" y="4683799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8AF32E-0861-4081-AED4-24221CCECA8D}"/>
              </a:ext>
            </a:extLst>
          </p:cNvPr>
          <p:cNvSpPr txBox="1"/>
          <p:nvPr/>
        </p:nvSpPr>
        <p:spPr>
          <a:xfrm>
            <a:off x="9511303" y="4362680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9FFF96-5FD2-48C9-B224-54183BBADE8D}"/>
              </a:ext>
            </a:extLst>
          </p:cNvPr>
          <p:cNvGrpSpPr/>
          <p:nvPr/>
        </p:nvGrpSpPr>
        <p:grpSpPr>
          <a:xfrm>
            <a:off x="7628466" y="5655274"/>
            <a:ext cx="1720426" cy="778932"/>
            <a:chOff x="1889760" y="4707467"/>
            <a:chExt cx="1720426" cy="7789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8A4C83-0882-41C2-8F89-855312BE87F7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8F5BBD-C6DD-4E45-812B-22EB3B4208CD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A34EAF-107D-407B-8EDA-783DFB5EA659}"/>
              </a:ext>
            </a:extLst>
          </p:cNvPr>
          <p:cNvGrpSpPr/>
          <p:nvPr/>
        </p:nvGrpSpPr>
        <p:grpSpPr>
          <a:xfrm>
            <a:off x="10063480" y="5655274"/>
            <a:ext cx="1720426" cy="778932"/>
            <a:chOff x="1889760" y="4707467"/>
            <a:chExt cx="1720426" cy="7789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1AF1F7-7CA0-4325-8A55-9319ADA3BA2D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A3D784-0F5C-4473-BE6B-0E22BE1BF58B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93B4EDA-9B72-4120-8B76-28AB1884EBC1}"/>
              </a:ext>
            </a:extLst>
          </p:cNvPr>
          <p:cNvCxnSpPr>
            <a:endCxn id="13" idx="1"/>
          </p:cNvCxnSpPr>
          <p:nvPr/>
        </p:nvCxnSpPr>
        <p:spPr>
          <a:xfrm>
            <a:off x="6432971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BF08E8B-20DF-4565-BE80-BAE3E39C3127}"/>
              </a:ext>
            </a:extLst>
          </p:cNvPr>
          <p:cNvCxnSpPr>
            <a:cxnSpLocks/>
          </p:cNvCxnSpPr>
          <p:nvPr/>
        </p:nvCxnSpPr>
        <p:spPr>
          <a:xfrm>
            <a:off x="8867985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97B0E4-FC86-4EDB-A87D-598C4CB1DF51}"/>
              </a:ext>
            </a:extLst>
          </p:cNvPr>
          <p:cNvCxnSpPr>
            <a:cxnSpLocks/>
          </p:cNvCxnSpPr>
          <p:nvPr/>
        </p:nvCxnSpPr>
        <p:spPr>
          <a:xfrm flipH="1">
            <a:off x="10937664" y="5676459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E6913F2-A564-4EB4-A382-51BBED86D803}"/>
              </a:ext>
            </a:extLst>
          </p:cNvPr>
          <p:cNvSpPr txBox="1">
            <a:spLocks/>
          </p:cNvSpPr>
          <p:nvPr/>
        </p:nvSpPr>
        <p:spPr>
          <a:xfrm>
            <a:off x="838199" y="1337547"/>
            <a:ext cx="10515600" cy="5063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public class </a:t>
            </a:r>
            <a:r>
              <a:rPr lang="en-US" sz="2000" dirty="0" err="1">
                <a:latin typeface="Consolas" panose="020B0609020204030204" pitchFamily="49" charset="0"/>
              </a:rPr>
              <a:t>LinkedIntList</a:t>
            </a:r>
            <a:r>
              <a:rPr lang="en-US" sz="2000" dirty="0">
                <a:latin typeface="Consolas" panose="020B0609020204030204" pitchFamily="49" charset="0"/>
              </a:rPr>
              <a:t>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private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public void printList()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while (front != null)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</a:t>
            </a:r>
            <a:r>
              <a:rPr lang="en-US" sz="2000" dirty="0" err="1">
                <a:latin typeface="Consolas" panose="020B0609020204030204" pitchFamily="49" charset="0"/>
              </a:rPr>
              <a:t>System.out.print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front.data</a:t>
            </a:r>
            <a:r>
              <a:rPr lang="en-US" sz="2000" dirty="0">
                <a:latin typeface="Consolas" panose="020B0609020204030204" pitchFamily="49" charset="0"/>
              </a:rPr>
              <a:t> + “ “);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front = </a:t>
            </a:r>
            <a:r>
              <a:rPr lang="en-US" sz="2000" dirty="0" err="1">
                <a:latin typeface="Consolas" panose="020B0609020204030204" pitchFamily="49" charset="0"/>
              </a:rPr>
              <a:t>front.next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9963ED-127F-4AA4-B2FC-3F9A92FA3086}"/>
              </a:ext>
            </a:extLst>
          </p:cNvPr>
          <p:cNvSpPr txBox="1"/>
          <p:nvPr/>
        </p:nvSpPr>
        <p:spPr>
          <a:xfrm>
            <a:off x="8762839" y="3906337"/>
            <a:ext cx="214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/>
              <a:t>LinkedIntList</a:t>
            </a:r>
            <a:endParaRPr lang="en-US" sz="2800" u="sng" dirty="0"/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6A2DF96A-F002-4DEA-A1B7-334E0012C476}"/>
              </a:ext>
            </a:extLst>
          </p:cNvPr>
          <p:cNvCxnSpPr>
            <a:cxnSpLocks/>
            <a:endCxn id="4" idx="0"/>
          </p:cNvCxnSpPr>
          <p:nvPr/>
        </p:nvCxnSpPr>
        <p:spPr>
          <a:xfrm rot="10800000" flipV="1">
            <a:off x="5572760" y="4887630"/>
            <a:ext cx="4300325" cy="76764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365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curr</a:t>
            </a:r>
            <a:r>
              <a:rPr lang="en-US" dirty="0"/>
              <a:t>?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LinkedIntList</a:t>
            </a:r>
            <a:r>
              <a:rPr lang="en-US" dirty="0"/>
              <a:t> (2)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9FFF96-5FD2-48C9-B224-54183BBADE8D}"/>
              </a:ext>
            </a:extLst>
          </p:cNvPr>
          <p:cNvGrpSpPr/>
          <p:nvPr/>
        </p:nvGrpSpPr>
        <p:grpSpPr>
          <a:xfrm>
            <a:off x="7628466" y="5655274"/>
            <a:ext cx="1720426" cy="778932"/>
            <a:chOff x="1889760" y="4707467"/>
            <a:chExt cx="1720426" cy="7789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8A4C83-0882-41C2-8F89-855312BE87F7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8F5BBD-C6DD-4E45-812B-22EB3B4208CD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A34EAF-107D-407B-8EDA-783DFB5EA659}"/>
              </a:ext>
            </a:extLst>
          </p:cNvPr>
          <p:cNvGrpSpPr/>
          <p:nvPr/>
        </p:nvGrpSpPr>
        <p:grpSpPr>
          <a:xfrm>
            <a:off x="10063480" y="5655274"/>
            <a:ext cx="1720426" cy="778932"/>
            <a:chOff x="1889760" y="4707467"/>
            <a:chExt cx="1720426" cy="7789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1AF1F7-7CA0-4325-8A55-9319ADA3BA2D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A3D784-0F5C-4473-BE6B-0E22BE1BF58B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0256A15-4866-4B01-8CE1-1A75187E0779}"/>
              </a:ext>
            </a:extLst>
          </p:cNvPr>
          <p:cNvGrpSpPr/>
          <p:nvPr/>
        </p:nvGrpSpPr>
        <p:grpSpPr>
          <a:xfrm>
            <a:off x="5142652" y="5655274"/>
            <a:ext cx="2485814" cy="778932"/>
            <a:chOff x="5142652" y="5655274"/>
            <a:chExt cx="2485814" cy="77893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9D8775A-5BFB-471C-9DDF-A3C43E9F6CDF}"/>
                </a:ext>
              </a:extLst>
            </p:cNvPr>
            <p:cNvGrpSpPr/>
            <p:nvPr/>
          </p:nvGrpSpPr>
          <p:grpSpPr>
            <a:xfrm>
              <a:off x="5142652" y="5655274"/>
              <a:ext cx="1720426" cy="778932"/>
              <a:chOff x="1889760" y="4707467"/>
              <a:chExt cx="1720426" cy="778932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C4749D6-1557-4421-B4D9-4B1DF45EECE9}"/>
                  </a:ext>
                </a:extLst>
              </p:cNvPr>
              <p:cNvSpPr/>
              <p:nvPr/>
            </p:nvSpPr>
            <p:spPr>
              <a:xfrm>
                <a:off x="1889760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4D378A5-0FC1-4D77-854C-FB03E6B7E40C}"/>
                  </a:ext>
                </a:extLst>
              </p:cNvPr>
              <p:cNvSpPr/>
              <p:nvPr/>
            </p:nvSpPr>
            <p:spPr>
              <a:xfrm>
                <a:off x="2749973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2400" dirty="0"/>
              </a:p>
            </p:txBody>
          </p:sp>
        </p:grp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93B4EDA-9B72-4120-8B76-28AB1884EBC1}"/>
                </a:ext>
              </a:extLst>
            </p:cNvPr>
            <p:cNvCxnSpPr>
              <a:endCxn id="13" idx="1"/>
            </p:cNvCxnSpPr>
            <p:nvPr/>
          </p:nvCxnSpPr>
          <p:spPr>
            <a:xfrm>
              <a:off x="6432971" y="6044740"/>
              <a:ext cx="1195495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BF08E8B-20DF-4565-BE80-BAE3E39C3127}"/>
              </a:ext>
            </a:extLst>
          </p:cNvPr>
          <p:cNvCxnSpPr>
            <a:cxnSpLocks/>
          </p:cNvCxnSpPr>
          <p:nvPr/>
        </p:nvCxnSpPr>
        <p:spPr>
          <a:xfrm>
            <a:off x="8867985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97B0E4-FC86-4EDB-A87D-598C4CB1DF51}"/>
              </a:ext>
            </a:extLst>
          </p:cNvPr>
          <p:cNvCxnSpPr>
            <a:cxnSpLocks/>
          </p:cNvCxnSpPr>
          <p:nvPr/>
        </p:nvCxnSpPr>
        <p:spPr>
          <a:xfrm flipH="1">
            <a:off x="10937664" y="5676459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E6913F2-A564-4EB4-A382-51BBED86D803}"/>
              </a:ext>
            </a:extLst>
          </p:cNvPr>
          <p:cNvSpPr txBox="1">
            <a:spLocks/>
          </p:cNvSpPr>
          <p:nvPr/>
        </p:nvSpPr>
        <p:spPr>
          <a:xfrm>
            <a:off x="838199" y="1337547"/>
            <a:ext cx="10515600" cy="5063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public class </a:t>
            </a:r>
            <a:r>
              <a:rPr lang="en-US" sz="2000" dirty="0" err="1">
                <a:latin typeface="Consolas" panose="020B0609020204030204" pitchFamily="49" charset="0"/>
              </a:rPr>
              <a:t>LinkedIntList</a:t>
            </a:r>
            <a:r>
              <a:rPr lang="en-US" sz="2000" dirty="0">
                <a:latin typeface="Consolas" panose="020B0609020204030204" pitchFamily="49" charset="0"/>
              </a:rPr>
              <a:t>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private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public void printList()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while (front != null)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</a:t>
            </a:r>
            <a:r>
              <a:rPr lang="en-US" sz="2000" dirty="0" err="1">
                <a:latin typeface="Consolas" panose="020B0609020204030204" pitchFamily="49" charset="0"/>
              </a:rPr>
              <a:t>System.out.print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front.data</a:t>
            </a:r>
            <a:r>
              <a:rPr lang="en-US" sz="2000" dirty="0">
                <a:latin typeface="Consolas" panose="020B0609020204030204" pitchFamily="49" charset="0"/>
              </a:rPr>
              <a:t> + “ “);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front = </a:t>
            </a:r>
            <a:r>
              <a:rPr lang="en-US" sz="2000" dirty="0" err="1">
                <a:latin typeface="Consolas" panose="020B0609020204030204" pitchFamily="49" charset="0"/>
              </a:rPr>
              <a:t>front.next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0BA3E28-133B-4597-A616-86BAA4B5A94E}"/>
              </a:ext>
            </a:extLst>
          </p:cNvPr>
          <p:cNvSpPr/>
          <p:nvPr/>
        </p:nvSpPr>
        <p:spPr>
          <a:xfrm>
            <a:off x="9635957" y="4683799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FE1959-007C-4D9A-B98D-EBE2F8117FFD}"/>
              </a:ext>
            </a:extLst>
          </p:cNvPr>
          <p:cNvSpPr txBox="1"/>
          <p:nvPr/>
        </p:nvSpPr>
        <p:spPr>
          <a:xfrm>
            <a:off x="9511303" y="4362680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23324A-A7A9-402E-81A9-99D5774D9B6E}"/>
              </a:ext>
            </a:extLst>
          </p:cNvPr>
          <p:cNvSpPr txBox="1"/>
          <p:nvPr/>
        </p:nvSpPr>
        <p:spPr>
          <a:xfrm>
            <a:off x="8762839" y="3906337"/>
            <a:ext cx="214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/>
              <a:t>LinkedIntList</a:t>
            </a:r>
            <a:endParaRPr lang="en-US" sz="2800" u="sng" dirty="0"/>
          </a:p>
        </p:txBody>
      </p: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145286C2-F77F-437F-B9C2-F8E0BE2E97D8}"/>
              </a:ext>
            </a:extLst>
          </p:cNvPr>
          <p:cNvCxnSpPr>
            <a:cxnSpLocks/>
            <a:endCxn id="13" idx="0"/>
          </p:cNvCxnSpPr>
          <p:nvPr/>
        </p:nvCxnSpPr>
        <p:spPr>
          <a:xfrm rot="10800000" flipV="1">
            <a:off x="8058574" y="4887630"/>
            <a:ext cx="1814515" cy="76764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10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curr</a:t>
            </a:r>
            <a:r>
              <a:rPr lang="en-US" dirty="0"/>
              <a:t>?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LinkedIntList</a:t>
            </a:r>
            <a:r>
              <a:rPr lang="en-US" dirty="0"/>
              <a:t> (3)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A34EAF-107D-407B-8EDA-783DFB5EA659}"/>
              </a:ext>
            </a:extLst>
          </p:cNvPr>
          <p:cNvGrpSpPr/>
          <p:nvPr/>
        </p:nvGrpSpPr>
        <p:grpSpPr>
          <a:xfrm>
            <a:off x="10063480" y="5655274"/>
            <a:ext cx="1720426" cy="778932"/>
            <a:chOff x="1889760" y="4707467"/>
            <a:chExt cx="1720426" cy="7789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1AF1F7-7CA0-4325-8A55-9319ADA3BA2D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A3D784-0F5C-4473-BE6B-0E22BE1BF58B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D7DA9D5-2198-494B-B417-D7F1CF658614}"/>
              </a:ext>
            </a:extLst>
          </p:cNvPr>
          <p:cNvGrpSpPr/>
          <p:nvPr/>
        </p:nvGrpSpPr>
        <p:grpSpPr>
          <a:xfrm>
            <a:off x="7628466" y="5655274"/>
            <a:ext cx="2435014" cy="778932"/>
            <a:chOff x="7628466" y="5655274"/>
            <a:chExt cx="2435014" cy="77893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29FFF96-5FD2-48C9-B224-54183BBADE8D}"/>
                </a:ext>
              </a:extLst>
            </p:cNvPr>
            <p:cNvGrpSpPr/>
            <p:nvPr/>
          </p:nvGrpSpPr>
          <p:grpSpPr>
            <a:xfrm>
              <a:off x="7628466" y="5655274"/>
              <a:ext cx="1720426" cy="778932"/>
              <a:chOff x="1889760" y="4707467"/>
              <a:chExt cx="1720426" cy="778932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48A4C83-0882-41C2-8F89-855312BE87F7}"/>
                  </a:ext>
                </a:extLst>
              </p:cNvPr>
              <p:cNvSpPr/>
              <p:nvPr/>
            </p:nvSpPr>
            <p:spPr>
              <a:xfrm>
                <a:off x="1889760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28F5BBD-C6DD-4E45-812B-22EB3B4208CD}"/>
                  </a:ext>
                </a:extLst>
              </p:cNvPr>
              <p:cNvSpPr/>
              <p:nvPr/>
            </p:nvSpPr>
            <p:spPr>
              <a:xfrm>
                <a:off x="2749973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2400" dirty="0"/>
              </a:p>
            </p:txBody>
          </p:sp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BF08E8B-20DF-4565-BE80-BAE3E39C3127}"/>
                </a:ext>
              </a:extLst>
            </p:cNvPr>
            <p:cNvCxnSpPr>
              <a:cxnSpLocks/>
            </p:cNvCxnSpPr>
            <p:nvPr/>
          </p:nvCxnSpPr>
          <p:spPr>
            <a:xfrm>
              <a:off x="8867985" y="6044740"/>
              <a:ext cx="1195495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97B0E4-FC86-4EDB-A87D-598C4CB1DF51}"/>
              </a:ext>
            </a:extLst>
          </p:cNvPr>
          <p:cNvCxnSpPr>
            <a:cxnSpLocks/>
          </p:cNvCxnSpPr>
          <p:nvPr/>
        </p:nvCxnSpPr>
        <p:spPr>
          <a:xfrm flipH="1">
            <a:off x="10937664" y="5676459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E6913F2-A564-4EB4-A382-51BBED86D803}"/>
              </a:ext>
            </a:extLst>
          </p:cNvPr>
          <p:cNvSpPr txBox="1">
            <a:spLocks/>
          </p:cNvSpPr>
          <p:nvPr/>
        </p:nvSpPr>
        <p:spPr>
          <a:xfrm>
            <a:off x="838199" y="1337547"/>
            <a:ext cx="10515600" cy="481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public class </a:t>
            </a:r>
            <a:r>
              <a:rPr lang="en-US" sz="2000" dirty="0" err="1">
                <a:latin typeface="Consolas" panose="020B0609020204030204" pitchFamily="49" charset="0"/>
              </a:rPr>
              <a:t>LinkedIntList</a:t>
            </a:r>
            <a:r>
              <a:rPr lang="en-US" sz="2000" dirty="0">
                <a:latin typeface="Consolas" panose="020B0609020204030204" pitchFamily="49" charset="0"/>
              </a:rPr>
              <a:t>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private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public void printList()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while (front != null)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</a:t>
            </a:r>
            <a:r>
              <a:rPr lang="en-US" sz="2000" dirty="0" err="1">
                <a:latin typeface="Consolas" panose="020B0609020204030204" pitchFamily="49" charset="0"/>
              </a:rPr>
              <a:t>System.out.print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front.data</a:t>
            </a:r>
            <a:r>
              <a:rPr lang="en-US" sz="2000" dirty="0">
                <a:latin typeface="Consolas" panose="020B0609020204030204" pitchFamily="49" charset="0"/>
              </a:rPr>
              <a:t> + “ “);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front = </a:t>
            </a:r>
            <a:r>
              <a:rPr lang="en-US" sz="2000" dirty="0" err="1">
                <a:latin typeface="Consolas" panose="020B0609020204030204" pitchFamily="49" charset="0"/>
              </a:rPr>
              <a:t>front.next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B67081-002D-4249-9A09-4D22D16C149C}"/>
              </a:ext>
            </a:extLst>
          </p:cNvPr>
          <p:cNvSpPr/>
          <p:nvPr/>
        </p:nvSpPr>
        <p:spPr>
          <a:xfrm>
            <a:off x="9635957" y="4683799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6CAE7E-C5C4-4C88-ABB0-2612AFD12D2B}"/>
              </a:ext>
            </a:extLst>
          </p:cNvPr>
          <p:cNvSpPr txBox="1"/>
          <p:nvPr/>
        </p:nvSpPr>
        <p:spPr>
          <a:xfrm>
            <a:off x="9511303" y="4362680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9693DF-AA4B-47FF-A4D6-2C7CB7FF7CF9}"/>
              </a:ext>
            </a:extLst>
          </p:cNvPr>
          <p:cNvSpPr txBox="1"/>
          <p:nvPr/>
        </p:nvSpPr>
        <p:spPr>
          <a:xfrm>
            <a:off x="8762839" y="3906337"/>
            <a:ext cx="214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/>
              <a:t>LinkedIntList</a:t>
            </a:r>
            <a:endParaRPr lang="en-US" sz="2800" u="sng" dirty="0"/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2D1F9070-B94E-414F-B173-F2A9FB78F57B}"/>
              </a:ext>
            </a:extLst>
          </p:cNvPr>
          <p:cNvCxnSpPr>
            <a:cxnSpLocks/>
            <a:endCxn id="16" idx="0"/>
          </p:cNvCxnSpPr>
          <p:nvPr/>
        </p:nvCxnSpPr>
        <p:spPr>
          <a:xfrm rot="16200000" flipH="1">
            <a:off x="9799514" y="4961201"/>
            <a:ext cx="767644" cy="620502"/>
          </a:xfrm>
          <a:prstGeom prst="curved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90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Revisiting the PCM (Modifying Links)</a:t>
            </a:r>
          </a:p>
          <a:p>
            <a:pPr>
              <a:spcAft>
                <a:spcPts val="1200"/>
              </a:spcAft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LinkedIntList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669274" y="144148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54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curr</a:t>
            </a:r>
            <a:r>
              <a:rPr lang="en-US" dirty="0"/>
              <a:t>?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LinkedIntList</a:t>
            </a:r>
            <a:r>
              <a:rPr lang="en-US" dirty="0"/>
              <a:t> (4)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8AF817-BCCB-424D-AEBB-36E77D578C59}"/>
              </a:ext>
            </a:extLst>
          </p:cNvPr>
          <p:cNvGrpSpPr/>
          <p:nvPr/>
        </p:nvGrpSpPr>
        <p:grpSpPr>
          <a:xfrm>
            <a:off x="10063480" y="5655274"/>
            <a:ext cx="1720426" cy="778932"/>
            <a:chOff x="10063480" y="5655274"/>
            <a:chExt cx="1720426" cy="77893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0A34EAF-107D-407B-8EDA-783DFB5EA659}"/>
                </a:ext>
              </a:extLst>
            </p:cNvPr>
            <p:cNvGrpSpPr/>
            <p:nvPr/>
          </p:nvGrpSpPr>
          <p:grpSpPr>
            <a:xfrm>
              <a:off x="10063480" y="5655274"/>
              <a:ext cx="1720426" cy="778932"/>
              <a:chOff x="1889760" y="4707467"/>
              <a:chExt cx="1720426" cy="778932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71AF1F7-7CA0-4325-8A55-9319ADA3BA2D}"/>
                  </a:ext>
                </a:extLst>
              </p:cNvPr>
              <p:cNvSpPr/>
              <p:nvPr/>
            </p:nvSpPr>
            <p:spPr>
              <a:xfrm>
                <a:off x="1889760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3A3D784-0F5C-4473-BE6B-0E22BE1BF58B}"/>
                  </a:ext>
                </a:extLst>
              </p:cNvPr>
              <p:cNvSpPr/>
              <p:nvPr/>
            </p:nvSpPr>
            <p:spPr>
              <a:xfrm>
                <a:off x="2749973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2400" dirty="0"/>
              </a:p>
            </p:txBody>
          </p:sp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C97B0E4-FC86-4EDB-A87D-598C4CB1DF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37664" y="5676459"/>
              <a:ext cx="832270" cy="74028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E6913F2-A564-4EB4-A382-51BBED86D803}"/>
              </a:ext>
            </a:extLst>
          </p:cNvPr>
          <p:cNvSpPr txBox="1">
            <a:spLocks/>
          </p:cNvSpPr>
          <p:nvPr/>
        </p:nvSpPr>
        <p:spPr>
          <a:xfrm>
            <a:off x="838199" y="1337547"/>
            <a:ext cx="10515600" cy="5063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public class </a:t>
            </a:r>
            <a:r>
              <a:rPr lang="en-US" sz="2000" dirty="0" err="1">
                <a:latin typeface="Consolas" panose="020B0609020204030204" pitchFamily="49" charset="0"/>
              </a:rPr>
              <a:t>LinkedIntList</a:t>
            </a:r>
            <a:r>
              <a:rPr lang="en-US" sz="2000" dirty="0">
                <a:latin typeface="Consolas" panose="020B0609020204030204" pitchFamily="49" charset="0"/>
              </a:rPr>
              <a:t>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private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public void printList()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while (front != null)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</a:t>
            </a:r>
            <a:r>
              <a:rPr lang="en-US" sz="2000" dirty="0" err="1">
                <a:latin typeface="Consolas" panose="020B0609020204030204" pitchFamily="49" charset="0"/>
              </a:rPr>
              <a:t>System.out.print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front.data</a:t>
            </a:r>
            <a:r>
              <a:rPr lang="en-US" sz="2000" dirty="0">
                <a:latin typeface="Consolas" panose="020B0609020204030204" pitchFamily="49" charset="0"/>
              </a:rPr>
              <a:t> + “ “);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front = </a:t>
            </a:r>
            <a:r>
              <a:rPr lang="en-US" sz="2000" dirty="0" err="1">
                <a:latin typeface="Consolas" panose="020B0609020204030204" pitchFamily="49" charset="0"/>
              </a:rPr>
              <a:t>front.next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AFDEB0-E629-4EE9-ADD8-8343CD000784}"/>
              </a:ext>
            </a:extLst>
          </p:cNvPr>
          <p:cNvSpPr/>
          <p:nvPr/>
        </p:nvSpPr>
        <p:spPr>
          <a:xfrm>
            <a:off x="9635957" y="4683799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E7A925-3694-43DC-81B3-AE41F68B94FA}"/>
              </a:ext>
            </a:extLst>
          </p:cNvPr>
          <p:cNvSpPr txBox="1"/>
          <p:nvPr/>
        </p:nvSpPr>
        <p:spPr>
          <a:xfrm>
            <a:off x="9511303" y="4362680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DA4C59-DB85-408B-87D6-56E247088B55}"/>
              </a:ext>
            </a:extLst>
          </p:cNvPr>
          <p:cNvSpPr txBox="1"/>
          <p:nvPr/>
        </p:nvSpPr>
        <p:spPr>
          <a:xfrm>
            <a:off x="8762839" y="3906337"/>
            <a:ext cx="214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/>
              <a:t>LinkedIntList</a:t>
            </a:r>
            <a:endParaRPr lang="en-US" sz="2800" u="sng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BC4DB76-22DC-466B-95D8-A19B77ED066A}"/>
              </a:ext>
            </a:extLst>
          </p:cNvPr>
          <p:cNvCxnSpPr>
            <a:cxnSpLocks/>
          </p:cNvCxnSpPr>
          <p:nvPr/>
        </p:nvCxnSpPr>
        <p:spPr>
          <a:xfrm flipH="1">
            <a:off x="9647345" y="4700617"/>
            <a:ext cx="369090" cy="34473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B4A536C-127E-4242-ABA9-18E547E64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812046"/>
            <a:ext cx="10515600" cy="7626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i="1" dirty="0"/>
              <a:t>Modifying </a:t>
            </a:r>
            <a:r>
              <a:rPr lang="en-US" sz="3600" b="1" i="1" dirty="0">
                <a:latin typeface="Consolas" panose="020B0609020204030204" pitchFamily="49" charset="0"/>
              </a:rPr>
              <a:t>front</a:t>
            </a:r>
            <a:r>
              <a:rPr lang="en-US" sz="3600" b="1" i="1" dirty="0"/>
              <a:t> now modifies the list!</a:t>
            </a:r>
          </a:p>
          <a:p>
            <a:pPr marL="457200" lvl="1" indent="0" algn="ctr">
              <a:buNone/>
            </a:pP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271257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A090-022C-2710-12F2-0AB1BBE14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Considering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LinkedIntList</a:t>
            </a:r>
            <a:r>
              <a:rPr lang="en-US" dirty="0"/>
              <a:t> </a:t>
            </a:r>
            <a:r>
              <a:rPr lang="en-US" dirty="0" err="1"/>
              <a:t>printList</a:t>
            </a:r>
            <a:r>
              <a:rPr lang="en-US" dirty="0"/>
              <a:t>()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D4A5A9F-3EDA-4E20-A9E5-52A3A2AFD856}"/>
              </a:ext>
            </a:extLst>
          </p:cNvPr>
          <p:cNvGrpSpPr/>
          <p:nvPr/>
        </p:nvGrpSpPr>
        <p:grpSpPr>
          <a:xfrm>
            <a:off x="1973533" y="3404864"/>
            <a:ext cx="1720426" cy="778932"/>
            <a:chOff x="1889760" y="4707467"/>
            <a:chExt cx="1720426" cy="77893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48F105D-A512-4ABD-9813-FB97D6FB9375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7B9554E-B5D1-4199-9691-44A95C333B22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92FD0A65-B9B5-4D09-9ACC-22707771E21D}"/>
              </a:ext>
            </a:extLst>
          </p:cNvPr>
          <p:cNvSpPr/>
          <p:nvPr/>
        </p:nvSpPr>
        <p:spPr>
          <a:xfrm>
            <a:off x="6466838" y="2433389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9E7519-335D-4AB6-8F57-7A5276F7E829}"/>
              </a:ext>
            </a:extLst>
          </p:cNvPr>
          <p:cNvSpPr txBox="1"/>
          <p:nvPr/>
        </p:nvSpPr>
        <p:spPr>
          <a:xfrm>
            <a:off x="6342184" y="2112270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E98FF2C-234C-415E-9C1C-717E6BA6CFEF}"/>
              </a:ext>
            </a:extLst>
          </p:cNvPr>
          <p:cNvGrpSpPr/>
          <p:nvPr/>
        </p:nvGrpSpPr>
        <p:grpSpPr>
          <a:xfrm>
            <a:off x="4459347" y="3404864"/>
            <a:ext cx="1720426" cy="778932"/>
            <a:chOff x="1889760" y="4707467"/>
            <a:chExt cx="1720426" cy="77893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6633217-CECC-452C-8468-3E57614767A3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93BAA4F-FE5C-4067-BF78-68287645997D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F72A46E-6F87-4A35-9E18-E95F1D26852E}"/>
              </a:ext>
            </a:extLst>
          </p:cNvPr>
          <p:cNvGrpSpPr/>
          <p:nvPr/>
        </p:nvGrpSpPr>
        <p:grpSpPr>
          <a:xfrm>
            <a:off x="6894361" y="3404864"/>
            <a:ext cx="1720426" cy="778932"/>
            <a:chOff x="1889760" y="4707467"/>
            <a:chExt cx="1720426" cy="77893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069CAB3-85BF-4F9C-9E60-94B2E4920280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BF3B57C-2757-43D9-BADA-B2FABF852A14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E07C5B3-2C63-4BB6-BCBC-093487A8E73C}"/>
              </a:ext>
            </a:extLst>
          </p:cNvPr>
          <p:cNvCxnSpPr>
            <a:endCxn id="28" idx="1"/>
          </p:cNvCxnSpPr>
          <p:nvPr/>
        </p:nvCxnSpPr>
        <p:spPr>
          <a:xfrm>
            <a:off x="3263852" y="379433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4B6FAD8-655E-4134-8FE6-F50B34421387}"/>
              </a:ext>
            </a:extLst>
          </p:cNvPr>
          <p:cNvCxnSpPr>
            <a:cxnSpLocks/>
          </p:cNvCxnSpPr>
          <p:nvPr/>
        </p:nvCxnSpPr>
        <p:spPr>
          <a:xfrm>
            <a:off x="5698866" y="379433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EBA5AAF-10A1-4516-BD16-A2E215C3D487}"/>
              </a:ext>
            </a:extLst>
          </p:cNvPr>
          <p:cNvCxnSpPr>
            <a:cxnSpLocks/>
          </p:cNvCxnSpPr>
          <p:nvPr/>
        </p:nvCxnSpPr>
        <p:spPr>
          <a:xfrm flipH="1">
            <a:off x="7768545" y="3426049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43AA10A-B1B4-41F8-8BAC-F9D4F3C70966}"/>
              </a:ext>
            </a:extLst>
          </p:cNvPr>
          <p:cNvSpPr txBox="1"/>
          <p:nvPr/>
        </p:nvSpPr>
        <p:spPr>
          <a:xfrm>
            <a:off x="5593720" y="1655927"/>
            <a:ext cx="214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/>
              <a:t>LinkedIntList</a:t>
            </a:r>
            <a:endParaRPr lang="en-US" sz="2800" u="sng" dirty="0"/>
          </a:p>
        </p:txBody>
      </p: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22AFA828-E40B-468D-A691-588B1E431D81}"/>
              </a:ext>
            </a:extLst>
          </p:cNvPr>
          <p:cNvCxnSpPr>
            <a:cxnSpLocks/>
            <a:endCxn id="21" idx="0"/>
          </p:cNvCxnSpPr>
          <p:nvPr/>
        </p:nvCxnSpPr>
        <p:spPr>
          <a:xfrm rot="10800000" flipV="1">
            <a:off x="2403641" y="2637220"/>
            <a:ext cx="4300325" cy="76764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94E59338-DD44-4583-82E1-E51D1991E09C}"/>
              </a:ext>
            </a:extLst>
          </p:cNvPr>
          <p:cNvSpPr/>
          <p:nvPr/>
        </p:nvSpPr>
        <p:spPr>
          <a:xfrm>
            <a:off x="4923320" y="5608237"/>
            <a:ext cx="396240" cy="37930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53515A5-8A3C-4DA5-ACB1-A2FEF4C62D97}"/>
              </a:ext>
            </a:extLst>
          </p:cNvPr>
          <p:cNvSpPr txBox="1"/>
          <p:nvPr/>
        </p:nvSpPr>
        <p:spPr>
          <a:xfrm>
            <a:off x="4798666" y="5287118"/>
            <a:ext cx="6501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C00000"/>
                </a:solidFill>
              </a:rPr>
              <a:t>curr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394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B6A4B-7120-785C-106C-ED6D6DEAC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remove(value) v1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BC4217C-5EB8-4806-B5F9-3738A9A9F6D3}"/>
              </a:ext>
            </a:extLst>
          </p:cNvPr>
          <p:cNvGrpSpPr/>
          <p:nvPr/>
        </p:nvGrpSpPr>
        <p:grpSpPr>
          <a:xfrm>
            <a:off x="1973533" y="3404864"/>
            <a:ext cx="1720426" cy="778932"/>
            <a:chOff x="1889760" y="4707467"/>
            <a:chExt cx="1720426" cy="77893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60E50DF-7228-4A61-82AA-191D2CBCC201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F0A3991-DC80-46BF-9454-5A9A30539188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247FEA5E-4ECF-46A2-9035-2485561646D3}"/>
              </a:ext>
            </a:extLst>
          </p:cNvPr>
          <p:cNvSpPr/>
          <p:nvPr/>
        </p:nvSpPr>
        <p:spPr>
          <a:xfrm>
            <a:off x="6466838" y="2433389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E3FAF9-0848-45C4-8BFB-02939AC99A62}"/>
              </a:ext>
            </a:extLst>
          </p:cNvPr>
          <p:cNvSpPr txBox="1"/>
          <p:nvPr/>
        </p:nvSpPr>
        <p:spPr>
          <a:xfrm>
            <a:off x="6342184" y="2112270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79FB97E-CE2C-4D3E-8792-B842CE046891}"/>
              </a:ext>
            </a:extLst>
          </p:cNvPr>
          <p:cNvGrpSpPr/>
          <p:nvPr/>
        </p:nvGrpSpPr>
        <p:grpSpPr>
          <a:xfrm>
            <a:off x="4459347" y="3404864"/>
            <a:ext cx="1720426" cy="778932"/>
            <a:chOff x="1889760" y="4707467"/>
            <a:chExt cx="1720426" cy="77893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319FCB0-5094-4999-987D-3F0641C015BB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1B2AB6-6011-40FD-8587-AB2522E67A06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42740A-69F0-4717-856F-4A8349B78D8C}"/>
              </a:ext>
            </a:extLst>
          </p:cNvPr>
          <p:cNvGrpSpPr/>
          <p:nvPr/>
        </p:nvGrpSpPr>
        <p:grpSpPr>
          <a:xfrm>
            <a:off x="6894361" y="3404864"/>
            <a:ext cx="1720426" cy="778932"/>
            <a:chOff x="1889760" y="4707467"/>
            <a:chExt cx="1720426" cy="7789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6E1D9C7-313F-40CC-9B7F-5136EAE41F09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EDBC486-FC3C-48C2-A03A-06C7997FC73C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A5B6D8C-3B45-4A03-A0CD-A7C5520FE3A2}"/>
              </a:ext>
            </a:extLst>
          </p:cNvPr>
          <p:cNvCxnSpPr>
            <a:endCxn id="10" idx="1"/>
          </p:cNvCxnSpPr>
          <p:nvPr/>
        </p:nvCxnSpPr>
        <p:spPr>
          <a:xfrm>
            <a:off x="3263852" y="379433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BF8B8EE-1BFA-40D5-9224-75146B16FA3E}"/>
              </a:ext>
            </a:extLst>
          </p:cNvPr>
          <p:cNvCxnSpPr>
            <a:cxnSpLocks/>
          </p:cNvCxnSpPr>
          <p:nvPr/>
        </p:nvCxnSpPr>
        <p:spPr>
          <a:xfrm>
            <a:off x="5698866" y="379433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28AA23-9416-446A-8853-AB821D2C3CCE}"/>
              </a:ext>
            </a:extLst>
          </p:cNvPr>
          <p:cNvCxnSpPr>
            <a:cxnSpLocks/>
          </p:cNvCxnSpPr>
          <p:nvPr/>
        </p:nvCxnSpPr>
        <p:spPr>
          <a:xfrm flipH="1">
            <a:off x="7768545" y="3426049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565707-F651-4EF1-8BA8-B092740EA670}"/>
              </a:ext>
            </a:extLst>
          </p:cNvPr>
          <p:cNvSpPr txBox="1"/>
          <p:nvPr/>
        </p:nvSpPr>
        <p:spPr>
          <a:xfrm>
            <a:off x="5593720" y="1655927"/>
            <a:ext cx="214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/>
              <a:t>LinkedIntList</a:t>
            </a:r>
            <a:endParaRPr lang="en-US" sz="2800" u="sng" dirty="0"/>
          </a:p>
        </p:txBody>
      </p: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CEBD761F-D49C-49F3-BAFA-0543536985D1}"/>
              </a:ext>
            </a:extLst>
          </p:cNvPr>
          <p:cNvCxnSpPr>
            <a:cxnSpLocks/>
            <a:endCxn id="5" idx="0"/>
          </p:cNvCxnSpPr>
          <p:nvPr/>
        </p:nvCxnSpPr>
        <p:spPr>
          <a:xfrm rot="10800000" flipV="1">
            <a:off x="2403641" y="2637220"/>
            <a:ext cx="4300325" cy="76764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1DA4710-5C0A-4CF1-B85B-04488C901D35}"/>
              </a:ext>
            </a:extLst>
          </p:cNvPr>
          <p:cNvSpPr/>
          <p:nvPr/>
        </p:nvSpPr>
        <p:spPr>
          <a:xfrm>
            <a:off x="4923320" y="5608237"/>
            <a:ext cx="396240" cy="37930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51E921-6373-47B9-BE43-F47DA29708D4}"/>
              </a:ext>
            </a:extLst>
          </p:cNvPr>
          <p:cNvSpPr txBox="1"/>
          <p:nvPr/>
        </p:nvSpPr>
        <p:spPr>
          <a:xfrm>
            <a:off x="4798666" y="5287118"/>
            <a:ext cx="6501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C00000"/>
                </a:solidFill>
              </a:rPr>
              <a:t>curr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EAD87D-8A3F-4A50-826F-EC096F2E07F2}"/>
              </a:ext>
            </a:extLst>
          </p:cNvPr>
          <p:cNvSpPr txBox="1"/>
          <p:nvPr/>
        </p:nvSpPr>
        <p:spPr>
          <a:xfrm>
            <a:off x="6802849" y="5419325"/>
            <a:ext cx="5155533" cy="1015663"/>
          </a:xfrm>
          <a:custGeom>
            <a:avLst/>
            <a:gdLst>
              <a:gd name="connsiteX0" fmla="*/ 0 w 5155533"/>
              <a:gd name="connsiteY0" fmla="*/ 0 h 1015663"/>
              <a:gd name="connsiteX1" fmla="*/ 695997 w 5155533"/>
              <a:gd name="connsiteY1" fmla="*/ 0 h 1015663"/>
              <a:gd name="connsiteX2" fmla="*/ 1391994 w 5155533"/>
              <a:gd name="connsiteY2" fmla="*/ 0 h 1015663"/>
              <a:gd name="connsiteX3" fmla="*/ 1881770 w 5155533"/>
              <a:gd name="connsiteY3" fmla="*/ 0 h 1015663"/>
              <a:gd name="connsiteX4" fmla="*/ 2629322 w 5155533"/>
              <a:gd name="connsiteY4" fmla="*/ 0 h 1015663"/>
              <a:gd name="connsiteX5" fmla="*/ 3325319 w 5155533"/>
              <a:gd name="connsiteY5" fmla="*/ 0 h 1015663"/>
              <a:gd name="connsiteX6" fmla="*/ 3866650 w 5155533"/>
              <a:gd name="connsiteY6" fmla="*/ 0 h 1015663"/>
              <a:gd name="connsiteX7" fmla="*/ 4459536 w 5155533"/>
              <a:gd name="connsiteY7" fmla="*/ 0 h 1015663"/>
              <a:gd name="connsiteX8" fmla="*/ 5155533 w 5155533"/>
              <a:gd name="connsiteY8" fmla="*/ 0 h 1015663"/>
              <a:gd name="connsiteX9" fmla="*/ 5155533 w 5155533"/>
              <a:gd name="connsiteY9" fmla="*/ 507832 h 1015663"/>
              <a:gd name="connsiteX10" fmla="*/ 5155533 w 5155533"/>
              <a:gd name="connsiteY10" fmla="*/ 1015663 h 1015663"/>
              <a:gd name="connsiteX11" fmla="*/ 4665757 w 5155533"/>
              <a:gd name="connsiteY11" fmla="*/ 1015663 h 1015663"/>
              <a:gd name="connsiteX12" fmla="*/ 3918205 w 5155533"/>
              <a:gd name="connsiteY12" fmla="*/ 1015663 h 1015663"/>
              <a:gd name="connsiteX13" fmla="*/ 3428429 w 5155533"/>
              <a:gd name="connsiteY13" fmla="*/ 1015663 h 1015663"/>
              <a:gd name="connsiteX14" fmla="*/ 2783988 w 5155533"/>
              <a:gd name="connsiteY14" fmla="*/ 1015663 h 1015663"/>
              <a:gd name="connsiteX15" fmla="*/ 2294212 w 5155533"/>
              <a:gd name="connsiteY15" fmla="*/ 1015663 h 1015663"/>
              <a:gd name="connsiteX16" fmla="*/ 1752881 w 5155533"/>
              <a:gd name="connsiteY16" fmla="*/ 1015663 h 1015663"/>
              <a:gd name="connsiteX17" fmla="*/ 1005329 w 5155533"/>
              <a:gd name="connsiteY17" fmla="*/ 1015663 h 1015663"/>
              <a:gd name="connsiteX18" fmla="*/ 0 w 5155533"/>
              <a:gd name="connsiteY18" fmla="*/ 1015663 h 1015663"/>
              <a:gd name="connsiteX19" fmla="*/ 0 w 5155533"/>
              <a:gd name="connsiteY19" fmla="*/ 487518 h 1015663"/>
              <a:gd name="connsiteX20" fmla="*/ 0 w 5155533"/>
              <a:gd name="connsiteY20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55533" h="1015663" extrusionOk="0">
                <a:moveTo>
                  <a:pt x="0" y="0"/>
                </a:moveTo>
                <a:cubicBezTo>
                  <a:pt x="329330" y="8997"/>
                  <a:pt x="378777" y="32954"/>
                  <a:pt x="695997" y="0"/>
                </a:cubicBezTo>
                <a:cubicBezTo>
                  <a:pt x="1013217" y="-32954"/>
                  <a:pt x="1097612" y="-22683"/>
                  <a:pt x="1391994" y="0"/>
                </a:cubicBezTo>
                <a:cubicBezTo>
                  <a:pt x="1686376" y="22683"/>
                  <a:pt x="1653361" y="-23037"/>
                  <a:pt x="1881770" y="0"/>
                </a:cubicBezTo>
                <a:cubicBezTo>
                  <a:pt x="2110179" y="23037"/>
                  <a:pt x="2399631" y="35135"/>
                  <a:pt x="2629322" y="0"/>
                </a:cubicBezTo>
                <a:cubicBezTo>
                  <a:pt x="2859013" y="-35135"/>
                  <a:pt x="3111625" y="-8341"/>
                  <a:pt x="3325319" y="0"/>
                </a:cubicBezTo>
                <a:cubicBezTo>
                  <a:pt x="3539013" y="8341"/>
                  <a:pt x="3599845" y="17549"/>
                  <a:pt x="3866650" y="0"/>
                </a:cubicBezTo>
                <a:cubicBezTo>
                  <a:pt x="4133455" y="-17549"/>
                  <a:pt x="4166538" y="-24283"/>
                  <a:pt x="4459536" y="0"/>
                </a:cubicBezTo>
                <a:cubicBezTo>
                  <a:pt x="4752534" y="24283"/>
                  <a:pt x="4814481" y="23170"/>
                  <a:pt x="5155533" y="0"/>
                </a:cubicBezTo>
                <a:cubicBezTo>
                  <a:pt x="5140377" y="107806"/>
                  <a:pt x="5172455" y="284393"/>
                  <a:pt x="5155533" y="507832"/>
                </a:cubicBezTo>
                <a:cubicBezTo>
                  <a:pt x="5138611" y="731271"/>
                  <a:pt x="5140072" y="791546"/>
                  <a:pt x="5155533" y="1015663"/>
                </a:cubicBezTo>
                <a:cubicBezTo>
                  <a:pt x="4966058" y="993562"/>
                  <a:pt x="4903185" y="1009119"/>
                  <a:pt x="4665757" y="1015663"/>
                </a:cubicBezTo>
                <a:cubicBezTo>
                  <a:pt x="4428329" y="1022207"/>
                  <a:pt x="4082206" y="1011262"/>
                  <a:pt x="3918205" y="1015663"/>
                </a:cubicBezTo>
                <a:cubicBezTo>
                  <a:pt x="3754204" y="1020064"/>
                  <a:pt x="3649009" y="1008088"/>
                  <a:pt x="3428429" y="1015663"/>
                </a:cubicBezTo>
                <a:cubicBezTo>
                  <a:pt x="3207849" y="1023238"/>
                  <a:pt x="2935147" y="1032381"/>
                  <a:pt x="2783988" y="1015663"/>
                </a:cubicBezTo>
                <a:cubicBezTo>
                  <a:pt x="2632829" y="998945"/>
                  <a:pt x="2446317" y="1029976"/>
                  <a:pt x="2294212" y="1015663"/>
                </a:cubicBezTo>
                <a:cubicBezTo>
                  <a:pt x="2142107" y="1001350"/>
                  <a:pt x="2022065" y="1008051"/>
                  <a:pt x="1752881" y="1015663"/>
                </a:cubicBezTo>
                <a:cubicBezTo>
                  <a:pt x="1483697" y="1023275"/>
                  <a:pt x="1236612" y="1032235"/>
                  <a:pt x="1005329" y="1015663"/>
                </a:cubicBezTo>
                <a:cubicBezTo>
                  <a:pt x="774046" y="999091"/>
                  <a:pt x="322853" y="1015600"/>
                  <a:pt x="0" y="1015663"/>
                </a:cubicBezTo>
                <a:cubicBezTo>
                  <a:pt x="-6211" y="843230"/>
                  <a:pt x="22038" y="709041"/>
                  <a:pt x="0" y="487518"/>
                </a:cubicBezTo>
                <a:cubicBezTo>
                  <a:pt x="-22038" y="265995"/>
                  <a:pt x="-22047" y="107959"/>
                  <a:pt x="0" y="0"/>
                </a:cubicBezTo>
                <a:close/>
              </a:path>
            </a:pathLst>
          </a:custGeom>
          <a:noFill/>
          <a:ln w="127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10033365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if (</a:t>
            </a:r>
            <a:r>
              <a:rPr lang="en-US" sz="2000" dirty="0" err="1">
                <a:latin typeface="Consolas" panose="020B0609020204030204" pitchFamily="49" charset="0"/>
              </a:rPr>
              <a:t>curr.data</a:t>
            </a:r>
            <a:r>
              <a:rPr lang="en-US" sz="2000" dirty="0">
                <a:latin typeface="Consolas" panose="020B0609020204030204" pitchFamily="49" charset="0"/>
              </a:rPr>
              <a:t> == value)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// remove </a:t>
            </a:r>
            <a:r>
              <a:rPr lang="en-US" sz="2000" dirty="0" err="1">
                <a:latin typeface="Consolas" panose="020B0609020204030204" pitchFamily="49" charset="0"/>
              </a:rPr>
              <a:t>curr</a:t>
            </a:r>
            <a:r>
              <a:rPr lang="en-US" sz="2000" dirty="0">
                <a:latin typeface="Consolas" panose="020B0609020204030204" pitchFamily="49" charset="0"/>
              </a:rPr>
              <a:t> from the list...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27208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B6A4B-7120-785C-106C-ED6D6DEAC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remove(value) v2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BC4217C-5EB8-4806-B5F9-3738A9A9F6D3}"/>
              </a:ext>
            </a:extLst>
          </p:cNvPr>
          <p:cNvGrpSpPr/>
          <p:nvPr/>
        </p:nvGrpSpPr>
        <p:grpSpPr>
          <a:xfrm>
            <a:off x="1973533" y="3404864"/>
            <a:ext cx="1720426" cy="778932"/>
            <a:chOff x="1889760" y="4707467"/>
            <a:chExt cx="1720426" cy="77893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60E50DF-7228-4A61-82AA-191D2CBCC201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F0A3991-DC80-46BF-9454-5A9A30539188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247FEA5E-4ECF-46A2-9035-2485561646D3}"/>
              </a:ext>
            </a:extLst>
          </p:cNvPr>
          <p:cNvSpPr/>
          <p:nvPr/>
        </p:nvSpPr>
        <p:spPr>
          <a:xfrm>
            <a:off x="6466838" y="2433389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E3FAF9-0848-45C4-8BFB-02939AC99A62}"/>
              </a:ext>
            </a:extLst>
          </p:cNvPr>
          <p:cNvSpPr txBox="1"/>
          <p:nvPr/>
        </p:nvSpPr>
        <p:spPr>
          <a:xfrm>
            <a:off x="6342184" y="2112270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79FB97E-CE2C-4D3E-8792-B842CE046891}"/>
              </a:ext>
            </a:extLst>
          </p:cNvPr>
          <p:cNvGrpSpPr/>
          <p:nvPr/>
        </p:nvGrpSpPr>
        <p:grpSpPr>
          <a:xfrm>
            <a:off x="4459347" y="3404864"/>
            <a:ext cx="1720426" cy="778932"/>
            <a:chOff x="1889760" y="4707467"/>
            <a:chExt cx="1720426" cy="77893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319FCB0-5094-4999-987D-3F0641C015BB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1B2AB6-6011-40FD-8587-AB2522E67A06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42740A-69F0-4717-856F-4A8349B78D8C}"/>
              </a:ext>
            </a:extLst>
          </p:cNvPr>
          <p:cNvGrpSpPr/>
          <p:nvPr/>
        </p:nvGrpSpPr>
        <p:grpSpPr>
          <a:xfrm>
            <a:off x="6894361" y="3404864"/>
            <a:ext cx="1720426" cy="778932"/>
            <a:chOff x="1889760" y="4707467"/>
            <a:chExt cx="1720426" cy="7789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6E1D9C7-313F-40CC-9B7F-5136EAE41F09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EDBC486-FC3C-48C2-A03A-06C7997FC73C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A5B6D8C-3B45-4A03-A0CD-A7C5520FE3A2}"/>
              </a:ext>
            </a:extLst>
          </p:cNvPr>
          <p:cNvCxnSpPr>
            <a:endCxn id="10" idx="1"/>
          </p:cNvCxnSpPr>
          <p:nvPr/>
        </p:nvCxnSpPr>
        <p:spPr>
          <a:xfrm>
            <a:off x="3263852" y="379433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BF8B8EE-1BFA-40D5-9224-75146B16FA3E}"/>
              </a:ext>
            </a:extLst>
          </p:cNvPr>
          <p:cNvCxnSpPr>
            <a:cxnSpLocks/>
          </p:cNvCxnSpPr>
          <p:nvPr/>
        </p:nvCxnSpPr>
        <p:spPr>
          <a:xfrm>
            <a:off x="5698866" y="379433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28AA23-9416-446A-8853-AB821D2C3CCE}"/>
              </a:ext>
            </a:extLst>
          </p:cNvPr>
          <p:cNvCxnSpPr>
            <a:cxnSpLocks/>
          </p:cNvCxnSpPr>
          <p:nvPr/>
        </p:nvCxnSpPr>
        <p:spPr>
          <a:xfrm flipH="1">
            <a:off x="7768545" y="3426049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565707-F651-4EF1-8BA8-B092740EA670}"/>
              </a:ext>
            </a:extLst>
          </p:cNvPr>
          <p:cNvSpPr txBox="1"/>
          <p:nvPr/>
        </p:nvSpPr>
        <p:spPr>
          <a:xfrm>
            <a:off x="5593720" y="1655927"/>
            <a:ext cx="214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/>
              <a:t>LinkedIntList</a:t>
            </a:r>
            <a:endParaRPr lang="en-US" sz="2800" u="sng" dirty="0"/>
          </a:p>
        </p:txBody>
      </p: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CEBD761F-D49C-49F3-BAFA-0543536985D1}"/>
              </a:ext>
            </a:extLst>
          </p:cNvPr>
          <p:cNvCxnSpPr>
            <a:cxnSpLocks/>
            <a:endCxn id="5" idx="0"/>
          </p:cNvCxnSpPr>
          <p:nvPr/>
        </p:nvCxnSpPr>
        <p:spPr>
          <a:xfrm rot="10800000" flipV="1">
            <a:off x="2403641" y="2637220"/>
            <a:ext cx="4300325" cy="76764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1DA4710-5C0A-4CF1-B85B-04488C901D35}"/>
              </a:ext>
            </a:extLst>
          </p:cNvPr>
          <p:cNvSpPr/>
          <p:nvPr/>
        </p:nvSpPr>
        <p:spPr>
          <a:xfrm>
            <a:off x="4923320" y="5608237"/>
            <a:ext cx="396240" cy="37930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51E921-6373-47B9-BE43-F47DA29708D4}"/>
              </a:ext>
            </a:extLst>
          </p:cNvPr>
          <p:cNvSpPr txBox="1"/>
          <p:nvPr/>
        </p:nvSpPr>
        <p:spPr>
          <a:xfrm>
            <a:off x="4798666" y="5287118"/>
            <a:ext cx="6501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curr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EAD87D-8A3F-4A50-826F-EC096F2E07F2}"/>
              </a:ext>
            </a:extLst>
          </p:cNvPr>
          <p:cNvSpPr txBox="1"/>
          <p:nvPr/>
        </p:nvSpPr>
        <p:spPr>
          <a:xfrm>
            <a:off x="6802849" y="5419325"/>
            <a:ext cx="5155533" cy="1015663"/>
          </a:xfrm>
          <a:custGeom>
            <a:avLst/>
            <a:gdLst>
              <a:gd name="connsiteX0" fmla="*/ 0 w 5155533"/>
              <a:gd name="connsiteY0" fmla="*/ 0 h 1015663"/>
              <a:gd name="connsiteX1" fmla="*/ 695997 w 5155533"/>
              <a:gd name="connsiteY1" fmla="*/ 0 h 1015663"/>
              <a:gd name="connsiteX2" fmla="*/ 1391994 w 5155533"/>
              <a:gd name="connsiteY2" fmla="*/ 0 h 1015663"/>
              <a:gd name="connsiteX3" fmla="*/ 1881770 w 5155533"/>
              <a:gd name="connsiteY3" fmla="*/ 0 h 1015663"/>
              <a:gd name="connsiteX4" fmla="*/ 2629322 w 5155533"/>
              <a:gd name="connsiteY4" fmla="*/ 0 h 1015663"/>
              <a:gd name="connsiteX5" fmla="*/ 3325319 w 5155533"/>
              <a:gd name="connsiteY5" fmla="*/ 0 h 1015663"/>
              <a:gd name="connsiteX6" fmla="*/ 3866650 w 5155533"/>
              <a:gd name="connsiteY6" fmla="*/ 0 h 1015663"/>
              <a:gd name="connsiteX7" fmla="*/ 4459536 w 5155533"/>
              <a:gd name="connsiteY7" fmla="*/ 0 h 1015663"/>
              <a:gd name="connsiteX8" fmla="*/ 5155533 w 5155533"/>
              <a:gd name="connsiteY8" fmla="*/ 0 h 1015663"/>
              <a:gd name="connsiteX9" fmla="*/ 5155533 w 5155533"/>
              <a:gd name="connsiteY9" fmla="*/ 507832 h 1015663"/>
              <a:gd name="connsiteX10" fmla="*/ 5155533 w 5155533"/>
              <a:gd name="connsiteY10" fmla="*/ 1015663 h 1015663"/>
              <a:gd name="connsiteX11" fmla="*/ 4665757 w 5155533"/>
              <a:gd name="connsiteY11" fmla="*/ 1015663 h 1015663"/>
              <a:gd name="connsiteX12" fmla="*/ 3918205 w 5155533"/>
              <a:gd name="connsiteY12" fmla="*/ 1015663 h 1015663"/>
              <a:gd name="connsiteX13" fmla="*/ 3428429 w 5155533"/>
              <a:gd name="connsiteY13" fmla="*/ 1015663 h 1015663"/>
              <a:gd name="connsiteX14" fmla="*/ 2783988 w 5155533"/>
              <a:gd name="connsiteY14" fmla="*/ 1015663 h 1015663"/>
              <a:gd name="connsiteX15" fmla="*/ 2294212 w 5155533"/>
              <a:gd name="connsiteY15" fmla="*/ 1015663 h 1015663"/>
              <a:gd name="connsiteX16" fmla="*/ 1752881 w 5155533"/>
              <a:gd name="connsiteY16" fmla="*/ 1015663 h 1015663"/>
              <a:gd name="connsiteX17" fmla="*/ 1005329 w 5155533"/>
              <a:gd name="connsiteY17" fmla="*/ 1015663 h 1015663"/>
              <a:gd name="connsiteX18" fmla="*/ 0 w 5155533"/>
              <a:gd name="connsiteY18" fmla="*/ 1015663 h 1015663"/>
              <a:gd name="connsiteX19" fmla="*/ 0 w 5155533"/>
              <a:gd name="connsiteY19" fmla="*/ 487518 h 1015663"/>
              <a:gd name="connsiteX20" fmla="*/ 0 w 5155533"/>
              <a:gd name="connsiteY20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55533" h="1015663" extrusionOk="0">
                <a:moveTo>
                  <a:pt x="0" y="0"/>
                </a:moveTo>
                <a:cubicBezTo>
                  <a:pt x="329330" y="8997"/>
                  <a:pt x="378777" y="32954"/>
                  <a:pt x="695997" y="0"/>
                </a:cubicBezTo>
                <a:cubicBezTo>
                  <a:pt x="1013217" y="-32954"/>
                  <a:pt x="1097612" y="-22683"/>
                  <a:pt x="1391994" y="0"/>
                </a:cubicBezTo>
                <a:cubicBezTo>
                  <a:pt x="1686376" y="22683"/>
                  <a:pt x="1653361" y="-23037"/>
                  <a:pt x="1881770" y="0"/>
                </a:cubicBezTo>
                <a:cubicBezTo>
                  <a:pt x="2110179" y="23037"/>
                  <a:pt x="2399631" y="35135"/>
                  <a:pt x="2629322" y="0"/>
                </a:cubicBezTo>
                <a:cubicBezTo>
                  <a:pt x="2859013" y="-35135"/>
                  <a:pt x="3111625" y="-8341"/>
                  <a:pt x="3325319" y="0"/>
                </a:cubicBezTo>
                <a:cubicBezTo>
                  <a:pt x="3539013" y="8341"/>
                  <a:pt x="3599845" y="17549"/>
                  <a:pt x="3866650" y="0"/>
                </a:cubicBezTo>
                <a:cubicBezTo>
                  <a:pt x="4133455" y="-17549"/>
                  <a:pt x="4166538" y="-24283"/>
                  <a:pt x="4459536" y="0"/>
                </a:cubicBezTo>
                <a:cubicBezTo>
                  <a:pt x="4752534" y="24283"/>
                  <a:pt x="4814481" y="23170"/>
                  <a:pt x="5155533" y="0"/>
                </a:cubicBezTo>
                <a:cubicBezTo>
                  <a:pt x="5140377" y="107806"/>
                  <a:pt x="5172455" y="284393"/>
                  <a:pt x="5155533" y="507832"/>
                </a:cubicBezTo>
                <a:cubicBezTo>
                  <a:pt x="5138611" y="731271"/>
                  <a:pt x="5140072" y="791546"/>
                  <a:pt x="5155533" y="1015663"/>
                </a:cubicBezTo>
                <a:cubicBezTo>
                  <a:pt x="4966058" y="993562"/>
                  <a:pt x="4903185" y="1009119"/>
                  <a:pt x="4665757" y="1015663"/>
                </a:cubicBezTo>
                <a:cubicBezTo>
                  <a:pt x="4428329" y="1022207"/>
                  <a:pt x="4082206" y="1011262"/>
                  <a:pt x="3918205" y="1015663"/>
                </a:cubicBezTo>
                <a:cubicBezTo>
                  <a:pt x="3754204" y="1020064"/>
                  <a:pt x="3649009" y="1008088"/>
                  <a:pt x="3428429" y="1015663"/>
                </a:cubicBezTo>
                <a:cubicBezTo>
                  <a:pt x="3207849" y="1023238"/>
                  <a:pt x="2935147" y="1032381"/>
                  <a:pt x="2783988" y="1015663"/>
                </a:cubicBezTo>
                <a:cubicBezTo>
                  <a:pt x="2632829" y="998945"/>
                  <a:pt x="2446317" y="1029976"/>
                  <a:pt x="2294212" y="1015663"/>
                </a:cubicBezTo>
                <a:cubicBezTo>
                  <a:pt x="2142107" y="1001350"/>
                  <a:pt x="2022065" y="1008051"/>
                  <a:pt x="1752881" y="1015663"/>
                </a:cubicBezTo>
                <a:cubicBezTo>
                  <a:pt x="1483697" y="1023275"/>
                  <a:pt x="1236612" y="1032235"/>
                  <a:pt x="1005329" y="1015663"/>
                </a:cubicBezTo>
                <a:cubicBezTo>
                  <a:pt x="774046" y="999091"/>
                  <a:pt x="322853" y="1015600"/>
                  <a:pt x="0" y="1015663"/>
                </a:cubicBezTo>
                <a:cubicBezTo>
                  <a:pt x="-6211" y="843230"/>
                  <a:pt x="22038" y="709041"/>
                  <a:pt x="0" y="487518"/>
                </a:cubicBezTo>
                <a:cubicBezTo>
                  <a:pt x="-22038" y="265995"/>
                  <a:pt x="-22047" y="107959"/>
                  <a:pt x="0" y="0"/>
                </a:cubicBezTo>
                <a:close/>
              </a:path>
            </a:pathLst>
          </a:custGeom>
          <a:noFill/>
          <a:ln w="127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10033365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if (</a:t>
            </a:r>
            <a:r>
              <a:rPr lang="en-US" sz="2000" dirty="0" err="1">
                <a:latin typeface="Consolas" panose="020B0609020204030204" pitchFamily="49" charset="0"/>
              </a:rPr>
              <a:t>curr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.next</a:t>
            </a:r>
            <a:r>
              <a:rPr lang="en-US" sz="2000" dirty="0" err="1">
                <a:latin typeface="Consolas" panose="020B0609020204030204" pitchFamily="49" charset="0"/>
              </a:rPr>
              <a:t>.data</a:t>
            </a:r>
            <a:r>
              <a:rPr lang="en-US" sz="2000" dirty="0">
                <a:latin typeface="Consolas" panose="020B0609020204030204" pitchFamily="49" charset="0"/>
              </a:rPr>
              <a:t> == value)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// remove </a:t>
            </a:r>
            <a:r>
              <a:rPr lang="en-US" sz="2000" dirty="0" err="1">
                <a:latin typeface="Consolas" panose="020B0609020204030204" pitchFamily="49" charset="0"/>
              </a:rPr>
              <a:t>curr</a:t>
            </a:r>
            <a:r>
              <a:rPr lang="en-US" sz="2000" dirty="0">
                <a:latin typeface="Consolas" panose="020B0609020204030204" pitchFamily="49" charset="0"/>
              </a:rPr>
              <a:t> from the list...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3438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</a:t>
            </a:r>
            <a:r>
              <a:rPr lang="en-US" dirty="0" err="1"/>
              <a:t>LinkedLists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5029834"/>
          </a:xfrm>
        </p:spPr>
        <p:txBody>
          <a:bodyPr>
            <a:normAutofit/>
          </a:bodyPr>
          <a:lstStyle/>
          <a:p>
            <a:r>
              <a:rPr lang="en-US" dirty="0"/>
              <a:t>Remember: using a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 variable to iterate over nodes</a:t>
            </a:r>
          </a:p>
          <a:p>
            <a:endParaRPr lang="en-US" dirty="0"/>
          </a:p>
          <a:p>
            <a:r>
              <a:rPr lang="en-US" dirty="0"/>
              <a:t>Does changing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 actually update our chain?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What will? Changing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u="sng" dirty="0" err="1">
                <a:latin typeface="Consolas" panose="020B0609020204030204" pitchFamily="49" charset="0"/>
              </a:rPr>
              <a:t>.next</a:t>
            </a:r>
            <a:r>
              <a:rPr lang="en-US" dirty="0">
                <a:latin typeface="Consolas" panose="020B0609020204030204" pitchFamily="49" charset="0"/>
              </a:rPr>
              <a:t>,</a:t>
            </a:r>
            <a:r>
              <a:rPr lang="en-US" dirty="0"/>
              <a:t> changing </a:t>
            </a:r>
            <a:r>
              <a:rPr lang="en-US" u="sng" dirty="0">
                <a:latin typeface="Consolas" panose="020B0609020204030204" pitchFamily="49" charset="0"/>
              </a:rPr>
              <a:t>front</a:t>
            </a:r>
          </a:p>
          <a:p>
            <a:pPr lvl="1"/>
            <a:r>
              <a:rPr lang="en-US" dirty="0"/>
              <a:t>Need to </a:t>
            </a:r>
            <a:r>
              <a:rPr lang="en-US" b="1" dirty="0"/>
              <a:t>stop one early</a:t>
            </a:r>
            <a:r>
              <a:rPr lang="en-US" dirty="0"/>
              <a:t> to make changes</a:t>
            </a:r>
            <a:endParaRPr lang="en-US" u="sng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1200" u="sng" dirty="0">
              <a:latin typeface="Consolas" panose="020B0609020204030204" pitchFamily="49" charset="0"/>
            </a:endParaRPr>
          </a:p>
          <a:p>
            <a:r>
              <a:rPr lang="en-US" dirty="0"/>
              <a:t>Often a number of (edge) cases to watch out for:</a:t>
            </a:r>
          </a:p>
          <a:p>
            <a:pPr lvl="1"/>
            <a:r>
              <a:rPr lang="en-US" dirty="0"/>
              <a:t>M(</a:t>
            </a:r>
            <a:r>
              <a:rPr lang="en-US" dirty="0" err="1"/>
              <a:t>iddle</a:t>
            </a:r>
            <a:r>
              <a:rPr lang="en-US" dirty="0"/>
              <a:t>) – Modifying node in the middle of the list (general)</a:t>
            </a:r>
          </a:p>
          <a:p>
            <a:pPr lvl="1"/>
            <a:r>
              <a:rPr lang="en-US" dirty="0"/>
              <a:t>F(</a:t>
            </a:r>
            <a:r>
              <a:rPr lang="en-US" dirty="0" err="1"/>
              <a:t>ront</a:t>
            </a:r>
            <a:r>
              <a:rPr lang="en-US" dirty="0"/>
              <a:t>) – Modifying the first node</a:t>
            </a:r>
          </a:p>
          <a:p>
            <a:pPr lvl="1"/>
            <a:r>
              <a:rPr lang="en-US" dirty="0"/>
              <a:t>E(</a:t>
            </a:r>
            <a:r>
              <a:rPr lang="en-US" dirty="0" err="1"/>
              <a:t>mpty</a:t>
            </a:r>
            <a:r>
              <a:rPr lang="en-US" dirty="0"/>
              <a:t>) – What if the list is empty?</a:t>
            </a:r>
          </a:p>
          <a:p>
            <a:pPr lvl="1"/>
            <a:r>
              <a:rPr lang="en-US" dirty="0"/>
              <a:t>E(</a:t>
            </a:r>
            <a:r>
              <a:rPr lang="en-US" dirty="0" err="1"/>
              <a:t>nd</a:t>
            </a:r>
            <a:r>
              <a:rPr lang="en-US" dirty="0"/>
              <a:t>) – Rare, do we need to do something with the end of the list?</a:t>
            </a:r>
          </a:p>
        </p:txBody>
      </p:sp>
    </p:spTree>
    <p:extLst>
      <p:ext uri="{BB962C8B-B14F-4D97-AF65-F5344CB8AC3E}">
        <p14:creationId xmlns:p14="http://schemas.microsoft.com/office/powerpoint/2010/main" val="658586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DF6D-D585-4D00-AEEE-A7BCCB0F5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3"/>
            <a:ext cx="10515600" cy="5359036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Great job on Quiz 0!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Expect grades before Quiz 1, but we need to wrap up makeup quizzes first 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R0 and P0 feedback will be released today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Creative Project 1 due tonight at 11:59pm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Submit </a:t>
            </a:r>
            <a:r>
              <a:rPr lang="en-US" i="1" dirty="0">
                <a:solidFill>
                  <a:schemeClr val="tx1"/>
                </a:solidFill>
              </a:rPr>
              <a:t>something</a:t>
            </a:r>
            <a:r>
              <a:rPr lang="en-US" dirty="0">
                <a:solidFill>
                  <a:schemeClr val="tx1"/>
                </a:solidFill>
              </a:rPr>
              <a:t> so we can provide some feedback!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Programming Project 1 releases tomorrow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One of the trickier assignments in the course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2 weeks to complete this one! Feel free to take a breather if necessary but get started sooner than later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Brett's office hours scheduled! 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See </a:t>
            </a:r>
            <a:r>
              <a:rPr lang="en-US" dirty="0">
                <a:hlinkClick r:id="rId2"/>
              </a:rPr>
              <a:t>Staff page</a:t>
            </a:r>
            <a:r>
              <a:rPr lang="en-US" dirty="0"/>
              <a:t> for date/time</a:t>
            </a:r>
          </a:p>
        </p:txBody>
      </p:sp>
    </p:spTree>
    <p:extLst>
      <p:ext uri="{BB962C8B-B14F-4D97-AF65-F5344CB8AC3E}">
        <p14:creationId xmlns:p14="http://schemas.microsoft.com/office/powerpoint/2010/main" val="3511818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Revisiting the PCM (Modifying Links)</a:t>
            </a:r>
          </a:p>
          <a:p>
            <a:pPr>
              <a:spcAft>
                <a:spcPts val="1200"/>
              </a:spcAft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LinkedIntList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6751952" y="212044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45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A090-022C-2710-12F2-0AB1BBE14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Revisiting </a:t>
            </a:r>
            <a:r>
              <a:rPr lang="en-US" dirty="0" err="1"/>
              <a:t>insertAfterLast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99ECC13-76C3-4169-9F33-2459F0D97C02}"/>
              </a:ext>
            </a:extLst>
          </p:cNvPr>
          <p:cNvGrpSpPr/>
          <p:nvPr/>
        </p:nvGrpSpPr>
        <p:grpSpPr>
          <a:xfrm>
            <a:off x="2303236" y="3039534"/>
            <a:ext cx="1720426" cy="778932"/>
            <a:chOff x="1889760" y="4707467"/>
            <a:chExt cx="1720426" cy="77893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03ECDFA-849F-4AEE-BB51-EE85C0DD21BA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DF7C8DE-2954-4152-93DF-7C938175F00F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4160CCA-F0F2-4D77-9EF8-057F8438C734}"/>
              </a:ext>
            </a:extLst>
          </p:cNvPr>
          <p:cNvGrpSpPr/>
          <p:nvPr/>
        </p:nvGrpSpPr>
        <p:grpSpPr>
          <a:xfrm>
            <a:off x="5049569" y="3039534"/>
            <a:ext cx="1720426" cy="778932"/>
            <a:chOff x="1889760" y="4707467"/>
            <a:chExt cx="1720426" cy="77893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56C2836-0BA4-43B4-8CC2-87572FC8E5D3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A45A5F1-5677-445C-8FE0-B263ABAA82CA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49FA59-9555-49BE-8640-294C87CAF634}"/>
              </a:ext>
            </a:extLst>
          </p:cNvPr>
          <p:cNvGrpSpPr/>
          <p:nvPr/>
        </p:nvGrpSpPr>
        <p:grpSpPr>
          <a:xfrm>
            <a:off x="7795902" y="3039534"/>
            <a:ext cx="1720426" cy="778932"/>
            <a:chOff x="1889760" y="4707467"/>
            <a:chExt cx="1720426" cy="77893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ED144F1-D974-4743-8875-0097765D852F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4CFCE2-89C0-451D-BDDC-58CE29F1E52C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97B5CC34-C2DA-46AE-9E05-F39DEBB09498}"/>
              </a:ext>
            </a:extLst>
          </p:cNvPr>
          <p:cNvSpPr/>
          <p:nvPr/>
        </p:nvSpPr>
        <p:spPr>
          <a:xfrm>
            <a:off x="683041" y="1794028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20EE49-2F79-4CC5-9AF0-271A39665826}"/>
              </a:ext>
            </a:extLst>
          </p:cNvPr>
          <p:cNvSpPr txBox="1"/>
          <p:nvPr/>
        </p:nvSpPr>
        <p:spPr>
          <a:xfrm>
            <a:off x="573993" y="1429594"/>
            <a:ext cx="65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EBC780-35B4-497B-B7C1-FBF2BC0E2A71}"/>
              </a:ext>
            </a:extLst>
          </p:cNvPr>
          <p:cNvSpPr/>
          <p:nvPr/>
        </p:nvSpPr>
        <p:spPr>
          <a:xfrm>
            <a:off x="691222" y="5146592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4D0D43-0679-4A0A-9858-C123D59FF38C}"/>
              </a:ext>
            </a:extLst>
          </p:cNvPr>
          <p:cNvSpPr txBox="1"/>
          <p:nvPr/>
        </p:nvSpPr>
        <p:spPr>
          <a:xfrm>
            <a:off x="574449" y="4782158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node</a:t>
            </a: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0AD8F79B-12D0-4912-8AE6-96E4FB8F7F17}"/>
              </a:ext>
            </a:extLst>
          </p:cNvPr>
          <p:cNvSpPr/>
          <p:nvPr/>
        </p:nvSpPr>
        <p:spPr>
          <a:xfrm rot="5400000">
            <a:off x="-1114939" y="-238735"/>
            <a:ext cx="3193555" cy="3285272"/>
          </a:xfrm>
          <a:prstGeom prst="arc">
            <a:avLst>
              <a:gd name="adj1" fmla="val 15784733"/>
              <a:gd name="adj2" fmla="val 206046"/>
            </a:avLst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305584D3-28F8-4EE1-AECB-803B90354179}"/>
              </a:ext>
            </a:extLst>
          </p:cNvPr>
          <p:cNvSpPr/>
          <p:nvPr/>
        </p:nvSpPr>
        <p:spPr>
          <a:xfrm>
            <a:off x="-1022785" y="4102385"/>
            <a:ext cx="3193555" cy="3285272"/>
          </a:xfrm>
          <a:prstGeom prst="arc">
            <a:avLst>
              <a:gd name="adj1" fmla="val 15784733"/>
              <a:gd name="adj2" fmla="val 206046"/>
            </a:avLst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70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Revisiting the PCM (Modifying Links)</a:t>
            </a:r>
          </a:p>
          <a:p>
            <a:pPr>
              <a:spcAft>
                <a:spcPts val="1200"/>
              </a:spcAft>
            </a:pPr>
            <a:r>
              <a:rPr lang="en-US" b="1" dirty="0" err="1">
                <a:solidFill>
                  <a:schemeClr val="accent5"/>
                </a:solidFill>
              </a:rPr>
              <a:t>LinkedIntList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198385" y="2772019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03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Implementing Data Structures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5029834"/>
          </a:xfrm>
        </p:spPr>
        <p:txBody>
          <a:bodyPr>
            <a:normAutofit/>
          </a:bodyPr>
          <a:lstStyle/>
          <a:p>
            <a:r>
              <a:rPr lang="en-US" dirty="0"/>
              <a:t>No different from designing any other class!</a:t>
            </a:r>
          </a:p>
          <a:p>
            <a:pPr lvl="1"/>
            <a:r>
              <a:rPr lang="en-US" dirty="0"/>
              <a:t>Specified behavior (Recall the </a:t>
            </a:r>
            <a:r>
              <a:rPr lang="en-US" dirty="0" err="1">
                <a:latin typeface="Consolas" panose="020B0609020204030204" pitchFamily="49" charset="0"/>
              </a:rPr>
              <a:t>IntList</a:t>
            </a:r>
            <a:r>
              <a:rPr lang="en-US" dirty="0"/>
              <a:t> interface):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Choose appropriate fields based on behavior</a:t>
            </a:r>
          </a:p>
          <a:p>
            <a:r>
              <a:rPr lang="en-US" dirty="0"/>
              <a:t>Just requires some thinking outside the box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5DB5AD-D214-4777-8C16-401F519729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051055"/>
              </p:ext>
            </p:extLst>
          </p:nvPr>
        </p:nvGraphicFramePr>
        <p:xfrm>
          <a:off x="1625600" y="2291354"/>
          <a:ext cx="89408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679">
                  <a:extLst>
                    <a:ext uri="{9D8B030D-6E8A-4147-A177-3AD203B41FA5}">
                      <a16:colId xmlns:a16="http://schemas.microsoft.com/office/drawing/2014/main" val="1946470959"/>
                    </a:ext>
                  </a:extLst>
                </a:gridCol>
                <a:gridCol w="5250121">
                  <a:extLst>
                    <a:ext uri="{9D8B030D-6E8A-4147-A177-3AD203B41FA5}">
                      <a16:colId xmlns:a16="http://schemas.microsoft.com/office/drawing/2014/main" val="2255471524"/>
                    </a:ext>
                  </a:extLst>
                </a:gridCol>
              </a:tblGrid>
              <a:tr h="265618">
                <a:tc>
                  <a:txBody>
                    <a:bodyPr/>
                    <a:lstStyle/>
                    <a:p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367772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add(int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the given value to the end of the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928002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add(int index, int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the given value at the given index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750616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remove(int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given value if it exists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233471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remove(int index)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value at the given index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676017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get(int index)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value at the given index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833202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nsolas" panose="020B0609020204030204" pitchFamily="49" charset="0"/>
                        </a:rPr>
                        <a:t>set(int index, int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Updates the value at the given index to the one given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264861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nsolas" panose="020B0609020204030204" pitchFamily="49" charset="0"/>
                        </a:rPr>
                        <a:t>size()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number of elements in the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57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91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LinkedIntList</a:t>
            </a:r>
            <a:r>
              <a:rPr lang="en-US" dirty="0"/>
              <a:t> (1)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2516292"/>
          </a:xfrm>
        </p:spPr>
        <p:txBody>
          <a:bodyPr>
            <a:normAutofit/>
          </a:bodyPr>
          <a:lstStyle/>
          <a:p>
            <a:r>
              <a:rPr lang="en-US" dirty="0"/>
              <a:t>Goal: leverage non-contiguous memory usage</a:t>
            </a:r>
          </a:p>
          <a:p>
            <a:pPr lvl="1"/>
            <a:r>
              <a:rPr lang="en-US" dirty="0"/>
              <a:t>How? </a:t>
            </a:r>
            <a:r>
              <a:rPr lang="en-US" dirty="0" err="1"/>
              <a:t>LinkedNodes</a:t>
            </a:r>
            <a:r>
              <a:rPr lang="en-US" dirty="0"/>
              <a:t>!</a:t>
            </a:r>
          </a:p>
          <a:p>
            <a:r>
              <a:rPr lang="en-US" dirty="0"/>
              <a:t>What field(s) do we need to keep track of?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ListNode</a:t>
            </a:r>
            <a:r>
              <a:rPr lang="en-US" dirty="0">
                <a:latin typeface="Consolas" panose="020B0609020204030204" pitchFamily="49" charset="0"/>
              </a:rPr>
              <a:t> front;      // First node in the chain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D8775A-5BFB-471C-9DDF-A3C43E9F6CDF}"/>
              </a:ext>
            </a:extLst>
          </p:cNvPr>
          <p:cNvGrpSpPr/>
          <p:nvPr/>
        </p:nvGrpSpPr>
        <p:grpSpPr>
          <a:xfrm>
            <a:off x="1889760" y="4707467"/>
            <a:ext cx="1720426" cy="778932"/>
            <a:chOff x="1889760" y="4707467"/>
            <a:chExt cx="1720426" cy="7789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C4749D6-1557-4421-B4D9-4B1DF45EECE9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D378A5-0FC1-4D77-854C-FB03E6B7E40C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C37B975-0002-45A6-A3C8-A83D747FC980}"/>
              </a:ext>
            </a:extLst>
          </p:cNvPr>
          <p:cNvSpPr txBox="1"/>
          <p:nvPr/>
        </p:nvSpPr>
        <p:spPr>
          <a:xfrm>
            <a:off x="2012698" y="3844640"/>
            <a:ext cx="614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551C78-C934-40CF-8E47-A3ACF5BEE30F}"/>
              </a:ext>
            </a:extLst>
          </p:cNvPr>
          <p:cNvSpPr txBox="1"/>
          <p:nvPr/>
        </p:nvSpPr>
        <p:spPr>
          <a:xfrm>
            <a:off x="2877785" y="3844640"/>
            <a:ext cx="586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7A5E62-65AB-4AA7-97C2-FB6788270612}"/>
              </a:ext>
            </a:extLst>
          </p:cNvPr>
          <p:cNvSpPr/>
          <p:nvPr/>
        </p:nvSpPr>
        <p:spPr>
          <a:xfrm>
            <a:off x="1124374" y="4170719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8AF32E-0861-4081-AED4-24221CCECA8D}"/>
              </a:ext>
            </a:extLst>
          </p:cNvPr>
          <p:cNvSpPr txBox="1"/>
          <p:nvPr/>
        </p:nvSpPr>
        <p:spPr>
          <a:xfrm>
            <a:off x="1015326" y="3806285"/>
            <a:ext cx="65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9FFF96-5FD2-48C9-B224-54183BBADE8D}"/>
              </a:ext>
            </a:extLst>
          </p:cNvPr>
          <p:cNvGrpSpPr/>
          <p:nvPr/>
        </p:nvGrpSpPr>
        <p:grpSpPr>
          <a:xfrm>
            <a:off x="4375574" y="4707467"/>
            <a:ext cx="1720426" cy="778932"/>
            <a:chOff x="1889760" y="4707467"/>
            <a:chExt cx="1720426" cy="7789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8A4C83-0882-41C2-8F89-855312BE87F7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8F5BBD-C6DD-4E45-812B-22EB3B4208CD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A34EAF-107D-407B-8EDA-783DFB5EA659}"/>
              </a:ext>
            </a:extLst>
          </p:cNvPr>
          <p:cNvGrpSpPr/>
          <p:nvPr/>
        </p:nvGrpSpPr>
        <p:grpSpPr>
          <a:xfrm>
            <a:off x="6810588" y="4707467"/>
            <a:ext cx="1720426" cy="778932"/>
            <a:chOff x="1889760" y="4707467"/>
            <a:chExt cx="1720426" cy="7789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1AF1F7-7CA0-4325-8A55-9319ADA3BA2D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A3D784-0F5C-4473-BE6B-0E22BE1BF58B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B8D4932-02E8-458B-A944-07CCE51BBDE2}"/>
              </a:ext>
            </a:extLst>
          </p:cNvPr>
          <p:cNvGrpSpPr/>
          <p:nvPr/>
        </p:nvGrpSpPr>
        <p:grpSpPr>
          <a:xfrm>
            <a:off x="9245602" y="4707467"/>
            <a:ext cx="1720426" cy="778932"/>
            <a:chOff x="1889760" y="4707467"/>
            <a:chExt cx="1720426" cy="7789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45E75C1-8C03-4A77-ADB1-7F9A481EE8B6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55B3CD6-2DD4-4F21-954A-BFFA3D1E7F0D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93B4EDA-9B72-4120-8B76-28AB1884EBC1}"/>
              </a:ext>
            </a:extLst>
          </p:cNvPr>
          <p:cNvCxnSpPr>
            <a:endCxn id="13" idx="1"/>
          </p:cNvCxnSpPr>
          <p:nvPr/>
        </p:nvCxnSpPr>
        <p:spPr>
          <a:xfrm>
            <a:off x="3180079" y="5096933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BF08E8B-20DF-4565-BE80-BAE3E39C3127}"/>
              </a:ext>
            </a:extLst>
          </p:cNvPr>
          <p:cNvCxnSpPr/>
          <p:nvPr/>
        </p:nvCxnSpPr>
        <p:spPr>
          <a:xfrm>
            <a:off x="5615093" y="5096933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03E7021-3385-4F5D-AEB3-282DDFB7A94F}"/>
              </a:ext>
            </a:extLst>
          </p:cNvPr>
          <p:cNvCxnSpPr/>
          <p:nvPr/>
        </p:nvCxnSpPr>
        <p:spPr>
          <a:xfrm>
            <a:off x="8050107" y="5096933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8396C345-2BB5-4C53-973A-B2D373F6C6F2}"/>
              </a:ext>
            </a:extLst>
          </p:cNvPr>
          <p:cNvCxnSpPr>
            <a:endCxn id="4" idx="1"/>
          </p:cNvCxnSpPr>
          <p:nvPr/>
        </p:nvCxnSpPr>
        <p:spPr>
          <a:xfrm rot="16200000" flipH="1">
            <a:off x="1237847" y="4445019"/>
            <a:ext cx="736561" cy="567266"/>
          </a:xfrm>
          <a:prstGeom prst="curvedConnector2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97B0E4-FC86-4EDB-A87D-598C4CB1DF51}"/>
              </a:ext>
            </a:extLst>
          </p:cNvPr>
          <p:cNvCxnSpPr>
            <a:cxnSpLocks/>
          </p:cNvCxnSpPr>
          <p:nvPr/>
        </p:nvCxnSpPr>
        <p:spPr>
          <a:xfrm flipH="1">
            <a:off x="10115130" y="4728652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Left Brace 32">
            <a:extLst>
              <a:ext uri="{FF2B5EF4-FFF2-40B4-BE49-F238E27FC236}">
                <a16:creationId xmlns:a16="http://schemas.microsoft.com/office/drawing/2014/main" id="{64EE7803-3EF9-43D7-8AFF-C71BCBC952BA}"/>
              </a:ext>
            </a:extLst>
          </p:cNvPr>
          <p:cNvSpPr/>
          <p:nvPr/>
        </p:nvSpPr>
        <p:spPr>
          <a:xfrm rot="16200000">
            <a:off x="2646683" y="4887500"/>
            <a:ext cx="206578" cy="1720425"/>
          </a:xfrm>
          <a:prstGeom prst="leftBrace">
            <a:avLst>
              <a:gd name="adj1" fmla="val 134524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3D9673-12AB-4896-AAAC-E57B757EF3A2}"/>
              </a:ext>
            </a:extLst>
          </p:cNvPr>
          <p:cNvSpPr txBox="1"/>
          <p:nvPr/>
        </p:nvSpPr>
        <p:spPr>
          <a:xfrm>
            <a:off x="2424403" y="5991600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node</a:t>
            </a:r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538B89F0-357A-4EE8-A670-BA8E8FF74BFF}"/>
              </a:ext>
            </a:extLst>
          </p:cNvPr>
          <p:cNvSpPr/>
          <p:nvPr/>
        </p:nvSpPr>
        <p:spPr>
          <a:xfrm rot="5400000">
            <a:off x="2235490" y="4071508"/>
            <a:ext cx="187154" cy="841811"/>
          </a:xfrm>
          <a:prstGeom prst="leftBrace">
            <a:avLst>
              <a:gd name="adj1" fmla="val 134524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6A867FF4-7490-4289-A71D-632E591CCCA6}"/>
              </a:ext>
            </a:extLst>
          </p:cNvPr>
          <p:cNvSpPr/>
          <p:nvPr/>
        </p:nvSpPr>
        <p:spPr>
          <a:xfrm rot="5400000">
            <a:off x="3077301" y="4071509"/>
            <a:ext cx="187154" cy="841811"/>
          </a:xfrm>
          <a:prstGeom prst="leftBrace">
            <a:avLst>
              <a:gd name="adj1" fmla="val 134524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94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LinkedIntList</a:t>
            </a:r>
            <a:r>
              <a:rPr lang="en-US" dirty="0"/>
              <a:t> (2)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54459"/>
          </a:xfrm>
        </p:spPr>
        <p:txBody>
          <a:bodyPr>
            <a:normAutofit/>
          </a:bodyPr>
          <a:lstStyle/>
          <a:p>
            <a:r>
              <a:rPr lang="en-US" dirty="0"/>
              <a:t>Now that we have a </a:t>
            </a:r>
            <a:r>
              <a:rPr lang="en-US" dirty="0" err="1">
                <a:latin typeface="Consolas" panose="020B0609020204030204" pitchFamily="49" charset="0"/>
              </a:rPr>
              <a:t>LinkedIntList</a:t>
            </a:r>
            <a:r>
              <a:rPr lang="en-US" dirty="0"/>
              <a:t> class, will a client ever need to interact with a </a:t>
            </a:r>
            <a:r>
              <a:rPr lang="en-US" dirty="0" err="1">
                <a:latin typeface="Consolas" panose="020B0609020204030204" pitchFamily="49" charset="0"/>
              </a:rPr>
              <a:t>ListNode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No! Not something they should have to worry about</a:t>
            </a:r>
          </a:p>
          <a:p>
            <a:r>
              <a:rPr lang="en-US" dirty="0"/>
              <a:t>How can we abstract </a:t>
            </a:r>
            <a:r>
              <a:rPr lang="en-US" dirty="0" err="1">
                <a:latin typeface="Consolas" panose="020B0609020204030204" pitchFamily="49" charset="0"/>
              </a:rPr>
              <a:t>ListNodes</a:t>
            </a:r>
            <a:r>
              <a:rPr lang="en-US" dirty="0"/>
              <a:t> away from them?</a:t>
            </a:r>
          </a:p>
          <a:p>
            <a:pPr lvl="1"/>
            <a:r>
              <a:rPr lang="en-US" dirty="0"/>
              <a:t>Leaving them in a public file is pretty obvious…</a:t>
            </a:r>
          </a:p>
          <a:p>
            <a:pPr lvl="1"/>
            <a:endParaRPr lang="en-US" dirty="0"/>
          </a:p>
          <a:p>
            <a:r>
              <a:rPr lang="en-US" dirty="0"/>
              <a:t>We can make </a:t>
            </a:r>
            <a:r>
              <a:rPr lang="en-US" dirty="0" err="1">
                <a:latin typeface="Consolas" panose="020B0609020204030204" pitchFamily="49" charset="0"/>
              </a:rPr>
              <a:t>ListNode</a:t>
            </a:r>
            <a:r>
              <a:rPr lang="en-US" dirty="0"/>
              <a:t> an inner class inside </a:t>
            </a:r>
            <a:r>
              <a:rPr lang="en-US" dirty="0" err="1">
                <a:latin typeface="Consolas" panose="020B0609020204030204" pitchFamily="49" charset="0"/>
              </a:rPr>
              <a:t>LinkedIntList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We can still access it (just like private fields)</a:t>
            </a:r>
          </a:p>
          <a:p>
            <a:pPr lvl="1"/>
            <a:r>
              <a:rPr lang="en-US" dirty="0"/>
              <a:t>Clients don't need to worry about its existence! </a:t>
            </a:r>
          </a:p>
          <a:p>
            <a:pPr lvl="1"/>
            <a:r>
              <a:rPr lang="en-US" i="1" dirty="0"/>
              <a:t>In the real world, we'd also make the inner static </a:t>
            </a:r>
            <a:r>
              <a:rPr lang="en-US" i="1" dirty="0" err="1">
                <a:latin typeface="Consolas" panose="020B0609020204030204" pitchFamily="49" charset="0"/>
              </a:rPr>
              <a:t>ListNode</a:t>
            </a:r>
            <a:r>
              <a:rPr lang="en-US" i="1" dirty="0"/>
              <a:t> class </a:t>
            </a:r>
            <a:r>
              <a:rPr lang="en-US" i="1" dirty="0">
                <a:latin typeface="Consolas" panose="020B0609020204030204" pitchFamily="49" charset="0"/>
              </a:rPr>
              <a:t>private</a:t>
            </a:r>
            <a:r>
              <a:rPr lang="en-US" i="1" dirty="0"/>
              <a:t> – we will leave it public here for ease of testing in our course environment.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66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l">
          <a:defRPr sz="2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23193</TotalTime>
  <Words>1352</Words>
  <Application>Microsoft Office PowerPoint</Application>
  <PresentationFormat>Widescreen</PresentationFormat>
  <Paragraphs>310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LinkedIntList</vt:lpstr>
      <vt:lpstr>Lecture Outline</vt:lpstr>
      <vt:lpstr>Announcements</vt:lpstr>
      <vt:lpstr>Lecture Outline</vt:lpstr>
      <vt:lpstr>Revisiting insertAfterLast</vt:lpstr>
      <vt:lpstr>Lecture Outline</vt:lpstr>
      <vt:lpstr>Reminder: Implementing Data Structures</vt:lpstr>
      <vt:lpstr>LinkedIntList (1)</vt:lpstr>
      <vt:lpstr>LinkedIntList (2)</vt:lpstr>
      <vt:lpstr>PowerPoint Presentation</vt:lpstr>
      <vt:lpstr>Common Cases to Consider for LinkedNodes</vt:lpstr>
      <vt:lpstr>Reminder: Iterating over ListNodes</vt:lpstr>
      <vt:lpstr>Why curr? printList(front) (1)</vt:lpstr>
      <vt:lpstr>Why curr? printList(front) (2)</vt:lpstr>
      <vt:lpstr>Why curr? printList(front) (3)</vt:lpstr>
      <vt:lpstr>Why curr? printList(front) (4)</vt:lpstr>
      <vt:lpstr>Why curr? LinkedIntList (1)</vt:lpstr>
      <vt:lpstr>Why curr? LinkedIntList (2)</vt:lpstr>
      <vt:lpstr>Why curr? LinkedIntList (3)</vt:lpstr>
      <vt:lpstr>Why curr? LinkedIntList (4)</vt:lpstr>
      <vt:lpstr>Considering LinkedIntList printList()</vt:lpstr>
      <vt:lpstr>remove(value) v1</vt:lpstr>
      <vt:lpstr>remove(value) v2</vt:lpstr>
      <vt:lpstr>Modifying LinkedLists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mnats</cp:lastModifiedBy>
  <cp:revision>337</cp:revision>
  <cp:lastPrinted>2022-09-27T21:33:44Z</cp:lastPrinted>
  <dcterms:created xsi:type="dcterms:W3CDTF">2020-06-13T06:27:42Z</dcterms:created>
  <dcterms:modified xsi:type="dcterms:W3CDTF">2025-01-29T19:49:38Z</dcterms:modified>
</cp:coreProperties>
</file>