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62" r:id="rId3"/>
    <p:sldId id="348" r:id="rId4"/>
    <p:sldId id="892" r:id="rId5"/>
    <p:sldId id="893" r:id="rId6"/>
    <p:sldId id="894" r:id="rId7"/>
    <p:sldId id="8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2"/>
            <p14:sldId id="893"/>
            <p14:sldId id="894"/>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EE8A64"/>
    <a:srgbClr val="CEC7EA"/>
    <a:srgbClr val="FFF2CC"/>
    <a:srgbClr val="C0FCF0"/>
    <a:srgbClr val="FA8231"/>
    <a:srgbClr val="0FB9B1"/>
    <a:srgbClr val="54A0FF"/>
    <a:srgbClr val="FAFA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1361"/>
  </p:normalViewPr>
  <p:slideViewPr>
    <p:cSldViewPr snapToGrid="0" snapToObjects="1">
      <p:cViewPr varScale="1">
        <p:scale>
          <a:sx n="100" d="100"/>
          <a:sy n="100" d="100"/>
        </p:scale>
        <p:origin x="120" y="413"/>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998231" cy="1077218"/>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cs.uw.edu/123/poll</a:t>
            </a:r>
          </a:p>
          <a:p>
            <a:r>
              <a:rPr lang="en-US" sz="2000" b="0" i="0" dirty="0">
                <a:solidFill>
                  <a:schemeClr val="tx1">
                    <a:lumMod val="65000"/>
                    <a:lumOff val="35000"/>
                  </a:schemeClr>
                </a:solidFill>
                <a:latin typeface="Montserrat SemiBold" pitchFamily="2" charset="77"/>
              </a:rPr>
              <a:t>sli.do    #cse123x</a:t>
            </a:r>
          </a:p>
        </p:txBody>
      </p:sp>
      <p:pic>
        <p:nvPicPr>
          <p:cNvPr id="8" name="Picture 7">
            <a:extLst>
              <a:ext uri="{FF2B5EF4-FFF2-40B4-BE49-F238E27FC236}">
                <a16:creationId xmlns:a16="http://schemas.microsoft.com/office/drawing/2014/main" id="{2FB60713-0C07-4933-9A17-894C140A4F8B}"/>
              </a:ext>
            </a:extLst>
          </p:cNvPr>
          <p:cNvPicPr>
            <a:picLocks noChangeAspect="1"/>
          </p:cNvPicPr>
          <p:nvPr userDrawn="1"/>
        </p:nvPicPr>
        <p:blipFill>
          <a:blip r:embed="rId3"/>
          <a:stretch>
            <a:fillRect/>
          </a:stretch>
        </p:blipFill>
        <p:spPr>
          <a:xfrm>
            <a:off x="3264601" y="5578409"/>
            <a:ext cx="896133" cy="896133"/>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Winter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open.spotify.com/playlist/2ycEEh9Cc2llxbeC96sUlv?si=AjcBAsNlTEyTp8WWvb48-Q"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70325/discussion/6006439" TargetMode="External"/><Relationship Id="rId2" Type="http://schemas.openxmlformats.org/officeDocument/2006/relationships/hyperlink" Target="https://edstem.org/us/courses/70325/discussion/6010082" TargetMode="External"/><Relationship Id="rId1" Type="http://schemas.openxmlformats.org/officeDocument/2006/relationships/slideLayout" Target="../slideLayouts/slideLayout3.xml"/><Relationship Id="rId4" Type="http://schemas.openxmlformats.org/officeDocument/2006/relationships/hyperlink" Target="https://edstem.org/us/courses/70325/resources?download=49843"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 w/Lists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Google Shape;96;p1">
            <a:extLst>
              <a:ext uri="{FF2B5EF4-FFF2-40B4-BE49-F238E27FC236}">
                <a16:creationId xmlns:a16="http://schemas.microsoft.com/office/drawing/2014/main" id="{57405DEF-3466-474C-92C1-A9D5A25287C9}"/>
              </a:ext>
            </a:extLst>
          </p:cNvPr>
          <p:cNvSpPr txBox="1"/>
          <p:nvPr/>
        </p:nvSpPr>
        <p:spPr>
          <a:xfrm>
            <a:off x="6819080" y="339089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85000"/>
                    <a:lumOff val="15000"/>
                  </a:schemeClr>
                </a:solidFill>
                <a:latin typeface="Montserrat ExtraBold"/>
                <a:ea typeface="Montserrat ExtraBold"/>
                <a:cs typeface="Montserrat ExtraBold"/>
                <a:sym typeface="Montserrat ExtraBold"/>
              </a:rPr>
              <a:t>Instructors:</a:t>
            </a:r>
            <a:endParaRPr sz="2000" dirty="0">
              <a:solidFill>
                <a:schemeClr val="tx1">
                  <a:lumMod val="85000"/>
                  <a:lumOff val="1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84664540-F91D-4C8F-A182-24FE0EA9953A}"/>
              </a:ext>
            </a:extLst>
          </p:cNvPr>
          <p:cNvSpPr txBox="1"/>
          <p:nvPr/>
        </p:nvSpPr>
        <p:spPr>
          <a:xfrm>
            <a:off x="8957325" y="3385524"/>
            <a:ext cx="3053700"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Brett Wortzman</a:t>
            </a:r>
          </a:p>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Miya Natsuhara</a:t>
            </a:r>
          </a:p>
        </p:txBody>
      </p:sp>
      <p:graphicFrame>
        <p:nvGraphicFramePr>
          <p:cNvPr id="10" name="Table 9">
            <a:extLst>
              <a:ext uri="{FF2B5EF4-FFF2-40B4-BE49-F238E27FC236}">
                <a16:creationId xmlns:a16="http://schemas.microsoft.com/office/drawing/2014/main" id="{2ABF65A2-5BC5-4A99-8C30-5AE325ECD06D}"/>
              </a:ext>
            </a:extLst>
          </p:cNvPr>
          <p:cNvGraphicFramePr>
            <a:graphicFrameLocks noGrp="1"/>
          </p:cNvGraphicFramePr>
          <p:nvPr>
            <p:extLst>
              <p:ext uri="{D42A27DB-BD31-4B8C-83A1-F6EECF244321}">
                <p14:modId xmlns:p14="http://schemas.microsoft.com/office/powerpoint/2010/main" val="2702895380"/>
              </p:ext>
            </p:extLst>
          </p:nvPr>
        </p:nvGraphicFramePr>
        <p:xfrm>
          <a:off x="7802228" y="4185560"/>
          <a:ext cx="4332561" cy="1804398"/>
        </p:xfrm>
        <a:graphic>
          <a:graphicData uri="http://schemas.openxmlformats.org/drawingml/2006/table">
            <a:tbl>
              <a:tblPr firstRow="1" bandRow="1">
                <a:tableStyleId>{2D5ABB26-0587-4C30-8999-92F81FD0307C}</a:tableStyleId>
              </a:tblPr>
              <a:tblGrid>
                <a:gridCol w="866512">
                  <a:extLst>
                    <a:ext uri="{9D8B030D-6E8A-4147-A177-3AD203B41FA5}">
                      <a16:colId xmlns:a16="http://schemas.microsoft.com/office/drawing/2014/main" val="2285619573"/>
                    </a:ext>
                  </a:extLst>
                </a:gridCol>
                <a:gridCol w="866512">
                  <a:extLst>
                    <a:ext uri="{9D8B030D-6E8A-4147-A177-3AD203B41FA5}">
                      <a16:colId xmlns:a16="http://schemas.microsoft.com/office/drawing/2014/main" val="3883267222"/>
                    </a:ext>
                  </a:extLst>
                </a:gridCol>
                <a:gridCol w="866512">
                  <a:extLst>
                    <a:ext uri="{9D8B030D-6E8A-4147-A177-3AD203B41FA5}">
                      <a16:colId xmlns:a16="http://schemas.microsoft.com/office/drawing/2014/main" val="3067426825"/>
                    </a:ext>
                  </a:extLst>
                </a:gridCol>
                <a:gridCol w="929810">
                  <a:extLst>
                    <a:ext uri="{9D8B030D-6E8A-4147-A177-3AD203B41FA5}">
                      <a16:colId xmlns:a16="http://schemas.microsoft.com/office/drawing/2014/main" val="4293795288"/>
                    </a:ext>
                  </a:extLst>
                </a:gridCol>
                <a:gridCol w="803215">
                  <a:extLst>
                    <a:ext uri="{9D8B030D-6E8A-4147-A177-3AD203B41FA5}">
                      <a16:colId xmlns:a16="http://schemas.microsoft.com/office/drawing/2014/main" val="3683209748"/>
                    </a:ext>
                  </a:extLst>
                </a:gridCol>
              </a:tblGrid>
              <a:tr h="300733">
                <a:tc>
                  <a:txBody>
                    <a:bodyPr/>
                    <a:lstStyle/>
                    <a:p>
                      <a:pPr algn="ctr"/>
                      <a:r>
                        <a:rPr lang="en-US" sz="1050" dirty="0" err="1">
                          <a:latin typeface="Montserrat SemiBold" panose="00000700000000000000" pitchFamily="2" charset="0"/>
                        </a:rPr>
                        <a:t>Arohan</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Neha</a:t>
                      </a:r>
                    </a:p>
                  </a:txBody>
                  <a:tcPr anchor="ctr"/>
                </a:tc>
                <a:tc>
                  <a:txBody>
                    <a:bodyPr/>
                    <a:lstStyle/>
                    <a:p>
                      <a:pPr algn="ctr"/>
                      <a:r>
                        <a:rPr lang="en-US" sz="1050" dirty="0">
                          <a:latin typeface="Montserrat SemiBold" panose="00000700000000000000" pitchFamily="2" charset="0"/>
                        </a:rPr>
                        <a:t>Rushil</a:t>
                      </a:r>
                    </a:p>
                  </a:txBody>
                  <a:tcPr anchor="ctr"/>
                </a:tc>
                <a:tc>
                  <a:txBody>
                    <a:bodyPr/>
                    <a:lstStyle/>
                    <a:p>
                      <a:pPr algn="ctr"/>
                      <a:r>
                        <a:rPr lang="en-US" sz="1050" dirty="0">
                          <a:latin typeface="Montserrat SemiBold" panose="00000700000000000000" pitchFamily="2" charset="0"/>
                        </a:rPr>
                        <a:t>Johnathan</a:t>
                      </a:r>
                    </a:p>
                  </a:txBody>
                  <a:tcPr anchor="ctr"/>
                </a:tc>
                <a:tc>
                  <a:txBody>
                    <a:bodyPr/>
                    <a:lstStyle/>
                    <a:p>
                      <a:pPr algn="ctr"/>
                      <a:r>
                        <a:rPr lang="en-US" sz="1050" dirty="0">
                          <a:latin typeface="Montserrat SemiBold" panose="00000700000000000000" pitchFamily="2" charset="0"/>
                        </a:rPr>
                        <a:t>Nicholas</a:t>
                      </a:r>
                    </a:p>
                  </a:txBody>
                  <a:tcPr anchor="ctr"/>
                </a:tc>
                <a:extLst>
                  <a:ext uri="{0D108BD9-81ED-4DB2-BD59-A6C34878D82A}">
                    <a16:rowId xmlns:a16="http://schemas.microsoft.com/office/drawing/2014/main" val="3018865140"/>
                  </a:ext>
                </a:extLst>
              </a:tr>
              <a:tr h="300733">
                <a:tc>
                  <a:txBody>
                    <a:bodyPr/>
                    <a:lstStyle/>
                    <a:p>
                      <a:pPr algn="ctr"/>
                      <a:r>
                        <a:rPr lang="en-US" sz="1050" dirty="0">
                          <a:latin typeface="Montserrat SemiBold" panose="00000700000000000000" pitchFamily="2" charset="0"/>
                        </a:rPr>
                        <a:t>Sean</a:t>
                      </a:r>
                    </a:p>
                  </a:txBody>
                  <a:tcPr anchor="ctr"/>
                </a:tc>
                <a:tc>
                  <a:txBody>
                    <a:bodyPr/>
                    <a:lstStyle/>
                    <a:p>
                      <a:pPr algn="ctr"/>
                      <a:r>
                        <a:rPr lang="en-US" sz="1050" dirty="0">
                          <a:latin typeface="Montserrat SemiBold" panose="00000700000000000000" pitchFamily="2" charset="0"/>
                        </a:rPr>
                        <a:t>Hayden</a:t>
                      </a:r>
                    </a:p>
                  </a:txBody>
                  <a:tcPr anchor="ctr"/>
                </a:tc>
                <a:tc>
                  <a:txBody>
                    <a:bodyPr/>
                    <a:lstStyle/>
                    <a:p>
                      <a:pPr algn="ctr"/>
                      <a:r>
                        <a:rPr lang="en-US" sz="1050" dirty="0">
                          <a:latin typeface="Montserrat SemiBold" panose="00000700000000000000" pitchFamily="2" charset="0"/>
                        </a:rPr>
                        <a:t>Srihari</a:t>
                      </a:r>
                    </a:p>
                  </a:txBody>
                  <a:tcPr anchor="ctr"/>
                </a:tc>
                <a:tc>
                  <a:txBody>
                    <a:bodyPr/>
                    <a:lstStyle/>
                    <a:p>
                      <a:pPr algn="ctr"/>
                      <a:r>
                        <a:rPr lang="en-US" sz="1050" dirty="0">
                          <a:latin typeface="Montserrat SemiBold" panose="00000700000000000000" pitchFamily="2" charset="0"/>
                        </a:rPr>
                        <a:t>Benoit</a:t>
                      </a:r>
                    </a:p>
                  </a:txBody>
                  <a:tcPr anchor="ctr"/>
                </a:tc>
                <a:tc>
                  <a:txBody>
                    <a:bodyPr/>
                    <a:lstStyle/>
                    <a:p>
                      <a:pPr algn="ctr"/>
                      <a:r>
                        <a:rPr lang="en-US" sz="1050" dirty="0" err="1">
                          <a:latin typeface="Montserrat SemiBold" panose="00000700000000000000" pitchFamily="2" charset="0"/>
                        </a:rPr>
                        <a:t>Isayiah</a:t>
                      </a:r>
                      <a:endParaRPr lang="en-US" sz="1050" dirty="0">
                        <a:latin typeface="Montserrat SemiBold" panose="00000700000000000000" pitchFamily="2" charset="0"/>
                      </a:endParaRPr>
                    </a:p>
                  </a:txBody>
                  <a:tcPr anchor="ctr"/>
                </a:tc>
                <a:extLst>
                  <a:ext uri="{0D108BD9-81ED-4DB2-BD59-A6C34878D82A}">
                    <a16:rowId xmlns:a16="http://schemas.microsoft.com/office/drawing/2014/main" val="2718302219"/>
                  </a:ext>
                </a:extLst>
              </a:tr>
              <a:tr h="300733">
                <a:tc>
                  <a:txBody>
                    <a:bodyPr/>
                    <a:lstStyle/>
                    <a:p>
                      <a:pPr algn="ctr"/>
                      <a:r>
                        <a:rPr lang="en-US" sz="1050" dirty="0">
                          <a:latin typeface="Montserrat SemiBold" panose="00000700000000000000" pitchFamily="2" charset="0"/>
                        </a:rPr>
                        <a:t>Audrey</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Andras</a:t>
                      </a:r>
                    </a:p>
                  </a:txBody>
                  <a:tcPr anchor="ctr"/>
                </a:tc>
                <a:tc>
                  <a:txBody>
                    <a:bodyPr/>
                    <a:lstStyle/>
                    <a:p>
                      <a:pPr algn="ctr"/>
                      <a:r>
                        <a:rPr lang="en-US" sz="1050" dirty="0">
                          <a:latin typeface="Montserrat SemiBold" panose="00000700000000000000" pitchFamily="2" charset="0"/>
                        </a:rPr>
                        <a:t>Jessica</a:t>
                      </a:r>
                    </a:p>
                  </a:txBody>
                  <a:tcPr anchor="ctr"/>
                </a:tc>
                <a:tc>
                  <a:txBody>
                    <a:bodyPr/>
                    <a:lstStyle/>
                    <a:p>
                      <a:pPr algn="ctr"/>
                      <a:r>
                        <a:rPr lang="en-US" sz="1050" dirty="0">
                          <a:latin typeface="Montserrat SemiBold" panose="00000700000000000000" pitchFamily="2" charset="0"/>
                        </a:rPr>
                        <a:t>Kavya</a:t>
                      </a:r>
                    </a:p>
                  </a:txBody>
                  <a:tcPr anchor="ctr"/>
                </a:tc>
                <a:extLst>
                  <a:ext uri="{0D108BD9-81ED-4DB2-BD59-A6C34878D82A}">
                    <a16:rowId xmlns:a16="http://schemas.microsoft.com/office/drawing/2014/main" val="3147651945"/>
                  </a:ext>
                </a:extLst>
              </a:tr>
              <a:tr h="300733">
                <a:tc>
                  <a:txBody>
                    <a:bodyPr/>
                    <a:lstStyle/>
                    <a:p>
                      <a:pPr algn="ctr"/>
                      <a:r>
                        <a:rPr lang="en-US" sz="1050" dirty="0">
                          <a:latin typeface="Montserrat SemiBold" panose="00000700000000000000" pitchFamily="2" charset="0"/>
                        </a:rPr>
                        <a:t>Cynthia</a:t>
                      </a:r>
                    </a:p>
                  </a:txBody>
                  <a:tcPr anchor="ctr"/>
                </a:tc>
                <a:tc>
                  <a:txBody>
                    <a:bodyPr/>
                    <a:lstStyle/>
                    <a:p>
                      <a:pPr algn="ctr"/>
                      <a:r>
                        <a:rPr lang="en-US" sz="1050" dirty="0">
                          <a:latin typeface="Montserrat SemiBold" panose="00000700000000000000" pitchFamily="2" charset="0"/>
                        </a:rPr>
                        <a:t>Shreya</a:t>
                      </a:r>
                    </a:p>
                  </a:txBody>
                  <a:tcPr anchor="ctr"/>
                </a:tc>
                <a:tc>
                  <a:txBody>
                    <a:bodyPr/>
                    <a:lstStyle/>
                    <a:p>
                      <a:pPr algn="ctr"/>
                      <a:r>
                        <a:rPr lang="en-US" sz="1050" dirty="0">
                          <a:latin typeface="Montserrat SemiBold" panose="00000700000000000000" pitchFamily="2" charset="0"/>
                        </a:rPr>
                        <a:t>Kieran</a:t>
                      </a:r>
                    </a:p>
                  </a:txBody>
                  <a:tcPr anchor="ctr"/>
                </a:tc>
                <a:tc>
                  <a:txBody>
                    <a:bodyPr/>
                    <a:lstStyle/>
                    <a:p>
                      <a:pPr algn="ctr"/>
                      <a:r>
                        <a:rPr lang="en-US" sz="1050" dirty="0">
                          <a:latin typeface="Montserrat SemiBold" panose="00000700000000000000" pitchFamily="2" charset="0"/>
                        </a:rPr>
                        <a:t>Rohan</a:t>
                      </a:r>
                    </a:p>
                  </a:txBody>
                  <a:tcPr anchor="ctr"/>
                </a:tc>
                <a:tc>
                  <a:txBody>
                    <a:bodyPr/>
                    <a:lstStyle/>
                    <a:p>
                      <a:pPr algn="ctr"/>
                      <a:r>
                        <a:rPr lang="en-US" sz="1050" dirty="0" err="1">
                          <a:latin typeface="Montserrat SemiBold" panose="00000700000000000000" pitchFamily="2" charset="0"/>
                        </a:rPr>
                        <a:t>Eeshani</a:t>
                      </a:r>
                      <a:endParaRPr lang="en-US" sz="1050" dirty="0">
                        <a:latin typeface="Montserrat SemiBold" panose="00000700000000000000" pitchFamily="2" charset="0"/>
                      </a:endParaRPr>
                    </a:p>
                  </a:txBody>
                  <a:tcPr anchor="ctr"/>
                </a:tc>
                <a:extLst>
                  <a:ext uri="{0D108BD9-81ED-4DB2-BD59-A6C34878D82A}">
                    <a16:rowId xmlns:a16="http://schemas.microsoft.com/office/drawing/2014/main" val="1745184837"/>
                  </a:ext>
                </a:extLst>
              </a:tr>
              <a:tr h="300733">
                <a:tc>
                  <a:txBody>
                    <a:bodyPr/>
                    <a:lstStyle/>
                    <a:p>
                      <a:pPr algn="ctr"/>
                      <a:r>
                        <a:rPr lang="en-US" sz="1050" dirty="0">
                          <a:latin typeface="Montserrat SemiBold" panose="00000700000000000000" pitchFamily="2" charset="0"/>
                        </a:rPr>
                        <a:t>Amy</a:t>
                      </a:r>
                    </a:p>
                  </a:txBody>
                  <a:tcPr anchor="ctr"/>
                </a:tc>
                <a:tc>
                  <a:txBody>
                    <a:bodyPr/>
                    <a:lstStyle/>
                    <a:p>
                      <a:pPr algn="ctr"/>
                      <a:r>
                        <a:rPr lang="en-US" sz="1050" dirty="0">
                          <a:latin typeface="Montserrat SemiBold" panose="00000700000000000000" pitchFamily="2" charset="0"/>
                        </a:rPr>
                        <a:t>Packard</a:t>
                      </a:r>
                    </a:p>
                  </a:txBody>
                  <a:tcPr anchor="ctr"/>
                </a:tc>
                <a:tc>
                  <a:txBody>
                    <a:bodyPr/>
                    <a:lstStyle/>
                    <a:p>
                      <a:pPr algn="ctr"/>
                      <a:r>
                        <a:rPr lang="en-US" sz="1050" dirty="0">
                          <a:latin typeface="Montserrat SemiBold" panose="00000700000000000000" pitchFamily="2" charset="0"/>
                        </a:rPr>
                        <a:t>Cora</a:t>
                      </a:r>
                    </a:p>
                  </a:txBody>
                  <a:tcPr anchor="ctr"/>
                </a:tc>
                <a:tc>
                  <a:txBody>
                    <a:bodyPr/>
                    <a:lstStyle/>
                    <a:p>
                      <a:pPr algn="ctr"/>
                      <a:r>
                        <a:rPr lang="en-US" sz="1050" dirty="0">
                          <a:latin typeface="Montserrat SemiBold" panose="00000700000000000000" pitchFamily="2" charset="0"/>
                        </a:rPr>
                        <a:t>Dixon</a:t>
                      </a:r>
                    </a:p>
                  </a:txBody>
                  <a:tcPr anchor="ctr"/>
                </a:tc>
                <a:tc>
                  <a:txBody>
                    <a:bodyPr/>
                    <a:lstStyle/>
                    <a:p>
                      <a:pPr algn="ctr"/>
                      <a:r>
                        <a:rPr lang="en-US" sz="1050" dirty="0">
                          <a:latin typeface="Montserrat SemiBold" panose="00000700000000000000" pitchFamily="2" charset="0"/>
                        </a:rPr>
                        <a:t>Nichole</a:t>
                      </a:r>
                    </a:p>
                  </a:txBody>
                  <a:tcPr anchor="ctr"/>
                </a:tc>
                <a:extLst>
                  <a:ext uri="{0D108BD9-81ED-4DB2-BD59-A6C34878D82A}">
                    <a16:rowId xmlns:a16="http://schemas.microsoft.com/office/drawing/2014/main" val="4066156089"/>
                  </a:ext>
                </a:extLst>
              </a:tr>
              <a:tr h="300733">
                <a:tc>
                  <a:txBody>
                    <a:bodyPr/>
                    <a:lstStyle/>
                    <a:p>
                      <a:pPr algn="ctr"/>
                      <a:r>
                        <a:rPr lang="en-US" sz="1050" dirty="0">
                          <a:latin typeface="Montserrat SemiBold" panose="00000700000000000000" pitchFamily="2" charset="0"/>
                        </a:rPr>
                        <a:t>Trien</a:t>
                      </a:r>
                    </a:p>
                  </a:txBody>
                  <a:tcPr anchor="ctr"/>
                </a:tc>
                <a:tc>
                  <a:txBody>
                    <a:bodyPr/>
                    <a:lstStyle/>
                    <a:p>
                      <a:pPr algn="ctr"/>
                      <a:r>
                        <a:rPr lang="en-US" sz="1050" dirty="0">
                          <a:latin typeface="Montserrat SemiBold" panose="00000700000000000000" pitchFamily="2" charset="0"/>
                        </a:rPr>
                        <a:t>Lawrence</a:t>
                      </a:r>
                    </a:p>
                  </a:txBody>
                  <a:tcPr anchor="ctr"/>
                </a:tc>
                <a:tc>
                  <a:txBody>
                    <a:bodyPr/>
                    <a:lstStyle/>
                    <a:p>
                      <a:pPr algn="ctr"/>
                      <a:r>
                        <a:rPr lang="en-US" sz="1050" dirty="0">
                          <a:latin typeface="Montserrat SemiBold" panose="00000700000000000000" pitchFamily="2" charset="0"/>
                        </a:rPr>
                        <a:t>Liza</a:t>
                      </a:r>
                    </a:p>
                  </a:txBody>
                  <a:tcPr anchor="ctr"/>
                </a:tc>
                <a:tc>
                  <a:txBody>
                    <a:bodyPr/>
                    <a:lstStyle/>
                    <a:p>
                      <a:pPr algn="ctr"/>
                      <a:r>
                        <a:rPr lang="en-US" sz="1050" dirty="0">
                          <a:latin typeface="Montserrat SemiBold" panose="00000700000000000000" pitchFamily="2" charset="0"/>
                        </a:rPr>
                        <a:t>Helena</a:t>
                      </a: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2321297574"/>
                  </a:ext>
                </a:extLst>
              </a:tr>
            </a:tbl>
          </a:graphicData>
        </a:graphic>
      </p:graphicFrame>
      <p:sp>
        <p:nvSpPr>
          <p:cNvPr id="11" name="TextBox 10">
            <a:extLst>
              <a:ext uri="{FF2B5EF4-FFF2-40B4-BE49-F238E27FC236}">
                <a16:creationId xmlns:a16="http://schemas.microsoft.com/office/drawing/2014/main" id="{8E3021CB-3952-4ED7-9985-FD6D9DEAF969}"/>
              </a:ext>
            </a:extLst>
          </p:cNvPr>
          <p:cNvSpPr txBox="1"/>
          <p:nvPr/>
        </p:nvSpPr>
        <p:spPr>
          <a:xfrm>
            <a:off x="7193694" y="5989958"/>
            <a:ext cx="4941095" cy="338554"/>
          </a:xfrm>
          <a:prstGeom prst="rect">
            <a:avLst/>
          </a:prstGeom>
          <a:noFill/>
        </p:spPr>
        <p:txBody>
          <a:bodyPr wrap="square" rtlCol="0">
            <a:spAutoFit/>
          </a:bodyPr>
          <a:lstStyle/>
          <a:p>
            <a:r>
              <a:rPr lang="en-US" sz="1600" dirty="0">
                <a:solidFill>
                  <a:schemeClr val="tx1">
                    <a:lumMod val="85000"/>
                    <a:lumOff val="15000"/>
                  </a:schemeClr>
                </a:solidFill>
                <a:latin typeface="Montserrat SemiBold" panose="00000700000000000000" pitchFamily="2" charset="0"/>
              </a:rPr>
              <a:t>Music: </a:t>
            </a:r>
            <a:r>
              <a:rPr lang="en-US" sz="1600" dirty="0">
                <a:solidFill>
                  <a:schemeClr val="tx1">
                    <a:lumMod val="85000"/>
                    <a:lumOff val="15000"/>
                  </a:schemeClr>
                </a:solidFill>
                <a:latin typeface="Montserrat SemiBold" panose="00000700000000000000" pitchFamily="2" charset="0"/>
                <a:hlinkClick r:id="rId2">
                  <a:extLst>
                    <a:ext uri="{A12FA001-AC4F-418D-AE19-62706E023703}">
                      <ahyp:hlinkClr xmlns:ahyp="http://schemas.microsoft.com/office/drawing/2018/hyperlinkcolor" val="tx"/>
                    </a:ext>
                  </a:extLst>
                </a:hlinkClick>
              </a:rPr>
              <a:t>CSE 123 25wi Lecture Tunes</a:t>
            </a:r>
            <a:endParaRPr lang="en-US" sz="1600" dirty="0">
              <a:solidFill>
                <a:schemeClr val="tx1">
                  <a:lumMod val="85000"/>
                  <a:lumOff val="15000"/>
                </a:schemeClr>
              </a:solidFill>
              <a:latin typeface="Montserrat SemiBold" panose="00000700000000000000" pitchFamily="2" charset="0"/>
            </a:endParaRPr>
          </a:p>
        </p:txBody>
      </p:sp>
      <p:cxnSp>
        <p:nvCxnSpPr>
          <p:cNvPr id="12" name="Straight Connector 11">
            <a:extLst>
              <a:ext uri="{FF2B5EF4-FFF2-40B4-BE49-F238E27FC236}">
                <a16:creationId xmlns:a16="http://schemas.microsoft.com/office/drawing/2014/main" id="{F50CF5EF-0470-4507-BAF5-D09BC7F0CFA2}"/>
              </a:ext>
            </a:extLst>
          </p:cNvPr>
          <p:cNvCxnSpPr/>
          <p:nvPr/>
        </p:nvCxnSpPr>
        <p:spPr>
          <a:xfrm>
            <a:off x="7542720" y="327563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29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hlinkClick r:id="rId2"/>
              </a:rPr>
              <a:t>Resubmission Cycle 0 open</a:t>
            </a:r>
            <a:r>
              <a:rPr lang="en-US" dirty="0"/>
              <a:t>, closes today</a:t>
            </a:r>
          </a:p>
          <a:p>
            <a:pPr lvl="1"/>
            <a:r>
              <a:rPr lang="en-US" dirty="0"/>
              <a:t>Normally resubmissions will be open Mon – Fri each week</a:t>
            </a:r>
          </a:p>
          <a:p>
            <a:r>
              <a:rPr lang="en-US" dirty="0"/>
              <a:t>Creative Project 1 due Wed Jan 29 at 11:59pm!</a:t>
            </a:r>
          </a:p>
          <a:p>
            <a:r>
              <a:rPr lang="en-US" dirty="0"/>
              <a:t>Quiz 0 next week (Tues, Jan 28)</a:t>
            </a:r>
          </a:p>
          <a:p>
            <a:pPr lvl="1"/>
            <a:r>
              <a:rPr lang="en-US" dirty="0">
                <a:hlinkClick r:id="rId3"/>
              </a:rPr>
              <a:t>Ed announcement</a:t>
            </a:r>
            <a:endParaRPr lang="en-US" dirty="0"/>
          </a:p>
          <a:p>
            <a:pPr lvl="1"/>
            <a:r>
              <a:rPr lang="en-US" dirty="0">
                <a:hlinkClick r:id="rId4"/>
              </a:rPr>
              <a:t>Practice Quiz</a:t>
            </a:r>
            <a:r>
              <a:rPr lang="en-US" dirty="0"/>
              <a:t> posted</a:t>
            </a:r>
          </a:p>
          <a:p>
            <a:r>
              <a:rPr lang="en-US" dirty="0"/>
              <a:t>Miya’s office hours moved to 5:30-6:30pm today</a:t>
            </a:r>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D196-1268-ADD0-0BF2-AED9B83A0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1714-F45C-FC6A-8BD5-51F5A053210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578A9846-C98F-4964-5B24-F6FF7EE45523}"/>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rgbClr val="EE8A64"/>
                </a:solidFill>
              </a:rPr>
              <a:t>Iterating over </a:t>
            </a:r>
            <a:r>
              <a:rPr lang="en-US" b="1" dirty="0" err="1">
                <a:solidFill>
                  <a:srgbClr val="EE8A64"/>
                </a:solidFill>
                <a:latin typeface="Consolas" panose="020B0609020204030204" pitchFamily="49" charset="0"/>
              </a:rPr>
              <a:t>ListNode</a:t>
            </a:r>
            <a:r>
              <a:rPr lang="en-US" b="1" dirty="0" err="1">
                <a:solidFill>
                  <a:srgbClr val="EE8A64"/>
                </a:solidFill>
              </a:rPr>
              <a:t>s</a:t>
            </a:r>
            <a:endParaRPr lang="en-US" b="1" dirty="0">
              <a:solidFill>
                <a:srgbClr val="EE8A64"/>
              </a:solidFill>
            </a:endParaRPr>
          </a:p>
        </p:txBody>
      </p:sp>
      <p:sp>
        <p:nvSpPr>
          <p:cNvPr id="4" name="Pentagon 3">
            <a:extLst>
              <a:ext uri="{FF2B5EF4-FFF2-40B4-BE49-F238E27FC236}">
                <a16:creationId xmlns:a16="http://schemas.microsoft.com/office/drawing/2014/main" id="{2424871F-A5A1-6EF2-43B2-A63A0473F225}"/>
              </a:ext>
            </a:extLst>
          </p:cNvPr>
          <p:cNvSpPr/>
          <p:nvPr/>
        </p:nvSpPr>
        <p:spPr>
          <a:xfrm rot="10800000">
            <a:off x="5040874" y="21196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5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1BF-8931-6DD7-C99A-7A23B9CB1BF7}"/>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A4D298D5-9D5C-B0C1-A160-34475EFE10B6}"/>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fourth value in a chain?</a:t>
            </a:r>
          </a:p>
          <a:p>
            <a:pPr marL="1546225" indent="0">
              <a:buNone/>
            </a:pPr>
            <a:r>
              <a:rPr lang="en-US" dirty="0" err="1">
                <a:latin typeface="Consolas" panose="020B0609020204030204" pitchFamily="49" charset="0"/>
              </a:rPr>
              <a:t>node.next.next.next.data</a:t>
            </a:r>
            <a:endParaRPr lang="en-US" dirty="0">
              <a:latin typeface="Consolas" panose="020B0609020204030204" pitchFamily="49" charset="0"/>
            </a:endParaRP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009C7F-3430-D7D1-919E-B6C92653AE0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E97A90-9825-0097-F56F-30DD37D153BC}"/>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06A8EF31-E118-5277-414E-2E5F13F62EC2}"/>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E45BD-25B4-7119-823C-D4B301644964}"/>
              </a:ext>
            </a:extLst>
          </p:cNvPr>
          <p:cNvCxnSpPr>
            <a:cxnSpLocks/>
          </p:cNvCxnSpPr>
          <p:nvPr/>
        </p:nvCxnSpPr>
        <p:spPr>
          <a:xfrm flipV="1">
            <a:off x="11323320" y="5894388"/>
            <a:ext cx="586740" cy="5070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7792-E5B7-E600-96A5-2DED03F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AFA94-C3C1-449C-B179-FE5EE7AEDB2B}"/>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5A578849-DE49-2170-63C9-C2DB5C83CB8C}"/>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100th value in a chain?</a:t>
            </a:r>
          </a:p>
          <a:p>
            <a:pPr marL="1546225" indent="0">
              <a:buNone/>
            </a:pPr>
            <a:r>
              <a:rPr lang="en-US" dirty="0" err="1">
                <a:latin typeface="Consolas" panose="020B0609020204030204" pitchFamily="49" charset="0"/>
              </a:rPr>
              <a:t>node.next.next.next.next.next.next.next</a:t>
            </a:r>
            <a:r>
              <a:rPr lang="en-US" dirty="0">
                <a:latin typeface="Consolas" panose="020B0609020204030204" pitchFamily="49" charset="0"/>
              </a:rPr>
              <a:t>....</a:t>
            </a: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6E8F06AD-3FE4-2A90-362D-A9D95AD5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FA1F5C-E36E-2BE8-0285-7FC15CBD13E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C45E32-DD7D-C980-65A2-4E881B4CE77D}"/>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704D59C4-7F0A-52E7-2C58-F47E3BE9D421}"/>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2C21C28-18E1-457B-4C0F-7379B28993C8}"/>
              </a:ext>
            </a:extLst>
          </p:cNvPr>
          <p:cNvCxnSpPr>
            <a:cxnSpLocks/>
          </p:cNvCxnSpPr>
          <p:nvPr/>
        </p:nvCxnSpPr>
        <p:spPr>
          <a:xfrm>
            <a:off x="11599542" y="6176963"/>
            <a:ext cx="79057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33202</TotalTime>
  <Words>254</Words>
  <Application>Microsoft Office PowerPoint</Application>
  <PresentationFormat>Widescreen</PresentationFormat>
  <Paragraphs>80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Consolas</vt:lpstr>
      <vt:lpstr>Montserrat</vt:lpstr>
      <vt:lpstr>Montserrat ExtraBold</vt:lpstr>
      <vt:lpstr>Montserrat SemiBold</vt:lpstr>
      <vt:lpstr>System Font Regular</vt:lpstr>
      <vt:lpstr>CSE 373 Summer 2020</vt:lpstr>
      <vt:lpstr>Linked Nodes w/Lists</vt:lpstr>
      <vt:lpstr>Lecture Outline</vt:lpstr>
      <vt:lpstr>Announcements</vt:lpstr>
      <vt:lpstr>Lecture Outline</vt:lpstr>
      <vt:lpstr>ListNode chains</vt:lpstr>
      <vt:lpstr>ListNode chains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Brett Wortzman</cp:lastModifiedBy>
  <cp:revision>475</cp:revision>
  <cp:lastPrinted>2022-09-27T21:33:44Z</cp:lastPrinted>
  <dcterms:created xsi:type="dcterms:W3CDTF">2020-06-13T06:27:42Z</dcterms:created>
  <dcterms:modified xsi:type="dcterms:W3CDTF">2025-01-24T20:14:10Z</dcterms:modified>
</cp:coreProperties>
</file>