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62" r:id="rId3"/>
    <p:sldId id="348" r:id="rId4"/>
    <p:sldId id="897" r:id="rId5"/>
    <p:sldId id="881" r:id="rId6"/>
    <p:sldId id="883" r:id="rId7"/>
    <p:sldId id="885" r:id="rId8"/>
    <p:sldId id="884" r:id="rId9"/>
    <p:sldId id="886" r:id="rId10"/>
    <p:sldId id="887" r:id="rId11"/>
    <p:sldId id="898" r:id="rId12"/>
    <p:sldId id="872" r:id="rId13"/>
    <p:sldId id="869" r:id="rId14"/>
    <p:sldId id="871" r:id="rId15"/>
    <p:sldId id="882" r:id="rId16"/>
    <p:sldId id="877" r:id="rId17"/>
    <p:sldId id="874" r:id="rId18"/>
    <p:sldId id="895" r:id="rId19"/>
    <p:sldId id="896" r:id="rId20"/>
    <p:sldId id="879" r:id="rId21"/>
    <p:sldId id="899" r:id="rId22"/>
    <p:sldId id="880" r:id="rId23"/>
    <p:sldId id="89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7"/>
            <p14:sldId id="881"/>
            <p14:sldId id="883"/>
            <p14:sldId id="885"/>
            <p14:sldId id="884"/>
            <p14:sldId id="886"/>
            <p14:sldId id="887"/>
            <p14:sldId id="898"/>
            <p14:sldId id="872"/>
            <p14:sldId id="869"/>
            <p14:sldId id="871"/>
            <p14:sldId id="882"/>
            <p14:sldId id="877"/>
            <p14:sldId id="874"/>
            <p14:sldId id="895"/>
            <p14:sldId id="896"/>
            <p14:sldId id="879"/>
            <p14:sldId id="899"/>
            <p14:sldId id="880"/>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7EA"/>
    <a:srgbClr val="FFF2CC"/>
    <a:srgbClr val="C0FCF0"/>
    <a:srgbClr val="FA8231"/>
    <a:srgbClr val="0FB9B1"/>
    <a:srgbClr val="54A0FF"/>
    <a:srgbClr val="FAFAFA"/>
    <a:srgbClr val="F5F5F5"/>
    <a:srgbClr val="EF5777"/>
    <a:srgbClr val="F7B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7" autoAdjust="0"/>
    <p:restoredTop sz="91361"/>
  </p:normalViewPr>
  <p:slideViewPr>
    <p:cSldViewPr snapToGrid="0" snapToObjects="1">
      <p:cViewPr>
        <p:scale>
          <a:sx n="87" d="100"/>
          <a:sy n="87" d="100"/>
        </p:scale>
        <p:origin x="-36" y="249"/>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04</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#cse123 </a:t>
            </a:r>
          </a:p>
        </p:txBody>
      </p:sp>
      <p:pic>
        <p:nvPicPr>
          <p:cNvPr id="8" name="Picture 7">
            <a:extLst>
              <a:ext uri="{FF2B5EF4-FFF2-40B4-BE49-F238E27FC236}">
                <a16:creationId xmlns:a16="http://schemas.microsoft.com/office/drawing/2014/main" id="{2FB60713-0C07-4933-9A17-894C140A4F8B}"/>
              </a:ext>
            </a:extLst>
          </p:cNvPr>
          <p:cNvPicPr>
            <a:picLocks noChangeAspect="1"/>
          </p:cNvPicPr>
          <p:nvPr userDrawn="1"/>
        </p:nvPicPr>
        <p:blipFill>
          <a:blip r:embed="rId3"/>
          <a:stretch>
            <a:fillRect/>
          </a:stretch>
        </p:blipFill>
        <p:spPr>
          <a:xfrm>
            <a:off x="3264601" y="5578409"/>
            <a:ext cx="896133" cy="896133"/>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Winter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04: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2ycEEh9Cc2llxbeC96sUlv?si=AjcBAsNlTEyTp8WWvb48-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70325/discussion/6010082" TargetMode="External"/><Relationship Id="rId2" Type="http://schemas.openxmlformats.org/officeDocument/2006/relationships/hyperlink" Target="https://docs.google.com/spreadsheets/d/1E9-0Few-aAf8gyaGEABMxs30Q_PpGCHeEefX4EGFGA8/edit?usp=sharing" TargetMode="External"/><Relationship Id="rId1" Type="http://schemas.openxmlformats.org/officeDocument/2006/relationships/slideLayout" Target="../slideLayouts/slideLayout3.xml"/><Relationship Id="rId5" Type="http://schemas.openxmlformats.org/officeDocument/2006/relationships/hyperlink" Target="https://edstem.org/us/courses/70325/discussion/6006439" TargetMode="External"/><Relationship Id="rId4" Type="http://schemas.openxmlformats.org/officeDocument/2006/relationships/hyperlink" Target="https://courses.cs.washington.edu/courses/cse123/25wi/rubrics/#programming-assignment-rubri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Google Shape;96;p1">
            <a:extLst>
              <a:ext uri="{FF2B5EF4-FFF2-40B4-BE49-F238E27FC236}">
                <a16:creationId xmlns:a16="http://schemas.microsoft.com/office/drawing/2014/main" id="{57405DEF-3466-474C-92C1-A9D5A25287C9}"/>
              </a:ext>
            </a:extLst>
          </p:cNvPr>
          <p:cNvSpPr txBox="1"/>
          <p:nvPr/>
        </p:nvSpPr>
        <p:spPr>
          <a:xfrm>
            <a:off x="6819080" y="339089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85000"/>
                    <a:lumOff val="15000"/>
                  </a:schemeClr>
                </a:solidFill>
                <a:latin typeface="Montserrat ExtraBold"/>
                <a:ea typeface="Montserrat ExtraBold"/>
                <a:cs typeface="Montserrat ExtraBold"/>
                <a:sym typeface="Montserrat ExtraBold"/>
              </a:rPr>
              <a:t>Instructors:</a:t>
            </a:r>
            <a:endParaRPr sz="2000" dirty="0">
              <a:solidFill>
                <a:schemeClr val="tx1">
                  <a:lumMod val="85000"/>
                  <a:lumOff val="1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84664540-F91D-4C8F-A182-24FE0EA9953A}"/>
              </a:ext>
            </a:extLst>
          </p:cNvPr>
          <p:cNvSpPr txBox="1"/>
          <p:nvPr/>
        </p:nvSpPr>
        <p:spPr>
          <a:xfrm>
            <a:off x="8957325" y="3385524"/>
            <a:ext cx="30537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Brett Wortzman</a:t>
            </a:r>
          </a:p>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Miya Natsuhara</a:t>
            </a:r>
          </a:p>
        </p:txBody>
      </p:sp>
      <p:graphicFrame>
        <p:nvGraphicFramePr>
          <p:cNvPr id="10" name="Table 9">
            <a:extLst>
              <a:ext uri="{FF2B5EF4-FFF2-40B4-BE49-F238E27FC236}">
                <a16:creationId xmlns:a16="http://schemas.microsoft.com/office/drawing/2014/main" id="{2ABF65A2-5BC5-4A99-8C30-5AE325ECD06D}"/>
              </a:ext>
            </a:extLst>
          </p:cNvPr>
          <p:cNvGraphicFramePr>
            <a:graphicFrameLocks noGrp="1"/>
          </p:cNvGraphicFramePr>
          <p:nvPr>
            <p:extLst>
              <p:ext uri="{D42A27DB-BD31-4B8C-83A1-F6EECF244321}">
                <p14:modId xmlns:p14="http://schemas.microsoft.com/office/powerpoint/2010/main" val="2702895380"/>
              </p:ext>
            </p:extLst>
          </p:nvPr>
        </p:nvGraphicFramePr>
        <p:xfrm>
          <a:off x="7802228" y="4185560"/>
          <a:ext cx="4332561" cy="1804398"/>
        </p:xfrm>
        <a:graphic>
          <a:graphicData uri="http://schemas.openxmlformats.org/drawingml/2006/table">
            <a:tbl>
              <a:tblPr firstRow="1" bandRow="1">
                <a:tableStyleId>{2D5ABB26-0587-4C30-8999-92F81FD0307C}</a:tableStyleId>
              </a:tblPr>
              <a:tblGrid>
                <a:gridCol w="866512">
                  <a:extLst>
                    <a:ext uri="{9D8B030D-6E8A-4147-A177-3AD203B41FA5}">
                      <a16:colId xmlns:a16="http://schemas.microsoft.com/office/drawing/2014/main" val="2285619573"/>
                    </a:ext>
                  </a:extLst>
                </a:gridCol>
                <a:gridCol w="866512">
                  <a:extLst>
                    <a:ext uri="{9D8B030D-6E8A-4147-A177-3AD203B41FA5}">
                      <a16:colId xmlns:a16="http://schemas.microsoft.com/office/drawing/2014/main" val="3883267222"/>
                    </a:ext>
                  </a:extLst>
                </a:gridCol>
                <a:gridCol w="866512">
                  <a:extLst>
                    <a:ext uri="{9D8B030D-6E8A-4147-A177-3AD203B41FA5}">
                      <a16:colId xmlns:a16="http://schemas.microsoft.com/office/drawing/2014/main" val="3067426825"/>
                    </a:ext>
                  </a:extLst>
                </a:gridCol>
                <a:gridCol w="929810">
                  <a:extLst>
                    <a:ext uri="{9D8B030D-6E8A-4147-A177-3AD203B41FA5}">
                      <a16:colId xmlns:a16="http://schemas.microsoft.com/office/drawing/2014/main" val="4293795288"/>
                    </a:ext>
                  </a:extLst>
                </a:gridCol>
                <a:gridCol w="803215">
                  <a:extLst>
                    <a:ext uri="{9D8B030D-6E8A-4147-A177-3AD203B41FA5}">
                      <a16:colId xmlns:a16="http://schemas.microsoft.com/office/drawing/2014/main" val="3683209748"/>
                    </a:ext>
                  </a:extLst>
                </a:gridCol>
              </a:tblGrid>
              <a:tr h="300733">
                <a:tc>
                  <a:txBody>
                    <a:bodyPr/>
                    <a:lstStyle/>
                    <a:p>
                      <a:pPr algn="ctr"/>
                      <a:r>
                        <a:rPr lang="en-US" sz="1050" dirty="0" err="1">
                          <a:latin typeface="Montserrat SemiBold" panose="00000700000000000000" pitchFamily="2" charset="0"/>
                        </a:rPr>
                        <a:t>Arohan</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Neha</a:t>
                      </a:r>
                    </a:p>
                  </a:txBody>
                  <a:tcPr anchor="ctr"/>
                </a:tc>
                <a:tc>
                  <a:txBody>
                    <a:bodyPr/>
                    <a:lstStyle/>
                    <a:p>
                      <a:pPr algn="ctr"/>
                      <a:r>
                        <a:rPr lang="en-US" sz="1050" dirty="0">
                          <a:latin typeface="Montserrat SemiBold" panose="00000700000000000000" pitchFamily="2" charset="0"/>
                        </a:rPr>
                        <a:t>Rushil</a:t>
                      </a:r>
                    </a:p>
                  </a:txBody>
                  <a:tcPr anchor="ctr"/>
                </a:tc>
                <a:tc>
                  <a:txBody>
                    <a:bodyPr/>
                    <a:lstStyle/>
                    <a:p>
                      <a:pPr algn="ctr"/>
                      <a:r>
                        <a:rPr lang="en-US" sz="1050" dirty="0">
                          <a:latin typeface="Montserrat SemiBold" panose="00000700000000000000" pitchFamily="2" charset="0"/>
                        </a:rPr>
                        <a:t>Johnathan</a:t>
                      </a:r>
                    </a:p>
                  </a:txBody>
                  <a:tcPr anchor="ctr"/>
                </a:tc>
                <a:tc>
                  <a:txBody>
                    <a:bodyPr/>
                    <a:lstStyle/>
                    <a:p>
                      <a:pPr algn="ctr"/>
                      <a:r>
                        <a:rPr lang="en-US" sz="1050" dirty="0">
                          <a:latin typeface="Montserrat SemiBold" panose="00000700000000000000" pitchFamily="2" charset="0"/>
                        </a:rPr>
                        <a:t>Nicholas</a:t>
                      </a:r>
                    </a:p>
                  </a:txBody>
                  <a:tcPr anchor="ctr"/>
                </a:tc>
                <a:extLst>
                  <a:ext uri="{0D108BD9-81ED-4DB2-BD59-A6C34878D82A}">
                    <a16:rowId xmlns:a16="http://schemas.microsoft.com/office/drawing/2014/main" val="3018865140"/>
                  </a:ext>
                </a:extLst>
              </a:tr>
              <a:tr h="300733">
                <a:tc>
                  <a:txBody>
                    <a:bodyPr/>
                    <a:lstStyle/>
                    <a:p>
                      <a:pPr algn="ctr"/>
                      <a:r>
                        <a:rPr lang="en-US" sz="1050" dirty="0">
                          <a:latin typeface="Montserrat SemiBold" panose="00000700000000000000" pitchFamily="2" charset="0"/>
                        </a:rPr>
                        <a:t>Sean</a:t>
                      </a:r>
                    </a:p>
                  </a:txBody>
                  <a:tcPr anchor="ctr"/>
                </a:tc>
                <a:tc>
                  <a:txBody>
                    <a:bodyPr/>
                    <a:lstStyle/>
                    <a:p>
                      <a:pPr algn="ctr"/>
                      <a:r>
                        <a:rPr lang="en-US" sz="1050" dirty="0">
                          <a:latin typeface="Montserrat SemiBold" panose="00000700000000000000" pitchFamily="2" charset="0"/>
                        </a:rPr>
                        <a:t>Hayden</a:t>
                      </a:r>
                    </a:p>
                  </a:txBody>
                  <a:tcPr anchor="ctr"/>
                </a:tc>
                <a:tc>
                  <a:txBody>
                    <a:bodyPr/>
                    <a:lstStyle/>
                    <a:p>
                      <a:pPr algn="ctr"/>
                      <a:r>
                        <a:rPr lang="en-US" sz="1050" dirty="0">
                          <a:latin typeface="Montserrat SemiBold" panose="00000700000000000000" pitchFamily="2" charset="0"/>
                        </a:rPr>
                        <a:t>Srihari</a:t>
                      </a:r>
                    </a:p>
                  </a:txBody>
                  <a:tcPr anchor="ctr"/>
                </a:tc>
                <a:tc>
                  <a:txBody>
                    <a:bodyPr/>
                    <a:lstStyle/>
                    <a:p>
                      <a:pPr algn="ctr"/>
                      <a:r>
                        <a:rPr lang="en-US" sz="1050" dirty="0">
                          <a:latin typeface="Montserrat SemiBold" panose="00000700000000000000" pitchFamily="2" charset="0"/>
                        </a:rPr>
                        <a:t>Benoit</a:t>
                      </a:r>
                    </a:p>
                  </a:txBody>
                  <a:tcPr anchor="ctr"/>
                </a:tc>
                <a:tc>
                  <a:txBody>
                    <a:bodyPr/>
                    <a:lstStyle/>
                    <a:p>
                      <a:pPr algn="ctr"/>
                      <a:r>
                        <a:rPr lang="en-US" sz="1050" dirty="0" err="1">
                          <a:latin typeface="Montserrat SemiBold" panose="00000700000000000000" pitchFamily="2" charset="0"/>
                        </a:rPr>
                        <a:t>Isayiah</a:t>
                      </a:r>
                      <a:endParaRPr lang="en-US" sz="1050" dirty="0">
                        <a:latin typeface="Montserrat SemiBold" panose="00000700000000000000" pitchFamily="2" charset="0"/>
                      </a:endParaRPr>
                    </a:p>
                  </a:txBody>
                  <a:tcPr anchor="ctr"/>
                </a:tc>
                <a:extLst>
                  <a:ext uri="{0D108BD9-81ED-4DB2-BD59-A6C34878D82A}">
                    <a16:rowId xmlns:a16="http://schemas.microsoft.com/office/drawing/2014/main" val="2718302219"/>
                  </a:ext>
                </a:extLst>
              </a:tr>
              <a:tr h="300733">
                <a:tc>
                  <a:txBody>
                    <a:bodyPr/>
                    <a:lstStyle/>
                    <a:p>
                      <a:pPr algn="ctr"/>
                      <a:r>
                        <a:rPr lang="en-US" sz="1050" dirty="0">
                          <a:latin typeface="Montserrat SemiBold" panose="00000700000000000000" pitchFamily="2" charset="0"/>
                        </a:rPr>
                        <a:t>Audrey</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Andras</a:t>
                      </a:r>
                    </a:p>
                  </a:txBody>
                  <a:tcPr anchor="ctr"/>
                </a:tc>
                <a:tc>
                  <a:txBody>
                    <a:bodyPr/>
                    <a:lstStyle/>
                    <a:p>
                      <a:pPr algn="ctr"/>
                      <a:r>
                        <a:rPr lang="en-US" sz="1050" dirty="0">
                          <a:latin typeface="Montserrat SemiBold" panose="00000700000000000000" pitchFamily="2" charset="0"/>
                        </a:rPr>
                        <a:t>Jessica</a:t>
                      </a:r>
                    </a:p>
                  </a:txBody>
                  <a:tcPr anchor="ctr"/>
                </a:tc>
                <a:tc>
                  <a:txBody>
                    <a:bodyPr/>
                    <a:lstStyle/>
                    <a:p>
                      <a:pPr algn="ctr"/>
                      <a:r>
                        <a:rPr lang="en-US" sz="1050" dirty="0">
                          <a:latin typeface="Montserrat SemiBold" panose="00000700000000000000" pitchFamily="2" charset="0"/>
                        </a:rPr>
                        <a:t>Kavya</a:t>
                      </a:r>
                    </a:p>
                  </a:txBody>
                  <a:tcPr anchor="ctr"/>
                </a:tc>
                <a:extLst>
                  <a:ext uri="{0D108BD9-81ED-4DB2-BD59-A6C34878D82A}">
                    <a16:rowId xmlns:a16="http://schemas.microsoft.com/office/drawing/2014/main" val="3147651945"/>
                  </a:ext>
                </a:extLst>
              </a:tr>
              <a:tr h="300733">
                <a:tc>
                  <a:txBody>
                    <a:bodyPr/>
                    <a:lstStyle/>
                    <a:p>
                      <a:pPr algn="ctr"/>
                      <a:r>
                        <a:rPr lang="en-US" sz="1050" dirty="0">
                          <a:latin typeface="Montserrat SemiBold" panose="00000700000000000000" pitchFamily="2" charset="0"/>
                        </a:rPr>
                        <a:t>Cynthia</a:t>
                      </a:r>
                    </a:p>
                  </a:txBody>
                  <a:tcPr anchor="ctr"/>
                </a:tc>
                <a:tc>
                  <a:txBody>
                    <a:bodyPr/>
                    <a:lstStyle/>
                    <a:p>
                      <a:pPr algn="ctr"/>
                      <a:r>
                        <a:rPr lang="en-US" sz="1050" dirty="0">
                          <a:latin typeface="Montserrat SemiBold" panose="00000700000000000000" pitchFamily="2" charset="0"/>
                        </a:rPr>
                        <a:t>Shreya</a:t>
                      </a:r>
                    </a:p>
                  </a:txBody>
                  <a:tcPr anchor="ctr"/>
                </a:tc>
                <a:tc>
                  <a:txBody>
                    <a:bodyPr/>
                    <a:lstStyle/>
                    <a:p>
                      <a:pPr algn="ctr"/>
                      <a:r>
                        <a:rPr lang="en-US" sz="1050" dirty="0">
                          <a:latin typeface="Montserrat SemiBold" panose="00000700000000000000" pitchFamily="2" charset="0"/>
                        </a:rPr>
                        <a:t>Kieran</a:t>
                      </a:r>
                    </a:p>
                  </a:txBody>
                  <a:tcPr anchor="ctr"/>
                </a:tc>
                <a:tc>
                  <a:txBody>
                    <a:bodyPr/>
                    <a:lstStyle/>
                    <a:p>
                      <a:pPr algn="ctr"/>
                      <a:r>
                        <a:rPr lang="en-US" sz="1050" dirty="0">
                          <a:latin typeface="Montserrat SemiBold" panose="00000700000000000000" pitchFamily="2" charset="0"/>
                        </a:rPr>
                        <a:t>Rohan</a:t>
                      </a:r>
                    </a:p>
                  </a:txBody>
                  <a:tcPr anchor="ctr"/>
                </a:tc>
                <a:tc>
                  <a:txBody>
                    <a:bodyPr/>
                    <a:lstStyle/>
                    <a:p>
                      <a:pPr algn="ctr"/>
                      <a:r>
                        <a:rPr lang="en-US" sz="1050" dirty="0" err="1">
                          <a:latin typeface="Montserrat SemiBold" panose="00000700000000000000" pitchFamily="2" charset="0"/>
                        </a:rPr>
                        <a:t>Eeshani</a:t>
                      </a:r>
                      <a:endParaRPr lang="en-US" sz="1050" dirty="0">
                        <a:latin typeface="Montserrat SemiBold" panose="00000700000000000000" pitchFamily="2" charset="0"/>
                      </a:endParaRPr>
                    </a:p>
                  </a:txBody>
                  <a:tcPr anchor="ctr"/>
                </a:tc>
                <a:extLst>
                  <a:ext uri="{0D108BD9-81ED-4DB2-BD59-A6C34878D82A}">
                    <a16:rowId xmlns:a16="http://schemas.microsoft.com/office/drawing/2014/main" val="1745184837"/>
                  </a:ext>
                </a:extLst>
              </a:tr>
              <a:tr h="300733">
                <a:tc>
                  <a:txBody>
                    <a:bodyPr/>
                    <a:lstStyle/>
                    <a:p>
                      <a:pPr algn="ctr"/>
                      <a:r>
                        <a:rPr lang="en-US" sz="1050" dirty="0">
                          <a:latin typeface="Montserrat SemiBold" panose="00000700000000000000" pitchFamily="2" charset="0"/>
                        </a:rPr>
                        <a:t>Amy</a:t>
                      </a:r>
                    </a:p>
                  </a:txBody>
                  <a:tcPr anchor="ctr"/>
                </a:tc>
                <a:tc>
                  <a:txBody>
                    <a:bodyPr/>
                    <a:lstStyle/>
                    <a:p>
                      <a:pPr algn="ctr"/>
                      <a:r>
                        <a:rPr lang="en-US" sz="1050" dirty="0">
                          <a:latin typeface="Montserrat SemiBold" panose="00000700000000000000" pitchFamily="2" charset="0"/>
                        </a:rPr>
                        <a:t>Packard</a:t>
                      </a:r>
                    </a:p>
                  </a:txBody>
                  <a:tcPr anchor="ctr"/>
                </a:tc>
                <a:tc>
                  <a:txBody>
                    <a:bodyPr/>
                    <a:lstStyle/>
                    <a:p>
                      <a:pPr algn="ctr"/>
                      <a:r>
                        <a:rPr lang="en-US" sz="1050" dirty="0">
                          <a:latin typeface="Montserrat SemiBold" panose="00000700000000000000" pitchFamily="2" charset="0"/>
                        </a:rPr>
                        <a:t>Cora</a:t>
                      </a:r>
                    </a:p>
                  </a:txBody>
                  <a:tcPr anchor="ctr"/>
                </a:tc>
                <a:tc>
                  <a:txBody>
                    <a:bodyPr/>
                    <a:lstStyle/>
                    <a:p>
                      <a:pPr algn="ctr"/>
                      <a:r>
                        <a:rPr lang="en-US" sz="1050" dirty="0">
                          <a:latin typeface="Montserrat SemiBold" panose="00000700000000000000" pitchFamily="2" charset="0"/>
                        </a:rPr>
                        <a:t>Dixon</a:t>
                      </a:r>
                    </a:p>
                  </a:txBody>
                  <a:tcPr anchor="ctr"/>
                </a:tc>
                <a:tc>
                  <a:txBody>
                    <a:bodyPr/>
                    <a:lstStyle/>
                    <a:p>
                      <a:pPr algn="ctr"/>
                      <a:r>
                        <a:rPr lang="en-US" sz="1050" dirty="0">
                          <a:latin typeface="Montserrat SemiBold" panose="00000700000000000000" pitchFamily="2" charset="0"/>
                        </a:rPr>
                        <a:t>Nichole</a:t>
                      </a:r>
                    </a:p>
                  </a:txBody>
                  <a:tcPr anchor="ctr"/>
                </a:tc>
                <a:extLst>
                  <a:ext uri="{0D108BD9-81ED-4DB2-BD59-A6C34878D82A}">
                    <a16:rowId xmlns:a16="http://schemas.microsoft.com/office/drawing/2014/main" val="4066156089"/>
                  </a:ext>
                </a:extLst>
              </a:tr>
              <a:tr h="300733">
                <a:tc>
                  <a:txBody>
                    <a:bodyPr/>
                    <a:lstStyle/>
                    <a:p>
                      <a:pPr algn="ctr"/>
                      <a:r>
                        <a:rPr lang="en-US" sz="1050" dirty="0">
                          <a:latin typeface="Montserrat SemiBold" panose="00000700000000000000" pitchFamily="2" charset="0"/>
                        </a:rPr>
                        <a:t>Trien</a:t>
                      </a:r>
                    </a:p>
                  </a:txBody>
                  <a:tcPr anchor="ctr"/>
                </a:tc>
                <a:tc>
                  <a:txBody>
                    <a:bodyPr/>
                    <a:lstStyle/>
                    <a:p>
                      <a:pPr algn="ctr"/>
                      <a:r>
                        <a:rPr lang="en-US" sz="1050" dirty="0">
                          <a:latin typeface="Montserrat SemiBold" panose="00000700000000000000" pitchFamily="2" charset="0"/>
                        </a:rPr>
                        <a:t>Lawrence</a:t>
                      </a:r>
                    </a:p>
                  </a:txBody>
                  <a:tcPr anchor="ctr"/>
                </a:tc>
                <a:tc>
                  <a:txBody>
                    <a:bodyPr/>
                    <a:lstStyle/>
                    <a:p>
                      <a:pPr algn="ctr"/>
                      <a:r>
                        <a:rPr lang="en-US" sz="1050" dirty="0">
                          <a:latin typeface="Montserrat SemiBold" panose="00000700000000000000" pitchFamily="2" charset="0"/>
                        </a:rPr>
                        <a:t>Liza</a:t>
                      </a:r>
                    </a:p>
                  </a:txBody>
                  <a:tcPr anchor="ctr"/>
                </a:tc>
                <a:tc>
                  <a:txBody>
                    <a:bodyPr/>
                    <a:lstStyle/>
                    <a:p>
                      <a:pPr algn="ctr"/>
                      <a:r>
                        <a:rPr lang="en-US" sz="1050" dirty="0">
                          <a:latin typeface="Montserrat SemiBold" panose="00000700000000000000" pitchFamily="2" charset="0"/>
                        </a:rPr>
                        <a:t>Helena</a:t>
                      </a: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bl>
          </a:graphicData>
        </a:graphic>
      </p:graphicFrame>
      <p:sp>
        <p:nvSpPr>
          <p:cNvPr id="11" name="TextBox 10">
            <a:extLst>
              <a:ext uri="{FF2B5EF4-FFF2-40B4-BE49-F238E27FC236}">
                <a16:creationId xmlns:a16="http://schemas.microsoft.com/office/drawing/2014/main" id="{8E3021CB-3952-4ED7-9985-FD6D9DEAF969}"/>
              </a:ext>
            </a:extLst>
          </p:cNvPr>
          <p:cNvSpPr txBox="1"/>
          <p:nvPr/>
        </p:nvSpPr>
        <p:spPr>
          <a:xfrm>
            <a:off x="7193694" y="5989958"/>
            <a:ext cx="4941095" cy="338554"/>
          </a:xfrm>
          <a:prstGeom prst="rect">
            <a:avLst/>
          </a:prstGeom>
          <a:noFill/>
        </p:spPr>
        <p:txBody>
          <a:bodyPr wrap="square" rtlCol="0">
            <a:spAutoFit/>
          </a:bodyPr>
          <a:lstStyle/>
          <a:p>
            <a:r>
              <a:rPr lang="en-US" sz="1600" dirty="0">
                <a:solidFill>
                  <a:schemeClr val="tx1">
                    <a:lumMod val="85000"/>
                    <a:lumOff val="15000"/>
                  </a:schemeClr>
                </a:solidFill>
                <a:latin typeface="Montserrat SemiBold" panose="00000700000000000000" pitchFamily="2" charset="0"/>
              </a:rPr>
              <a:t>Music: </a:t>
            </a:r>
            <a:r>
              <a:rPr lang="en-US" sz="1600" dirty="0">
                <a:solidFill>
                  <a:schemeClr val="tx1">
                    <a:lumMod val="85000"/>
                    <a:lumOff val="15000"/>
                  </a:schemeClr>
                </a:solidFill>
                <a:latin typeface="Montserrat SemiBold" panose="00000700000000000000" pitchFamily="2" charset="0"/>
                <a:hlinkClick r:id="rId2">
                  <a:extLst>
                    <a:ext uri="{A12FA001-AC4F-418D-AE19-62706E023703}">
                      <ahyp:hlinkClr xmlns:ahyp="http://schemas.microsoft.com/office/drawing/2018/hyperlinkcolor" val="tx"/>
                    </a:ext>
                  </a:extLst>
                </a:hlinkClick>
              </a:rPr>
              <a:t>CSE 123 25wi Lecture Tunes</a:t>
            </a:r>
            <a:endParaRPr lang="en-US" sz="1600" dirty="0">
              <a:solidFill>
                <a:schemeClr val="tx1">
                  <a:lumMod val="85000"/>
                  <a:lumOff val="15000"/>
                </a:schemeClr>
              </a:solidFill>
              <a:latin typeface="Montserrat SemiBold" panose="00000700000000000000" pitchFamily="2" charset="0"/>
            </a:endParaRPr>
          </a:p>
        </p:txBody>
      </p:sp>
      <p:cxnSp>
        <p:nvCxnSpPr>
          <p:cNvPr id="12" name="Straight Connector 11">
            <a:extLst>
              <a:ext uri="{FF2B5EF4-FFF2-40B4-BE49-F238E27FC236}">
                <a16:creationId xmlns:a16="http://schemas.microsoft.com/office/drawing/2014/main" id="{F50CF5EF-0470-4507-BAF5-D09BC7F0CFA2}"/>
              </a:ext>
            </a:extLst>
          </p:cNvPr>
          <p:cNvCxnSpPr/>
          <p:nvPr/>
        </p:nvCxnSpPr>
        <p:spPr>
          <a:xfrm>
            <a:off x="7542720" y="327563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60730707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1255749531"/>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1</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1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b="1" dirty="0">
                <a:solidFill>
                  <a:schemeClr val="accent5"/>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8120814" y="2766543"/>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508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Memory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4" name="Table 4">
            <a:extLst>
              <a:ext uri="{FF2B5EF4-FFF2-40B4-BE49-F238E27FC236}">
                <a16:creationId xmlns:a16="http://schemas.microsoft.com/office/drawing/2014/main" id="{7B8B12F9-5A59-4A04-8231-41ACA25759F7}"/>
              </a:ext>
            </a:extLst>
          </p:cNvPr>
          <p:cNvGraphicFramePr>
            <a:graphicFrameLocks noGrp="1"/>
          </p:cNvGraphicFramePr>
          <p:nvPr>
            <p:extLst>
              <p:ext uri="{D42A27DB-BD31-4B8C-83A1-F6EECF244321}">
                <p14:modId xmlns:p14="http://schemas.microsoft.com/office/powerpoint/2010/main" val="108990231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45847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new int[10];</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graphicFrame>
        <p:nvGraphicFramePr>
          <p:cNvPr id="9" name="Table 4">
            <a:extLst>
              <a:ext uri="{FF2B5EF4-FFF2-40B4-BE49-F238E27FC236}">
                <a16:creationId xmlns:a16="http://schemas.microsoft.com/office/drawing/2014/main" id="{7D8EFA41-01D5-41BF-952F-6D2F357B1C45}"/>
              </a:ext>
            </a:extLst>
          </p:cNvPr>
          <p:cNvGraphicFramePr>
            <a:graphicFrameLocks noGrp="1"/>
          </p:cNvGraphicFramePr>
          <p:nvPr>
            <p:extLst>
              <p:ext uri="{D42A27DB-BD31-4B8C-83A1-F6EECF244321}">
                <p14:modId xmlns:p14="http://schemas.microsoft.com/office/powerpoint/2010/main" val="391873134"/>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1" name="TextBox 10">
            <a:extLst>
              <a:ext uri="{FF2B5EF4-FFF2-40B4-BE49-F238E27FC236}">
                <a16:creationId xmlns:a16="http://schemas.microsoft.com/office/drawing/2014/main" id="{E9F6C2B2-BC32-4814-8544-9BA270E21A62}"/>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Rectangle: Rounded Corners 12">
            <a:extLst>
              <a:ext uri="{FF2B5EF4-FFF2-40B4-BE49-F238E27FC236}">
                <a16:creationId xmlns:a16="http://schemas.microsoft.com/office/drawing/2014/main" id="{E1AF44BF-36F8-4F74-8879-F0C1F6870CBE}"/>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92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array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a:latin typeface="Consolas" panose="020B0609020204030204" pitchFamily="49" charset="0"/>
              </a:rPr>
              <a:t>int[] </a:t>
            </a:r>
            <a:r>
              <a:rPr lang="en-US" dirty="0" err="1">
                <a:latin typeface="Consolas" panose="020B0609020204030204" pitchFamily="49" charset="0"/>
              </a:rPr>
              <a:t>arr</a:t>
            </a:r>
            <a:r>
              <a:rPr lang="en-US" dirty="0">
                <a:latin typeface="Consolas" panose="020B0609020204030204" pitchFamily="49" charset="0"/>
              </a:rPr>
              <a:t> = </a:t>
            </a:r>
            <a:r>
              <a:rPr lang="en-US" dirty="0">
                <a:highlight>
                  <a:srgbClr val="FFF2CC"/>
                </a:highlight>
                <a:latin typeface="Consolas" panose="020B0609020204030204" pitchFamily="49" charset="0"/>
              </a:rPr>
              <a:t>new int[7]</a:t>
            </a:r>
            <a:r>
              <a:rPr lang="en-US" dirty="0">
                <a:latin typeface="Consolas" panose="020B0609020204030204" pitchFamily="49" charset="0"/>
              </a:rPr>
              <a:t>;</a:t>
            </a:r>
          </a:p>
          <a:p>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1282699" y="3091508"/>
            <a:ext cx="776174" cy="523220"/>
          </a:xfrm>
          <a:prstGeom prst="rect">
            <a:avLst/>
          </a:prstGeom>
          <a:noFill/>
        </p:spPr>
        <p:txBody>
          <a:bodyPr wrap="none" rtlCol="0">
            <a:spAutoFit/>
          </a:bodyPr>
          <a:lstStyle/>
          <a:p>
            <a:pPr algn="ctr"/>
            <a:r>
              <a:rPr lang="en-US" sz="2800" dirty="0" err="1">
                <a:latin typeface="Consolas" panose="020B0609020204030204" pitchFamily="49" charset="0"/>
              </a:rPr>
              <a:t>arr</a:t>
            </a:r>
            <a:endParaRPr lang="en-US" sz="2800" dirty="0">
              <a:latin typeface="Consolas" panose="020B0609020204030204" pitchFamily="49" charset="0"/>
            </a:endParaRPr>
          </a:p>
        </p:txBody>
      </p:sp>
      <p:sp>
        <p:nvSpPr>
          <p:cNvPr id="13" name="Arrow: Bent 12">
            <a:extLst>
              <a:ext uri="{FF2B5EF4-FFF2-40B4-BE49-F238E27FC236}">
                <a16:creationId xmlns:a16="http://schemas.microsoft.com/office/drawing/2014/main" id="{C985CD91-EFA3-42EE-9505-7009712CCFCD}"/>
              </a:ext>
            </a:extLst>
          </p:cNvPr>
          <p:cNvSpPr/>
          <p:nvPr/>
        </p:nvSpPr>
        <p:spPr>
          <a:xfrm rot="10800000" flipH="1">
            <a:off x="1571949" y="3981022"/>
            <a:ext cx="2108199" cy="1179821"/>
          </a:xfrm>
          <a:prstGeom prst="bentArrow">
            <a:avLst>
              <a:gd name="adj1" fmla="val 13955"/>
              <a:gd name="adj2" fmla="val 19303"/>
              <a:gd name="adj3" fmla="val 33917"/>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F1B25D1D-9DD8-41F2-9220-38CF6C9D1B9D}"/>
              </a:ext>
            </a:extLst>
          </p:cNvPr>
          <p:cNvSpPr/>
          <p:nvPr/>
        </p:nvSpPr>
        <p:spPr>
          <a:xfrm>
            <a:off x="1277835" y="3614728"/>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246F6DA-902A-4F34-8BEA-0D6E75E3DC32}"/>
              </a:ext>
            </a:extLst>
          </p:cNvPr>
          <p:cNvSpPr/>
          <p:nvPr/>
        </p:nvSpPr>
        <p:spPr>
          <a:xfrm>
            <a:off x="1453477" y="3802361"/>
            <a:ext cx="423636"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C8BF8002-5078-40C6-86B5-92A822B068A7}"/>
              </a:ext>
            </a:extLst>
          </p:cNvPr>
          <p:cNvSpPr txBox="1"/>
          <p:nvPr/>
        </p:nvSpPr>
        <p:spPr>
          <a:xfrm>
            <a:off x="3495911" y="5972743"/>
            <a:ext cx="5866927" cy="584775"/>
          </a:xfrm>
          <a:prstGeom prst="rect">
            <a:avLst/>
          </a:prstGeom>
          <a:noFill/>
        </p:spPr>
        <p:txBody>
          <a:bodyPr wrap="none" rtlCol="0">
            <a:spAutoFit/>
          </a:bodyPr>
          <a:lstStyle/>
          <a:p>
            <a:r>
              <a:rPr lang="en-US" sz="3200" i="1" dirty="0"/>
              <a:t>We call this “</a:t>
            </a:r>
            <a:r>
              <a:rPr lang="en-US" sz="3200" b="1" i="1" dirty="0"/>
              <a:t>contiguous</a:t>
            </a:r>
            <a:r>
              <a:rPr lang="en-US" sz="3200" i="1" dirty="0"/>
              <a:t>” memory</a:t>
            </a:r>
          </a:p>
        </p:txBody>
      </p:sp>
      <p:graphicFrame>
        <p:nvGraphicFramePr>
          <p:cNvPr id="18" name="Table 4">
            <a:extLst>
              <a:ext uri="{FF2B5EF4-FFF2-40B4-BE49-F238E27FC236}">
                <a16:creationId xmlns:a16="http://schemas.microsoft.com/office/drawing/2014/main" id="{52748D12-2635-45C9-BD85-89C2C3E4AC85}"/>
              </a:ext>
            </a:extLst>
          </p:cNvPr>
          <p:cNvGraphicFramePr>
            <a:graphicFrameLocks noGrp="1"/>
          </p:cNvGraphicFramePr>
          <p:nvPr>
            <p:extLst>
              <p:ext uri="{D42A27DB-BD31-4B8C-83A1-F6EECF244321}">
                <p14:modId xmlns:p14="http://schemas.microsoft.com/office/powerpoint/2010/main" val="328575637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37529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err="1">
                <a:latin typeface="Consolas" panose="020B0609020204030204" pitchFamily="49" charset="0"/>
              </a:rPr>
              <a:t>ListNode</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latin typeface="Calibri" panose="020F0502020204030204" pitchFamily="34" charset="0"/>
              </a:rPr>
              <a:t>Java class representing a “</a:t>
            </a:r>
            <a:r>
              <a:rPr lang="en-US" b="1" dirty="0">
                <a:latin typeface="Calibri" panose="020F0502020204030204" pitchFamily="34" charset="0"/>
              </a:rPr>
              <a:t>node</a:t>
            </a:r>
            <a:r>
              <a:rPr lang="en-US" dirty="0">
                <a:latin typeface="Calibri" panose="020F0502020204030204" pitchFamily="34" charset="0"/>
              </a:rPr>
              <a:t>”</a:t>
            </a:r>
          </a:p>
          <a:p>
            <a:r>
              <a:rPr lang="en-US" dirty="0">
                <a:latin typeface="Calibri" panose="020F0502020204030204" pitchFamily="34" charset="0"/>
              </a:rPr>
              <a:t>Two fields to store discussed state:</a:t>
            </a:r>
          </a:p>
          <a:p>
            <a:pPr lvl="1"/>
            <a:r>
              <a:rPr lang="en-US" dirty="0"/>
              <a:t>Fields are public?! We’ll come back to this</a:t>
            </a:r>
          </a:p>
          <a:p>
            <a:pPr lvl="1"/>
            <a:endParaRPr lang="en-US" dirty="0">
              <a:latin typeface="Consolas" panose="020B0609020204030204" pitchFamily="49" charset="0"/>
            </a:endParaRPr>
          </a:p>
          <a:p>
            <a:r>
              <a:rPr lang="en-US" dirty="0"/>
              <a:t>Why can </a:t>
            </a:r>
            <a:r>
              <a:rPr lang="en-US" dirty="0" err="1">
                <a:latin typeface="Consolas" panose="020B0609020204030204" pitchFamily="49" charset="0"/>
              </a:rPr>
              <a:t>ListNode</a:t>
            </a:r>
            <a:r>
              <a:rPr lang="en-US" dirty="0"/>
              <a:t> be a field in the </a:t>
            </a:r>
            <a:r>
              <a:rPr lang="en-US" dirty="0" err="1">
                <a:latin typeface="Consolas" panose="020B0609020204030204" pitchFamily="49" charset="0"/>
              </a:rPr>
              <a:t>ListNode</a:t>
            </a:r>
            <a:r>
              <a:rPr lang="en-US" dirty="0"/>
              <a:t> class?</a:t>
            </a:r>
          </a:p>
          <a:p>
            <a:endParaRPr lang="en-US" dirty="0"/>
          </a:p>
        </p:txBody>
      </p:sp>
      <p:sp>
        <p:nvSpPr>
          <p:cNvPr id="4" name="TextBox 3">
            <a:extLst>
              <a:ext uri="{FF2B5EF4-FFF2-40B4-BE49-F238E27FC236}">
                <a16:creationId xmlns:a16="http://schemas.microsoft.com/office/drawing/2014/main" id="{A58A17DA-DE4C-427A-B524-BE3547514971}"/>
              </a:ext>
            </a:extLst>
          </p:cNvPr>
          <p:cNvSpPr txBox="1"/>
          <p:nvPr/>
        </p:nvSpPr>
        <p:spPr>
          <a:xfrm>
            <a:off x="3178374" y="4196443"/>
            <a:ext cx="5835252" cy="2339102"/>
          </a:xfrm>
          <a:prstGeom prst="rect">
            <a:avLst/>
          </a:prstGeom>
          <a:noFill/>
        </p:spPr>
        <p:txBody>
          <a:bodyPr wrap="none" rtlCol="0">
            <a:spAutoFit/>
          </a:bodyPr>
          <a:lstStyle/>
          <a:p>
            <a:pPr marL="0" indent="0">
              <a:buNone/>
            </a:pPr>
            <a:r>
              <a:rPr lang="en-US" sz="3200" dirty="0">
                <a:latin typeface="Consolas" panose="020B0609020204030204" pitchFamily="49" charset="0"/>
              </a:rPr>
              <a:t>public class </a:t>
            </a:r>
            <a:r>
              <a:rPr lang="en-US" sz="3200" dirty="0" err="1">
                <a:latin typeface="Consolas" panose="020B0609020204030204" pitchFamily="49" charset="0"/>
              </a:rPr>
              <a:t>ListNode</a:t>
            </a:r>
            <a:r>
              <a:rPr lang="en-US" sz="3200" dirty="0">
                <a:latin typeface="Consolas" panose="020B0609020204030204" pitchFamily="49" charset="0"/>
              </a:rPr>
              <a:t> {</a:t>
            </a:r>
          </a:p>
          <a:p>
            <a:pPr marL="0" indent="0">
              <a:buNone/>
            </a:pPr>
            <a:r>
              <a:rPr lang="en-US" sz="3200" dirty="0">
                <a:latin typeface="Consolas" panose="020B0609020204030204" pitchFamily="49" charset="0"/>
              </a:rPr>
              <a:t>    public int data;</a:t>
            </a:r>
          </a:p>
          <a:p>
            <a:pPr marL="0" indent="0">
              <a:buNone/>
            </a:pPr>
            <a:r>
              <a:rPr lang="en-US" sz="3200" dirty="0">
                <a:latin typeface="Consolas" panose="020B0609020204030204" pitchFamily="49" charset="0"/>
              </a:rPr>
              <a:t>    public </a:t>
            </a:r>
            <a:r>
              <a:rPr lang="en-US" sz="3200" dirty="0" err="1">
                <a:latin typeface="Consolas" panose="020B0609020204030204" pitchFamily="49" charset="0"/>
              </a:rPr>
              <a:t>ListNode</a:t>
            </a:r>
            <a:r>
              <a:rPr lang="en-US" sz="3200" dirty="0">
                <a:latin typeface="Consolas" panose="020B0609020204030204" pitchFamily="49" charset="0"/>
              </a:rPr>
              <a:t> next;</a:t>
            </a:r>
          </a:p>
          <a:p>
            <a:pPr marL="0" indent="0">
              <a:buNone/>
            </a:pPr>
            <a:r>
              <a:rPr lang="en-US" sz="3200" dirty="0">
                <a:latin typeface="Consolas" panose="020B0609020204030204" pitchFamily="49" charset="0"/>
              </a:rPr>
              <a:t>}</a:t>
            </a:r>
          </a:p>
          <a:p>
            <a:endParaRPr lang="en-US" dirty="0"/>
          </a:p>
        </p:txBody>
      </p:sp>
    </p:spTree>
    <p:extLst>
      <p:ext uri="{BB962C8B-B14F-4D97-AF65-F5344CB8AC3E}">
        <p14:creationId xmlns:p14="http://schemas.microsoft.com/office/powerpoint/2010/main" val="360164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(1)</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lvl="1"/>
            <a:r>
              <a:rPr lang="en-US" dirty="0" err="1">
                <a:latin typeface="Consolas" panose="020B0609020204030204" pitchFamily="49" charset="0"/>
              </a:rPr>
              <a:t>ListNode</a:t>
            </a:r>
            <a:r>
              <a:rPr lang="en-US" dirty="0">
                <a:latin typeface="Consolas" panose="020B0609020204030204" pitchFamily="49" charset="0"/>
              </a:rPr>
              <a:t> list = new </a:t>
            </a:r>
            <a:r>
              <a:rPr lang="en-US" dirty="0" err="1">
                <a:latin typeface="Consolas" panose="020B0609020204030204" pitchFamily="49" charset="0"/>
              </a:rPr>
              <a:t>ListNode</a:t>
            </a:r>
            <a:r>
              <a:rPr lang="en-US" dirty="0">
                <a:latin typeface="Consolas" panose="020B0609020204030204" pitchFamily="49" charset="0"/>
              </a:rPr>
              <a:t>(1,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4">
            <a:extLst>
              <a:ext uri="{FF2B5EF4-FFF2-40B4-BE49-F238E27FC236}">
                <a16:creationId xmlns:a16="http://schemas.microsoft.com/office/drawing/2014/main" id="{70653A71-ACB0-47DC-A3B9-A0DD34F455EF}"/>
              </a:ext>
            </a:extLst>
          </p:cNvPr>
          <p:cNvGraphicFramePr>
            <a:graphicFrameLocks noGrp="1"/>
          </p:cNvGraphicFramePr>
          <p:nvPr>
            <p:extLst>
              <p:ext uri="{D42A27DB-BD31-4B8C-83A1-F6EECF244321}">
                <p14:modId xmlns:p14="http://schemas.microsoft.com/office/powerpoint/2010/main" val="330676688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Tree>
    <p:extLst>
      <p:ext uri="{BB962C8B-B14F-4D97-AF65-F5344CB8AC3E}">
        <p14:creationId xmlns:p14="http://schemas.microsoft.com/office/powerpoint/2010/main" val="182068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normAutofit/>
          </a:bodyPr>
          <a:lstStyle/>
          <a:p>
            <a:r>
              <a:rPr lang="en-US" dirty="0"/>
              <a:t>Contiguous vs. Non-contiguous: </a:t>
            </a:r>
            <a:r>
              <a:rPr lang="en-US" dirty="0" err="1"/>
              <a:t>ListNode</a:t>
            </a:r>
            <a:r>
              <a:rPr lang="en-US" dirty="0"/>
              <a:t> (2)</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new </a:t>
            </a:r>
            <a:r>
              <a:rPr lang="en-US" dirty="0" err="1">
                <a:latin typeface="Consolas" panose="020B0609020204030204" pitchFamily="49" charset="0"/>
              </a:rPr>
              <a:t>ListNode</a:t>
            </a:r>
            <a:r>
              <a:rPr lang="en-US" dirty="0">
                <a:latin typeface="Consolas" panose="020B0609020204030204" pitchFamily="49" charset="0"/>
              </a:rPr>
              <a:t>(2));</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4156220512"/>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3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(3)</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extLst>
              <p:ext uri="{D42A27DB-BD31-4B8C-83A1-F6EECF244321}">
                <p14:modId xmlns:p14="http://schemas.microsoft.com/office/powerpoint/2010/main" val="688891256"/>
              </p:ext>
            </p:extLst>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6697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a:t>
            </a:r>
            <a:r>
              <a:rPr lang="en-US" dirty="0" err="1"/>
              <a:t>ListNode</a:t>
            </a:r>
            <a:r>
              <a:rPr lang="en-US" dirty="0"/>
              <a:t> (4)</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pPr marL="0" indent="0">
              <a:buNone/>
            </a:pPr>
            <a:r>
              <a:rPr lang="en-US" dirty="0" err="1">
                <a:latin typeface="Consolas" panose="020B0609020204030204" pitchFamily="49" charset="0"/>
              </a:rPr>
              <a:t>ListNode</a:t>
            </a:r>
            <a:r>
              <a:rPr lang="en-US" dirty="0">
                <a:latin typeface="Consolas" panose="020B0609020204030204" pitchFamily="49" charset="0"/>
              </a:rPr>
              <a:t> list = </a:t>
            </a:r>
            <a:r>
              <a:rPr lang="en-US" dirty="0">
                <a:highlight>
                  <a:srgbClr val="FFF2CC"/>
                </a:highlight>
                <a:latin typeface="Consolas" panose="020B0609020204030204" pitchFamily="49" charset="0"/>
              </a:rPr>
              <a:t>new </a:t>
            </a:r>
            <a:r>
              <a:rPr lang="en-US" dirty="0" err="1">
                <a:highlight>
                  <a:srgbClr val="FFF2CC"/>
                </a:highlight>
                <a:latin typeface="Consolas" panose="020B0609020204030204" pitchFamily="49" charset="0"/>
              </a:rPr>
              <a:t>ListNode</a:t>
            </a:r>
            <a:r>
              <a:rPr lang="en-US" dirty="0">
                <a:highlight>
                  <a:srgbClr val="FFF2CC"/>
                </a:highlight>
                <a:latin typeface="Consolas" panose="020B0609020204030204" pitchFamily="49" charset="0"/>
              </a:rPr>
              <a:t>(1,</a:t>
            </a:r>
            <a:r>
              <a:rPr lang="en-US" dirty="0">
                <a:latin typeface="Consolas" panose="020B0609020204030204" pitchFamily="49" charset="0"/>
              </a:rPr>
              <a:t> </a:t>
            </a:r>
            <a:r>
              <a:rPr lang="en-US" dirty="0">
                <a:highlight>
                  <a:srgbClr val="CEC7EA"/>
                </a:highlight>
                <a:latin typeface="Consolas" panose="020B0609020204030204" pitchFamily="49" charset="0"/>
              </a:rPr>
              <a:t>new </a:t>
            </a:r>
            <a:r>
              <a:rPr lang="en-US" dirty="0" err="1">
                <a:highlight>
                  <a:srgbClr val="CEC7EA"/>
                </a:highlight>
                <a:latin typeface="Consolas" panose="020B0609020204030204" pitchFamily="49" charset="0"/>
              </a:rPr>
              <a:t>ListNode</a:t>
            </a:r>
            <a:r>
              <a:rPr lang="en-US" dirty="0">
                <a:highlight>
                  <a:srgbClr val="CEC7EA"/>
                </a:highlight>
                <a:latin typeface="Consolas" panose="020B0609020204030204" pitchFamily="49" charset="0"/>
              </a:rPr>
              <a:t>(2)</a:t>
            </a:r>
            <a:r>
              <a:rPr lang="en-US" dirty="0">
                <a:latin typeface="Consolas" panose="020B0609020204030204" pitchFamily="49" charset="0"/>
              </a:rPr>
              <a:t>);</a:t>
            </a:r>
          </a:p>
          <a:p>
            <a:pPr marL="0" indent="0">
              <a:buNone/>
            </a:pPr>
            <a:endParaRPr lang="en-US" dirty="0">
              <a:latin typeface="Calibri" panose="020F0502020204030204" pitchFamily="34" charset="0"/>
            </a:endParaRPr>
          </a:p>
        </p:txBody>
      </p:sp>
      <p:sp>
        <p:nvSpPr>
          <p:cNvPr id="10" name="TextBox 9">
            <a:extLst>
              <a:ext uri="{FF2B5EF4-FFF2-40B4-BE49-F238E27FC236}">
                <a16:creationId xmlns:a16="http://schemas.microsoft.com/office/drawing/2014/main" id="{AEC7957E-B085-41C5-A836-37E04FFF8018}"/>
              </a:ext>
            </a:extLst>
          </p:cNvPr>
          <p:cNvSpPr txBox="1"/>
          <p:nvPr/>
        </p:nvSpPr>
        <p:spPr>
          <a:xfrm>
            <a:off x="9711744" y="2355208"/>
            <a:ext cx="1642056" cy="523220"/>
          </a:xfrm>
          <a:prstGeom prst="rect">
            <a:avLst/>
          </a:prstGeom>
          <a:noFill/>
        </p:spPr>
        <p:txBody>
          <a:bodyPr wrap="square" rtlCol="0">
            <a:spAutoFit/>
          </a:bodyPr>
          <a:lstStyle/>
          <a:p>
            <a:pPr algn="r"/>
            <a:r>
              <a:rPr lang="en-US" sz="2800" i="1" dirty="0"/>
              <a:t>Memory</a:t>
            </a:r>
          </a:p>
        </p:txBody>
      </p:sp>
      <p:sp>
        <p:nvSpPr>
          <p:cNvPr id="12" name="TextBox 11">
            <a:extLst>
              <a:ext uri="{FF2B5EF4-FFF2-40B4-BE49-F238E27FC236}">
                <a16:creationId xmlns:a16="http://schemas.microsoft.com/office/drawing/2014/main" id="{398AE56A-0F55-49E5-BCBD-FB15847B6021}"/>
              </a:ext>
            </a:extLst>
          </p:cNvPr>
          <p:cNvSpPr txBox="1"/>
          <p:nvPr/>
        </p:nvSpPr>
        <p:spPr>
          <a:xfrm>
            <a:off x="894867" y="3277673"/>
            <a:ext cx="973344" cy="523220"/>
          </a:xfrm>
          <a:prstGeom prst="rect">
            <a:avLst/>
          </a:prstGeom>
          <a:noFill/>
        </p:spPr>
        <p:txBody>
          <a:bodyPr wrap="none" rtlCol="0">
            <a:spAutoFit/>
          </a:bodyPr>
          <a:lstStyle/>
          <a:p>
            <a:pPr algn="ctr"/>
            <a:r>
              <a:rPr lang="en-US" sz="2800" dirty="0">
                <a:latin typeface="Consolas" panose="020B0609020204030204" pitchFamily="49" charset="0"/>
              </a:rPr>
              <a:t>list</a:t>
            </a:r>
          </a:p>
        </p:txBody>
      </p:sp>
      <p:sp>
        <p:nvSpPr>
          <p:cNvPr id="19" name="Rectangle: Rounded Corners 18">
            <a:extLst>
              <a:ext uri="{FF2B5EF4-FFF2-40B4-BE49-F238E27FC236}">
                <a16:creationId xmlns:a16="http://schemas.microsoft.com/office/drawing/2014/main" id="{848EA76A-B828-42AF-AE92-03EDBF354497}"/>
              </a:ext>
            </a:extLst>
          </p:cNvPr>
          <p:cNvSpPr/>
          <p:nvPr/>
        </p:nvSpPr>
        <p:spPr>
          <a:xfrm>
            <a:off x="988586" y="380089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Table 4">
            <a:extLst>
              <a:ext uri="{FF2B5EF4-FFF2-40B4-BE49-F238E27FC236}">
                <a16:creationId xmlns:a16="http://schemas.microsoft.com/office/drawing/2014/main" id="{F2C165B6-D9B5-4D76-B6F0-608909D1BACB}"/>
              </a:ext>
            </a:extLst>
          </p:cNvPr>
          <p:cNvGraphicFramePr>
            <a:graphicFrameLocks noGrp="1"/>
          </p:cNvGraphicFramePr>
          <p:nvPr/>
        </p:nvGraphicFramePr>
        <p:xfrm>
          <a:off x="3050434" y="3016784"/>
          <a:ext cx="8128000" cy="259588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4108463447"/>
                    </a:ext>
                  </a:extLst>
                </a:gridCol>
                <a:gridCol w="812800">
                  <a:extLst>
                    <a:ext uri="{9D8B030D-6E8A-4147-A177-3AD203B41FA5}">
                      <a16:colId xmlns:a16="http://schemas.microsoft.com/office/drawing/2014/main" val="970217337"/>
                    </a:ext>
                  </a:extLst>
                </a:gridCol>
                <a:gridCol w="812800">
                  <a:extLst>
                    <a:ext uri="{9D8B030D-6E8A-4147-A177-3AD203B41FA5}">
                      <a16:colId xmlns:a16="http://schemas.microsoft.com/office/drawing/2014/main" val="1583631127"/>
                    </a:ext>
                  </a:extLst>
                </a:gridCol>
                <a:gridCol w="812800">
                  <a:extLst>
                    <a:ext uri="{9D8B030D-6E8A-4147-A177-3AD203B41FA5}">
                      <a16:colId xmlns:a16="http://schemas.microsoft.com/office/drawing/2014/main" val="732866057"/>
                    </a:ext>
                  </a:extLst>
                </a:gridCol>
                <a:gridCol w="812800">
                  <a:extLst>
                    <a:ext uri="{9D8B030D-6E8A-4147-A177-3AD203B41FA5}">
                      <a16:colId xmlns:a16="http://schemas.microsoft.com/office/drawing/2014/main" val="698010077"/>
                    </a:ext>
                  </a:extLst>
                </a:gridCol>
                <a:gridCol w="812800">
                  <a:extLst>
                    <a:ext uri="{9D8B030D-6E8A-4147-A177-3AD203B41FA5}">
                      <a16:colId xmlns:a16="http://schemas.microsoft.com/office/drawing/2014/main" val="2213141739"/>
                    </a:ext>
                  </a:extLst>
                </a:gridCol>
                <a:gridCol w="812800">
                  <a:extLst>
                    <a:ext uri="{9D8B030D-6E8A-4147-A177-3AD203B41FA5}">
                      <a16:colId xmlns:a16="http://schemas.microsoft.com/office/drawing/2014/main" val="935971130"/>
                    </a:ext>
                  </a:extLst>
                </a:gridCol>
                <a:gridCol w="812800">
                  <a:extLst>
                    <a:ext uri="{9D8B030D-6E8A-4147-A177-3AD203B41FA5}">
                      <a16:colId xmlns:a16="http://schemas.microsoft.com/office/drawing/2014/main" val="1670699838"/>
                    </a:ext>
                  </a:extLst>
                </a:gridCol>
                <a:gridCol w="812800">
                  <a:extLst>
                    <a:ext uri="{9D8B030D-6E8A-4147-A177-3AD203B41FA5}">
                      <a16:colId xmlns:a16="http://schemas.microsoft.com/office/drawing/2014/main" val="583128012"/>
                    </a:ext>
                  </a:extLst>
                </a:gridCol>
                <a:gridCol w="812800">
                  <a:extLst>
                    <a:ext uri="{9D8B030D-6E8A-4147-A177-3AD203B41FA5}">
                      <a16:colId xmlns:a16="http://schemas.microsoft.com/office/drawing/2014/main" val="2201102198"/>
                    </a:ext>
                  </a:extLst>
                </a:gridCol>
              </a:tblGrid>
              <a:tr h="370840">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9488831"/>
                  </a:ext>
                </a:extLst>
              </a:tr>
              <a:tr h="370840">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highlight>
                            <a:srgbClr val="FFF2CC"/>
                          </a:highlight>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en-US" sz="1200" dirty="0">
                        <a:highlight>
                          <a:srgbClr val="FFF2CC"/>
                        </a:highlight>
                        <a:latin typeface="Consolas" panose="020B0609020204030204" pitchFamily="49"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7596919"/>
                  </a:ext>
                </a:extLst>
              </a:tr>
              <a:tr h="370840">
                <a:tc>
                  <a:txBody>
                    <a:bodyPr/>
                    <a:lstStyle/>
                    <a:p>
                      <a:pPr algn="ctr"/>
                      <a:r>
                        <a:rPr lang="en-US" sz="1200" dirty="0">
                          <a:latin typeface="Consolas" panose="020B0609020204030204" pitchFamily="49" charset="0"/>
                        </a:rPr>
                        <a:t>-34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8768523"/>
                  </a:ext>
                </a:extLst>
              </a:tr>
              <a:tr h="370840">
                <a:tc>
                  <a:txBody>
                    <a:bodyPr/>
                    <a:lstStyle/>
                    <a:p>
                      <a:pPr algn="ctr"/>
                      <a:r>
                        <a:rPr lang="en-US" sz="1200" dirty="0">
                          <a:latin typeface="Consolas" panose="020B0609020204030204" pitchFamily="49"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7630922"/>
                  </a:ext>
                </a:extLst>
              </a:tr>
              <a:tr h="370840">
                <a:tc>
                  <a:txBody>
                    <a:bodyPr/>
                    <a:lstStyle/>
                    <a:p>
                      <a:pPr algn="ctr"/>
                      <a:r>
                        <a:rPr lang="en-US" sz="1200" dirty="0">
                          <a:latin typeface="Consolas" panose="020B0609020204030204" pitchFamily="49"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null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200" dirty="0">
                          <a:latin typeface="Consolas" panose="020B0609020204030204" pitchFamily="49"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651325"/>
                  </a:ext>
                </a:extLst>
              </a:tr>
              <a:tr h="370840">
                <a:tc>
                  <a:txBody>
                    <a:bodyPr/>
                    <a:lstStyle/>
                    <a:p>
                      <a:pPr algn="ctr"/>
                      <a:r>
                        <a:rPr lang="en-US" sz="1200" dirty="0">
                          <a:latin typeface="Consolas" panose="020B0609020204030204" pitchFamily="49"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4080067"/>
                  </a:ext>
                </a:extLst>
              </a:tr>
              <a:tr h="370840">
                <a:tc>
                  <a:txBody>
                    <a:bodyPr/>
                    <a:lstStyle/>
                    <a:p>
                      <a:pPr algn="ctr"/>
                      <a:r>
                        <a:rPr lang="en-US" sz="1200" dirty="0">
                          <a:latin typeface="Consolas" panose="020B0609020204030204" pitchFamily="49"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dirty="0">
                          <a:latin typeface="Consolas" panose="020B0609020204030204" pitchFamily="49"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010858"/>
                  </a:ext>
                </a:extLst>
              </a:tr>
            </a:tbl>
          </a:graphicData>
        </a:graphic>
      </p:graphicFrame>
      <p:sp>
        <p:nvSpPr>
          <p:cNvPr id="16" name="Arrow: Bent 15">
            <a:extLst>
              <a:ext uri="{FF2B5EF4-FFF2-40B4-BE49-F238E27FC236}">
                <a16:creationId xmlns:a16="http://schemas.microsoft.com/office/drawing/2014/main" id="{F28BE632-733E-42BC-9B21-B0EC1396DEC3}"/>
              </a:ext>
            </a:extLst>
          </p:cNvPr>
          <p:cNvSpPr/>
          <p:nvPr/>
        </p:nvSpPr>
        <p:spPr>
          <a:xfrm rot="5400000" flipH="1">
            <a:off x="2604027" y="2436010"/>
            <a:ext cx="553845" cy="3075474"/>
          </a:xfrm>
          <a:prstGeom prst="bentArrow">
            <a:avLst>
              <a:gd name="adj1" fmla="val 18272"/>
              <a:gd name="adj2" fmla="val 29449"/>
              <a:gd name="adj3" fmla="val 49486"/>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Rounded Corners 16">
            <a:extLst>
              <a:ext uri="{FF2B5EF4-FFF2-40B4-BE49-F238E27FC236}">
                <a16:creationId xmlns:a16="http://schemas.microsoft.com/office/drawing/2014/main" id="{6522A92F-5E55-465F-9565-263FF4F8C51B}"/>
              </a:ext>
            </a:extLst>
          </p:cNvPr>
          <p:cNvSpPr/>
          <p:nvPr/>
        </p:nvSpPr>
        <p:spPr>
          <a:xfrm>
            <a:off x="1164228" y="3988526"/>
            <a:ext cx="348267" cy="40567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Bent 10">
            <a:extLst>
              <a:ext uri="{FF2B5EF4-FFF2-40B4-BE49-F238E27FC236}">
                <a16:creationId xmlns:a16="http://schemas.microsoft.com/office/drawing/2014/main" id="{C5D66292-8530-4E62-BF0B-9E1E355E107B}"/>
              </a:ext>
            </a:extLst>
          </p:cNvPr>
          <p:cNvSpPr/>
          <p:nvPr/>
        </p:nvSpPr>
        <p:spPr>
          <a:xfrm rot="10800000" flipH="1">
            <a:off x="4996403" y="3603887"/>
            <a:ext cx="3025130" cy="1192605"/>
          </a:xfrm>
          <a:prstGeom prst="bentArrow">
            <a:avLst>
              <a:gd name="adj1" fmla="val 7627"/>
              <a:gd name="adj2" fmla="val 9136"/>
              <a:gd name="adj3" fmla="val 19232"/>
              <a:gd name="adj4" fmla="val 4247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Rounded Corners 12">
            <a:extLst>
              <a:ext uri="{FF2B5EF4-FFF2-40B4-BE49-F238E27FC236}">
                <a16:creationId xmlns:a16="http://schemas.microsoft.com/office/drawing/2014/main" id="{FD615615-092E-443D-8AE8-B7C1C92F2913}"/>
              </a:ext>
            </a:extLst>
          </p:cNvPr>
          <p:cNvSpPr/>
          <p:nvPr/>
        </p:nvSpPr>
        <p:spPr>
          <a:xfrm>
            <a:off x="4867032" y="3484811"/>
            <a:ext cx="367809" cy="17586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724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Contiguous vs. Non-contiguous: Summary</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Computer memory = one really, </a:t>
            </a:r>
            <a:r>
              <a:rPr lang="en-US" i="1" dirty="0">
                <a:latin typeface="Calibri" panose="020F0502020204030204" pitchFamily="34" charset="0"/>
              </a:rPr>
              <a:t>really </a:t>
            </a:r>
            <a:r>
              <a:rPr lang="en-US" dirty="0">
                <a:latin typeface="Calibri" panose="020F0502020204030204" pitchFamily="34" charset="0"/>
              </a:rPr>
              <a:t>big array.</a:t>
            </a:r>
          </a:p>
          <a:p>
            <a:endParaRPr lang="en-US" dirty="0">
              <a:latin typeface="Calibri" panose="020F0502020204030204" pitchFamily="34" charset="0"/>
            </a:endParaRPr>
          </a:p>
          <a:p>
            <a:r>
              <a:rPr lang="en-US" dirty="0">
                <a:latin typeface="Calibri" panose="020F0502020204030204" pitchFamily="34" charset="0"/>
              </a:rPr>
              <a:t>Contiguous memory = impossible to resize directly</a:t>
            </a:r>
          </a:p>
          <a:p>
            <a:pPr lvl="1"/>
            <a:r>
              <a:rPr lang="en-US" dirty="0">
                <a:latin typeface="Calibri" panose="020F0502020204030204" pitchFamily="34" charset="0"/>
              </a:rPr>
              <a:t>Surrounding stuff in memory (we can’t just overwrite)</a:t>
            </a:r>
          </a:p>
          <a:p>
            <a:pPr lvl="1"/>
            <a:r>
              <a:rPr lang="en-US" dirty="0">
                <a:latin typeface="Calibri" panose="020F0502020204030204" pitchFamily="34" charset="0"/>
              </a:rPr>
              <a:t>Best we can manage is get more space and copy</a:t>
            </a:r>
          </a:p>
          <a:p>
            <a:r>
              <a:rPr lang="en-US" dirty="0">
                <a:latin typeface="Calibri" panose="020F0502020204030204" pitchFamily="34" charset="0"/>
              </a:rPr>
              <a:t>Non-contiguous memory = easy to resize</a:t>
            </a:r>
          </a:p>
          <a:p>
            <a:pPr lvl="1"/>
            <a:r>
              <a:rPr lang="en-US" dirty="0">
                <a:latin typeface="Calibri" panose="020F0502020204030204" pitchFamily="34" charset="0"/>
              </a:rPr>
              <a:t>Just get some more memory and link it to the rest</a:t>
            </a:r>
          </a:p>
        </p:txBody>
      </p:sp>
    </p:spTree>
    <p:extLst>
      <p:ext uri="{BB962C8B-B14F-4D97-AF65-F5344CB8AC3E}">
        <p14:creationId xmlns:p14="http://schemas.microsoft.com/office/powerpoint/2010/main" val="196888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solidFill>
                  <a:schemeClr val="tx1">
                    <a:lumMod val="85000"/>
                    <a:lumOff val="15000"/>
                  </a:schemeClr>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b="1" dirty="0" err="1">
                <a:solidFill>
                  <a:schemeClr val="accent5"/>
                </a:solidFill>
              </a:rPr>
              <a:t>ListNode</a:t>
            </a:r>
            <a:r>
              <a:rPr lang="en-US" b="1" dirty="0">
                <a:solidFill>
                  <a:schemeClr val="accent5"/>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970424" y="3429000"/>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065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Linked Nodes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dirty="0">
                <a:latin typeface="Calibri" panose="020F0502020204030204" pitchFamily="34" charset="0"/>
              </a:rPr>
              <a:t>We want to chain together </a:t>
            </a:r>
            <a:r>
              <a:rPr lang="en-US" dirty="0" err="1">
                <a:latin typeface="Consolas" panose="020B0609020204030204" pitchFamily="49" charset="0"/>
              </a:rPr>
              <a:t>ints</a:t>
            </a:r>
            <a:r>
              <a:rPr lang="en-US" dirty="0">
                <a:latin typeface="Calibri" panose="020F0502020204030204" pitchFamily="34" charset="0"/>
              </a:rPr>
              <a:t> “</a:t>
            </a:r>
            <a:r>
              <a:rPr lang="en-US" b="1" dirty="0">
                <a:latin typeface="Calibri" panose="020F0502020204030204" pitchFamily="34" charset="0"/>
              </a:rPr>
              <a:t>non-contiguously</a:t>
            </a:r>
            <a:r>
              <a:rPr lang="en-US" dirty="0">
                <a:latin typeface="Calibri" panose="020F0502020204030204" pitchFamily="34" charset="0"/>
              </a:rPr>
              <a:t>”</a:t>
            </a:r>
          </a:p>
          <a:p>
            <a:pPr marL="0" indent="0">
              <a:buNone/>
            </a:pPr>
            <a:endParaRPr lang="en-US" dirty="0">
              <a:latin typeface="Calibri" panose="020F0502020204030204" pitchFamily="34" charset="0"/>
            </a:endParaRPr>
          </a:p>
          <a:p>
            <a:r>
              <a:rPr lang="en-US" dirty="0">
                <a:latin typeface="Calibri" panose="020F0502020204030204" pitchFamily="34" charset="0"/>
              </a:rPr>
              <a:t>Accomplish this with nodes we link together</a:t>
            </a:r>
          </a:p>
          <a:p>
            <a:pPr lvl="1"/>
            <a:r>
              <a:rPr lang="en-US" dirty="0">
                <a:latin typeface="Calibri" panose="020F0502020204030204" pitchFamily="34" charset="0"/>
              </a:rPr>
              <a:t>Each node stores an </a:t>
            </a:r>
            <a:r>
              <a:rPr lang="en-US" dirty="0">
                <a:latin typeface="Consolas" panose="020B0609020204030204" pitchFamily="49" charset="0"/>
              </a:rPr>
              <a:t>int</a:t>
            </a:r>
            <a:r>
              <a:rPr lang="en-US" dirty="0">
                <a:latin typeface="Calibri" panose="020F0502020204030204" pitchFamily="34" charset="0"/>
              </a:rPr>
              <a:t> (</a:t>
            </a:r>
            <a:r>
              <a:rPr lang="en-US" i="1" dirty="0">
                <a:latin typeface="Calibri" panose="020F0502020204030204" pitchFamily="34" charset="0"/>
              </a:rPr>
              <a:t>data</a:t>
            </a:r>
            <a:r>
              <a:rPr lang="en-US" dirty="0">
                <a:latin typeface="Calibri" panose="020F0502020204030204" pitchFamily="34" charset="0"/>
              </a:rPr>
              <a:t>) and an reference to the next node (</a:t>
            </a:r>
            <a:r>
              <a:rPr lang="en-US" i="1" dirty="0">
                <a:latin typeface="Calibri" panose="020F0502020204030204" pitchFamily="34" charset="0"/>
              </a:rPr>
              <a:t>next</a:t>
            </a:r>
            <a:r>
              <a:rPr lang="en-US" dirty="0">
                <a:latin typeface="Calibri" panose="020F0502020204030204" pitchFamily="34" charset="0"/>
              </a:rPr>
              <a:t>)</a:t>
            </a:r>
          </a:p>
          <a:p>
            <a:endParaRPr lang="en-US" dirty="0">
              <a:latin typeface="Calibri" panose="020F0502020204030204" pitchFamily="34" charset="0"/>
            </a:endParaRPr>
          </a:p>
        </p:txBody>
      </p:sp>
      <p:pic>
        <p:nvPicPr>
          <p:cNvPr id="2050" name="Picture 2"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65" y="4689022"/>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70F16D6-91E7-4A26-A6A2-C8F11AA207D9}"/>
              </a:ext>
            </a:extLst>
          </p:cNvPr>
          <p:cNvSpPr txBox="1"/>
          <p:nvPr/>
        </p:nvSpPr>
        <p:spPr>
          <a:xfrm>
            <a:off x="956455" y="4125874"/>
            <a:ext cx="759119" cy="461665"/>
          </a:xfrm>
          <a:prstGeom prst="rect">
            <a:avLst/>
          </a:prstGeom>
          <a:noFill/>
        </p:spPr>
        <p:txBody>
          <a:bodyPr wrap="none" rtlCol="0">
            <a:spAutoFit/>
          </a:bodyPr>
          <a:lstStyle/>
          <a:p>
            <a:r>
              <a:rPr lang="en-US" sz="2400" i="1" dirty="0"/>
              <a:t>data</a:t>
            </a:r>
          </a:p>
        </p:txBody>
      </p:sp>
      <p:sp>
        <p:nvSpPr>
          <p:cNvPr id="8" name="TextBox 7">
            <a:extLst>
              <a:ext uri="{FF2B5EF4-FFF2-40B4-BE49-F238E27FC236}">
                <a16:creationId xmlns:a16="http://schemas.microsoft.com/office/drawing/2014/main" id="{9AD82A0C-2B71-42C1-8C0F-535491B9677B}"/>
              </a:ext>
            </a:extLst>
          </p:cNvPr>
          <p:cNvSpPr txBox="1"/>
          <p:nvPr/>
        </p:nvSpPr>
        <p:spPr>
          <a:xfrm>
            <a:off x="1844309" y="4128595"/>
            <a:ext cx="721095" cy="461665"/>
          </a:xfrm>
          <a:prstGeom prst="rect">
            <a:avLst/>
          </a:prstGeom>
          <a:noFill/>
        </p:spPr>
        <p:txBody>
          <a:bodyPr wrap="none" rtlCol="0">
            <a:spAutoFit/>
          </a:bodyPr>
          <a:lstStyle/>
          <a:p>
            <a:r>
              <a:rPr lang="en-US" sz="2400" i="1" dirty="0"/>
              <a:t>next</a:t>
            </a:r>
          </a:p>
        </p:txBody>
      </p:sp>
      <p:sp>
        <p:nvSpPr>
          <p:cNvPr id="6" name="Left Brace 5">
            <a:extLst>
              <a:ext uri="{FF2B5EF4-FFF2-40B4-BE49-F238E27FC236}">
                <a16:creationId xmlns:a16="http://schemas.microsoft.com/office/drawing/2014/main" id="{94A1E9FB-B5C3-483E-B6D5-E40CFB6FAC69}"/>
              </a:ext>
            </a:extLst>
          </p:cNvPr>
          <p:cNvSpPr/>
          <p:nvPr/>
        </p:nvSpPr>
        <p:spPr>
          <a:xfrm rot="16200000">
            <a:off x="1510392" y="5078185"/>
            <a:ext cx="236765" cy="1722663"/>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9DB61FC8-E588-499A-8D37-3A318F93CB6A}"/>
              </a:ext>
            </a:extLst>
          </p:cNvPr>
          <p:cNvSpPr txBox="1"/>
          <p:nvPr/>
        </p:nvSpPr>
        <p:spPr>
          <a:xfrm>
            <a:off x="1195400" y="6170602"/>
            <a:ext cx="808235" cy="461665"/>
          </a:xfrm>
          <a:prstGeom prst="rect">
            <a:avLst/>
          </a:prstGeom>
          <a:noFill/>
        </p:spPr>
        <p:txBody>
          <a:bodyPr wrap="none" rtlCol="0">
            <a:spAutoFit/>
          </a:bodyPr>
          <a:lstStyle/>
          <a:p>
            <a:r>
              <a:rPr lang="en-US" sz="2400" i="1" dirty="0"/>
              <a:t>node</a:t>
            </a:r>
          </a:p>
        </p:txBody>
      </p:sp>
      <p:sp>
        <p:nvSpPr>
          <p:cNvPr id="11" name="Left Brace 10">
            <a:extLst>
              <a:ext uri="{FF2B5EF4-FFF2-40B4-BE49-F238E27FC236}">
                <a16:creationId xmlns:a16="http://schemas.microsoft.com/office/drawing/2014/main" id="{D5EEA914-11FD-402D-AAFB-3933C6CB75F1}"/>
              </a:ext>
            </a:extLst>
          </p:cNvPr>
          <p:cNvSpPr/>
          <p:nvPr/>
        </p:nvSpPr>
        <p:spPr>
          <a:xfrm rot="5400000">
            <a:off x="1201427" y="4241265"/>
            <a:ext cx="236765" cy="1132279"/>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2F156BFC-45F0-44BE-B86B-5219DED7F307}"/>
              </a:ext>
            </a:extLst>
          </p:cNvPr>
          <p:cNvSpPr/>
          <p:nvPr/>
        </p:nvSpPr>
        <p:spPr>
          <a:xfrm rot="5400000">
            <a:off x="2063612" y="4499294"/>
            <a:ext cx="248829" cy="604158"/>
          </a:xfrm>
          <a:prstGeom prst="leftBrace">
            <a:avLst>
              <a:gd name="adj1" fmla="val 132471"/>
              <a:gd name="adj2" fmla="val 48625"/>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15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animBg="1"/>
      <p:bldP spid="10" grpId="0"/>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t>Creative Project 0 feedback will be released today</a:t>
            </a:r>
          </a:p>
          <a:p>
            <a:pPr lvl="1"/>
            <a:r>
              <a:rPr lang="en-US" dirty="0">
                <a:hlinkClick r:id="rId2"/>
              </a:rPr>
              <a:t>Minimum Grade </a:t>
            </a:r>
            <a:r>
              <a:rPr lang="en-US" dirty="0">
                <a:hlinkClick r:id="rId2"/>
              </a:rPr>
              <a:t>Cal</a:t>
            </a:r>
            <a:r>
              <a:rPr lang="en-US" dirty="0">
                <a:hlinkClick r:id="rId2"/>
              </a:rPr>
              <a:t>culator</a:t>
            </a:r>
            <a:r>
              <a:rPr lang="en-US" dirty="0"/>
              <a:t> </a:t>
            </a:r>
          </a:p>
          <a:p>
            <a:r>
              <a:rPr lang="en-US" dirty="0">
                <a:hlinkClick r:id="rId3"/>
              </a:rPr>
              <a:t>Resubmission Cycle 0 open</a:t>
            </a:r>
            <a:r>
              <a:rPr lang="en-US" dirty="0"/>
              <a:t>, closes on Fri (Jan 24)</a:t>
            </a:r>
          </a:p>
          <a:p>
            <a:pPr lvl="1"/>
            <a:r>
              <a:rPr lang="en-US" dirty="0"/>
              <a:t>Normally resubmissions will be open Mon – Fri each week</a:t>
            </a:r>
          </a:p>
          <a:p>
            <a:r>
              <a:rPr lang="en-US" dirty="0"/>
              <a:t>Programming Assignment 0 due tonight, Wed Jan 22 at 11:59pm!</a:t>
            </a:r>
          </a:p>
          <a:p>
            <a:pPr lvl="1"/>
            <a:r>
              <a:rPr lang="en-US" dirty="0"/>
              <a:t>See generic </a:t>
            </a:r>
            <a:r>
              <a:rPr lang="en-US" dirty="0">
                <a:hlinkClick r:id="rId4"/>
              </a:rPr>
              <a:t>Programming Assignment rubric</a:t>
            </a:r>
            <a:r>
              <a:rPr lang="en-US" dirty="0"/>
              <a:t> posted on website </a:t>
            </a:r>
          </a:p>
          <a:p>
            <a:r>
              <a:rPr lang="en-US" dirty="0"/>
              <a:t>Creative Project 1 will be released tomorrow, Thurs Jan 23</a:t>
            </a:r>
          </a:p>
          <a:p>
            <a:pPr lvl="1"/>
            <a:r>
              <a:rPr lang="en-US" dirty="0"/>
              <a:t>Focused on design and implementation of data structures</a:t>
            </a:r>
          </a:p>
          <a:p>
            <a:r>
              <a:rPr lang="en-US" dirty="0"/>
              <a:t>Quiz 0 next week (Tues, Jan 28)</a:t>
            </a:r>
          </a:p>
          <a:p>
            <a:pPr lvl="1"/>
            <a:r>
              <a:rPr lang="en-US" dirty="0">
                <a:hlinkClick r:id="rId5"/>
              </a:rPr>
              <a:t>Ed announcement</a:t>
            </a:r>
            <a:endParaRPr lang="en-US" dirty="0"/>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Reference Semantics Review</a:t>
            </a:r>
          </a:p>
          <a:p>
            <a:pPr>
              <a:spcAft>
                <a:spcPts val="1200"/>
              </a:spcAft>
            </a:pPr>
            <a:r>
              <a:rPr lang="en-US" dirty="0">
                <a:solidFill>
                  <a:schemeClr val="tx1">
                    <a:lumMod val="85000"/>
                    <a:lumOff val="15000"/>
                  </a:schemeClr>
                </a:solidFill>
              </a:rPr>
              <a:t>Contiguous / Non-Contiguous Memory Review</a:t>
            </a:r>
          </a:p>
          <a:p>
            <a:pPr>
              <a:spcAft>
                <a:spcPts val="1200"/>
              </a:spcAft>
            </a:pPr>
            <a:r>
              <a:rPr lang="en-US" dirty="0" err="1">
                <a:solidFill>
                  <a:schemeClr val="tx1">
                    <a:lumMod val="85000"/>
                    <a:lumOff val="15000"/>
                  </a:schemeClr>
                </a:solidFill>
              </a:rPr>
              <a:t>ListNode</a:t>
            </a:r>
            <a:r>
              <a:rPr lang="en-US" dirty="0">
                <a:solidFill>
                  <a:schemeClr val="tx1">
                    <a:lumMod val="85000"/>
                    <a:lumOff val="15000"/>
                  </a:schemeClr>
                </a:solidFill>
              </a:rPr>
              <a:t> Practice</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5519976" y="21149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56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5486400"/>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18586049"/>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72286"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Tree>
    <p:extLst>
      <p:ext uri="{BB962C8B-B14F-4D97-AF65-F5344CB8AC3E}">
        <p14:creationId xmlns:p14="http://schemas.microsoft.com/office/powerpoint/2010/main" val="190168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1954589196"/>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Tree>
    <p:extLst>
      <p:ext uri="{BB962C8B-B14F-4D97-AF65-F5344CB8AC3E}">
        <p14:creationId xmlns:p14="http://schemas.microsoft.com/office/powerpoint/2010/main" val="41386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258290090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3944718" y="5935347"/>
            <a:ext cx="381835" cy="523220"/>
          </a:xfrm>
          <a:prstGeom prst="rect">
            <a:avLst/>
          </a:prstGeom>
          <a:noFill/>
        </p:spPr>
        <p:txBody>
          <a:bodyPr wrap="non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4401258"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10</a:t>
            </a:r>
          </a:p>
        </p:txBody>
      </p:sp>
      <p:sp>
        <p:nvSpPr>
          <p:cNvPr id="7" name="TextBox 6">
            <a:extLst>
              <a:ext uri="{FF2B5EF4-FFF2-40B4-BE49-F238E27FC236}">
                <a16:creationId xmlns:a16="http://schemas.microsoft.com/office/drawing/2014/main" id="{46913084-E8D2-4EA3-A8DF-2BC5444EA0F2}"/>
              </a:ext>
            </a:extLst>
          </p:cNvPr>
          <p:cNvSpPr txBox="1"/>
          <p:nvPr/>
        </p:nvSpPr>
        <p:spPr>
          <a:xfrm>
            <a:off x="6115746" y="5935347"/>
            <a:ext cx="381836" cy="523220"/>
          </a:xfrm>
          <a:prstGeom prst="rect">
            <a:avLst/>
          </a:prstGeom>
          <a:noFill/>
        </p:spPr>
        <p:txBody>
          <a:bodyPr wrap="non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6585917" y="5818177"/>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nsolas" panose="020B0609020204030204" pitchFamily="49" charset="0"/>
              </a:rPr>
              <a:t>11</a:t>
            </a:r>
          </a:p>
        </p:txBody>
      </p:sp>
    </p:spTree>
    <p:extLst>
      <p:ext uri="{BB962C8B-B14F-4D97-AF65-F5344CB8AC3E}">
        <p14:creationId xmlns:p14="http://schemas.microsoft.com/office/powerpoint/2010/main" val="1474847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797840714"/>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extLst>
              <p:ext uri="{D42A27DB-BD31-4B8C-83A1-F6EECF244321}">
                <p14:modId xmlns:p14="http://schemas.microsoft.com/office/powerpoint/2010/main" val="3285441074"/>
              </p:ext>
            </p:extLst>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04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t>Reference Semantics</a:t>
            </a: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200" y="1371600"/>
            <a:ext cx="10515600" cy="4367893"/>
          </a:xfrm>
        </p:spPr>
        <p:txBody>
          <a:bodyPr>
            <a:normAutofit/>
          </a:bodyPr>
          <a:lstStyle/>
          <a:p>
            <a:r>
              <a:rPr lang="en-US" sz="2800" dirty="0">
                <a:latin typeface="Calibri" panose="020F0502020204030204" pitchFamily="34" charset="0"/>
              </a:rPr>
              <a:t>In Java, variables are treated two different ways:</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200" dirty="0">
              <a:latin typeface="Calibri" panose="020F0502020204030204" pitchFamily="34" charset="0"/>
            </a:endParaRPr>
          </a:p>
          <a:p>
            <a:r>
              <a:rPr lang="en-US" dirty="0">
                <a:latin typeface="Calibri" panose="020F0502020204030204" pitchFamily="34" charset="0"/>
              </a:rPr>
              <a:t>We often draw “</a:t>
            </a:r>
            <a:r>
              <a:rPr lang="en-US" b="1" dirty="0">
                <a:latin typeface="Calibri" panose="020F0502020204030204" pitchFamily="34" charset="0"/>
              </a:rPr>
              <a:t>reference diagrams</a:t>
            </a:r>
            <a:r>
              <a:rPr lang="en-US" dirty="0">
                <a:latin typeface="Calibri" panose="020F0502020204030204" pitchFamily="34" charset="0"/>
              </a:rPr>
              <a:t>” to keep track of everything</a:t>
            </a:r>
          </a:p>
          <a:p>
            <a:endParaRPr lang="en-US" dirty="0">
              <a:latin typeface="Calibri" panose="020F0502020204030204" pitchFamily="34" charset="0"/>
            </a:endParaRPr>
          </a:p>
        </p:txBody>
      </p:sp>
      <p:graphicFrame>
        <p:nvGraphicFramePr>
          <p:cNvPr id="4" name="Table 4">
            <a:extLst>
              <a:ext uri="{FF2B5EF4-FFF2-40B4-BE49-F238E27FC236}">
                <a16:creationId xmlns:a16="http://schemas.microsoft.com/office/drawing/2014/main" id="{D959B2A0-E853-40DC-A891-AB222BED755C}"/>
              </a:ext>
            </a:extLst>
          </p:cNvPr>
          <p:cNvGraphicFramePr>
            <a:graphicFrameLocks noGrp="1"/>
          </p:cNvGraphicFramePr>
          <p:nvPr>
            <p:extLst>
              <p:ext uri="{D42A27DB-BD31-4B8C-83A1-F6EECF244321}">
                <p14:modId xmlns:p14="http://schemas.microsoft.com/office/powerpoint/2010/main" val="3284947773"/>
              </p:ext>
            </p:extLst>
          </p:nvPr>
        </p:nvGraphicFramePr>
        <p:xfrm>
          <a:off x="838200" y="1874520"/>
          <a:ext cx="10515600" cy="3108960"/>
        </p:xfrm>
        <a:graphic>
          <a:graphicData uri="http://schemas.openxmlformats.org/drawingml/2006/table">
            <a:tbl>
              <a:tblPr firstRow="1" bandRow="1">
                <a:tableStyleId>{5C22544A-7EE6-4342-B048-85BDC9FD1C3A}</a:tableStyleId>
              </a:tblPr>
              <a:tblGrid>
                <a:gridCol w="5456464">
                  <a:extLst>
                    <a:ext uri="{9D8B030D-6E8A-4147-A177-3AD203B41FA5}">
                      <a16:colId xmlns:a16="http://schemas.microsoft.com/office/drawing/2014/main" val="2272639258"/>
                    </a:ext>
                  </a:extLst>
                </a:gridCol>
                <a:gridCol w="5059136">
                  <a:extLst>
                    <a:ext uri="{9D8B030D-6E8A-4147-A177-3AD203B41FA5}">
                      <a16:colId xmlns:a16="http://schemas.microsoft.com/office/drawing/2014/main" val="763701457"/>
                    </a:ext>
                  </a:extLst>
                </a:gridCol>
              </a:tblGrid>
              <a:tr h="300870">
                <a:tc>
                  <a:txBody>
                    <a:bodyPr/>
                    <a:lstStyle/>
                    <a:p>
                      <a:pPr algn="ctr"/>
                      <a:r>
                        <a:rPr lang="en-US" sz="2400" dirty="0"/>
                        <a:t>Value Semantics</a:t>
                      </a:r>
                    </a:p>
                  </a:txBody>
                  <a:tcPr/>
                </a:tc>
                <a:tc>
                  <a:txBody>
                    <a:bodyPr/>
                    <a:lstStyle/>
                    <a:p>
                      <a:pPr algn="ctr"/>
                      <a:r>
                        <a:rPr lang="en-US" sz="2400" dirty="0"/>
                        <a:t>Reference Semantics</a:t>
                      </a:r>
                    </a:p>
                  </a:txBody>
                  <a:tcPr/>
                </a:tc>
                <a:extLst>
                  <a:ext uri="{0D108BD9-81ED-4DB2-BD59-A6C34878D82A}">
                    <a16:rowId xmlns:a16="http://schemas.microsoft.com/office/drawing/2014/main" val="1702044077"/>
                  </a:ext>
                </a:extLst>
              </a:tr>
              <a:tr h="300870">
                <a:tc>
                  <a:txBody>
                    <a:bodyPr/>
                    <a:lstStyle/>
                    <a:p>
                      <a:pPr algn="ctr"/>
                      <a:r>
                        <a:rPr lang="en-US" sz="1800" dirty="0"/>
                        <a:t>Primitive types (</a:t>
                      </a:r>
                      <a:r>
                        <a:rPr lang="en-US" sz="1800" dirty="0">
                          <a:latin typeface="Consolas" panose="020B0609020204030204" pitchFamily="49" charset="0"/>
                        </a:rPr>
                        <a:t>int, double, </a:t>
                      </a:r>
                      <a:r>
                        <a:rPr lang="en-US" sz="1800" dirty="0" err="1">
                          <a:latin typeface="Consolas" panose="020B0609020204030204" pitchFamily="49" charset="0"/>
                        </a:rPr>
                        <a:t>boolean</a:t>
                      </a:r>
                      <a:r>
                        <a:rPr lang="en-US" sz="1800" dirty="0"/>
                        <a:t>) + </a:t>
                      </a:r>
                      <a:r>
                        <a:rPr lang="en-US" sz="1800" dirty="0">
                          <a:latin typeface="Consolas" panose="020B0609020204030204" pitchFamily="49" charset="0"/>
                        </a:rPr>
                        <a:t>Strings</a:t>
                      </a:r>
                    </a:p>
                  </a:txBody>
                  <a:tcPr/>
                </a:tc>
                <a:tc>
                  <a:txBody>
                    <a:bodyPr/>
                    <a:lstStyle/>
                    <a:p>
                      <a:pPr algn="ctr"/>
                      <a:r>
                        <a:rPr lang="en-US" sz="1800" dirty="0"/>
                        <a:t>Object types (</a:t>
                      </a:r>
                      <a:r>
                        <a:rPr lang="en-US" sz="1800" dirty="0">
                          <a:latin typeface="Consolas" panose="020B0609020204030204" pitchFamily="49" charset="0"/>
                        </a:rPr>
                        <a:t>int[], Scanner, </a:t>
                      </a:r>
                      <a:r>
                        <a:rPr lang="en-US" sz="1800" dirty="0" err="1">
                          <a:latin typeface="Consolas" panose="020B0609020204030204" pitchFamily="49" charset="0"/>
                        </a:rPr>
                        <a:t>ArrayList</a:t>
                      </a:r>
                      <a:r>
                        <a:rPr lang="en-US" sz="1800" dirty="0"/>
                        <a:t>)</a:t>
                      </a:r>
                    </a:p>
                  </a:txBody>
                  <a:tcPr/>
                </a:tc>
                <a:extLst>
                  <a:ext uri="{0D108BD9-81ED-4DB2-BD59-A6C34878D82A}">
                    <a16:rowId xmlns:a16="http://schemas.microsoft.com/office/drawing/2014/main" val="164975300"/>
                  </a:ext>
                </a:extLst>
              </a:tr>
              <a:tr h="300870">
                <a:tc>
                  <a:txBody>
                    <a:bodyPr/>
                    <a:lstStyle/>
                    <a:p>
                      <a:pPr algn="ctr"/>
                      <a:r>
                        <a:rPr lang="en-US" sz="1800" dirty="0">
                          <a:latin typeface="+mn-lt"/>
                        </a:rPr>
                        <a:t>Values stored locally</a:t>
                      </a:r>
                    </a:p>
                  </a:txBody>
                  <a:tcPr/>
                </a:tc>
                <a:tc>
                  <a:txBody>
                    <a:bodyPr/>
                    <a:lstStyle/>
                    <a:p>
                      <a:pPr algn="ctr"/>
                      <a:r>
                        <a:rPr lang="en-US" sz="1800" dirty="0"/>
                        <a:t>Values stored in memory, reference stored locally</a:t>
                      </a:r>
                    </a:p>
                  </a:txBody>
                  <a:tcPr/>
                </a:tc>
                <a:extLst>
                  <a:ext uri="{0D108BD9-81ED-4DB2-BD59-A6C34878D82A}">
                    <a16:rowId xmlns:a16="http://schemas.microsoft.com/office/drawing/2014/main" val="503890144"/>
                  </a:ext>
                </a:extLst>
              </a:tr>
              <a:tr h="300870">
                <a:tc>
                  <a:txBody>
                    <a:bodyPr/>
                    <a:lstStyle/>
                    <a:p>
                      <a:pPr algn="ctr"/>
                      <a:r>
                        <a:rPr lang="en-US" sz="1800" dirty="0">
                          <a:latin typeface="+mn-lt"/>
                        </a:rPr>
                        <a:t>Initialization copies value (many copies of value)</a:t>
                      </a:r>
                    </a:p>
                  </a:txBody>
                  <a:tcPr/>
                </a:tc>
                <a:tc>
                  <a:txBody>
                    <a:bodyPr/>
                    <a:lstStyle/>
                    <a:p>
                      <a:pPr algn="ctr"/>
                      <a:r>
                        <a:rPr lang="en-US" sz="1800" dirty="0">
                          <a:latin typeface="+mn-lt"/>
                        </a:rPr>
                        <a:t>Initialization copies reference (only one value)</a:t>
                      </a:r>
                    </a:p>
                  </a:txBody>
                  <a:tcPr/>
                </a:tc>
                <a:extLst>
                  <a:ext uri="{0D108BD9-81ED-4DB2-BD59-A6C34878D82A}">
                    <a16:rowId xmlns:a16="http://schemas.microsoft.com/office/drawing/2014/main" val="507148395"/>
                  </a:ext>
                </a:extLst>
              </a:tr>
              <a:tr h="300870">
                <a:tc>
                  <a:txBody>
                    <a:bodyPr/>
                    <a:lstStyle/>
                    <a:p>
                      <a:pPr algn="l"/>
                      <a:endParaRPr lang="en-US" sz="1800" dirty="0">
                        <a:latin typeface="Consolas" panose="020B0609020204030204" pitchFamily="49" charset="0"/>
                      </a:endParaRPr>
                    </a:p>
                  </a:txBody>
                  <a:tcPr>
                    <a:solidFill>
                      <a:schemeClr val="bg1"/>
                    </a:solidFill>
                  </a:tcPr>
                </a:tc>
                <a:tc>
                  <a:txBody>
                    <a:bodyPr/>
                    <a:lstStyle/>
                    <a:p>
                      <a:pPr algn="l"/>
                      <a:endParaRPr lang="en-US" sz="1800" dirty="0">
                        <a:latin typeface="Consolas" panose="020B0609020204030204" pitchFamily="49" charset="0"/>
                      </a:endParaRPr>
                    </a:p>
                  </a:txBody>
                  <a:tcPr>
                    <a:solidFill>
                      <a:schemeClr val="bg1"/>
                    </a:solidFill>
                  </a:tcPr>
                </a:tc>
                <a:extLst>
                  <a:ext uri="{0D108BD9-81ED-4DB2-BD59-A6C34878D82A}">
                    <a16:rowId xmlns:a16="http://schemas.microsoft.com/office/drawing/2014/main" val="3355497724"/>
                  </a:ext>
                </a:extLst>
              </a:tr>
              <a:tr h="300870">
                <a:tc>
                  <a:txBody>
                    <a:bodyPr/>
                    <a:lstStyle/>
                    <a:p>
                      <a:pPr algn="l"/>
                      <a:r>
                        <a:rPr lang="en-US" sz="1800" dirty="0">
                          <a:latin typeface="Consolas" panose="020B0609020204030204" pitchFamily="49" charset="0"/>
                        </a:rPr>
                        <a:t>int x = 10;</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     // x remains unchanged</a:t>
                      </a:r>
                    </a:p>
                  </a:txBody>
                  <a:tcPr/>
                </a:tc>
                <a:tc>
                  <a:txBody>
                    <a:bodyPr/>
                    <a:lstStyle/>
                    <a:p>
                      <a:pPr algn="l"/>
                      <a:r>
                        <a:rPr lang="en-US" sz="1800" dirty="0">
                          <a:latin typeface="Consolas" panose="020B0609020204030204" pitchFamily="49" charset="0"/>
                        </a:rPr>
                        <a:t>int[] x = new int[5];</a:t>
                      </a:r>
                    </a:p>
                    <a:p>
                      <a:pPr algn="l"/>
                      <a:r>
                        <a:rPr lang="en-US" sz="1800" dirty="0">
                          <a:latin typeface="Consolas" panose="020B0609020204030204" pitchFamily="49" charset="0"/>
                        </a:rPr>
                        <a:t>int[] y = x;</a:t>
                      </a:r>
                    </a:p>
                    <a:p>
                      <a:pPr algn="l"/>
                      <a:endParaRPr lang="en-US" sz="1800" dirty="0">
                        <a:latin typeface="Consolas" panose="020B0609020204030204" pitchFamily="49" charset="0"/>
                      </a:endParaRPr>
                    </a:p>
                    <a:p>
                      <a:pPr algn="l"/>
                      <a:r>
                        <a:rPr lang="en-US" sz="1800" dirty="0">
                          <a:latin typeface="Consolas" panose="020B0609020204030204" pitchFamily="49" charset="0"/>
                        </a:rPr>
                        <a:t>y[0]++;    // x[0] changed</a:t>
                      </a:r>
                    </a:p>
                  </a:txBody>
                  <a:tcPr/>
                </a:tc>
                <a:extLst>
                  <a:ext uri="{0D108BD9-81ED-4DB2-BD59-A6C34878D82A}">
                    <a16:rowId xmlns:a16="http://schemas.microsoft.com/office/drawing/2014/main" val="769609941"/>
                  </a:ext>
                </a:extLst>
              </a:tr>
            </a:tbl>
          </a:graphicData>
        </a:graphic>
      </p:graphicFrame>
      <p:sp>
        <p:nvSpPr>
          <p:cNvPr id="5" name="TextBox 4">
            <a:extLst>
              <a:ext uri="{FF2B5EF4-FFF2-40B4-BE49-F238E27FC236}">
                <a16:creationId xmlns:a16="http://schemas.microsoft.com/office/drawing/2014/main" id="{A4753431-CA65-4088-963C-66CAF7DBA8B1}"/>
              </a:ext>
            </a:extLst>
          </p:cNvPr>
          <p:cNvSpPr txBox="1"/>
          <p:nvPr/>
        </p:nvSpPr>
        <p:spPr>
          <a:xfrm>
            <a:off x="1671724" y="5980803"/>
            <a:ext cx="381835" cy="523220"/>
          </a:xfrm>
          <a:prstGeom prst="rect">
            <a:avLst/>
          </a:prstGeom>
          <a:noFill/>
        </p:spPr>
        <p:txBody>
          <a:bodyPr wrap="square" rtlCol="0">
            <a:spAutoFit/>
          </a:bodyPr>
          <a:lstStyle/>
          <a:p>
            <a:pPr algn="ctr"/>
            <a:r>
              <a:rPr lang="en-US" sz="2800" dirty="0">
                <a:latin typeface="Consolas" panose="020B0609020204030204" pitchFamily="49" charset="0"/>
              </a:rPr>
              <a:t>x</a:t>
            </a:r>
          </a:p>
        </p:txBody>
      </p:sp>
      <p:sp>
        <p:nvSpPr>
          <p:cNvPr id="6" name="Rectangle: Rounded Corners 5">
            <a:extLst>
              <a:ext uri="{FF2B5EF4-FFF2-40B4-BE49-F238E27FC236}">
                <a16:creationId xmlns:a16="http://schemas.microsoft.com/office/drawing/2014/main" id="{9EE78B97-1CEB-48C4-A11C-BB1291978F12}"/>
              </a:ext>
            </a:extLst>
          </p:cNvPr>
          <p:cNvSpPr/>
          <p:nvPr/>
        </p:nvSpPr>
        <p:spPr>
          <a:xfrm>
            <a:off x="2128264"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sp>
        <p:nvSpPr>
          <p:cNvPr id="7" name="TextBox 6">
            <a:extLst>
              <a:ext uri="{FF2B5EF4-FFF2-40B4-BE49-F238E27FC236}">
                <a16:creationId xmlns:a16="http://schemas.microsoft.com/office/drawing/2014/main" id="{46913084-E8D2-4EA3-A8DF-2BC5444EA0F2}"/>
              </a:ext>
            </a:extLst>
          </p:cNvPr>
          <p:cNvSpPr txBox="1"/>
          <p:nvPr/>
        </p:nvSpPr>
        <p:spPr>
          <a:xfrm>
            <a:off x="3842752" y="5980803"/>
            <a:ext cx="381836" cy="523220"/>
          </a:xfrm>
          <a:prstGeom prst="rect">
            <a:avLst/>
          </a:prstGeom>
          <a:noFill/>
        </p:spPr>
        <p:txBody>
          <a:bodyPr wrap="square" rtlCol="0">
            <a:spAutoFit/>
          </a:bodyPr>
          <a:lstStyle/>
          <a:p>
            <a:pPr algn="ctr"/>
            <a:r>
              <a:rPr lang="en-US" sz="2800" dirty="0">
                <a:latin typeface="Consolas" panose="020B0609020204030204" pitchFamily="49" charset="0"/>
              </a:rPr>
              <a:t>y</a:t>
            </a:r>
          </a:p>
        </p:txBody>
      </p:sp>
      <p:sp>
        <p:nvSpPr>
          <p:cNvPr id="8" name="Rectangle: Rounded Corners 7">
            <a:extLst>
              <a:ext uri="{FF2B5EF4-FFF2-40B4-BE49-F238E27FC236}">
                <a16:creationId xmlns:a16="http://schemas.microsoft.com/office/drawing/2014/main" id="{5D385CF8-AFD3-4F49-A45E-65D1C50C37D3}"/>
              </a:ext>
            </a:extLst>
          </p:cNvPr>
          <p:cNvSpPr/>
          <p:nvPr/>
        </p:nvSpPr>
        <p:spPr>
          <a:xfrm>
            <a:off x="4312923" y="5863633"/>
            <a:ext cx="781038" cy="7575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onsolas" panose="020B0609020204030204" pitchFamily="49" charset="0"/>
            </a:endParaRPr>
          </a:p>
        </p:txBody>
      </p:sp>
      <p:graphicFrame>
        <p:nvGraphicFramePr>
          <p:cNvPr id="9" name="Table 9">
            <a:extLst>
              <a:ext uri="{FF2B5EF4-FFF2-40B4-BE49-F238E27FC236}">
                <a16:creationId xmlns:a16="http://schemas.microsoft.com/office/drawing/2014/main" id="{FBF70F6F-6B49-4B7E-8AAF-05185F9546FF}"/>
              </a:ext>
            </a:extLst>
          </p:cNvPr>
          <p:cNvGraphicFramePr>
            <a:graphicFrameLocks noGrp="1"/>
          </p:cNvGraphicFramePr>
          <p:nvPr/>
        </p:nvGraphicFramePr>
        <p:xfrm>
          <a:off x="7031632" y="5871946"/>
          <a:ext cx="4030975" cy="729300"/>
        </p:xfrm>
        <a:graphic>
          <a:graphicData uri="http://schemas.openxmlformats.org/drawingml/2006/table">
            <a:tbl>
              <a:tblPr firstRow="1" bandRow="1">
                <a:tableStyleId>{5C22544A-7EE6-4342-B048-85BDC9FD1C3A}</a:tableStyleId>
              </a:tblPr>
              <a:tblGrid>
                <a:gridCol w="806195">
                  <a:extLst>
                    <a:ext uri="{9D8B030D-6E8A-4147-A177-3AD203B41FA5}">
                      <a16:colId xmlns:a16="http://schemas.microsoft.com/office/drawing/2014/main" val="2438943443"/>
                    </a:ext>
                  </a:extLst>
                </a:gridCol>
                <a:gridCol w="806195">
                  <a:extLst>
                    <a:ext uri="{9D8B030D-6E8A-4147-A177-3AD203B41FA5}">
                      <a16:colId xmlns:a16="http://schemas.microsoft.com/office/drawing/2014/main" val="174886457"/>
                    </a:ext>
                  </a:extLst>
                </a:gridCol>
                <a:gridCol w="806195">
                  <a:extLst>
                    <a:ext uri="{9D8B030D-6E8A-4147-A177-3AD203B41FA5}">
                      <a16:colId xmlns:a16="http://schemas.microsoft.com/office/drawing/2014/main" val="3690963145"/>
                    </a:ext>
                  </a:extLst>
                </a:gridCol>
                <a:gridCol w="806195">
                  <a:extLst>
                    <a:ext uri="{9D8B030D-6E8A-4147-A177-3AD203B41FA5}">
                      <a16:colId xmlns:a16="http://schemas.microsoft.com/office/drawing/2014/main" val="3378963478"/>
                    </a:ext>
                  </a:extLst>
                </a:gridCol>
                <a:gridCol w="806195">
                  <a:extLst>
                    <a:ext uri="{9D8B030D-6E8A-4147-A177-3AD203B41FA5}">
                      <a16:colId xmlns:a16="http://schemas.microsoft.com/office/drawing/2014/main" val="2448665587"/>
                    </a:ext>
                  </a:extLst>
                </a:gridCol>
              </a:tblGrid>
              <a:tr h="729300">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ctr"/>
                      <a:r>
                        <a:rPr lang="en-US" sz="2800" dirty="0">
                          <a:solidFill>
                            <a:schemeClr val="tx1"/>
                          </a:solidFill>
                          <a:latin typeface="Consolas" panose="020B0609020204030204" pitchFamily="49" charset="0"/>
                        </a:rPr>
                        <a:t>0</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7366547"/>
                  </a:ext>
                </a:extLst>
              </a:tr>
            </a:tbl>
          </a:graphicData>
        </a:graphic>
      </p:graphicFrame>
      <p:sp>
        <p:nvSpPr>
          <p:cNvPr id="12" name="Arrow: Bent 11">
            <a:extLst>
              <a:ext uri="{FF2B5EF4-FFF2-40B4-BE49-F238E27FC236}">
                <a16:creationId xmlns:a16="http://schemas.microsoft.com/office/drawing/2014/main" id="{4603EB8E-7A97-47F9-9DCD-E8D1C7032F78}"/>
              </a:ext>
            </a:extLst>
          </p:cNvPr>
          <p:cNvSpPr/>
          <p:nvPr/>
        </p:nvSpPr>
        <p:spPr>
          <a:xfrm>
            <a:off x="2488177" y="5890209"/>
            <a:ext cx="4471210" cy="235580"/>
          </a:xfrm>
          <a:prstGeom prst="bentArrow">
            <a:avLst>
              <a:gd name="adj1" fmla="val 25000"/>
              <a:gd name="adj2" fmla="val 30184"/>
              <a:gd name="adj3" fmla="val 50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Rectangle: Rounded Corners 12">
            <a:extLst>
              <a:ext uri="{FF2B5EF4-FFF2-40B4-BE49-F238E27FC236}">
                <a16:creationId xmlns:a16="http://schemas.microsoft.com/office/drawing/2014/main" id="{31E6FC56-5998-416C-90CE-D889F3D1528E}"/>
              </a:ext>
            </a:extLst>
          </p:cNvPr>
          <p:cNvSpPr/>
          <p:nvPr/>
        </p:nvSpPr>
        <p:spPr>
          <a:xfrm>
            <a:off x="2375252" y="6070069"/>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Bent 13">
            <a:extLst>
              <a:ext uri="{FF2B5EF4-FFF2-40B4-BE49-F238E27FC236}">
                <a16:creationId xmlns:a16="http://schemas.microsoft.com/office/drawing/2014/main" id="{53715B42-3691-4255-8135-F933FB2A7D40}"/>
              </a:ext>
            </a:extLst>
          </p:cNvPr>
          <p:cNvSpPr/>
          <p:nvPr/>
        </p:nvSpPr>
        <p:spPr>
          <a:xfrm flipV="1">
            <a:off x="4674212" y="6131873"/>
            <a:ext cx="2285175" cy="469371"/>
          </a:xfrm>
          <a:prstGeom prst="bentArrow">
            <a:avLst>
              <a:gd name="adj1" fmla="val 13132"/>
              <a:gd name="adj2" fmla="val 17328"/>
              <a:gd name="adj3" fmla="val 27256"/>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Rectangle: Rounded Corners 14">
            <a:extLst>
              <a:ext uri="{FF2B5EF4-FFF2-40B4-BE49-F238E27FC236}">
                <a16:creationId xmlns:a16="http://schemas.microsoft.com/office/drawing/2014/main" id="{56ADEBE6-BE8C-42FA-95A6-921748F50250}"/>
              </a:ext>
            </a:extLst>
          </p:cNvPr>
          <p:cNvSpPr/>
          <p:nvPr/>
        </p:nvSpPr>
        <p:spPr>
          <a:xfrm>
            <a:off x="4561287" y="6076155"/>
            <a:ext cx="284309" cy="29262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0004017"/>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33190</TotalTime>
  <Words>2036</Words>
  <Application>Microsoft Office PowerPoint</Application>
  <PresentationFormat>Widescreen</PresentationFormat>
  <Paragraphs>812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Consolas</vt:lpstr>
      <vt:lpstr>Montserrat</vt:lpstr>
      <vt:lpstr>Montserrat ExtraBold</vt:lpstr>
      <vt:lpstr>Montserrat SemiBold</vt:lpstr>
      <vt:lpstr>System Font Regular</vt:lpstr>
      <vt:lpstr>CSE 373 Summer 2020</vt:lpstr>
      <vt:lpstr>Linked Nodes</vt:lpstr>
      <vt:lpstr>Lecture Outline</vt:lpstr>
      <vt:lpstr>Announcements</vt:lpstr>
      <vt:lpstr>Lecture Outline</vt:lpstr>
      <vt:lpstr>Reference Semantics</vt:lpstr>
      <vt:lpstr>Reference Semantics</vt:lpstr>
      <vt:lpstr>Reference Semantics</vt:lpstr>
      <vt:lpstr>Reference Semantics</vt:lpstr>
      <vt:lpstr>Reference Semantics</vt:lpstr>
      <vt:lpstr>Reference Semantics</vt:lpstr>
      <vt:lpstr>Lecture Outline</vt:lpstr>
      <vt:lpstr>Contiguous vs. Non-contiguous: Memory</vt:lpstr>
      <vt:lpstr>Contiguous vs. Non-contiguous: array (1)</vt:lpstr>
      <vt:lpstr>Contiguous vs. Non-contiguous: array (2)</vt:lpstr>
      <vt:lpstr>ListNode</vt:lpstr>
      <vt:lpstr>Contiguous vs. Non-contiguous: ListNode (1)</vt:lpstr>
      <vt:lpstr>Contiguous vs. Non-contiguous: ListNode (2)</vt:lpstr>
      <vt:lpstr>Contiguous vs. Non-contiguous: ListNode (3)</vt:lpstr>
      <vt:lpstr>Contiguous vs. Non-contiguous: ListNode (4)</vt:lpstr>
      <vt:lpstr>Contiguous vs. Non-contiguous: Summary</vt:lpstr>
      <vt:lpstr>Lecture Outline</vt:lpstr>
      <vt:lpstr>Linked Nodes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mnats</cp:lastModifiedBy>
  <cp:revision>474</cp:revision>
  <cp:lastPrinted>2022-09-27T21:33:44Z</cp:lastPrinted>
  <dcterms:created xsi:type="dcterms:W3CDTF">2020-06-13T06:27:42Z</dcterms:created>
  <dcterms:modified xsi:type="dcterms:W3CDTF">2025-01-22T19:56:13Z</dcterms:modified>
</cp:coreProperties>
</file>