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48" r:id="rId3"/>
    <p:sldId id="362" r:id="rId4"/>
    <p:sldId id="366" r:id="rId5"/>
    <p:sldId id="367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71" r:id="rId17"/>
    <p:sldId id="344" r:id="rId18"/>
    <p:sldId id="380" r:id="rId19"/>
    <p:sldId id="345" r:id="rId20"/>
    <p:sldId id="34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3083" autoAdjust="0"/>
  </p:normalViewPr>
  <p:slideViewPr>
    <p:cSldViewPr snapToGrid="0" snapToObjects="1">
      <p:cViewPr varScale="1">
        <p:scale>
          <a:sx n="89" d="100"/>
          <a:sy n="89" d="100"/>
        </p:scale>
        <p:origin x="84" y="21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0495D-9FCE-4B4A-941C-9B636F6619F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410C50-FCAF-4E29-BB63-C803FCF2F4D0}">
      <dgm:prSet phldrT="[Text]"/>
      <dgm:spPr/>
      <dgm:t>
        <a:bodyPr/>
        <a:lstStyle/>
        <a:p>
          <a:r>
            <a:rPr lang="en-US"/>
            <a:t>Interfaces</a:t>
          </a:r>
          <a:endParaRPr lang="en-US" dirty="0"/>
        </a:p>
      </dgm:t>
    </dgm:pt>
    <dgm:pt modelId="{CB02FDA8-8CE6-431D-BBB9-6604C2F35ED0}" type="parTrans" cxnId="{50386813-79D1-44D9-99CE-2793D7EF31CA}">
      <dgm:prSet/>
      <dgm:spPr/>
      <dgm:t>
        <a:bodyPr/>
        <a:lstStyle/>
        <a:p>
          <a:endParaRPr lang="en-US"/>
        </a:p>
      </dgm:t>
    </dgm:pt>
    <dgm:pt modelId="{00D7731F-1428-4918-B79C-1DBC5A900C9F}" type="sibTrans" cxnId="{50386813-79D1-44D9-99CE-2793D7EF31CA}">
      <dgm:prSet/>
      <dgm:spPr/>
      <dgm:t>
        <a:bodyPr/>
        <a:lstStyle/>
        <a:p>
          <a:endParaRPr lang="en-US"/>
        </a:p>
      </dgm:t>
    </dgm:pt>
    <dgm:pt modelId="{7E766408-F060-4CFD-AAC0-29BB3F59DA9A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FE14D403-709C-4C3E-ADDA-0D13806ED4EE}" type="parTrans" cxnId="{296DC12A-4A89-4B0B-843E-03C8856A575B}">
      <dgm:prSet/>
      <dgm:spPr/>
      <dgm:t>
        <a:bodyPr/>
        <a:lstStyle/>
        <a:p>
          <a:endParaRPr lang="en-US"/>
        </a:p>
      </dgm:t>
    </dgm:pt>
    <dgm:pt modelId="{FF7B268F-5AB5-44C3-AD26-85CDDB925564}" type="sibTrans" cxnId="{296DC12A-4A89-4B0B-843E-03C8856A575B}">
      <dgm:prSet/>
      <dgm:spPr/>
      <dgm:t>
        <a:bodyPr/>
        <a:lstStyle/>
        <a:p>
          <a:endParaRPr lang="en-US"/>
        </a:p>
      </dgm:t>
    </dgm:pt>
    <dgm:pt modelId="{EFFE7F1D-FB70-4E2B-904E-6C2BE87BABFD}">
      <dgm:prSet phldrT="[Text]"/>
      <dgm:spPr/>
      <dgm:t>
        <a:bodyPr/>
        <a:lstStyle/>
        <a:p>
          <a:r>
            <a:rPr lang="en-US"/>
            <a:t>Classes</a:t>
          </a:r>
          <a:endParaRPr lang="en-US" dirty="0"/>
        </a:p>
      </dgm:t>
    </dgm:pt>
    <dgm:pt modelId="{42F5B43E-CF0A-4855-B6CA-C8C330EF9157}" type="parTrans" cxnId="{52D26143-13B5-48CF-A505-B1615F821568}">
      <dgm:prSet/>
      <dgm:spPr/>
      <dgm:t>
        <a:bodyPr/>
        <a:lstStyle/>
        <a:p>
          <a:endParaRPr lang="en-US"/>
        </a:p>
      </dgm:t>
    </dgm:pt>
    <dgm:pt modelId="{C6F3EB68-D5E3-4459-A170-9D9EBF98D6F8}" type="sibTrans" cxnId="{52D26143-13B5-48CF-A505-B1615F821568}">
      <dgm:prSet/>
      <dgm:spPr/>
      <dgm:t>
        <a:bodyPr/>
        <a:lstStyle/>
        <a:p>
          <a:endParaRPr lang="en-US"/>
        </a:p>
      </dgm:t>
    </dgm:pt>
    <dgm:pt modelId="{CCA6E7F6-94E8-45AB-AFBA-1F5FF5DF9779}" type="pres">
      <dgm:prSet presAssocID="{4170495D-9FCE-4B4A-941C-9B636F6619F2}" presName="Name0" presStyleCnt="0">
        <dgm:presLayoutVars>
          <dgm:chMax val="7"/>
          <dgm:dir/>
          <dgm:resizeHandles val="exact"/>
        </dgm:presLayoutVars>
      </dgm:prSet>
      <dgm:spPr/>
    </dgm:pt>
    <dgm:pt modelId="{E3594F6F-47B3-4C42-9052-1912D367817B}" type="pres">
      <dgm:prSet presAssocID="{4170495D-9FCE-4B4A-941C-9B636F6619F2}" presName="ellipse1" presStyleLbl="vennNode1" presStyleIdx="0" presStyleCnt="3">
        <dgm:presLayoutVars>
          <dgm:bulletEnabled val="1"/>
        </dgm:presLayoutVars>
      </dgm:prSet>
      <dgm:spPr/>
    </dgm:pt>
    <dgm:pt modelId="{98B32783-8D12-4E27-9FEC-F1C744282E20}" type="pres">
      <dgm:prSet presAssocID="{4170495D-9FCE-4B4A-941C-9B636F6619F2}" presName="ellipse2" presStyleLbl="vennNode1" presStyleIdx="1" presStyleCnt="3">
        <dgm:presLayoutVars>
          <dgm:bulletEnabled val="1"/>
        </dgm:presLayoutVars>
      </dgm:prSet>
      <dgm:spPr/>
    </dgm:pt>
    <dgm:pt modelId="{E30B6114-57E3-4A7D-99B1-A90E79AD5D8C}" type="pres">
      <dgm:prSet presAssocID="{4170495D-9FCE-4B4A-941C-9B636F6619F2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A7B54405-ECBE-4AC7-8677-6ED297421AE7}" type="presOf" srcId="{4170495D-9FCE-4B4A-941C-9B636F6619F2}" destId="{CCA6E7F6-94E8-45AB-AFBA-1F5FF5DF9779}" srcOrd="0" destOrd="0" presId="urn:microsoft.com/office/officeart/2005/8/layout/rings+Icon"/>
    <dgm:cxn modelId="{50386813-79D1-44D9-99CE-2793D7EF31CA}" srcId="{4170495D-9FCE-4B4A-941C-9B636F6619F2}" destId="{F7410C50-FCAF-4E29-BB63-C803FCF2F4D0}" srcOrd="0" destOrd="0" parTransId="{CB02FDA8-8CE6-431D-BBB9-6604C2F35ED0}" sibTransId="{00D7731F-1428-4918-B79C-1DBC5A900C9F}"/>
    <dgm:cxn modelId="{296DC12A-4A89-4B0B-843E-03C8856A575B}" srcId="{4170495D-9FCE-4B4A-941C-9B636F6619F2}" destId="{7E766408-F060-4CFD-AAC0-29BB3F59DA9A}" srcOrd="1" destOrd="0" parTransId="{FE14D403-709C-4C3E-ADDA-0D13806ED4EE}" sibTransId="{FF7B268F-5AB5-44C3-AD26-85CDDB925564}"/>
    <dgm:cxn modelId="{F0F41A5D-828A-40F1-B580-E3F05E781B31}" type="presOf" srcId="{F7410C50-FCAF-4E29-BB63-C803FCF2F4D0}" destId="{E3594F6F-47B3-4C42-9052-1912D367817B}" srcOrd="0" destOrd="0" presId="urn:microsoft.com/office/officeart/2005/8/layout/rings+Icon"/>
    <dgm:cxn modelId="{52D26143-13B5-48CF-A505-B1615F821568}" srcId="{4170495D-9FCE-4B4A-941C-9B636F6619F2}" destId="{EFFE7F1D-FB70-4E2B-904E-6C2BE87BABFD}" srcOrd="2" destOrd="0" parTransId="{42F5B43E-CF0A-4855-B6CA-C8C330EF9157}" sibTransId="{C6F3EB68-D5E3-4459-A170-9D9EBF98D6F8}"/>
    <dgm:cxn modelId="{F936D8B6-FDB0-4CA7-963A-ACC3F8686D91}" type="presOf" srcId="{EFFE7F1D-FB70-4E2B-904E-6C2BE87BABFD}" destId="{E30B6114-57E3-4A7D-99B1-A90E79AD5D8C}" srcOrd="0" destOrd="0" presId="urn:microsoft.com/office/officeart/2005/8/layout/rings+Icon"/>
    <dgm:cxn modelId="{0A1F4EDC-62F0-480A-882E-7D2D03F30E18}" type="presOf" srcId="{7E766408-F060-4CFD-AAC0-29BB3F59DA9A}" destId="{98B32783-8D12-4E27-9FEC-F1C744282E20}" srcOrd="0" destOrd="0" presId="urn:microsoft.com/office/officeart/2005/8/layout/rings+Icon"/>
    <dgm:cxn modelId="{110261F2-EC7D-459F-9B9A-77C558B74B5A}" type="presParOf" srcId="{CCA6E7F6-94E8-45AB-AFBA-1F5FF5DF9779}" destId="{E3594F6F-47B3-4C42-9052-1912D367817B}" srcOrd="0" destOrd="0" presId="urn:microsoft.com/office/officeart/2005/8/layout/rings+Icon"/>
    <dgm:cxn modelId="{019A9FAC-A5D3-4047-8D47-57D8BE083BC2}" type="presParOf" srcId="{CCA6E7F6-94E8-45AB-AFBA-1F5FF5DF9779}" destId="{98B32783-8D12-4E27-9FEC-F1C744282E20}" srcOrd="1" destOrd="0" presId="urn:microsoft.com/office/officeart/2005/8/layout/rings+Icon"/>
    <dgm:cxn modelId="{0A9CCC84-EA36-4FA9-80CD-AEA9CF614FE9}" type="presParOf" srcId="{CCA6E7F6-94E8-45AB-AFBA-1F5FF5DF9779}" destId="{E30B6114-57E3-4A7D-99B1-A90E79AD5D8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1FB8C-11E0-4067-A202-F0210BE8B8E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050DD2B-72B8-4E2D-A402-1FA297FB2985}">
      <dgm:prSet phldrT="[Text]"/>
      <dgm:spPr/>
      <dgm:t>
        <a:bodyPr/>
        <a:lstStyle/>
        <a:p>
          <a:r>
            <a:rPr lang="en-US" dirty="0"/>
            <a:t>Interfaces</a:t>
          </a:r>
        </a:p>
      </dgm:t>
    </dgm:pt>
    <dgm:pt modelId="{004EEA89-2D78-4449-850B-4AF7022F8971}" type="parTrans" cxnId="{B0884D59-1B0D-4266-965C-8B24B1E78612}">
      <dgm:prSet/>
      <dgm:spPr/>
      <dgm:t>
        <a:bodyPr/>
        <a:lstStyle/>
        <a:p>
          <a:endParaRPr lang="en-US"/>
        </a:p>
      </dgm:t>
    </dgm:pt>
    <dgm:pt modelId="{29A00F85-7F55-4B39-84EC-2410179B959A}" type="sibTrans" cxnId="{B0884D59-1B0D-4266-965C-8B24B1E78612}">
      <dgm:prSet/>
      <dgm:spPr/>
      <dgm:t>
        <a:bodyPr/>
        <a:lstStyle/>
        <a:p>
          <a:endParaRPr lang="en-US"/>
        </a:p>
      </dgm:t>
    </dgm:pt>
    <dgm:pt modelId="{47168CCA-85E7-443F-8112-D26B2A01D6E4}">
      <dgm:prSet phldrT="[Text]"/>
      <dgm:spPr/>
      <dgm:t>
        <a:bodyPr/>
        <a:lstStyle/>
        <a:p>
          <a:r>
            <a:rPr lang="en-US" dirty="0"/>
            <a:t>Abstract Classes</a:t>
          </a:r>
        </a:p>
      </dgm:t>
    </dgm:pt>
    <dgm:pt modelId="{B15DCF8B-7B0E-47F2-928B-5C4903B9FC58}" type="parTrans" cxnId="{564231C9-ACC7-4A51-AD65-A805F1141DAE}">
      <dgm:prSet/>
      <dgm:spPr/>
      <dgm:t>
        <a:bodyPr/>
        <a:lstStyle/>
        <a:p>
          <a:endParaRPr lang="en-US"/>
        </a:p>
      </dgm:t>
    </dgm:pt>
    <dgm:pt modelId="{7704E86E-6A61-4863-8D6E-9B5E4580C880}" type="sibTrans" cxnId="{564231C9-ACC7-4A51-AD65-A805F1141DAE}">
      <dgm:prSet/>
      <dgm:spPr/>
      <dgm:t>
        <a:bodyPr/>
        <a:lstStyle/>
        <a:p>
          <a:endParaRPr lang="en-US"/>
        </a:p>
      </dgm:t>
    </dgm:pt>
    <dgm:pt modelId="{43D58B31-D588-4A4F-A663-754A7EDED7A4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6338B55-8FA6-4D40-B345-514EAE6E8AF3}" type="parTrans" cxnId="{8515E0A0-95BA-48E8-969B-5F633833F998}">
      <dgm:prSet/>
      <dgm:spPr/>
      <dgm:t>
        <a:bodyPr/>
        <a:lstStyle/>
        <a:p>
          <a:endParaRPr lang="en-US"/>
        </a:p>
      </dgm:t>
    </dgm:pt>
    <dgm:pt modelId="{801B19B5-7DDD-4E3D-A580-34220B56D1FD}" type="sibTrans" cxnId="{8515E0A0-95BA-48E8-969B-5F633833F998}">
      <dgm:prSet/>
      <dgm:spPr/>
      <dgm:t>
        <a:bodyPr/>
        <a:lstStyle/>
        <a:p>
          <a:endParaRPr lang="en-US"/>
        </a:p>
      </dgm:t>
    </dgm:pt>
    <dgm:pt modelId="{BFE9F589-B62D-4B5C-94CF-C83427EA157E}" type="pres">
      <dgm:prSet presAssocID="{5181FB8C-11E0-4067-A202-F0210BE8B8EA}" presName="Name0" presStyleCnt="0">
        <dgm:presLayoutVars>
          <dgm:resizeHandles/>
        </dgm:presLayoutVars>
      </dgm:prSet>
      <dgm:spPr/>
    </dgm:pt>
    <dgm:pt modelId="{3AED3813-71AD-4210-8E13-5EDCBC98AAF5}" type="pres">
      <dgm:prSet presAssocID="{4050DD2B-72B8-4E2D-A402-1FA297FB2985}" presName="text" presStyleLbl="node1" presStyleIdx="0" presStyleCnt="3" custScaleX="157193" custLinFactY="-2997" custLinFactNeighborX="-25704" custLinFactNeighborY="-100000">
        <dgm:presLayoutVars>
          <dgm:bulletEnabled val="1"/>
        </dgm:presLayoutVars>
      </dgm:prSet>
      <dgm:spPr/>
    </dgm:pt>
    <dgm:pt modelId="{00CC649D-4526-44FB-A10A-CCD84600BFF0}" type="pres">
      <dgm:prSet presAssocID="{29A00F85-7F55-4B39-84EC-2410179B959A}" presName="space" presStyleCnt="0"/>
      <dgm:spPr/>
    </dgm:pt>
    <dgm:pt modelId="{BE0C4331-F831-44B5-BFB6-B07BDAE99892}" type="pres">
      <dgm:prSet presAssocID="{47168CCA-85E7-443F-8112-D26B2A01D6E4}" presName="text" presStyleLbl="node1" presStyleIdx="1" presStyleCnt="3" custScaleX="116554">
        <dgm:presLayoutVars>
          <dgm:bulletEnabled val="1"/>
        </dgm:presLayoutVars>
      </dgm:prSet>
      <dgm:spPr/>
    </dgm:pt>
    <dgm:pt modelId="{BFAB6A16-B8DD-40EA-ABEB-F09FD6B125A2}" type="pres">
      <dgm:prSet presAssocID="{7704E86E-6A61-4863-8D6E-9B5E4580C880}" presName="space" presStyleCnt="0"/>
      <dgm:spPr/>
    </dgm:pt>
    <dgm:pt modelId="{FD8D0F5E-FCC2-47F1-B085-35B506E2902E}" type="pres">
      <dgm:prSet presAssocID="{43D58B31-D588-4A4F-A663-754A7EDED7A4}" presName="text" presStyleLbl="node1" presStyleIdx="2" presStyleCnt="3" custScaleX="208617">
        <dgm:presLayoutVars>
          <dgm:bulletEnabled val="1"/>
        </dgm:presLayoutVars>
      </dgm:prSet>
      <dgm:spPr/>
    </dgm:pt>
  </dgm:ptLst>
  <dgm:cxnLst>
    <dgm:cxn modelId="{5398E502-DD9B-4502-BACA-5BA2FFDC2B9E}" type="presOf" srcId="{5181FB8C-11E0-4067-A202-F0210BE8B8EA}" destId="{BFE9F589-B62D-4B5C-94CF-C83427EA157E}" srcOrd="0" destOrd="0" presId="urn:diagrams.loki3.com/VaryingWidthList"/>
    <dgm:cxn modelId="{67381A76-821A-4B38-85A2-3C578B7C0FFC}" type="presOf" srcId="{43D58B31-D588-4A4F-A663-754A7EDED7A4}" destId="{FD8D0F5E-FCC2-47F1-B085-35B506E2902E}" srcOrd="0" destOrd="0" presId="urn:diagrams.loki3.com/VaryingWidthList"/>
    <dgm:cxn modelId="{B0884D59-1B0D-4266-965C-8B24B1E78612}" srcId="{5181FB8C-11E0-4067-A202-F0210BE8B8EA}" destId="{4050DD2B-72B8-4E2D-A402-1FA297FB2985}" srcOrd="0" destOrd="0" parTransId="{004EEA89-2D78-4449-850B-4AF7022F8971}" sibTransId="{29A00F85-7F55-4B39-84EC-2410179B959A}"/>
    <dgm:cxn modelId="{8515E0A0-95BA-48E8-969B-5F633833F998}" srcId="{5181FB8C-11E0-4067-A202-F0210BE8B8EA}" destId="{43D58B31-D588-4A4F-A663-754A7EDED7A4}" srcOrd="2" destOrd="0" parTransId="{F6338B55-8FA6-4D40-B345-514EAE6E8AF3}" sibTransId="{801B19B5-7DDD-4E3D-A580-34220B56D1FD}"/>
    <dgm:cxn modelId="{8F6CB4AD-F5D1-4B00-9CED-9FC08DCF0665}" type="presOf" srcId="{47168CCA-85E7-443F-8112-D26B2A01D6E4}" destId="{BE0C4331-F831-44B5-BFB6-B07BDAE99892}" srcOrd="0" destOrd="0" presId="urn:diagrams.loki3.com/VaryingWidthList"/>
    <dgm:cxn modelId="{564231C9-ACC7-4A51-AD65-A805F1141DAE}" srcId="{5181FB8C-11E0-4067-A202-F0210BE8B8EA}" destId="{47168CCA-85E7-443F-8112-D26B2A01D6E4}" srcOrd="1" destOrd="0" parTransId="{B15DCF8B-7B0E-47F2-928B-5C4903B9FC58}" sibTransId="{7704E86E-6A61-4863-8D6E-9B5E4580C880}"/>
    <dgm:cxn modelId="{D656A1E1-9A00-4FE9-B696-396F2CDB71C7}" type="presOf" srcId="{4050DD2B-72B8-4E2D-A402-1FA297FB2985}" destId="{3AED3813-71AD-4210-8E13-5EDCBC98AAF5}" srcOrd="0" destOrd="0" presId="urn:diagrams.loki3.com/VaryingWidthList"/>
    <dgm:cxn modelId="{2189D4E5-857C-4D7F-84A9-4E23CACD80A7}" type="presParOf" srcId="{BFE9F589-B62D-4B5C-94CF-C83427EA157E}" destId="{3AED3813-71AD-4210-8E13-5EDCBC98AAF5}" srcOrd="0" destOrd="0" presId="urn:diagrams.loki3.com/VaryingWidthList"/>
    <dgm:cxn modelId="{0F98BEAE-45ED-4525-98E8-D4459320229A}" type="presParOf" srcId="{BFE9F589-B62D-4B5C-94CF-C83427EA157E}" destId="{00CC649D-4526-44FB-A10A-CCD84600BFF0}" srcOrd="1" destOrd="0" presId="urn:diagrams.loki3.com/VaryingWidthList"/>
    <dgm:cxn modelId="{AC3CC03C-FEF0-42DD-B80E-609DFE389239}" type="presParOf" srcId="{BFE9F589-B62D-4B5C-94CF-C83427EA157E}" destId="{BE0C4331-F831-44B5-BFB6-B07BDAE99892}" srcOrd="2" destOrd="0" presId="urn:diagrams.loki3.com/VaryingWidthList"/>
    <dgm:cxn modelId="{204A7A28-DA39-4ED9-8247-A87A8279F3DF}" type="presParOf" srcId="{BFE9F589-B62D-4B5C-94CF-C83427EA157E}" destId="{BFAB6A16-B8DD-40EA-ABEB-F09FD6B125A2}" srcOrd="3" destOrd="0" presId="urn:diagrams.loki3.com/VaryingWidthList"/>
    <dgm:cxn modelId="{00FC20A6-1D6B-4307-87F9-09DBE158D817}" type="presParOf" srcId="{BFE9F589-B62D-4B5C-94CF-C83427EA157E}" destId="{FD8D0F5E-FCC2-47F1-B085-35B506E2902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F6F-47B3-4C42-9052-1912D367817B}">
      <dsp:nvSpPr>
        <dsp:cNvPr id="0" name=""/>
        <dsp:cNvSpPr/>
      </dsp:nvSpPr>
      <dsp:spPr>
        <a:xfrm>
          <a:off x="166161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Interfaces</a:t>
          </a:r>
          <a:endParaRPr lang="en-US" sz="2300" kern="1200" dirty="0"/>
        </a:p>
      </dsp:txBody>
      <dsp:txXfrm>
        <a:off x="456595" y="290430"/>
        <a:ext cx="1402338" cy="1402317"/>
      </dsp:txXfrm>
    </dsp:sp>
    <dsp:sp modelId="{98B32783-8D12-4E27-9FEC-F1C744282E20}">
      <dsp:nvSpPr>
        <dsp:cNvPr id="0" name=""/>
        <dsp:cNvSpPr/>
      </dsp:nvSpPr>
      <dsp:spPr>
        <a:xfrm>
          <a:off x="1186935" y="1322669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Abstract Classes</a:t>
          </a:r>
        </a:p>
      </dsp:txBody>
      <dsp:txXfrm>
        <a:off x="1477369" y="1613099"/>
        <a:ext cx="1402338" cy="1402317"/>
      </dsp:txXfrm>
    </dsp:sp>
    <dsp:sp modelId="{E30B6114-57E3-4A7D-99B1-A90E79AD5D8C}">
      <dsp:nvSpPr>
        <dsp:cNvPr id="0" name=""/>
        <dsp:cNvSpPr/>
      </dsp:nvSpPr>
      <dsp:spPr>
        <a:xfrm>
          <a:off x="2206502" y="0"/>
          <a:ext cx="1983206" cy="19831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Classes</a:t>
          </a:r>
          <a:endParaRPr lang="en-US" sz="2300" kern="1200" dirty="0"/>
        </a:p>
      </dsp:txBody>
      <dsp:txXfrm>
        <a:off x="2496936" y="290430"/>
        <a:ext cx="1402338" cy="14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D3813-71AD-4210-8E13-5EDCBC98AAF5}">
      <dsp:nvSpPr>
        <dsp:cNvPr id="0" name=""/>
        <dsp:cNvSpPr/>
      </dsp:nvSpPr>
      <dsp:spPr>
        <a:xfrm>
          <a:off x="0" y="0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Interfaces</a:t>
          </a:r>
        </a:p>
      </dsp:txBody>
      <dsp:txXfrm>
        <a:off x="0" y="0"/>
        <a:ext cx="1600486" cy="1289100"/>
      </dsp:txXfrm>
    </dsp:sp>
    <dsp:sp modelId="{BE0C4331-F831-44B5-BFB6-B07BDAE99892}">
      <dsp:nvSpPr>
        <dsp:cNvPr id="0" name=""/>
        <dsp:cNvSpPr/>
      </dsp:nvSpPr>
      <dsp:spPr>
        <a:xfrm>
          <a:off x="13503" y="1355508"/>
          <a:ext cx="1573479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Abstract Classes</a:t>
          </a:r>
        </a:p>
      </dsp:txBody>
      <dsp:txXfrm>
        <a:off x="13503" y="1355508"/>
        <a:ext cx="1573479" cy="1289100"/>
      </dsp:txXfrm>
    </dsp:sp>
    <dsp:sp modelId="{FD8D0F5E-FCC2-47F1-B085-35B506E2902E}">
      <dsp:nvSpPr>
        <dsp:cNvPr id="0" name=""/>
        <dsp:cNvSpPr/>
      </dsp:nvSpPr>
      <dsp:spPr>
        <a:xfrm>
          <a:off x="0" y="2709063"/>
          <a:ext cx="1600486" cy="1289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Classes</a:t>
          </a:r>
        </a:p>
      </dsp:txBody>
      <dsp:txXfrm>
        <a:off x="0" y="2709063"/>
        <a:ext cx="1600486" cy="128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Abstract Classes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2ycEEh9Cc2llxbeC96sUlv?si=AjcBAsNlTEyTp8WWvb48-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3/25wi/rubrics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Abstract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4B629-9F56-4567-978C-63638F25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36" y="5672291"/>
            <a:ext cx="1317119" cy="1317119"/>
          </a:xfrm>
          <a:prstGeom prst="rect">
            <a:avLst/>
          </a:prstGeom>
        </p:spPr>
      </p:pic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A49471-6826-49C2-B71A-8C2A45E7B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77873"/>
              </p:ext>
            </p:extLst>
          </p:nvPr>
        </p:nvGraphicFramePr>
        <p:xfrm>
          <a:off x="7802228" y="418556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D25262-8449-4F9A-AEE1-7531FA17823A}"/>
              </a:ext>
            </a:extLst>
          </p:cNvPr>
          <p:cNvSpPr txBox="1"/>
          <p:nvPr/>
        </p:nvSpPr>
        <p:spPr>
          <a:xfrm>
            <a:off x="7193694" y="598995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93F39-D74E-4B15-A0D4-C2D2EDBFC493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4824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A9BF6-351C-4E50-9770-6D816F57E8E6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298532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meow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D0689-67C5-49C6-8A98-147E4C973D94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27752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meow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3CBA2-8254-4BDC-8070-CD3913737EC5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72332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Reptile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slither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6B866-4335-410F-83FC-D1781BECF565}"/>
              </a:ext>
            </a:extLst>
          </p:cNvPr>
          <p:cNvSpPr txBox="1"/>
          <p:nvPr/>
        </p:nvSpPr>
        <p:spPr>
          <a:xfrm>
            <a:off x="6077744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34866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Reptile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gumball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slither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9B766-7BE0-4DAA-81AB-1CEE2967CBDF}"/>
              </a:ext>
            </a:extLst>
          </p:cNvPr>
          <p:cNvSpPr txBox="1"/>
          <p:nvPr/>
        </p:nvSpPr>
        <p:spPr>
          <a:xfrm>
            <a:off x="6077744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6526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91740" y="32100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sz="2800" dirty="0"/>
              <a:t>Mi</a:t>
            </a:r>
            <a:r>
              <a:rPr lang="en-US" dirty="0"/>
              <a:t>xture of </a:t>
            </a:r>
            <a:r>
              <a:rPr lang="en-US" dirty="0">
                <a:latin typeface="Consolas" panose="020B0609020204030204" pitchFamily="49" charset="0"/>
              </a:rPr>
              <a:t>Interfaces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Classes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Interface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(</a:t>
            </a:r>
            <a:r>
              <a:rPr lang="en-US" dirty="0">
                <a:latin typeface="Consolas" panose="020B0609020204030204" pitchFamily="49" charset="0"/>
              </a:rPr>
              <a:t>abstract</a:t>
            </a:r>
            <a:r>
              <a:rPr lang="en-US" dirty="0"/>
              <a:t>) method declarations</a:t>
            </a:r>
          </a:p>
          <a:p>
            <a:pPr marL="914400" lvl="2" indent="0">
              <a:buNone/>
            </a:pPr>
            <a:r>
              <a:rPr lang="en-US" dirty="0"/>
              <a:t>- Can’t be instantiated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Class </a:t>
            </a:r>
            <a:r>
              <a:rPr lang="en-US" dirty="0"/>
              <a:t>similarities:</a:t>
            </a:r>
          </a:p>
          <a:p>
            <a:pPr marL="914400" lvl="2" indent="0">
              <a:buNone/>
            </a:pPr>
            <a:r>
              <a:rPr lang="en-US" dirty="0"/>
              <a:t>- Can contain method implementations</a:t>
            </a:r>
          </a:p>
          <a:p>
            <a:pPr marL="914400" lvl="2" indent="0">
              <a:buNone/>
            </a:pPr>
            <a:r>
              <a:rPr lang="en-US" dirty="0"/>
              <a:t>- Can have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identical / nearly similar behavior between classes that shouldn’t inherit from one another?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EDBDE-4CFC-4A94-922C-C857515A9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20737"/>
              </p:ext>
            </p:extLst>
          </p:nvPr>
        </p:nvGraphicFramePr>
        <p:xfrm>
          <a:off x="7623694" y="1219200"/>
          <a:ext cx="4355870" cy="33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0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5770-739D-4540-99F0-FE7C41B1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/ Square / Circle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460B-A314-4FF7-A4D4-0E33FB17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The starter code contains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, </a:t>
            </a:r>
            <a:r>
              <a:rPr lang="en-US" sz="2000" dirty="0">
                <a:latin typeface="Consolas" panose="020B0609020204030204" pitchFamily="49" charset="0"/>
              </a:rPr>
              <a:t>Square</a:t>
            </a:r>
            <a:r>
              <a:rPr lang="en-US" sz="2000" dirty="0"/>
              <a:t>, and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classes similar to the pre-class work, as well as a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that prints out a couple of shapes.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an abstract </a:t>
            </a:r>
            <a:r>
              <a:rPr lang="en-US" sz="2000" dirty="0" err="1">
                <a:latin typeface="Consolas" panose="020B0609020204030204" pitchFamily="49" charset="0"/>
              </a:rPr>
              <a:t>getName</a:t>
            </a:r>
            <a:r>
              <a:rPr lang="en-US" sz="2000" dirty="0"/>
              <a:t> method to the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Add implementations of </a:t>
            </a:r>
            <a:r>
              <a:rPr lang="en-US" sz="1600" dirty="0" err="1">
                <a:latin typeface="Consolas" panose="020B0609020204030204" pitchFamily="49" charset="0"/>
              </a:rPr>
              <a:t>getName</a:t>
            </a:r>
            <a:r>
              <a:rPr lang="en-US" sz="1600" dirty="0"/>
              <a:t> to </a:t>
            </a:r>
            <a:r>
              <a:rPr lang="en-US" sz="1600" dirty="0">
                <a:latin typeface="Consolas" panose="020B0609020204030204" pitchFamily="49" charset="0"/>
              </a:rPr>
              <a:t>Square</a:t>
            </a:r>
            <a:r>
              <a:rPr lang="en-US" sz="1600" dirty="0"/>
              <a:t> and </a:t>
            </a:r>
            <a:r>
              <a:rPr lang="en-US" sz="1600" dirty="0">
                <a:latin typeface="Consolas" panose="020B0609020204030204" pitchFamily="49" charset="0"/>
              </a:rPr>
              <a:t>Circle</a:t>
            </a:r>
            <a:r>
              <a:rPr lang="en-US" sz="1600" dirty="0"/>
              <a:t> that return "Square" and "Circle".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Add a method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to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that tells you whether the shape is empty (has zero area) or not.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 will need to call </a:t>
            </a:r>
            <a:r>
              <a:rPr lang="en-US" sz="1600" dirty="0" err="1">
                <a:latin typeface="Consolas" panose="020B0609020204030204" pitchFamily="49" charset="0"/>
              </a:rPr>
              <a:t>getArea</a:t>
            </a:r>
            <a:r>
              <a:rPr lang="en-US" sz="1600" dirty="0"/>
              <a:t>, but it may not immediately work…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Implementing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by calling </a:t>
            </a:r>
            <a:r>
              <a:rPr lang="en-US" sz="2000" dirty="0" err="1">
                <a:latin typeface="Consolas" panose="020B0609020204030204" pitchFamily="49" charset="0"/>
              </a:rPr>
              <a:t>getArea</a:t>
            </a:r>
            <a:r>
              <a:rPr lang="en-US" sz="2000" dirty="0"/>
              <a:t> works fine as is, but suppose we wanted to implement it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 directly. How could we do this just by looking at the fields of the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? Implement it this way by overriding </a:t>
            </a:r>
            <a:r>
              <a:rPr lang="en-US" sz="2000" dirty="0" err="1">
                <a:latin typeface="Consolas" panose="020B0609020204030204" pitchFamily="49" charset="0"/>
              </a:rPr>
              <a:t>isEmpty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Circle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Override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in </a:t>
            </a:r>
            <a:r>
              <a:rPr lang="en-US" sz="2000" dirty="0">
                <a:latin typeface="Consolas" panose="020B0609020204030204" pitchFamily="49" charset="0"/>
              </a:rPr>
              <a:t>Shape</a:t>
            </a:r>
            <a:r>
              <a:rPr lang="en-US" sz="2000" dirty="0"/>
              <a:t> to return a similar message to what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prints in the starter code: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Hint: your </a:t>
            </a:r>
            <a:r>
              <a:rPr lang="en-US" sz="1600" dirty="0" err="1">
                <a:latin typeface="Consolas" panose="020B0609020204030204" pitchFamily="49" charset="0"/>
              </a:rPr>
              <a:t>toString</a:t>
            </a:r>
            <a:r>
              <a:rPr lang="en-US" sz="1600" dirty="0"/>
              <a:t> can call abstract methods!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Rewrite the </a:t>
            </a:r>
            <a:r>
              <a:rPr lang="en-US" sz="2000" dirty="0">
                <a:latin typeface="Consolas" panose="020B0609020204030204" pitchFamily="49" charset="0"/>
              </a:rPr>
              <a:t>Client</a:t>
            </a:r>
            <a:r>
              <a:rPr lang="en-US" sz="2000" dirty="0"/>
              <a:t> class to use the new </a:t>
            </a:r>
            <a:r>
              <a:rPr lang="en-US" sz="2000" dirty="0" err="1">
                <a:latin typeface="Consolas" panose="020B0609020204030204" pitchFamily="49" charset="0"/>
              </a:rPr>
              <a:t>toString</a:t>
            </a:r>
            <a:r>
              <a:rPr lang="en-US" sz="2000" dirty="0"/>
              <a:t> on shapes.</a:t>
            </a:r>
          </a:p>
        </p:txBody>
      </p:sp>
    </p:spTree>
    <p:extLst>
      <p:ext uri="{BB962C8B-B14F-4D97-AF65-F5344CB8AC3E}">
        <p14:creationId xmlns:p14="http://schemas.microsoft.com/office/powerpoint/2010/main" val="208607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OOP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850745" cy="5232400"/>
          </a:xfrm>
        </p:spPr>
        <p:txBody>
          <a:bodyPr>
            <a:normAutofit/>
          </a:bodyPr>
          <a:lstStyle/>
          <a:p>
            <a:r>
              <a:rPr lang="en-US" dirty="0"/>
              <a:t>Allow us to define differing levels of abstraction</a:t>
            </a:r>
          </a:p>
          <a:p>
            <a:pPr lvl="1"/>
            <a:r>
              <a:rPr lang="en-US" dirty="0"/>
              <a:t>Interfaces = high-level specification</a:t>
            </a:r>
          </a:p>
          <a:p>
            <a:pPr lvl="2"/>
            <a:r>
              <a:rPr lang="en-US" dirty="0"/>
              <a:t>What behavior should this type of class have</a:t>
            </a:r>
          </a:p>
          <a:p>
            <a:pPr lvl="1"/>
            <a:r>
              <a:rPr lang="en-US" dirty="0"/>
              <a:t>Abstract classes = shared behavior + high-level specification</a:t>
            </a:r>
          </a:p>
          <a:p>
            <a:pPr lvl="1"/>
            <a:r>
              <a:rPr lang="en-US" dirty="0"/>
              <a:t>Classes = individual behavior implementation</a:t>
            </a:r>
          </a:p>
          <a:p>
            <a:r>
              <a:rPr lang="en-US" dirty="0"/>
              <a:t>Inheritance allows us to share code via “is-a” relationships</a:t>
            </a:r>
          </a:p>
          <a:p>
            <a:pPr lvl="1"/>
            <a:r>
              <a:rPr lang="en-US" dirty="0"/>
              <a:t>Reduce redundancy / repeated code &amp; enable polymorphism</a:t>
            </a:r>
          </a:p>
          <a:p>
            <a:pPr lvl="2"/>
            <a:r>
              <a:rPr lang="en-US" dirty="0"/>
              <a:t>Still might not be the “best” decision!</a:t>
            </a:r>
          </a:p>
          <a:p>
            <a:pPr lvl="1"/>
            <a:r>
              <a:rPr lang="en-US" dirty="0"/>
              <a:t>Interfaces extend other interfaces</a:t>
            </a:r>
          </a:p>
          <a:p>
            <a:pPr lvl="1"/>
            <a:r>
              <a:rPr lang="en-US" dirty="0"/>
              <a:t>(abstract) classes extend other (abstract) classes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DD675-30BB-4EA8-A13A-1A8F09A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50024"/>
              </p:ext>
            </p:extLst>
          </p:nvPr>
        </p:nvGraphicFramePr>
        <p:xfrm>
          <a:off x="10286714" y="1371600"/>
          <a:ext cx="1600486" cy="400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A996D4-CCAE-48AE-9312-9E534D1D0363}"/>
              </a:ext>
            </a:extLst>
          </p:cNvPr>
          <p:cNvSpPr txBox="1"/>
          <p:nvPr/>
        </p:nvSpPr>
        <p:spPr>
          <a:xfrm>
            <a:off x="10430846" y="819189"/>
            <a:ext cx="1312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B738-9F67-4EF0-A305-510FC34FD6B6}"/>
              </a:ext>
            </a:extLst>
          </p:cNvPr>
          <p:cNvSpPr txBox="1"/>
          <p:nvPr/>
        </p:nvSpPr>
        <p:spPr>
          <a:xfrm>
            <a:off x="10384777" y="5428689"/>
            <a:ext cx="140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Concrete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A0CF-619E-47F5-A6BE-0E1052C748D7}"/>
              </a:ext>
            </a:extLst>
          </p:cNvPr>
          <p:cNvSpPr txBox="1"/>
          <p:nvPr/>
        </p:nvSpPr>
        <p:spPr>
          <a:xfrm>
            <a:off x="838200" y="6126946"/>
            <a:ext cx="9653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You’re now capable of designing some pretty complex systems!</a:t>
            </a:r>
          </a:p>
          <a:p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4BCC2-E512-407D-AC72-F3E9102E1E10}"/>
              </a:ext>
            </a:extLst>
          </p:cNvPr>
          <p:cNvCxnSpPr/>
          <p:nvPr/>
        </p:nvCxnSpPr>
        <p:spPr>
          <a:xfrm>
            <a:off x="9995985" y="1368973"/>
            <a:ext cx="0" cy="40027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sessions held on Monday Jan 13</a:t>
            </a:r>
          </a:p>
          <a:p>
            <a:pPr lvl="1"/>
            <a:r>
              <a:rPr lang="en-US" dirty="0"/>
              <a:t>Recordings are linked from the course calendar</a:t>
            </a:r>
          </a:p>
          <a:p>
            <a:r>
              <a:rPr lang="en-US" dirty="0"/>
              <a:t>Creative Project 0 due tonight, Wed Jan 15 at 11:59pm!</a:t>
            </a:r>
          </a:p>
          <a:p>
            <a:pPr lvl="1"/>
            <a:r>
              <a:rPr lang="en-US" dirty="0"/>
              <a:t>See generic </a:t>
            </a:r>
            <a:r>
              <a:rPr lang="en-US" dirty="0">
                <a:hlinkClick r:id="rId2"/>
              </a:rPr>
              <a:t>Creative Project rubric</a:t>
            </a:r>
            <a:r>
              <a:rPr lang="en-US" dirty="0"/>
              <a:t> posted on website </a:t>
            </a:r>
          </a:p>
          <a:p>
            <a:r>
              <a:rPr lang="en-US" dirty="0"/>
              <a:t>Programming Assignment 0 will be released tomorrow, Thurs Jan 16</a:t>
            </a:r>
          </a:p>
          <a:p>
            <a:pPr lvl="1"/>
            <a:r>
              <a:rPr lang="en-US" dirty="0"/>
              <a:t>Focused on inheritance and abstract classes</a:t>
            </a:r>
          </a:p>
          <a:p>
            <a:r>
              <a:rPr lang="en-US" dirty="0"/>
              <a:t>NOTE: Monday, Jan 20 is a university holiday (MLK Jr. day) so campus will be closed </a:t>
            </a:r>
          </a:p>
          <a:p>
            <a:pPr lvl="1"/>
            <a:r>
              <a:rPr lang="en-US" dirty="0"/>
              <a:t>Instructor office hours will be cancelled</a:t>
            </a:r>
          </a:p>
          <a:p>
            <a:pPr lvl="1"/>
            <a:r>
              <a:rPr lang="en-US" dirty="0"/>
              <a:t>IPL will be closed </a:t>
            </a:r>
          </a:p>
          <a:p>
            <a:pPr lvl="1"/>
            <a:r>
              <a:rPr lang="en-US" dirty="0"/>
              <a:t>Message board will still be available, but response time may vary </a:t>
            </a:r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 the “real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In this course, we’ll always give you expected behavior of the classes you write</a:t>
            </a:r>
          </a:p>
          <a:p>
            <a:pPr lvl="1"/>
            <a:r>
              <a:rPr lang="en-US" dirty="0"/>
              <a:t>Often not the case when programming for real</a:t>
            </a:r>
          </a:p>
          <a:p>
            <a:pPr lvl="1"/>
            <a:r>
              <a:rPr lang="en-US" dirty="0"/>
              <a:t>Clients don’t really know what they want (but programmers don’t either)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Clarify assumptions before making them (do I really want this functionality?)</a:t>
            </a:r>
          </a:p>
          <a:p>
            <a:pPr lvl="1"/>
            <a:r>
              <a:rPr lang="en-US" b="1" dirty="0"/>
              <a:t>There’s no one right answer</a:t>
            </a:r>
          </a:p>
          <a:p>
            <a:pPr lvl="2"/>
            <a:r>
              <a:rPr lang="en-US" dirty="0"/>
              <a:t>Weigh the options, make a decision, and provide explanation</a:t>
            </a:r>
          </a:p>
          <a:p>
            <a:pPr lvl="2"/>
            <a:r>
              <a:rPr lang="en-US" dirty="0"/>
              <a:t>Iterative development: make mistakes and learn from them</a:t>
            </a:r>
          </a:p>
          <a:p>
            <a:pPr lvl="2"/>
            <a:r>
              <a:rPr lang="en-US" dirty="0"/>
              <a:t>Be receptive to feedback and be willing to change your mind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Polymorphism Review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  <a:endParaRPr lang="en-US" b="1" dirty="0">
              <a:solidFill>
                <a:srgbClr val="FA823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 Classes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Pre/Post conditions and commenting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latin typeface="Consolas" panose="020B0609020204030204" pitchFamily="49" charset="0"/>
              </a:rPr>
              <a:t>List&lt;String&gt; </a:t>
            </a:r>
            <a:r>
              <a:rPr lang="en-US" dirty="0"/>
              <a:t>vs. 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Animal[]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Dog(), new Cat(), new Bear()};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(Animal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endParaRPr lang="en-US" b="1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 (CE):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 (RE): attempting to cast to an invalid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643-7F59-4AA7-A7E3-9450D8A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6D11A-569D-4D63-ACC7-E305FF6A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05EB7-57ED-4C34-9C92-5D9BDA229C88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9ECC1-5110-434B-A0C9-275992DF7656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150361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39C00C-EEC7-4501-B22A-4EDF1B96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results from the following code being executed?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79052-2C63-435C-931C-702C05354F70}"/>
              </a:ext>
            </a:extLst>
          </p:cNvPr>
          <p:cNvSpPr txBox="1"/>
          <p:nvPr/>
        </p:nvSpPr>
        <p:spPr>
          <a:xfrm>
            <a:off x="814473" y="3615344"/>
            <a:ext cx="623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Animal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Dog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gumball</a:t>
            </a:r>
            <a:r>
              <a:rPr lang="en-US" sz="2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bark</a:t>
            </a:r>
            <a:r>
              <a:rPr lang="en-US" sz="2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66B72-47D6-466E-8B42-8BC1D850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419" y="311827"/>
            <a:ext cx="731520" cy="73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A4A09-E38B-48E7-8309-EBA5376F1C7B}"/>
              </a:ext>
            </a:extLst>
          </p:cNvPr>
          <p:cNvSpPr txBox="1"/>
          <p:nvPr/>
        </p:nvSpPr>
        <p:spPr>
          <a:xfrm>
            <a:off x="5656139" y="2732249"/>
            <a:ext cx="59737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Compiler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Runtime Error</a:t>
            </a:r>
          </a:p>
          <a:p>
            <a:pPr marL="342900" indent="-342900">
              <a:spcAft>
                <a:spcPts val="2400"/>
              </a:spcAft>
              <a:buClr>
                <a:schemeClr val="accent2"/>
              </a:buClr>
              <a:buFont typeface="+mj-lt"/>
              <a:buAutoNum type="alphaUcPeriod"/>
            </a:pPr>
            <a:r>
              <a:rPr lang="en-US" sz="3200" dirty="0"/>
              <a:t>Compiles and runs without error</a:t>
            </a:r>
          </a:p>
        </p:txBody>
      </p:sp>
    </p:spTree>
    <p:extLst>
      <p:ext uri="{BB962C8B-B14F-4D97-AF65-F5344CB8AC3E}">
        <p14:creationId xmlns:p14="http://schemas.microsoft.com/office/powerpoint/2010/main" val="99617353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15878</TotalTime>
  <Words>1133</Words>
  <Application>Microsoft Office PowerPoint</Application>
  <PresentationFormat>Widescreen</PresentationFormat>
  <Paragraphs>206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Abstract Classes</vt:lpstr>
      <vt:lpstr>Announcements</vt:lpstr>
      <vt:lpstr>Lecture Outline</vt:lpstr>
      <vt:lpstr>Review: Is-a Relationships</vt:lpstr>
      <vt:lpstr>Review: Polymorphism</vt:lpstr>
      <vt:lpstr>Compiler vs. Runtime Errors</vt:lpstr>
      <vt:lpstr>Compiler vs. Runtime Errors</vt:lpstr>
      <vt:lpstr>What results from the following code being executed? (1)</vt:lpstr>
      <vt:lpstr>What results from the following code being executed? (1)</vt:lpstr>
      <vt:lpstr>What results from the following code being executed? (2)</vt:lpstr>
      <vt:lpstr>What results from the following code being executed? (2)</vt:lpstr>
      <vt:lpstr>What results from the following code being executed? (3)</vt:lpstr>
      <vt:lpstr>What results from the following code being executed? (3)</vt:lpstr>
      <vt:lpstr>What results from the following code being executed? (4)</vt:lpstr>
      <vt:lpstr>What results from the following code being executed? (4)</vt:lpstr>
      <vt:lpstr>Lecture Outline</vt:lpstr>
      <vt:lpstr>Abstract Classes</vt:lpstr>
      <vt:lpstr>Shape / Square / Circle Example</vt:lpstr>
      <vt:lpstr>Advanced OOP Summary</vt:lpstr>
      <vt:lpstr>Design in the “real world”</vt:lpstr>
      <vt:lpstr>Interface versus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284</cp:revision>
  <cp:lastPrinted>2022-09-27T21:33:44Z</cp:lastPrinted>
  <dcterms:created xsi:type="dcterms:W3CDTF">2020-06-13T06:27:42Z</dcterms:created>
  <dcterms:modified xsi:type="dcterms:W3CDTF">2025-01-15T19:47:01Z</dcterms:modified>
</cp:coreProperties>
</file>