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330" r:id="rId2"/>
    <p:sldId id="340" r:id="rId3"/>
    <p:sldId id="256" r:id="rId4"/>
    <p:sldId id="262" r:id="rId5"/>
    <p:sldId id="342" r:id="rId6"/>
    <p:sldId id="343" r:id="rId7"/>
    <p:sldId id="268" r:id="rId8"/>
    <p:sldId id="345" r:id="rId9"/>
    <p:sldId id="349" r:id="rId10"/>
    <p:sldId id="258" r:id="rId11"/>
    <p:sldId id="34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AEE7"/>
    <a:srgbClr val="ABDDED"/>
    <a:srgbClr val="FA8231"/>
    <a:srgbClr val="F7B731"/>
    <a:srgbClr val="FAFAFA"/>
    <a:srgbClr val="F5F5F5"/>
    <a:srgbClr val="EF5777"/>
    <a:srgbClr val="0FB9B1"/>
    <a:srgbClr val="54A0FF"/>
    <a:srgbClr val="4E40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3083" autoAdjust="0"/>
  </p:normalViewPr>
  <p:slideViewPr>
    <p:cSldViewPr snapToGrid="0" snapToObjects="1">
      <p:cViewPr varScale="1">
        <p:scale>
          <a:sx n="99" d="100"/>
          <a:sy n="99" d="100"/>
        </p:scale>
        <p:origin x="660" y="306"/>
      </p:cViewPr>
      <p:guideLst/>
    </p:cSldViewPr>
  </p:slideViewPr>
  <p:outlineViewPr>
    <p:cViewPr>
      <p:scale>
        <a:sx n="33" d="100"/>
        <a:sy n="33" d="100"/>
      </p:scale>
      <p:origin x="0" y="-180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8B3A00-37AE-DF4F-846D-B0E493D1DDE8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0FC8D-3FAB-384B-A523-F958535FC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039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2163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3141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39E575A9-56CD-5A42-B9C7-1068F9228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977" y="4013370"/>
            <a:ext cx="6212925" cy="1954786"/>
          </a:xfrm>
        </p:spPr>
        <p:txBody>
          <a:bodyPr anchor="t">
            <a:noAutofit/>
          </a:bodyPr>
          <a:lstStyle>
            <a:lvl1pPr>
              <a:defRPr sz="6000" b="0" i="0">
                <a:solidFill>
                  <a:srgbClr val="F0F0F0"/>
                </a:solidFill>
                <a:latin typeface="Montserrat SemiBold" pitchFamily="2" charset="77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B47C65-C622-BE47-AE97-E148F4F3EA4E}"/>
              </a:ext>
            </a:extLst>
          </p:cNvPr>
          <p:cNvSpPr txBox="1"/>
          <p:nvPr userDrawn="1"/>
        </p:nvSpPr>
        <p:spPr>
          <a:xfrm>
            <a:off x="292977" y="3182200"/>
            <a:ext cx="3445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spc="100" baseline="0" dirty="0">
                <a:solidFill>
                  <a:srgbClr val="F0F0F0"/>
                </a:solidFill>
                <a:latin typeface="Montserrat ExtraBold" pitchFamily="2" charset="77"/>
              </a:rPr>
              <a:t>CSE 123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7A9EB4D-77DA-A446-AC45-F12975CF7B81}"/>
              </a:ext>
            </a:extLst>
          </p:cNvPr>
          <p:cNvSpPr/>
          <p:nvPr userDrawn="1"/>
        </p:nvSpPr>
        <p:spPr>
          <a:xfrm>
            <a:off x="420128" y="2753848"/>
            <a:ext cx="1269523" cy="420130"/>
          </a:xfrm>
          <a:prstGeom prst="roundRect">
            <a:avLst/>
          </a:prstGeom>
          <a:solidFill>
            <a:srgbClr val="FA82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0" i="0" spc="300" dirty="0">
                <a:latin typeface="Montserrat" pitchFamily="2" charset="77"/>
              </a:rPr>
              <a:t>LEC 19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F0E59AED-1ABF-8D47-B5D7-C50109AB6669}"/>
              </a:ext>
            </a:extLst>
          </p:cNvPr>
          <p:cNvSpPr/>
          <p:nvPr userDrawn="1"/>
        </p:nvSpPr>
        <p:spPr>
          <a:xfrm>
            <a:off x="7119063" y="1251643"/>
            <a:ext cx="5250244" cy="5153775"/>
          </a:xfrm>
          <a:prstGeom prst="roundRect">
            <a:avLst>
              <a:gd name="adj" fmla="val 1114"/>
            </a:avLst>
          </a:prstGeom>
          <a:solidFill>
            <a:srgbClr val="FAFAFA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6C7426B-729E-F7D5-0736-3AD7D1926A0A}"/>
              </a:ext>
            </a:extLst>
          </p:cNvPr>
          <p:cNvSpPr/>
          <p:nvPr userDrawn="1"/>
        </p:nvSpPr>
        <p:spPr>
          <a:xfrm>
            <a:off x="-369625" y="5494620"/>
            <a:ext cx="4632957" cy="1688781"/>
          </a:xfrm>
          <a:prstGeom prst="roundRect">
            <a:avLst>
              <a:gd name="adj" fmla="val 9433"/>
            </a:avLst>
          </a:prstGeom>
          <a:solidFill>
            <a:srgbClr val="FAFAFA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808DAC-636A-06AC-ADA9-6F6514C7FCE0}"/>
              </a:ext>
            </a:extLst>
          </p:cNvPr>
          <p:cNvSpPr/>
          <p:nvPr userDrawn="1"/>
        </p:nvSpPr>
        <p:spPr>
          <a:xfrm>
            <a:off x="71163" y="5574803"/>
            <a:ext cx="22506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b="1" i="0" dirty="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rPr>
              <a:t>Questions during Class?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DE38F8-AD40-1DC7-1944-4682FDD989B1}"/>
              </a:ext>
            </a:extLst>
          </p:cNvPr>
          <p:cNvSpPr/>
          <p:nvPr userDrawn="1"/>
        </p:nvSpPr>
        <p:spPr>
          <a:xfrm>
            <a:off x="72629" y="5851802"/>
            <a:ext cx="24321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Raise hand or send here</a:t>
            </a:r>
          </a:p>
          <a:p>
            <a:endParaRPr lang="en-US" sz="1200" b="1" i="0" dirty="0">
              <a:solidFill>
                <a:schemeClr val="tx1">
                  <a:lumMod val="65000"/>
                  <a:lumOff val="35000"/>
                </a:schemeClr>
              </a:solidFill>
              <a:latin typeface="Montserrat SemiBold" pitchFamily="2" charset="77"/>
            </a:endParaRPr>
          </a:p>
          <a:p>
            <a:r>
              <a:rPr lang="en-US" sz="20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sli.do    #cse123 </a:t>
            </a:r>
          </a:p>
        </p:txBody>
      </p:sp>
    </p:spTree>
    <p:extLst>
      <p:ext uri="{BB962C8B-B14F-4D97-AF65-F5344CB8AC3E}">
        <p14:creationId xmlns:p14="http://schemas.microsoft.com/office/powerpoint/2010/main" val="3828369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2788E2-53AC-E040-9733-D210E8554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10CAD9-D825-5C41-812F-1D2BA3804933}"/>
              </a:ext>
            </a:extLst>
          </p:cNvPr>
          <p:cNvSpPr txBox="1"/>
          <p:nvPr userDrawn="1"/>
        </p:nvSpPr>
        <p:spPr>
          <a:xfrm>
            <a:off x="568410" y="469557"/>
            <a:ext cx="20141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0" dirty="0">
                <a:latin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517276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6B8B3-3837-584A-94CD-BA26A8EF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6CF4A-8D26-7E47-BE24-56CAFA2BF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DA4DA-0832-AD49-906C-ED72A76C7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810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ctice: Th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1B53D-D190-0D4A-BA39-A8F17D8FE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88066"/>
            <a:ext cx="10515600" cy="76263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F8F08A-57D8-194E-8383-EB3BBBF69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36DF9B-F95B-9446-A8D9-E083A46274F8}"/>
              </a:ext>
            </a:extLst>
          </p:cNvPr>
          <p:cNvSpPr/>
          <p:nvPr userDrawn="1"/>
        </p:nvSpPr>
        <p:spPr>
          <a:xfrm>
            <a:off x="-29763" y="231050"/>
            <a:ext cx="12221763" cy="984404"/>
          </a:xfrm>
          <a:prstGeom prst="rect">
            <a:avLst/>
          </a:prstGeom>
          <a:solidFill>
            <a:srgbClr val="2E235D"/>
          </a:solidFill>
          <a:ln w="12700">
            <a:solidFill>
              <a:srgbClr val="2E23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B3AA407-1DA0-3243-8E37-6DD02AC469B7}"/>
              </a:ext>
            </a:extLst>
          </p:cNvPr>
          <p:cNvSpPr/>
          <p:nvPr userDrawn="1"/>
        </p:nvSpPr>
        <p:spPr>
          <a:xfrm>
            <a:off x="8365340" y="393723"/>
            <a:ext cx="3380431" cy="556054"/>
          </a:xfrm>
          <a:prstGeom prst="roundRect">
            <a:avLst/>
          </a:prstGeom>
          <a:solidFill>
            <a:srgbClr val="4E408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i="0" dirty="0">
                <a:latin typeface="Calibri" panose="020F0502020204030204" pitchFamily="34" charset="0"/>
                <a:cs typeface="Calibri" panose="020F0502020204030204" pitchFamily="34" charset="0"/>
              </a:rPr>
              <a:t>sli.do      #cse122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B2FB86-FF62-31DF-F83C-54AC220C7122}"/>
              </a:ext>
            </a:extLst>
          </p:cNvPr>
          <p:cNvSpPr txBox="1"/>
          <p:nvPr userDrawn="1"/>
        </p:nvSpPr>
        <p:spPr>
          <a:xfrm>
            <a:off x="1106916" y="300371"/>
            <a:ext cx="3741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Practice : Think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C7D0B743-6487-A3F6-EBE7-3E0368CD2E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flipH="1">
            <a:off x="154039" y="300371"/>
            <a:ext cx="684160" cy="781897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1F486DBF-0D75-55DB-9928-3E596B345D51}"/>
              </a:ext>
            </a:extLst>
          </p:cNvPr>
          <p:cNvSpPr/>
          <p:nvPr userDrawn="1"/>
        </p:nvSpPr>
        <p:spPr>
          <a:xfrm>
            <a:off x="7256995" y="195215"/>
            <a:ext cx="960120" cy="960120"/>
          </a:xfrm>
          <a:prstGeom prst="roundRect">
            <a:avLst/>
          </a:prstGeom>
          <a:solidFill>
            <a:srgbClr val="4E408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D5B7D14-FA34-B2D9-C621-221E813EEED7}"/>
              </a:ext>
            </a:extLst>
          </p:cNvPr>
          <p:cNvSpPr/>
          <p:nvPr userDrawn="1"/>
        </p:nvSpPr>
        <p:spPr>
          <a:xfrm>
            <a:off x="7362151" y="300371"/>
            <a:ext cx="749808" cy="749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220E74-2D71-4753-B1F3-ECB7E63159C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30206" y="273611"/>
            <a:ext cx="813697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051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citce: P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1B53D-D190-0D4A-BA39-A8F17D8FE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88066"/>
            <a:ext cx="10515600" cy="76263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F8F08A-57D8-194E-8383-EB3BBBF69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36DF9B-F95B-9446-A8D9-E083A46274F8}"/>
              </a:ext>
            </a:extLst>
          </p:cNvPr>
          <p:cNvSpPr/>
          <p:nvPr userDrawn="1"/>
        </p:nvSpPr>
        <p:spPr>
          <a:xfrm>
            <a:off x="-29763" y="231050"/>
            <a:ext cx="12221763" cy="984404"/>
          </a:xfrm>
          <a:prstGeom prst="rect">
            <a:avLst/>
          </a:prstGeom>
          <a:solidFill>
            <a:srgbClr val="2E235D"/>
          </a:solidFill>
          <a:ln w="12700">
            <a:solidFill>
              <a:srgbClr val="2E23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A96D726-B7B5-E5FD-95E9-944FA8727D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54039" y="300371"/>
            <a:ext cx="961802" cy="769442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0FA711B-19AB-5E1A-7C37-14ED2D5431ED}"/>
              </a:ext>
            </a:extLst>
          </p:cNvPr>
          <p:cNvSpPr/>
          <p:nvPr userDrawn="1"/>
        </p:nvSpPr>
        <p:spPr>
          <a:xfrm>
            <a:off x="8365340" y="393723"/>
            <a:ext cx="3380431" cy="556054"/>
          </a:xfrm>
          <a:prstGeom prst="roundRect">
            <a:avLst/>
          </a:prstGeom>
          <a:solidFill>
            <a:srgbClr val="4E408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i="0" dirty="0">
                <a:latin typeface="Calibri" panose="020F0502020204030204" pitchFamily="34" charset="0"/>
                <a:cs typeface="Calibri" panose="020F0502020204030204" pitchFamily="34" charset="0"/>
              </a:rPr>
              <a:t>sli.do      #cse122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92366A2-C9D8-2580-7B79-3B1F6DDAB802}"/>
              </a:ext>
            </a:extLst>
          </p:cNvPr>
          <p:cNvSpPr/>
          <p:nvPr userDrawn="1"/>
        </p:nvSpPr>
        <p:spPr>
          <a:xfrm>
            <a:off x="7256995" y="195215"/>
            <a:ext cx="960120" cy="960120"/>
          </a:xfrm>
          <a:prstGeom prst="roundRect">
            <a:avLst/>
          </a:prstGeom>
          <a:solidFill>
            <a:srgbClr val="4E408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261646E-9F5C-9C61-C30B-3DF312AA0AE9}"/>
              </a:ext>
            </a:extLst>
          </p:cNvPr>
          <p:cNvSpPr/>
          <p:nvPr userDrawn="1"/>
        </p:nvSpPr>
        <p:spPr>
          <a:xfrm>
            <a:off x="7362151" y="300371"/>
            <a:ext cx="749808" cy="749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522D9B-890F-87AE-E16B-BD76B76C8428}"/>
              </a:ext>
            </a:extLst>
          </p:cNvPr>
          <p:cNvSpPr txBox="1"/>
          <p:nvPr userDrawn="1"/>
        </p:nvSpPr>
        <p:spPr>
          <a:xfrm>
            <a:off x="1106916" y="300371"/>
            <a:ext cx="33576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Practice : Pair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80DEDC-C499-4E7B-9EE2-FEC186CB5E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30206" y="273611"/>
            <a:ext cx="813697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598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3D231-F19F-A840-B5BC-F29C9E521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0AC8BA-BD64-6945-A342-22D204834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023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2D3693-0064-BB4F-9EC2-569D40495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486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B460B4-70F4-B145-8648-892BD7385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73FE4-2A2D-D54E-9CA7-3BE743A50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0E522-6C81-E146-9573-8B2A265760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7150" y="6329363"/>
            <a:ext cx="552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rgbClr val="2E235D"/>
                </a:solidFill>
              </a:defRPr>
            </a:lvl1pPr>
          </a:lstStyle>
          <a:p>
            <a:fld id="{B84CCEFC-A9FF-8249-A3D3-21FB7B7CCB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829BDB-00F0-1A4D-85ED-E7EECB1665B0}"/>
              </a:ext>
            </a:extLst>
          </p:cNvPr>
          <p:cNvSpPr/>
          <p:nvPr userDrawn="1"/>
        </p:nvSpPr>
        <p:spPr>
          <a:xfrm>
            <a:off x="-89452" y="-2819"/>
            <a:ext cx="12503426" cy="239554"/>
          </a:xfrm>
          <a:prstGeom prst="rect">
            <a:avLst/>
          </a:prstGeom>
          <a:solidFill>
            <a:srgbClr val="2E235D"/>
          </a:solidFill>
          <a:ln w="12700">
            <a:solidFill>
              <a:srgbClr val="2E23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F99840-7979-4642-ADBB-375B21C7BD9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3" y="29972"/>
            <a:ext cx="2150721" cy="1690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6FF7FA-8B99-C643-9479-91C32ACC4F6F}"/>
              </a:ext>
            </a:extLst>
          </p:cNvPr>
          <p:cNvSpPr txBox="1"/>
          <p:nvPr userDrawn="1"/>
        </p:nvSpPr>
        <p:spPr>
          <a:xfrm>
            <a:off x="10569575" y="0"/>
            <a:ext cx="16224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b="1" i="0" dirty="0">
                <a:solidFill>
                  <a:schemeClr val="bg1"/>
                </a:solidFill>
                <a:latin typeface="Montserrat SemiBold" pitchFamily="2" charset="77"/>
              </a:rPr>
              <a:t>CSE 123 Winter 2025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82E279-6D9E-BC4A-A9B9-46E4512D586D}"/>
              </a:ext>
            </a:extLst>
          </p:cNvPr>
          <p:cNvSpPr txBox="1"/>
          <p:nvPr userDrawn="1"/>
        </p:nvSpPr>
        <p:spPr>
          <a:xfrm>
            <a:off x="3000376" y="-2819"/>
            <a:ext cx="61912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i="0" dirty="0">
                <a:solidFill>
                  <a:schemeClr val="bg1"/>
                </a:solidFill>
                <a:latin typeface="Montserrat SemiBold" pitchFamily="2" charset="77"/>
              </a:rPr>
              <a:t>LEC 19: Victory Lap &amp; Next Steps</a:t>
            </a:r>
          </a:p>
        </p:txBody>
      </p:sp>
    </p:spTree>
    <p:extLst>
      <p:ext uri="{BB962C8B-B14F-4D97-AF65-F5344CB8AC3E}">
        <p14:creationId xmlns:p14="http://schemas.microsoft.com/office/powerpoint/2010/main" val="8468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6" r:id="rId4"/>
    <p:sldLayoutId id="2147483657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open.spotify.com/playlist/2ycEEh9Cc2llxbeC96sUlv?si=AjcBAsNlTEyTp8WWvb48-Q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18" Type="http://schemas.openxmlformats.org/officeDocument/2006/relationships/image" Target="../media/image31.jpg"/><Relationship Id="rId26" Type="http://schemas.openxmlformats.org/officeDocument/2006/relationships/image" Target="../media/image39.jpg"/><Relationship Id="rId3" Type="http://schemas.openxmlformats.org/officeDocument/2006/relationships/image" Target="../media/image16.png"/><Relationship Id="rId21" Type="http://schemas.openxmlformats.org/officeDocument/2006/relationships/image" Target="../media/image34.png"/><Relationship Id="rId7" Type="http://schemas.openxmlformats.org/officeDocument/2006/relationships/image" Target="../media/image20.jpeg"/><Relationship Id="rId12" Type="http://schemas.openxmlformats.org/officeDocument/2006/relationships/image" Target="../media/image25.jpg"/><Relationship Id="rId17" Type="http://schemas.openxmlformats.org/officeDocument/2006/relationships/image" Target="../media/image30.jpg"/><Relationship Id="rId25" Type="http://schemas.openxmlformats.org/officeDocument/2006/relationships/image" Target="../media/image38.jp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9.JPEG"/><Relationship Id="rId20" Type="http://schemas.openxmlformats.org/officeDocument/2006/relationships/image" Target="../media/image33.png"/><Relationship Id="rId29" Type="http://schemas.openxmlformats.org/officeDocument/2006/relationships/image" Target="../media/image4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g"/><Relationship Id="rId11" Type="http://schemas.openxmlformats.org/officeDocument/2006/relationships/image" Target="../media/image24.jpeg"/><Relationship Id="rId24" Type="http://schemas.openxmlformats.org/officeDocument/2006/relationships/image" Target="../media/image37.jpeg"/><Relationship Id="rId5" Type="http://schemas.openxmlformats.org/officeDocument/2006/relationships/image" Target="../media/image18.jpeg"/><Relationship Id="rId15" Type="http://schemas.openxmlformats.org/officeDocument/2006/relationships/image" Target="../media/image28.jpg"/><Relationship Id="rId23" Type="http://schemas.openxmlformats.org/officeDocument/2006/relationships/image" Target="../media/image36.jpeg"/><Relationship Id="rId28" Type="http://schemas.openxmlformats.org/officeDocument/2006/relationships/image" Target="../media/image41.jpg"/><Relationship Id="rId10" Type="http://schemas.openxmlformats.org/officeDocument/2006/relationships/image" Target="../media/image23.jpeg"/><Relationship Id="rId19" Type="http://schemas.openxmlformats.org/officeDocument/2006/relationships/image" Target="../media/image32.jpg"/><Relationship Id="rId31" Type="http://schemas.openxmlformats.org/officeDocument/2006/relationships/image" Target="../media/image44.jpg"/><Relationship Id="rId4" Type="http://schemas.openxmlformats.org/officeDocument/2006/relationships/image" Target="../media/image17.jpg"/><Relationship Id="rId9" Type="http://schemas.openxmlformats.org/officeDocument/2006/relationships/image" Target="../media/image22.jpeg"/><Relationship Id="rId14" Type="http://schemas.openxmlformats.org/officeDocument/2006/relationships/image" Target="../media/image27.jpg"/><Relationship Id="rId22" Type="http://schemas.openxmlformats.org/officeDocument/2006/relationships/image" Target="../media/image35.png"/><Relationship Id="rId27" Type="http://schemas.openxmlformats.org/officeDocument/2006/relationships/image" Target="../media/image40.jpg"/><Relationship Id="rId30" Type="http://schemas.openxmlformats.org/officeDocument/2006/relationships/image" Target="../media/image4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9.gif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Relationship Id="rId9" Type="http://schemas.openxmlformats.org/officeDocument/2006/relationships/image" Target="../media/image15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courses.cs.washington.edu/courses/cse344/" TargetMode="External"/><Relationship Id="rId13" Type="http://schemas.openxmlformats.org/officeDocument/2006/relationships/hyperlink" Target="https://courses.cs.washington.edu/courses/cse374/" TargetMode="External"/><Relationship Id="rId3" Type="http://schemas.openxmlformats.org/officeDocument/2006/relationships/hyperlink" Target="https://courses.cs.washington.edu/courses/cse311/" TargetMode="External"/><Relationship Id="rId7" Type="http://schemas.openxmlformats.org/officeDocument/2006/relationships/hyperlink" Target="https://courses.cs.washington.edu/courses/cse341/" TargetMode="External"/><Relationship Id="rId12" Type="http://schemas.openxmlformats.org/officeDocument/2006/relationships/hyperlink" Target="https://courses.cs.washington.edu/courses/cse373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ourses.cs.washington.edu/courses/cse340/" TargetMode="External"/><Relationship Id="rId11" Type="http://schemas.openxmlformats.org/officeDocument/2006/relationships/hyperlink" Target="https://courses.cs.washington.edu/courses/cse180/" TargetMode="External"/><Relationship Id="rId5" Type="http://schemas.openxmlformats.org/officeDocument/2006/relationships/hyperlink" Target="https://courses.cs.washington.edu/courses/cse331/" TargetMode="External"/><Relationship Id="rId15" Type="http://schemas.openxmlformats.org/officeDocument/2006/relationships/hyperlink" Target="https://courses.cs.washington.edu/courses/cse416/" TargetMode="External"/><Relationship Id="rId10" Type="http://schemas.openxmlformats.org/officeDocument/2006/relationships/hyperlink" Target="https://courses.cs.washington.edu/courses/cse163/" TargetMode="External"/><Relationship Id="rId4" Type="http://schemas.openxmlformats.org/officeDocument/2006/relationships/hyperlink" Target="https://courses.cs.washington.edu/courses/cse351/" TargetMode="External"/><Relationship Id="rId9" Type="http://schemas.openxmlformats.org/officeDocument/2006/relationships/hyperlink" Target="https://courses.cs.washington.edu/courses/cse154/" TargetMode="External"/><Relationship Id="rId14" Type="http://schemas.openxmlformats.org/officeDocument/2006/relationships/hyperlink" Target="https://courses.cs.washington.edu/courses/cse412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homes.cs.washington.edu/~mones/production.html" TargetMode="External"/><Relationship Id="rId3" Type="http://schemas.openxmlformats.org/officeDocument/2006/relationships/hyperlink" Target="https://www.youtube.com/watch?v=S7nL9IGWGqk" TargetMode="External"/><Relationship Id="rId7" Type="http://schemas.openxmlformats.org/officeDocument/2006/relationships/hyperlink" Target="https://www.youtube.com/watch?v=DEESvghKBUc&amp;list=PLTPQEx-31JXhosblxX6bQnCK_qy2No6uC&amp;index=3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youtube.com/watch?v=h1NqpK4gDrM&amp;list=PLTPQEx-31JXhusD9twkKlguRlaQowh-Vw&amp;index=10" TargetMode="External"/><Relationship Id="rId5" Type="http://schemas.openxmlformats.org/officeDocument/2006/relationships/hyperlink" Target="https://www.youtube.com/watch?v=iMj9yz24gP8" TargetMode="External"/><Relationship Id="rId10" Type="http://schemas.openxmlformats.org/officeDocument/2006/relationships/hyperlink" Target="https://youtu.be/MTqUYFN5BbI?list=PLTPQEx-31JXhusD9twkKlguRlaQowh-Vw&amp;t=2285" TargetMode="External"/><Relationship Id="rId4" Type="http://schemas.openxmlformats.org/officeDocument/2006/relationships/hyperlink" Target="http://grail.cs.washington.edu/projects/nba_players/" TargetMode="External"/><Relationship Id="rId9" Type="http://schemas.openxmlformats.org/officeDocument/2006/relationships/hyperlink" Target="https://www.youtube.com/watch?v=heLdAGZu-VY&amp;list=PLTPQEx-31JXhosblxX6bQnCK_qy2No6uC&amp;index=1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jspaniac/BlankDiscordBot" TargetMode="External"/><Relationship Id="rId2" Type="http://schemas.openxmlformats.org/officeDocument/2006/relationships/hyperlink" Target="https://minecraft.fandom.com/wiki/Tutorials/Creating_Forge_mods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docs.oracle.com/javase/tutorial/uiswing/" TargetMode="External"/><Relationship Id="rId4" Type="http://schemas.openxmlformats.org/officeDocument/2006/relationships/hyperlink" Target="https://www.w3schools.com/howto/howto_make_a_website.asp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3E336-7FEF-924C-B9A0-DBFB9A4D8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333" y="4125093"/>
            <a:ext cx="6591226" cy="1954786"/>
          </a:xfrm>
        </p:spPr>
        <p:txBody>
          <a:bodyPr/>
          <a:lstStyle/>
          <a:p>
            <a:r>
              <a:rPr lang="en-US" sz="3600" dirty="0"/>
              <a:t>Victory Lap &amp; Next Steps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40A5DD-90C5-8F48-BFF7-AE8301DF7CEF}"/>
              </a:ext>
            </a:extLst>
          </p:cNvPr>
          <p:cNvSpPr txBox="1"/>
          <p:nvPr/>
        </p:nvSpPr>
        <p:spPr>
          <a:xfrm>
            <a:off x="7456906" y="1742352"/>
            <a:ext cx="44768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Talk to your neighbors:</a:t>
            </a:r>
          </a:p>
          <a:p>
            <a:pPr algn="ctr"/>
            <a:endParaRPr lang="en-US" sz="2200" b="1" i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was your favorite thing you learned about this quarter? Why?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B3FA4D-2EA7-2844-8846-AA5A5AC61268}"/>
              </a:ext>
            </a:extLst>
          </p:cNvPr>
          <p:cNvSpPr txBox="1"/>
          <p:nvPr/>
        </p:nvSpPr>
        <p:spPr>
          <a:xfrm>
            <a:off x="7379594" y="1403798"/>
            <a:ext cx="46314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pc="80" dirty="0">
                <a:solidFill>
                  <a:schemeClr val="bg1">
                    <a:lumMod val="65000"/>
                  </a:schemeClr>
                </a:solidFill>
                <a:latin typeface="Montserrat SemiBold" pitchFamily="2" charset="77"/>
              </a:rPr>
              <a:t>BEFORE WE START</a:t>
            </a:r>
          </a:p>
        </p:txBody>
      </p:sp>
      <p:sp>
        <p:nvSpPr>
          <p:cNvPr id="8" name="Google Shape;98;p1">
            <a:extLst>
              <a:ext uri="{FF2B5EF4-FFF2-40B4-BE49-F238E27FC236}">
                <a16:creationId xmlns:a16="http://schemas.microsoft.com/office/drawing/2014/main" id="{699D8214-E754-4B4A-A6F9-1FE74A38B1C9}"/>
              </a:ext>
            </a:extLst>
          </p:cNvPr>
          <p:cNvSpPr txBox="1"/>
          <p:nvPr/>
        </p:nvSpPr>
        <p:spPr>
          <a:xfrm>
            <a:off x="8957325" y="3396474"/>
            <a:ext cx="305370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Brett Wortzman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Miya Natsuhara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2A45A6C-F1AB-4B04-B303-02F7306A4237}"/>
              </a:ext>
            </a:extLst>
          </p:cNvPr>
          <p:cNvGraphicFramePr>
            <a:graphicFrameLocks noGrp="1"/>
          </p:cNvGraphicFramePr>
          <p:nvPr/>
        </p:nvGraphicFramePr>
        <p:xfrm>
          <a:off x="7802228" y="4196510"/>
          <a:ext cx="4332561" cy="18043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66512">
                  <a:extLst>
                    <a:ext uri="{9D8B030D-6E8A-4147-A177-3AD203B41FA5}">
                      <a16:colId xmlns:a16="http://schemas.microsoft.com/office/drawing/2014/main" val="2285619573"/>
                    </a:ext>
                  </a:extLst>
                </a:gridCol>
                <a:gridCol w="866512">
                  <a:extLst>
                    <a:ext uri="{9D8B030D-6E8A-4147-A177-3AD203B41FA5}">
                      <a16:colId xmlns:a16="http://schemas.microsoft.com/office/drawing/2014/main" val="3883267222"/>
                    </a:ext>
                  </a:extLst>
                </a:gridCol>
                <a:gridCol w="866512">
                  <a:extLst>
                    <a:ext uri="{9D8B030D-6E8A-4147-A177-3AD203B41FA5}">
                      <a16:colId xmlns:a16="http://schemas.microsoft.com/office/drawing/2014/main" val="3067426825"/>
                    </a:ext>
                  </a:extLst>
                </a:gridCol>
                <a:gridCol w="929810">
                  <a:extLst>
                    <a:ext uri="{9D8B030D-6E8A-4147-A177-3AD203B41FA5}">
                      <a16:colId xmlns:a16="http://schemas.microsoft.com/office/drawing/2014/main" val="4293795288"/>
                    </a:ext>
                  </a:extLst>
                </a:gridCol>
                <a:gridCol w="803215">
                  <a:extLst>
                    <a:ext uri="{9D8B030D-6E8A-4147-A177-3AD203B41FA5}">
                      <a16:colId xmlns:a16="http://schemas.microsoft.com/office/drawing/2014/main" val="3683209748"/>
                    </a:ext>
                  </a:extLst>
                </a:gridCol>
              </a:tblGrid>
              <a:tr h="300733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err="1">
                          <a:latin typeface="Montserrat SemiBold" panose="00000700000000000000" pitchFamily="2" charset="0"/>
                        </a:rPr>
                        <a:t>Arohan</a:t>
                      </a:r>
                      <a:endParaRPr lang="en-US" sz="1050" dirty="0">
                        <a:latin typeface="Montserrat SemiBold" panose="000007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Montserrat SemiBold" panose="00000700000000000000" pitchFamily="2" charset="0"/>
                        </a:rPr>
                        <a:t>Neha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Montserrat SemiBold" panose="00000700000000000000" pitchFamily="2" charset="0"/>
                        </a:rPr>
                        <a:t>Rushil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Montserrat SemiBold" panose="00000700000000000000" pitchFamily="2" charset="0"/>
                        </a:rPr>
                        <a:t>Johnathan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Montserrat SemiBold" panose="00000700000000000000" pitchFamily="2" charset="0"/>
                        </a:rPr>
                        <a:t>Nicholas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18865140"/>
                  </a:ext>
                </a:extLst>
              </a:tr>
              <a:tr h="300733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Montserrat SemiBold" panose="00000700000000000000" pitchFamily="2" charset="0"/>
                        </a:rPr>
                        <a:t>Sean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Montserrat SemiBold" panose="00000700000000000000" pitchFamily="2" charset="0"/>
                        </a:rPr>
                        <a:t>Hayden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Montserrat SemiBold" panose="00000700000000000000" pitchFamily="2" charset="0"/>
                        </a:rPr>
                        <a:t>Srihari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Montserrat SemiBold" panose="00000700000000000000" pitchFamily="2" charset="0"/>
                        </a:rPr>
                        <a:t>Benoit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err="1">
                          <a:latin typeface="Montserrat SemiBold" panose="00000700000000000000" pitchFamily="2" charset="0"/>
                        </a:rPr>
                        <a:t>Isayiah</a:t>
                      </a:r>
                      <a:endParaRPr lang="en-US" sz="1050" dirty="0">
                        <a:latin typeface="Montserrat SemiBold" panose="000007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18302219"/>
                  </a:ext>
                </a:extLst>
              </a:tr>
              <a:tr h="300733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Montserrat SemiBold" panose="00000700000000000000" pitchFamily="2" charset="0"/>
                        </a:rPr>
                        <a:t>Audrey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Montserrat SemiBold" panose="00000700000000000000" pitchFamily="2" charset="0"/>
                        </a:rPr>
                        <a:t>Chris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Montserrat SemiBold" panose="00000700000000000000" pitchFamily="2" charset="0"/>
                        </a:rPr>
                        <a:t>Andras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Montserrat SemiBold" panose="00000700000000000000" pitchFamily="2" charset="0"/>
                        </a:rPr>
                        <a:t>Jessica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Montserrat SemiBold" panose="00000700000000000000" pitchFamily="2" charset="0"/>
                        </a:rPr>
                        <a:t>Kavya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7651945"/>
                  </a:ext>
                </a:extLst>
              </a:tr>
              <a:tr h="300733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Montserrat SemiBold" panose="00000700000000000000" pitchFamily="2" charset="0"/>
                        </a:rPr>
                        <a:t>Cynthia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Montserrat SemiBold" panose="00000700000000000000" pitchFamily="2" charset="0"/>
                        </a:rPr>
                        <a:t>Shreya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Montserrat SemiBold" panose="00000700000000000000" pitchFamily="2" charset="0"/>
                        </a:rPr>
                        <a:t>Kieran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Montserrat SemiBold" panose="00000700000000000000" pitchFamily="2" charset="0"/>
                        </a:rPr>
                        <a:t>Rohan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err="1">
                          <a:latin typeface="Montserrat SemiBold" panose="00000700000000000000" pitchFamily="2" charset="0"/>
                        </a:rPr>
                        <a:t>Eeshani</a:t>
                      </a:r>
                      <a:endParaRPr lang="en-US" sz="1050" dirty="0">
                        <a:latin typeface="Montserrat SemiBold" panose="000007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5184837"/>
                  </a:ext>
                </a:extLst>
              </a:tr>
              <a:tr h="300733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Montserrat SemiBold" panose="00000700000000000000" pitchFamily="2" charset="0"/>
                        </a:rPr>
                        <a:t>Amy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Montserrat SemiBold" panose="00000700000000000000" pitchFamily="2" charset="0"/>
                        </a:rPr>
                        <a:t>Packard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Montserrat SemiBold" panose="00000700000000000000" pitchFamily="2" charset="0"/>
                        </a:rPr>
                        <a:t>Cora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Montserrat SemiBold" panose="00000700000000000000" pitchFamily="2" charset="0"/>
                        </a:rPr>
                        <a:t>Dixon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Montserrat SemiBold" panose="00000700000000000000" pitchFamily="2" charset="0"/>
                        </a:rPr>
                        <a:t>Nichole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6156089"/>
                  </a:ext>
                </a:extLst>
              </a:tr>
              <a:tr h="300733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Montserrat SemiBold" panose="00000700000000000000" pitchFamily="2" charset="0"/>
                        </a:rPr>
                        <a:t>Trien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Montserrat SemiBold" panose="00000700000000000000" pitchFamily="2" charset="0"/>
                        </a:rPr>
                        <a:t>Lawrence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Montserrat SemiBold" panose="00000700000000000000" pitchFamily="2" charset="0"/>
                        </a:rPr>
                        <a:t>Liza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Montserrat SemiBold" panose="00000700000000000000" pitchFamily="2" charset="0"/>
                        </a:rPr>
                        <a:t>Helena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>
                        <a:latin typeface="Montserrat SemiBold" panose="000007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129757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81D969B-5CE5-4597-BB07-45DAF6714086}"/>
              </a:ext>
            </a:extLst>
          </p:cNvPr>
          <p:cNvSpPr txBox="1"/>
          <p:nvPr/>
        </p:nvSpPr>
        <p:spPr>
          <a:xfrm>
            <a:off x="7193694" y="6000908"/>
            <a:ext cx="49410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Bold" panose="00000700000000000000" pitchFamily="2" charset="0"/>
              </a:rPr>
              <a:t>Music: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Bold" panose="000007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CSE 123 25wi Lecture Tunes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Montserrat SemiBold" panose="00000700000000000000" pitchFamily="2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4147AA-6F8F-4462-955E-206917291B42}"/>
              </a:ext>
            </a:extLst>
          </p:cNvPr>
          <p:cNvCxnSpPr/>
          <p:nvPr/>
        </p:nvCxnSpPr>
        <p:spPr>
          <a:xfrm>
            <a:off x="7542720" y="3286589"/>
            <a:ext cx="4468305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oogle Shape;96;p1">
            <a:extLst>
              <a:ext uri="{FF2B5EF4-FFF2-40B4-BE49-F238E27FC236}">
                <a16:creationId xmlns:a16="http://schemas.microsoft.com/office/drawing/2014/main" id="{2AFDBF69-DA5B-4C99-B05F-1A942043AEBD}"/>
              </a:ext>
            </a:extLst>
          </p:cNvPr>
          <p:cNvSpPr txBox="1"/>
          <p:nvPr/>
        </p:nvSpPr>
        <p:spPr>
          <a:xfrm>
            <a:off x="7193694" y="4086626"/>
            <a:ext cx="780651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TAs:</a:t>
            </a:r>
            <a:endParaRPr sz="2000" dirty="0">
              <a:solidFill>
                <a:schemeClr val="tx1">
                  <a:lumMod val="85000"/>
                  <a:lumOff val="15000"/>
                </a:schemeClr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" name="Google Shape;96;p1">
            <a:extLst>
              <a:ext uri="{FF2B5EF4-FFF2-40B4-BE49-F238E27FC236}">
                <a16:creationId xmlns:a16="http://schemas.microsoft.com/office/drawing/2014/main" id="{DB438C32-D7C3-8EAB-E36A-CE4BBE4154F2}"/>
              </a:ext>
            </a:extLst>
          </p:cNvPr>
          <p:cNvSpPr txBox="1"/>
          <p:nvPr/>
        </p:nvSpPr>
        <p:spPr>
          <a:xfrm>
            <a:off x="6819080" y="3401846"/>
            <a:ext cx="2138245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Instructors:</a:t>
            </a:r>
            <a:endParaRPr sz="2000" dirty="0">
              <a:solidFill>
                <a:schemeClr val="tx1">
                  <a:lumMod val="85000"/>
                  <a:lumOff val="15000"/>
                </a:schemeClr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C79BEC-9032-0CA2-708A-A926B16096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023507" y="5675085"/>
            <a:ext cx="1058636" cy="10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28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 dirty="0"/>
              <a:t>Thank your TAs!</a:t>
            </a:r>
            <a:endParaRPr dirty="0"/>
          </a:p>
        </p:txBody>
      </p:sp>
      <p:pic>
        <p:nvPicPr>
          <p:cNvPr id="8" name="Picture 7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0647EC51-2F7F-C775-4B8C-60CA68771C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11"/>
          <a:stretch/>
        </p:blipFill>
        <p:spPr>
          <a:xfrm>
            <a:off x="8072452" y="4918326"/>
            <a:ext cx="919688" cy="914400"/>
          </a:xfrm>
          <a:prstGeom prst="rect">
            <a:avLst/>
          </a:prstGeom>
        </p:spPr>
      </p:pic>
      <p:pic>
        <p:nvPicPr>
          <p:cNvPr id="11" name="Picture 10" descr="A person sitting on a blanket in the grass&#10;&#10;Description automatically generated">
            <a:extLst>
              <a:ext uri="{FF2B5EF4-FFF2-40B4-BE49-F238E27FC236}">
                <a16:creationId xmlns:a16="http://schemas.microsoft.com/office/drawing/2014/main" id="{114698E5-6266-1498-E1D5-AF0EFD0B5F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2195" y="4918326"/>
            <a:ext cx="914400" cy="914400"/>
          </a:xfrm>
          <a:prstGeom prst="rect">
            <a:avLst/>
          </a:prstGeom>
        </p:spPr>
      </p:pic>
      <p:pic>
        <p:nvPicPr>
          <p:cNvPr id="15" name="Picture 14" descr="A person standing in front of a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5279D321-6288-6A54-9E29-A5707F4719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48744" y="2556105"/>
            <a:ext cx="914400" cy="914400"/>
          </a:xfrm>
          <a:prstGeom prst="rect">
            <a:avLst/>
          </a:prstGeom>
        </p:spPr>
      </p:pic>
      <p:pic>
        <p:nvPicPr>
          <p:cNvPr id="18" name="Picture 17" descr="A person sitting on a chair&#10;&#10;Description automatically generated">
            <a:extLst>
              <a:ext uri="{FF2B5EF4-FFF2-40B4-BE49-F238E27FC236}">
                <a16:creationId xmlns:a16="http://schemas.microsoft.com/office/drawing/2014/main" id="{4F2EC61D-F289-ED5C-8C28-F2A7491E27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7879" y="3745240"/>
            <a:ext cx="914400" cy="914400"/>
          </a:xfrm>
          <a:prstGeom prst="rect">
            <a:avLst/>
          </a:prstGeom>
        </p:spPr>
      </p:pic>
      <p:pic>
        <p:nvPicPr>
          <p:cNvPr id="22" name="Picture 21" descr="A person wearing sunglasses and lying in a hammock&#10;&#10;Description automatically generated">
            <a:extLst>
              <a:ext uri="{FF2B5EF4-FFF2-40B4-BE49-F238E27FC236}">
                <a16:creationId xmlns:a16="http://schemas.microsoft.com/office/drawing/2014/main" id="{E5929F76-CAFB-AB52-0628-56DCBDAF0DA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5420" r="9579"/>
          <a:stretch/>
        </p:blipFill>
        <p:spPr>
          <a:xfrm rot="5400000">
            <a:off x="10834485" y="3745240"/>
            <a:ext cx="914400" cy="914400"/>
          </a:xfrm>
          <a:prstGeom prst="rect">
            <a:avLst/>
          </a:prstGeom>
        </p:spPr>
      </p:pic>
      <p:pic>
        <p:nvPicPr>
          <p:cNvPr id="26" name="Picture 25" descr="A person standing in the snow&#10;&#10;Description automatically generated">
            <a:extLst>
              <a:ext uri="{FF2B5EF4-FFF2-40B4-BE49-F238E27FC236}">
                <a16:creationId xmlns:a16="http://schemas.microsoft.com/office/drawing/2014/main" id="{E67A78C8-F42C-7DE4-EB87-8C1DA1EEAD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8426" y="2547297"/>
            <a:ext cx="914400" cy="914400"/>
          </a:xfrm>
          <a:prstGeom prst="rect">
            <a:avLst/>
          </a:prstGeom>
        </p:spPr>
      </p:pic>
      <p:pic>
        <p:nvPicPr>
          <p:cNvPr id="30" name="Picture 29" descr="A person with goggles on his head&#10;&#10;Description automatically generated">
            <a:extLst>
              <a:ext uri="{FF2B5EF4-FFF2-40B4-BE49-F238E27FC236}">
                <a16:creationId xmlns:a16="http://schemas.microsoft.com/office/drawing/2014/main" id="{D1CE4E80-4F43-9437-204A-874B8B6B6D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08267" y="2556105"/>
            <a:ext cx="914400" cy="914400"/>
          </a:xfrm>
          <a:prstGeom prst="rect">
            <a:avLst/>
          </a:prstGeom>
        </p:spPr>
      </p:pic>
      <p:pic>
        <p:nvPicPr>
          <p:cNvPr id="34" name="Picture 33" descr="A person playing a guitar&#10;&#10;Description automatically generated">
            <a:extLst>
              <a:ext uri="{FF2B5EF4-FFF2-40B4-BE49-F238E27FC236}">
                <a16:creationId xmlns:a16="http://schemas.microsoft.com/office/drawing/2014/main" id="{77448984-AA22-3BA9-E326-19582A9C61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42367" y="3745240"/>
            <a:ext cx="913015" cy="914400"/>
          </a:xfrm>
          <a:prstGeom prst="rect">
            <a:avLst/>
          </a:prstGeom>
        </p:spPr>
      </p:pic>
      <p:pic>
        <p:nvPicPr>
          <p:cNvPr id="38" name="Picture 37" descr="A person standing in front of a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A00B10CC-64C4-85EA-D482-16CFAB5EA7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08267" y="3745240"/>
            <a:ext cx="914400" cy="914400"/>
          </a:xfrm>
          <a:prstGeom prst="rect">
            <a:avLst/>
          </a:prstGeom>
        </p:spPr>
      </p:pic>
      <p:pic>
        <p:nvPicPr>
          <p:cNvPr id="42" name="Picture 41" descr="A person standing in front of a body of water&#10;&#10;Description automatically generated">
            <a:extLst>
              <a:ext uri="{FF2B5EF4-FFF2-40B4-BE49-F238E27FC236}">
                <a16:creationId xmlns:a16="http://schemas.microsoft.com/office/drawing/2014/main" id="{CD8C7680-827D-7ED3-5592-FFB95AD519B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00379" y="3745240"/>
            <a:ext cx="914400" cy="914400"/>
          </a:xfrm>
          <a:prstGeom prst="rect">
            <a:avLst/>
          </a:prstGeom>
        </p:spPr>
      </p:pic>
      <p:pic>
        <p:nvPicPr>
          <p:cNvPr id="46" name="Picture 45" descr="A person sitting in a chair with a dog&#10;&#10;Description automatically generated">
            <a:extLst>
              <a:ext uri="{FF2B5EF4-FFF2-40B4-BE49-F238E27FC236}">
                <a16:creationId xmlns:a16="http://schemas.microsoft.com/office/drawing/2014/main" id="{52F7F524-8621-B6AA-03DD-83D64984AAC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28108" y="2556105"/>
            <a:ext cx="914400" cy="914400"/>
          </a:xfrm>
          <a:prstGeom prst="rect">
            <a:avLst/>
          </a:prstGeom>
        </p:spPr>
      </p:pic>
      <p:pic>
        <p:nvPicPr>
          <p:cNvPr id="50" name="Picture 49" descr="A person in a red dress&#10;&#10;Description automatically generated">
            <a:extLst>
              <a:ext uri="{FF2B5EF4-FFF2-40B4-BE49-F238E27FC236}">
                <a16:creationId xmlns:a16="http://schemas.microsoft.com/office/drawing/2014/main" id="{59A272BE-0B17-910B-BC1A-5D53E99818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55344" y="2556105"/>
            <a:ext cx="915507" cy="914400"/>
          </a:xfrm>
          <a:prstGeom prst="rect">
            <a:avLst/>
          </a:prstGeom>
        </p:spPr>
      </p:pic>
      <p:pic>
        <p:nvPicPr>
          <p:cNvPr id="54" name="Picture 53" descr="A person posing for a picture with a bridge in the background&#10;&#10;Description automatically generated">
            <a:extLst>
              <a:ext uri="{FF2B5EF4-FFF2-40B4-BE49-F238E27FC236}">
                <a16:creationId xmlns:a16="http://schemas.microsoft.com/office/drawing/2014/main" id="{B63C083A-4585-37AD-246B-1D38C70C394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83687" y="2552476"/>
            <a:ext cx="914400" cy="914400"/>
          </a:xfrm>
          <a:prstGeom prst="rect">
            <a:avLst/>
          </a:prstGeom>
        </p:spPr>
      </p:pic>
      <p:pic>
        <p:nvPicPr>
          <p:cNvPr id="58" name="Picture 57" descr="A person standing in front of a snowy mountain&#10;&#10;Description automatically generated">
            <a:extLst>
              <a:ext uri="{FF2B5EF4-FFF2-40B4-BE49-F238E27FC236}">
                <a16:creationId xmlns:a16="http://schemas.microsoft.com/office/drawing/2014/main" id="{B3763F95-9100-647F-9C89-D4A5CC28125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83687" y="1369551"/>
            <a:ext cx="914400" cy="914400"/>
          </a:xfrm>
          <a:prstGeom prst="rect">
            <a:avLst/>
          </a:prstGeom>
        </p:spPr>
      </p:pic>
      <p:pic>
        <p:nvPicPr>
          <p:cNvPr id="60" name="Picture 59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9B0EF43E-9380-32AB-4C52-B2DA75AB57C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58143" y="2556105"/>
            <a:ext cx="887567" cy="914400"/>
          </a:xfrm>
          <a:prstGeom prst="rect">
            <a:avLst/>
          </a:prstGeom>
        </p:spPr>
      </p:pic>
      <p:pic>
        <p:nvPicPr>
          <p:cNvPr id="62" name="Picture 61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8C43E882-BB85-6C12-544E-1D4E146B964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58859" y="1373564"/>
            <a:ext cx="914400" cy="914400"/>
          </a:xfrm>
          <a:prstGeom prst="rect">
            <a:avLst/>
          </a:prstGeom>
        </p:spPr>
      </p:pic>
      <p:pic>
        <p:nvPicPr>
          <p:cNvPr id="64" name="Picture 63" descr="A person sitting on a stone staircase&#10;&#10;Description automatically generated">
            <a:extLst>
              <a:ext uri="{FF2B5EF4-FFF2-40B4-BE49-F238E27FC236}">
                <a16:creationId xmlns:a16="http://schemas.microsoft.com/office/drawing/2014/main" id="{FA2325E9-0AD3-C889-D060-7A07220050C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33563" y="1369551"/>
            <a:ext cx="914400" cy="914400"/>
          </a:xfrm>
          <a:prstGeom prst="rect">
            <a:avLst/>
          </a:prstGeom>
        </p:spPr>
      </p:pic>
      <p:pic>
        <p:nvPicPr>
          <p:cNvPr id="66" name="Picture 65" descr="A person in a red shirt&#10;&#10;Description automatically generated">
            <a:extLst>
              <a:ext uri="{FF2B5EF4-FFF2-40B4-BE49-F238E27FC236}">
                <a16:creationId xmlns:a16="http://schemas.microsoft.com/office/drawing/2014/main" id="{51843441-DB8B-0C59-8B06-D0A1B70FAAD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822195" y="1366970"/>
            <a:ext cx="938980" cy="914400"/>
          </a:xfrm>
          <a:prstGeom prst="rect">
            <a:avLst/>
          </a:prstGeom>
        </p:spPr>
      </p:pic>
      <p:pic>
        <p:nvPicPr>
          <p:cNvPr id="68" name="Picture 67" descr="A person smiling at camera&#10;&#10;Description automatically generated">
            <a:extLst>
              <a:ext uri="{FF2B5EF4-FFF2-40B4-BE49-F238E27FC236}">
                <a16:creationId xmlns:a16="http://schemas.microsoft.com/office/drawing/2014/main" id="{7054021F-E2F4-15F1-6D16-BA818C37735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108267" y="1366970"/>
            <a:ext cx="909308" cy="914400"/>
          </a:xfrm>
          <a:prstGeom prst="rect">
            <a:avLst/>
          </a:prstGeom>
        </p:spPr>
      </p:pic>
      <p:pic>
        <p:nvPicPr>
          <p:cNvPr id="70" name="Picture 69" descr="A person standing on a beach with arms outstretched&#10;&#10;Description automatically generated">
            <a:extLst>
              <a:ext uri="{FF2B5EF4-FFF2-40B4-BE49-F238E27FC236}">
                <a16:creationId xmlns:a16="http://schemas.microsoft.com/office/drawing/2014/main" id="{315F1ACE-DDA0-3937-E608-902F7A45004C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 l="7134" r="3568"/>
          <a:stretch/>
        </p:blipFill>
        <p:spPr>
          <a:xfrm>
            <a:off x="9258143" y="1366970"/>
            <a:ext cx="902911" cy="914400"/>
          </a:xfrm>
          <a:prstGeom prst="rect">
            <a:avLst/>
          </a:prstGeom>
        </p:spPr>
      </p:pic>
      <p:pic>
        <p:nvPicPr>
          <p:cNvPr id="72" name="Picture 71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D9167A33-A822-F052-069B-BF628912C45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677879" y="1373564"/>
            <a:ext cx="914400" cy="914400"/>
          </a:xfrm>
          <a:prstGeom prst="rect">
            <a:avLst/>
          </a:prstGeom>
        </p:spPr>
      </p:pic>
      <p:pic>
        <p:nvPicPr>
          <p:cNvPr id="74" name="Picture 73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F73AAA42-192D-B733-0C9D-71FBBB0105E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431850" y="4904778"/>
            <a:ext cx="915359" cy="914400"/>
          </a:xfrm>
          <a:prstGeom prst="rect">
            <a:avLst/>
          </a:prstGeom>
        </p:spPr>
      </p:pic>
      <p:pic>
        <p:nvPicPr>
          <p:cNvPr id="76" name="Picture 75" descr="A person in a white dress posing for a picture&#10;&#10;Description automatically generated">
            <a:extLst>
              <a:ext uri="{FF2B5EF4-FFF2-40B4-BE49-F238E27FC236}">
                <a16:creationId xmlns:a16="http://schemas.microsoft.com/office/drawing/2014/main" id="{964722E1-4157-236D-CE5A-36C731146FF0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958859" y="3745240"/>
            <a:ext cx="914400" cy="914400"/>
          </a:xfrm>
          <a:prstGeom prst="rect">
            <a:avLst/>
          </a:prstGeom>
        </p:spPr>
      </p:pic>
      <p:pic>
        <p:nvPicPr>
          <p:cNvPr id="19" name="Picture 18" descr="A person smiling in front of a dome&#10;&#10;Description automatically generated">
            <a:extLst>
              <a:ext uri="{FF2B5EF4-FFF2-40B4-BE49-F238E27FC236}">
                <a16:creationId xmlns:a16="http://schemas.microsoft.com/office/drawing/2014/main" id="{9B566902-5315-609E-5E82-14F2271E80E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056979" y="4904778"/>
            <a:ext cx="914400" cy="914400"/>
          </a:xfrm>
          <a:prstGeom prst="rect">
            <a:avLst/>
          </a:prstGeom>
        </p:spPr>
      </p:pic>
      <p:pic>
        <p:nvPicPr>
          <p:cNvPr id="21" name="Picture 20" descr="A person in a purple shirt&#10;&#10;Description automatically generated">
            <a:extLst>
              <a:ext uri="{FF2B5EF4-FFF2-40B4-BE49-F238E27FC236}">
                <a16:creationId xmlns:a16="http://schemas.microsoft.com/office/drawing/2014/main" id="{570863E8-FFE5-1E8F-3E62-87FB734B3B75}"/>
              </a:ext>
            </a:extLst>
          </p:cNvPr>
          <p:cNvPicPr>
            <a:picLocks noChangeAspect="1"/>
          </p:cNvPicPr>
          <p:nvPr/>
        </p:nvPicPr>
        <p:blipFill>
          <a:blip r:embed="rId27"/>
          <a:srcRect l="5850" r="15264"/>
          <a:stretch/>
        </p:blipFill>
        <p:spPr>
          <a:xfrm>
            <a:off x="9449967" y="4914050"/>
            <a:ext cx="914401" cy="914400"/>
          </a:xfrm>
          <a:prstGeom prst="rect">
            <a:avLst/>
          </a:prstGeom>
        </p:spPr>
      </p:pic>
      <p:pic>
        <p:nvPicPr>
          <p:cNvPr id="24" name="Picture 23" descr="A person standing on a boat&#10;&#10;Description automatically generated">
            <a:extLst>
              <a:ext uri="{FF2B5EF4-FFF2-40B4-BE49-F238E27FC236}">
                <a16:creationId xmlns:a16="http://schemas.microsoft.com/office/drawing/2014/main" id="{00D10D8D-A014-1B65-EFF6-0D1DA1515A7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413488" y="4888053"/>
            <a:ext cx="914400" cy="914400"/>
          </a:xfrm>
          <a:prstGeom prst="rect">
            <a:avLst/>
          </a:prstGeom>
        </p:spPr>
      </p:pic>
      <p:pic>
        <p:nvPicPr>
          <p:cNvPr id="27" name="Picture 26" descr="A person pointing at a statue of a flower&#10;&#10;Description automatically generated">
            <a:extLst>
              <a:ext uri="{FF2B5EF4-FFF2-40B4-BE49-F238E27FC236}">
                <a16:creationId xmlns:a16="http://schemas.microsoft.com/office/drawing/2014/main" id="{4035694E-38CD-666E-DD0F-A6C5D137BB02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241451" y="3745240"/>
            <a:ext cx="914400" cy="914400"/>
          </a:xfrm>
          <a:prstGeom prst="rect">
            <a:avLst/>
          </a:prstGeom>
        </p:spPr>
      </p:pic>
      <p:pic>
        <p:nvPicPr>
          <p:cNvPr id="29" name="Picture 28" descr="A person wearing glasses and a hat posing for the camera&#10;&#10;Description automatically generated">
            <a:extLst>
              <a:ext uri="{FF2B5EF4-FFF2-40B4-BE49-F238E27FC236}">
                <a16:creationId xmlns:a16="http://schemas.microsoft.com/office/drawing/2014/main" id="{08466EF8-D6EB-4ACD-573E-5BB57A744A5D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700225" y="4921711"/>
            <a:ext cx="914400" cy="914400"/>
          </a:xfrm>
          <a:prstGeom prst="rect">
            <a:avLst/>
          </a:prstGeom>
        </p:spPr>
      </p:pic>
      <p:pic>
        <p:nvPicPr>
          <p:cNvPr id="32" name="Picture 31" descr="A person standing on stairs with a cup of coffee&#10;&#10;Description automatically generated">
            <a:extLst>
              <a:ext uri="{FF2B5EF4-FFF2-40B4-BE49-F238E27FC236}">
                <a16:creationId xmlns:a16="http://schemas.microsoft.com/office/drawing/2014/main" id="{F20A6905-0649-3363-3544-6203F038831C}"/>
              </a:ext>
            </a:extLst>
          </p:cNvPr>
          <p:cNvPicPr>
            <a:picLocks noChangeAspect="1"/>
          </p:cNvPicPr>
          <p:nvPr/>
        </p:nvPicPr>
        <p:blipFill>
          <a:blip r:embed="rId31"/>
          <a:srcRect t="15343" b="16401"/>
          <a:stretch/>
        </p:blipFill>
        <p:spPr>
          <a:xfrm>
            <a:off x="2680904" y="4893542"/>
            <a:ext cx="916808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F3870-2373-2B03-570C-6B3CE09FA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65F00-1F12-0E48-0722-69545AF48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5522843" cy="6338236"/>
          </a:xfrm>
        </p:spPr>
        <p:txBody>
          <a:bodyPr>
            <a:normAutofit/>
          </a:bodyPr>
          <a:lstStyle/>
          <a:p>
            <a:r>
              <a:rPr lang="en-US" dirty="0"/>
              <a:t>Thank you for participating, asking questions, engaging with course materials &amp; resources!</a:t>
            </a:r>
          </a:p>
          <a:p>
            <a:pPr lvl="1"/>
            <a:r>
              <a:rPr lang="en-US" dirty="0"/>
              <a:t>And thank you for the feedback if you filled out the course evaluation :)</a:t>
            </a:r>
          </a:p>
          <a:p>
            <a:endParaRPr lang="en-US" dirty="0"/>
          </a:p>
          <a:p>
            <a:r>
              <a:rPr lang="en-US" dirty="0"/>
              <a:t>Thank your amazing TAs!</a:t>
            </a:r>
          </a:p>
          <a:p>
            <a:endParaRPr lang="en-US" dirty="0"/>
          </a:p>
          <a:p>
            <a:r>
              <a:rPr lang="en-US" dirty="0"/>
              <a:t>Any final questions before we wrap?</a:t>
            </a:r>
          </a:p>
        </p:txBody>
      </p:sp>
      <p:pic>
        <p:nvPicPr>
          <p:cNvPr id="30" name="Google Shape;272;p15">
            <a:extLst>
              <a:ext uri="{FF2B5EF4-FFF2-40B4-BE49-F238E27FC236}">
                <a16:creationId xmlns:a16="http://schemas.microsoft.com/office/drawing/2014/main" id="{AD0F6259-B395-E14F-FCD2-1F3276C3C23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3359" r="9991"/>
          <a:stretch/>
        </p:blipFill>
        <p:spPr>
          <a:xfrm>
            <a:off x="6361043" y="2194560"/>
            <a:ext cx="2718271" cy="2757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 descr="A person holding a dog&#10;&#10;AI-generated content may be incorrect.">
            <a:extLst>
              <a:ext uri="{FF2B5EF4-FFF2-40B4-BE49-F238E27FC236}">
                <a16:creationId xmlns:a16="http://schemas.microsoft.com/office/drawing/2014/main" id="{D008759A-C165-A70C-EECA-2FF696BA2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7188" y="2143860"/>
            <a:ext cx="2655820" cy="280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399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F3870-2373-2B03-570C-6B3CE09FA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65F00-1F12-0E48-0722-69545AF48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521392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C3 due tonight (3/14) at 11:59pm</a:t>
            </a:r>
          </a:p>
          <a:p>
            <a:r>
              <a:rPr lang="en-US" dirty="0"/>
              <a:t>R7/R-Gumball due Sunday (3/16) at 11:59pm</a:t>
            </a:r>
          </a:p>
          <a:p>
            <a:pPr lvl="1"/>
            <a:r>
              <a:rPr lang="en-US" dirty="0"/>
              <a:t>Two forms to submit! Both on the Ed board.</a:t>
            </a:r>
          </a:p>
          <a:p>
            <a:pPr lvl="1"/>
            <a:r>
              <a:rPr lang="en-US" dirty="0"/>
              <a:t>R7 open to C3 if you need two extra days instead of another resub</a:t>
            </a:r>
          </a:p>
          <a:p>
            <a:pPr lvl="1"/>
            <a:r>
              <a:rPr lang="en-US" dirty="0"/>
              <a:t>R-Gumball open to all assignments w/ feedback released</a:t>
            </a:r>
          </a:p>
          <a:p>
            <a:r>
              <a:rPr lang="en-US" dirty="0"/>
              <a:t>IPL closes end of day today (3/14)</a:t>
            </a:r>
          </a:p>
          <a:p>
            <a:pPr lvl="1"/>
            <a:r>
              <a:rPr lang="en-US" dirty="0"/>
              <a:t>Not open this weekend or next week</a:t>
            </a:r>
          </a:p>
          <a:p>
            <a:pPr lvl="1"/>
            <a:r>
              <a:rPr lang="en-US" dirty="0"/>
              <a:t>Message board will remain available</a:t>
            </a:r>
          </a:p>
          <a:p>
            <a:r>
              <a:rPr lang="en-US" b="1" dirty="0"/>
              <a:t>Final Exam Tuesday (3/18) @ 12:30pm-2:30pm in KNE 110/120</a:t>
            </a:r>
            <a:endParaRPr lang="en-US" dirty="0"/>
          </a:p>
          <a:p>
            <a:pPr lvl="1"/>
            <a:r>
              <a:rPr lang="en-US" dirty="0"/>
              <a:t>Seating chart now posted on the course website!</a:t>
            </a:r>
          </a:p>
          <a:p>
            <a:pPr lvl="1"/>
            <a:r>
              <a:rPr lang="en-US" dirty="0"/>
              <a:t>Typical rules for quizzes, note sheet (8.5” x 11” double-sided, typed or handwritten)</a:t>
            </a:r>
          </a:p>
          <a:p>
            <a:r>
              <a:rPr lang="en-US" dirty="0"/>
              <a:t>Please fill out course evaluation by Sunday night!</a:t>
            </a:r>
          </a:p>
        </p:txBody>
      </p:sp>
    </p:spTree>
    <p:extLst>
      <p:ext uri="{BB962C8B-B14F-4D97-AF65-F5344CB8AC3E}">
        <p14:creationId xmlns:p14="http://schemas.microsoft.com/office/powerpoint/2010/main" val="1505962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 sz="6000"/>
              <a:t>You Made It!</a:t>
            </a:r>
            <a:endParaRPr/>
          </a:p>
        </p:txBody>
      </p:sp>
      <p:sp>
        <p:nvSpPr>
          <p:cNvPr id="90" name="Google Shape;90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91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pic>
        <p:nvPicPr>
          <p:cNvPr id="92" name="Google Shape;92;p1" descr="rocky 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54525" y="1830800"/>
            <a:ext cx="2561499" cy="1918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 descr="will smith wow GIF by IFC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8940" y="4355720"/>
            <a:ext cx="2672585" cy="149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 descr="ftw win G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44595" y="3749526"/>
            <a:ext cx="1905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 descr="My Work Is Done Reaction GIF by SpongeBob SquarePant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92821" y="1618438"/>
            <a:ext cx="2581275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" descr="that's all folks mic drop GIF by Kehlani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38600" y="4027719"/>
            <a:ext cx="2346125" cy="1325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" descr="Serena Williams Queen GIF by WT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97871" y="862721"/>
            <a:ext cx="2667000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" descr="neil patrick harris success GIF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702422" y="4352044"/>
            <a:ext cx="2481036" cy="1401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 dirty="0"/>
              <a:t>[Recap] Why 123?</a:t>
            </a:r>
            <a:endParaRPr dirty="0"/>
          </a:p>
        </p:txBody>
      </p:sp>
      <p:sp>
        <p:nvSpPr>
          <p:cNvPr id="147" name="Google Shape;147;p7"/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9248775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514350" indent="-514350">
              <a:spcBef>
                <a:spcPts val="0"/>
              </a:spcBef>
              <a:buSzPts val="2800"/>
              <a:buFont typeface="+mj-lt"/>
              <a:buAutoNum type="arabicPeriod"/>
            </a:pPr>
            <a:r>
              <a:rPr lang="en-US" dirty="0"/>
              <a:t>To solve more complex problems by leveraging more complex programming structures / patterns</a:t>
            </a:r>
          </a:p>
          <a:p>
            <a:pPr marL="514350" indent="-514350">
              <a:spcBef>
                <a:spcPts val="0"/>
              </a:spcBef>
              <a:buSzPts val="2800"/>
              <a:buFont typeface="+mj-lt"/>
              <a:buAutoNum type="arabicPeriod"/>
            </a:pPr>
            <a:endParaRPr lang="en-US" dirty="0"/>
          </a:p>
          <a:p>
            <a:pPr marL="514350" indent="-514350">
              <a:spcBef>
                <a:spcPts val="0"/>
              </a:spcBef>
              <a:buSzPts val="2800"/>
              <a:buFont typeface="+mj-lt"/>
              <a:buAutoNum type="arabicPeriod"/>
            </a:pPr>
            <a:endParaRPr lang="en-US" dirty="0"/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r>
              <a:rPr lang="en-US" dirty="0"/>
              <a:t>To better rationalize specific design decisions</a:t>
            </a:r>
          </a:p>
          <a:p>
            <a:pPr marL="800100" lvl="1">
              <a:spcBef>
                <a:spcPts val="0"/>
              </a:spcBef>
              <a:buSzPts val="2800"/>
            </a:pPr>
            <a:r>
              <a:rPr lang="en-US" sz="2000" dirty="0"/>
              <a:t>How to “best” structure classes to reduce redundancy</a:t>
            </a:r>
          </a:p>
          <a:p>
            <a:pPr marL="800100" lvl="1">
              <a:spcBef>
                <a:spcPts val="0"/>
              </a:spcBef>
              <a:buSzPts val="2800"/>
            </a:pPr>
            <a:r>
              <a:rPr lang="en-US" sz="2000" dirty="0"/>
              <a:t>Which ADT implementations are “most” appropriate to use</a:t>
            </a:r>
            <a:endParaRPr lang="en-US" dirty="0"/>
          </a:p>
          <a:p>
            <a:pPr marL="514350" indent="-514350">
              <a:spcBef>
                <a:spcPts val="0"/>
              </a:spcBef>
              <a:buSzPts val="2800"/>
              <a:buFont typeface="Arial"/>
              <a:buAutoNum type="arabicPeriod"/>
            </a:pPr>
            <a:endParaRPr lang="en-US" dirty="0"/>
          </a:p>
          <a:p>
            <a:pPr marL="514350" indent="-514350">
              <a:spcBef>
                <a:spcPts val="0"/>
              </a:spcBef>
              <a:buSzPts val="2800"/>
              <a:buFont typeface="Arial"/>
              <a:buAutoNum type="arabicPeriod"/>
            </a:pPr>
            <a:endParaRPr lang="en-US" dirty="0"/>
          </a:p>
          <a:p>
            <a:pPr marL="514350" indent="-514350">
              <a:spcBef>
                <a:spcPts val="0"/>
              </a:spcBef>
              <a:buSzPts val="2800"/>
              <a:buFont typeface="Arial"/>
              <a:buAutoNum type="arabicPeriod"/>
            </a:pPr>
            <a:r>
              <a:rPr lang="en-US" dirty="0"/>
              <a:t>To understand and critically analyze intersections between Computer Science and society</a:t>
            </a:r>
          </a:p>
          <a:p>
            <a:pPr marL="800100" lvl="1">
              <a:spcBef>
                <a:spcPts val="0"/>
              </a:spcBef>
              <a:buSzPts val="2800"/>
            </a:pPr>
            <a:r>
              <a:rPr lang="en-US" sz="2000" dirty="0"/>
              <a:t>Search engines, algorithmic art, machine learning, etc.</a:t>
            </a:r>
          </a:p>
          <a:p>
            <a:pPr marL="800100" lvl="1">
              <a:spcBef>
                <a:spcPts val="0"/>
              </a:spcBef>
              <a:buSzPts val="2800"/>
            </a:pPr>
            <a:r>
              <a:rPr lang="en-US" sz="2000" dirty="0"/>
              <a:t>Developing informed opinions on current issues</a:t>
            </a:r>
            <a:endParaRPr lang="en-US"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dirty="0"/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dirty="0"/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dirty="0"/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dirty="0"/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6A8AD491-4B21-457E-AD7E-D270102A5920}"/>
              </a:ext>
            </a:extLst>
          </p:cNvPr>
          <p:cNvSpPr/>
          <p:nvPr/>
        </p:nvSpPr>
        <p:spPr>
          <a:xfrm>
            <a:off x="10072687" y="1371600"/>
            <a:ext cx="392907" cy="255031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DBFC2A86-1405-4062-A74C-E0F584EAD3FC}"/>
              </a:ext>
            </a:extLst>
          </p:cNvPr>
          <p:cNvSpPr/>
          <p:nvPr/>
        </p:nvSpPr>
        <p:spPr>
          <a:xfrm>
            <a:off x="10072687" y="4575572"/>
            <a:ext cx="392907" cy="151090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A5E5A6-6315-454D-95E1-DD1F2EA1B924}"/>
              </a:ext>
            </a:extLst>
          </p:cNvPr>
          <p:cNvSpPr txBox="1"/>
          <p:nvPr/>
        </p:nvSpPr>
        <p:spPr>
          <a:xfrm>
            <a:off x="10544176" y="2323593"/>
            <a:ext cx="1600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Be a better programmer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50D4D5-0916-4BE3-A7AF-A0A11EE18724}"/>
              </a:ext>
            </a:extLst>
          </p:cNvPr>
          <p:cNvSpPr txBox="1"/>
          <p:nvPr/>
        </p:nvSpPr>
        <p:spPr>
          <a:xfrm>
            <a:off x="10622757" y="5092809"/>
            <a:ext cx="1443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Be a better person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4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 dirty="0"/>
              <a:t>[Recap] Topics Covered</a:t>
            </a:r>
            <a:endParaRPr dirty="0"/>
          </a:p>
        </p:txBody>
      </p:sp>
      <p:sp>
        <p:nvSpPr>
          <p:cNvPr id="147" name="Google Shape;147;p7"/>
          <p:cNvSpPr txBox="1">
            <a:spLocks noGrp="1"/>
          </p:cNvSpPr>
          <p:nvPr>
            <p:ph type="body" idx="1"/>
          </p:nvPr>
        </p:nvSpPr>
        <p:spPr>
          <a:xfrm>
            <a:off x="838200" y="1233639"/>
            <a:ext cx="9248775" cy="5856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>
              <a:spcBef>
                <a:spcPts val="0"/>
              </a:spcBef>
              <a:buSzPts val="2800"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Advanced Object-Oriented Programming (OOP)</a:t>
            </a:r>
          </a:p>
          <a:p>
            <a:pPr lvl="1">
              <a:spcBef>
                <a:spcPts val="0"/>
              </a:spcBef>
              <a:buSzPts val="2800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Inheritance, Polymorphism, Abstract classes</a:t>
            </a:r>
          </a:p>
          <a:p>
            <a:pPr>
              <a:spcBef>
                <a:spcPts val="0"/>
              </a:spcBef>
              <a:buSzPts val="2800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Implementing Abstract Data Types (ADTs)</a:t>
            </a:r>
          </a:p>
          <a:p>
            <a:pPr lvl="1">
              <a:spcBef>
                <a:spcPts val="0"/>
              </a:spcBef>
              <a:buSzPts val="2800"/>
            </a:pPr>
            <a:r>
              <a:rPr lang="en-US" sz="2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ArrayIntList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(int[] </a:t>
            </a:r>
            <a:r>
              <a:rPr lang="en-US" sz="2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elementData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int size)</a:t>
            </a:r>
          </a:p>
          <a:p>
            <a:pPr lvl="1">
              <a:spcBef>
                <a:spcPts val="0"/>
              </a:spcBef>
              <a:buSzPts val="2800"/>
            </a:pP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LinkedIntList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ListNode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front)</a:t>
            </a:r>
          </a:p>
          <a:p>
            <a:pPr lvl="1">
              <a:spcBef>
                <a:spcPts val="0"/>
              </a:spcBef>
              <a:buSzPts val="2800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Java’s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ArrayList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&amp; LinkedList (int size,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ListNode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back)</a:t>
            </a:r>
          </a:p>
          <a:p>
            <a:pPr>
              <a:spcBef>
                <a:spcPts val="0"/>
              </a:spcBef>
              <a:buSzPts val="2800"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Runtime (Complexity &amp; Big O notation)</a:t>
            </a:r>
          </a:p>
          <a:p>
            <a:pPr>
              <a:spcBef>
                <a:spcPts val="0"/>
              </a:spcBef>
              <a:buSzPts val="2800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Recursion</a:t>
            </a:r>
          </a:p>
          <a:p>
            <a:pPr lvl="1">
              <a:spcBef>
                <a:spcPts val="0"/>
              </a:spcBef>
              <a:buSzPts val="2800"/>
            </a:pPr>
            <a:r>
              <a:rPr lang="en-US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Recursive definitions (n! = n * (n – 1)!)</a:t>
            </a:r>
            <a:endParaRPr lang="en-US"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1">
              <a:spcBef>
                <a:spcPts val="0"/>
              </a:spcBef>
              <a:buSzPts val="2800"/>
            </a:pPr>
            <a:r>
              <a:rPr lang="en-US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(Implicit) Base and Recursive cases</a:t>
            </a:r>
          </a:p>
          <a:p>
            <a:pPr lvl="1">
              <a:spcBef>
                <a:spcPts val="0"/>
              </a:spcBef>
              <a:buSzPts val="2800"/>
            </a:pPr>
            <a:r>
              <a:rPr lang="en-US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Public / private pairs</a:t>
            </a:r>
          </a:p>
          <a:p>
            <a:pPr lvl="1">
              <a:spcBef>
                <a:spcPts val="0"/>
              </a:spcBef>
              <a:buSzPts val="2800"/>
            </a:pPr>
            <a:r>
              <a:rPr lang="en-US" sz="2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LinkedLists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w/ recursion (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x = change(x))</a:t>
            </a:r>
          </a:p>
          <a:p>
            <a:pPr>
              <a:spcBef>
                <a:spcPts val="0"/>
              </a:spcBef>
              <a:buSzPts val="2800"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Binary Trees</a:t>
            </a:r>
          </a:p>
          <a:p>
            <a:pPr lvl="1">
              <a:spcBef>
                <a:spcPts val="0"/>
              </a:spcBef>
              <a:buSzPts val="2800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Binary Search Trees (BST) &amp; Runtime</a:t>
            </a:r>
          </a:p>
          <a:p>
            <a:pPr>
              <a:spcBef>
                <a:spcPts val="0"/>
              </a:spcBef>
              <a:buSzPts val="2800"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Exhaustive Search / Recursive Backtracking</a:t>
            </a:r>
          </a:p>
          <a:p>
            <a:pPr lvl="1">
              <a:spcBef>
                <a:spcPts val="0"/>
              </a:spcBef>
              <a:buSzPts val="2800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Dead ends / 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Choose, explore Un-choose</a:t>
            </a:r>
          </a:p>
          <a:p>
            <a:pPr marL="457200" lvl="1" indent="0">
              <a:spcBef>
                <a:spcPts val="0"/>
              </a:spcBef>
              <a:buSzPts val="2800"/>
              <a:buNone/>
            </a:pPr>
            <a:endParaRPr lang="en-US"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0"/>
              </a:spcBef>
              <a:buSzPts val="2800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Machine Learning &amp; Hashing</a:t>
            </a:r>
            <a:endParaRPr lang="en-US"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dirty="0"/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dirty="0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F2121923-9B4C-4841-B7B3-63A186117BEA}"/>
              </a:ext>
            </a:extLst>
          </p:cNvPr>
          <p:cNvSpPr/>
          <p:nvPr/>
        </p:nvSpPr>
        <p:spPr>
          <a:xfrm>
            <a:off x="7339112" y="1233639"/>
            <a:ext cx="392907" cy="483027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06082D-619E-44B5-8C28-7B27E176ADB0}"/>
              </a:ext>
            </a:extLst>
          </p:cNvPr>
          <p:cNvSpPr txBox="1"/>
          <p:nvPr/>
        </p:nvSpPr>
        <p:spPr>
          <a:xfrm>
            <a:off x="7627721" y="3325611"/>
            <a:ext cx="1600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Assessable content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B1A5ED-31A0-47FA-996D-4CE5C673531B}"/>
              </a:ext>
            </a:extLst>
          </p:cNvPr>
          <p:cNvSpPr txBox="1"/>
          <p:nvPr/>
        </p:nvSpPr>
        <p:spPr>
          <a:xfrm>
            <a:off x="9670534" y="2525391"/>
            <a:ext cx="192359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You’ve learned A LOT!!!</a:t>
            </a:r>
          </a:p>
          <a:p>
            <a:pPr algn="ctr"/>
            <a:r>
              <a:rPr lang="en-US" sz="2000" i="1" dirty="0"/>
              <a:t>(hopefully)</a:t>
            </a:r>
          </a:p>
        </p:txBody>
      </p:sp>
    </p:spTree>
    <p:extLst>
      <p:ext uri="{BB962C8B-B14F-4D97-AF65-F5344CB8AC3E}">
        <p14:creationId xmlns:p14="http://schemas.microsoft.com/office/powerpoint/2010/main" val="255039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076E1EA-BCD9-4A04-B4AD-85F0E70CA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4898457" cy="5366084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Tons of options for everyone!</a:t>
            </a:r>
          </a:p>
          <a:p>
            <a:pPr lvl="1"/>
            <a:r>
              <a:rPr lang="en-US" dirty="0"/>
              <a:t>Self study always valid too!</a:t>
            </a:r>
          </a:p>
          <a:p>
            <a:endParaRPr lang="en-US" dirty="0"/>
          </a:p>
        </p:txBody>
      </p:sp>
      <p:sp>
        <p:nvSpPr>
          <p:cNvPr id="146" name="Google Shape;146;p7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 dirty="0"/>
              <a:t>Future Courses</a:t>
            </a:r>
            <a:endParaRPr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321393D-35CB-422E-B39B-9F39898B50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3191287"/>
              </p:ext>
            </p:extLst>
          </p:nvPr>
        </p:nvGraphicFramePr>
        <p:xfrm>
          <a:off x="844563" y="1804016"/>
          <a:ext cx="4898457" cy="36725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1606">
                  <a:extLst>
                    <a:ext uri="{9D8B030D-6E8A-4147-A177-3AD203B41FA5}">
                      <a16:colId xmlns:a16="http://schemas.microsoft.com/office/drawing/2014/main" val="4264249568"/>
                    </a:ext>
                  </a:extLst>
                </a:gridCol>
                <a:gridCol w="3676851">
                  <a:extLst>
                    <a:ext uri="{9D8B030D-6E8A-4147-A177-3AD203B41FA5}">
                      <a16:colId xmlns:a16="http://schemas.microsoft.com/office/drawing/2014/main" val="3721255253"/>
                    </a:ext>
                  </a:extLst>
                </a:gridCol>
              </a:tblGrid>
              <a:tr h="47924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Course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Overview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3046498"/>
                  </a:ext>
                </a:extLst>
              </a:tr>
              <a:tr h="5753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hlinkClick r:id="rId3"/>
                        </a:rPr>
                        <a:t>CSE 311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Mathematical foundations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3257814"/>
                  </a:ext>
                </a:extLst>
              </a:tr>
              <a:tr h="5753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hlinkClick r:id="rId4"/>
                        </a:rPr>
                        <a:t>CSE 351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Low-level computer organization/abstraction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1415466"/>
                  </a:ext>
                </a:extLst>
              </a:tr>
              <a:tr h="47924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hlinkClick r:id="rId5"/>
                        </a:rPr>
                        <a:t>CSE 331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Software design/implementation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1579935"/>
                  </a:ext>
                </a:extLst>
              </a:tr>
              <a:tr h="47924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hlinkClick r:id="rId6"/>
                        </a:rPr>
                        <a:t>CSE 340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Interaction Programming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3268348"/>
                  </a:ext>
                </a:extLst>
              </a:tr>
              <a:tr h="47924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hlinkClick r:id="rId7"/>
                        </a:rPr>
                        <a:t>CSE 341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Programming languages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2223742"/>
                  </a:ext>
                </a:extLst>
              </a:tr>
              <a:tr h="47924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hlinkClick r:id="rId8"/>
                        </a:rPr>
                        <a:t>CSE 344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Data Management (databases)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7346117"/>
                  </a:ext>
                </a:extLst>
              </a:tr>
            </a:tbl>
          </a:graphicData>
        </a:graphic>
      </p:graphicFrame>
      <p:graphicFrame>
        <p:nvGraphicFramePr>
          <p:cNvPr id="11" name="Table 4">
            <a:extLst>
              <a:ext uri="{FF2B5EF4-FFF2-40B4-BE49-F238E27FC236}">
                <a16:creationId xmlns:a16="http://schemas.microsoft.com/office/drawing/2014/main" id="{34AC0574-89A3-45D7-A85E-BAE873A915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0793096"/>
              </p:ext>
            </p:extLst>
          </p:nvPr>
        </p:nvGraphicFramePr>
        <p:xfrm>
          <a:off x="5986110" y="1787651"/>
          <a:ext cx="5795212" cy="45064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2838">
                  <a:extLst>
                    <a:ext uri="{9D8B030D-6E8A-4147-A177-3AD203B41FA5}">
                      <a16:colId xmlns:a16="http://schemas.microsoft.com/office/drawing/2014/main" val="4264249568"/>
                    </a:ext>
                  </a:extLst>
                </a:gridCol>
                <a:gridCol w="4562374">
                  <a:extLst>
                    <a:ext uri="{9D8B030D-6E8A-4147-A177-3AD203B41FA5}">
                      <a16:colId xmlns:a16="http://schemas.microsoft.com/office/drawing/2014/main" val="3721255253"/>
                    </a:ext>
                  </a:extLst>
                </a:gridCol>
              </a:tblGrid>
              <a:tr h="47924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Course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Overview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3046498"/>
                  </a:ext>
                </a:extLst>
              </a:tr>
              <a:tr h="5753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hlinkClick r:id="rId9"/>
                        </a:rPr>
                        <a:t>CSE 154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Intro to web programming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3257814"/>
                  </a:ext>
                </a:extLst>
              </a:tr>
              <a:tr h="5753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hlinkClick r:id="rId10"/>
                        </a:rPr>
                        <a:t>CSE 163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Intermediate programming, data analysis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91535073"/>
                  </a:ext>
                </a:extLst>
              </a:tr>
              <a:tr h="5753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hlinkClick r:id="rId11"/>
                        </a:rPr>
                        <a:t>CSE 180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Introduction to data science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145753"/>
                  </a:ext>
                </a:extLst>
              </a:tr>
              <a:tr h="5753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hlinkClick r:id="rId12"/>
                        </a:rPr>
                        <a:t>CSE 373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Data structures and algorithms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7680770"/>
                  </a:ext>
                </a:extLst>
              </a:tr>
              <a:tr h="5753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hlinkClick r:id="rId13"/>
                        </a:rPr>
                        <a:t>CSE 374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Low-level programming and tools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13603"/>
                  </a:ext>
                </a:extLst>
              </a:tr>
              <a:tr h="5753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hlinkClick r:id="rId14"/>
                        </a:rPr>
                        <a:t>CSE 412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Data Visualization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2790633"/>
                  </a:ext>
                </a:extLst>
              </a:tr>
              <a:tr h="5753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hlinkClick r:id="rId15"/>
                        </a:rPr>
                        <a:t>CSE 416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Intro. to Machine Learning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074876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AB18048-2606-474E-9873-8CDE414061E4}"/>
              </a:ext>
            </a:extLst>
          </p:cNvPr>
          <p:cNvSpPr txBox="1"/>
          <p:nvPr/>
        </p:nvSpPr>
        <p:spPr>
          <a:xfrm>
            <a:off x="838200" y="1258417"/>
            <a:ext cx="1844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CSE Majors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D9D5C5-65EF-4DA4-A659-976F9ADAA031}"/>
              </a:ext>
            </a:extLst>
          </p:cNvPr>
          <p:cNvSpPr txBox="1"/>
          <p:nvPr/>
        </p:nvSpPr>
        <p:spPr>
          <a:xfrm>
            <a:off x="5986110" y="1259459"/>
            <a:ext cx="25767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Non-CSE Majors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E4AEC6-333B-4607-B810-320468405421}"/>
              </a:ext>
            </a:extLst>
          </p:cNvPr>
          <p:cNvSpPr txBox="1"/>
          <p:nvPr/>
        </p:nvSpPr>
        <p:spPr>
          <a:xfrm>
            <a:off x="844563" y="5498954"/>
            <a:ext cx="4406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https://www.cs.washington.edu/academics/ugrad/current-students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95CB41-94C0-41A5-BD9D-A15A9397BAB9}"/>
              </a:ext>
            </a:extLst>
          </p:cNvPr>
          <p:cNvSpPr txBox="1"/>
          <p:nvPr/>
        </p:nvSpPr>
        <p:spPr>
          <a:xfrm>
            <a:off x="6039956" y="6294090"/>
            <a:ext cx="5687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https://www.cs.washington.edu/academics/ugrad/nonmajor-options/nonmajor-courses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7B098A0-6A65-BE2D-ECC4-80ABFC780ABA}"/>
              </a:ext>
            </a:extLst>
          </p:cNvPr>
          <p:cNvSpPr/>
          <p:nvPr/>
        </p:nvSpPr>
        <p:spPr>
          <a:xfrm>
            <a:off x="6096000" y="377687"/>
            <a:ext cx="5631475" cy="841514"/>
          </a:xfrm>
          <a:prstGeom prst="roundRect">
            <a:avLst/>
          </a:prstGeom>
          <a:solidFill>
            <a:srgbClr val="ABDDED"/>
          </a:solidFill>
          <a:ln>
            <a:solidFill>
              <a:srgbClr val="63AEE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Also: bringing computational thinking to other fields!</a:t>
            </a:r>
          </a:p>
        </p:txBody>
      </p:sp>
    </p:spTree>
    <p:extLst>
      <p:ext uri="{BB962C8B-B14F-4D97-AF65-F5344CB8AC3E}">
        <p14:creationId xmlns:p14="http://schemas.microsoft.com/office/powerpoint/2010/main" val="814154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Applications of CS</a:t>
            </a:r>
            <a:endParaRPr/>
          </a:p>
        </p:txBody>
      </p:sp>
      <p:sp>
        <p:nvSpPr>
          <p:cNvPr id="240" name="Google Shape;240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21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i="1" dirty="0"/>
              <a:t>or “What can I do with what I learned?”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3"/>
              </a:rPr>
              <a:t>Detect and prevent toxicity online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4"/>
              </a:rPr>
              <a:t>Digitize basketball players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5"/>
              </a:rPr>
              <a:t>Help DHH people identify sounds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6"/>
              </a:rPr>
              <a:t>Figure out how to best distribute relief funds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7"/>
              </a:rPr>
              <a:t>Recognize disinformation online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8"/>
              </a:rPr>
              <a:t>Make movies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9"/>
              </a:rPr>
              <a:t>Improve digital collaboration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10"/>
              </a:rPr>
              <a:t>Fix Olympic badminton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And so much more!</a:t>
            </a:r>
            <a:endParaRPr dirty="0"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  <p:sp>
        <p:nvSpPr>
          <p:cNvPr id="241" name="Google Shape;241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2" name="Google Shape;242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F3870-2373-2B03-570C-6B3CE09FA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65F00-1F12-0E48-0722-69545AF48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6338236"/>
          </a:xfrm>
        </p:spPr>
        <p:txBody>
          <a:bodyPr>
            <a:normAutofit/>
          </a:bodyPr>
          <a:lstStyle/>
          <a:p>
            <a:r>
              <a:rPr lang="en-US" dirty="0"/>
              <a:t>At this point, you know 90% of the fundamentals you need to accomplish practically any project</a:t>
            </a:r>
          </a:p>
          <a:p>
            <a:pPr lvl="1"/>
            <a:r>
              <a:rPr lang="en-US" dirty="0"/>
              <a:t>Hurdle will typically be learning the syntax of a new language, using GitHub, importing external libraries, etc.</a:t>
            </a:r>
          </a:p>
          <a:p>
            <a:endParaRPr lang="en-US" dirty="0"/>
          </a:p>
          <a:p>
            <a:r>
              <a:rPr lang="en-US" dirty="0"/>
              <a:t>Some ideas:</a:t>
            </a:r>
          </a:p>
          <a:p>
            <a:pPr lvl="1"/>
            <a:r>
              <a:rPr lang="en-US" dirty="0"/>
              <a:t>Make a Minecraft mod! (Java) [</a:t>
            </a:r>
            <a:r>
              <a:rPr lang="en-US" dirty="0">
                <a:hlinkClick r:id="rId2"/>
              </a:rPr>
              <a:t>link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Make a Discord bot! (Python) [</a:t>
            </a:r>
            <a:r>
              <a:rPr lang="en-US" dirty="0">
                <a:hlinkClick r:id="rId3"/>
              </a:rPr>
              <a:t>link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Make personal website! (HTML, CSS, </a:t>
            </a:r>
            <a:r>
              <a:rPr lang="en-US" dirty="0" err="1"/>
              <a:t>Javascript</a:t>
            </a:r>
            <a:r>
              <a:rPr lang="en-US" dirty="0"/>
              <a:t>) [</a:t>
            </a:r>
            <a:r>
              <a:rPr lang="en-US" dirty="0">
                <a:hlinkClick r:id="rId4"/>
              </a:rPr>
              <a:t>link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Convert a project from this course into a more user-friendly application</a:t>
            </a:r>
          </a:p>
          <a:p>
            <a:pPr lvl="2"/>
            <a:r>
              <a:rPr lang="en-US" dirty="0"/>
              <a:t>C1, make a Graphical User Interface (GUI) [</a:t>
            </a:r>
            <a:r>
              <a:rPr lang="en-US" dirty="0">
                <a:hlinkClick r:id="rId5"/>
              </a:rPr>
              <a:t>link</a:t>
            </a:r>
            <a:r>
              <a:rPr lang="en-US" dirty="0"/>
              <a:t>]</a:t>
            </a:r>
          </a:p>
          <a:p>
            <a:pPr lvl="2"/>
            <a:r>
              <a:rPr lang="en-US" dirty="0"/>
              <a:t>P3, refine the Email class until you get an accuracy you’re happy with</a:t>
            </a:r>
          </a:p>
          <a:p>
            <a:pPr marL="914400" lvl="2" indent="0">
              <a:buNone/>
            </a:pPr>
            <a:endParaRPr lang="en-US" sz="200" dirty="0"/>
          </a:p>
          <a:p>
            <a:pPr lvl="1"/>
            <a:r>
              <a:rPr lang="en-US" dirty="0"/>
              <a:t>Really, anything you want!!!*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2E9173-2A46-4764-AAA9-271615C508B4}"/>
              </a:ext>
            </a:extLst>
          </p:cNvPr>
          <p:cNvSpPr txBox="1"/>
          <p:nvPr/>
        </p:nvSpPr>
        <p:spPr>
          <a:xfrm>
            <a:off x="5486400" y="6409001"/>
            <a:ext cx="6705600" cy="405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*Warning: it’s often hard to tell what computers can do easily and what they struggle with…</a:t>
            </a:r>
          </a:p>
        </p:txBody>
      </p:sp>
    </p:spTree>
    <p:extLst>
      <p:ext uri="{BB962C8B-B14F-4D97-AF65-F5344CB8AC3E}">
        <p14:creationId xmlns:p14="http://schemas.microsoft.com/office/powerpoint/2010/main" val="3232788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F3870-2373-2B03-570C-6B3CE09FA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Frequently Asked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65F00-1F12-0E48-0722-69545AF48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520245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How can I get better at programming?</a:t>
            </a:r>
          </a:p>
          <a:p>
            <a:pPr lvl="1"/>
            <a:r>
              <a:rPr lang="en-US" dirty="0"/>
              <a:t>Practice!</a:t>
            </a:r>
          </a:p>
          <a:p>
            <a:r>
              <a:rPr lang="en-US" dirty="0"/>
              <a:t>How can I learn to X?</a:t>
            </a:r>
          </a:p>
          <a:p>
            <a:pPr lvl="1"/>
            <a:r>
              <a:rPr lang="en-US" dirty="0"/>
              <a:t>Search online, read books, look at examples</a:t>
            </a:r>
          </a:p>
          <a:p>
            <a:pPr lvl="1"/>
            <a:r>
              <a:rPr lang="en-US" dirty="0"/>
              <a:t>Start with something that already works (try </a:t>
            </a:r>
            <a:r>
              <a:rPr lang="en-US" dirty="0">
                <a:hlinkClick r:id="rId2"/>
              </a:rPr>
              <a:t>github</a:t>
            </a:r>
            <a:r>
              <a:rPr lang="en-US" dirty="0"/>
              <a:t>), then make changes!</a:t>
            </a:r>
          </a:p>
          <a:p>
            <a:r>
              <a:rPr lang="en-US" dirty="0"/>
              <a:t>What should I work on next?</a:t>
            </a:r>
          </a:p>
          <a:p>
            <a:pPr lvl="1"/>
            <a:r>
              <a:rPr lang="en-US" dirty="0"/>
              <a:t>Anything you can think of! (See previous slide for some ideas)</a:t>
            </a:r>
          </a:p>
          <a:p>
            <a:r>
              <a:rPr lang="en-US" dirty="0"/>
              <a:t>Should I learn another language? Which one?</a:t>
            </a:r>
          </a:p>
          <a:p>
            <a:pPr lvl="1"/>
            <a:r>
              <a:rPr lang="en-US" dirty="0"/>
              <a:t>Depends on what you want to do!</a:t>
            </a:r>
          </a:p>
          <a:p>
            <a:pPr lvl="2"/>
            <a:r>
              <a:rPr lang="en-US" dirty="0"/>
              <a:t>Python: Data Science &amp; Machine Learning</a:t>
            </a:r>
          </a:p>
          <a:p>
            <a:pPr lvl="2"/>
            <a:r>
              <a:rPr lang="en-US" dirty="0"/>
              <a:t>JavaScript: Web Dev</a:t>
            </a:r>
          </a:p>
          <a:p>
            <a:pPr lvl="2"/>
            <a:r>
              <a:rPr lang="en-US" dirty="0"/>
              <a:t>C / C++: Systems Programming</a:t>
            </a:r>
          </a:p>
          <a:p>
            <a:pPr marL="228600" lvl="0" indent="-24193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What’s the best programming language?</a:t>
            </a:r>
          </a:p>
          <a:p>
            <a:pPr marL="685800" lvl="1" indent="-24003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😠 (take CSE 341/CSE 413)</a:t>
            </a:r>
          </a:p>
        </p:txBody>
      </p:sp>
    </p:spTree>
    <p:extLst>
      <p:ext uri="{BB962C8B-B14F-4D97-AF65-F5344CB8AC3E}">
        <p14:creationId xmlns:p14="http://schemas.microsoft.com/office/powerpoint/2010/main" val="3077308671"/>
      </p:ext>
    </p:extLst>
  </p:cSld>
  <p:clrMapOvr>
    <a:masterClrMapping/>
  </p:clrMapOvr>
</p:sld>
</file>

<file path=ppt/theme/theme1.xml><?xml version="1.0" encoding="utf-8"?>
<a:theme xmlns:a="http://schemas.openxmlformats.org/drawingml/2006/main" name="CSE 373 Summer 2020">
  <a:themeElements>
    <a:clrScheme name="CSE 373 20s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E235D"/>
      </a:accent1>
      <a:accent2>
        <a:srgbClr val="E83C60"/>
      </a:accent2>
      <a:accent3>
        <a:srgbClr val="2699A9"/>
      </a:accent3>
      <a:accent4>
        <a:srgbClr val="FFC000"/>
      </a:accent4>
      <a:accent5>
        <a:srgbClr val="EE8A64"/>
      </a:accent5>
      <a:accent6>
        <a:srgbClr val="09A98A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16726</TotalTime>
  <Words>900</Words>
  <Application>Microsoft Office PowerPoint</Application>
  <PresentationFormat>Widescreen</PresentationFormat>
  <Paragraphs>197</Paragraphs>
  <Slides>11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Montserrat</vt:lpstr>
      <vt:lpstr>Montserrat ExtraBold</vt:lpstr>
      <vt:lpstr>Montserrat SemiBold</vt:lpstr>
      <vt:lpstr>System Font Regular</vt:lpstr>
      <vt:lpstr>CSE 373 Summer 2020</vt:lpstr>
      <vt:lpstr>Victory Lap &amp; Next Steps</vt:lpstr>
      <vt:lpstr>Announcements</vt:lpstr>
      <vt:lpstr>You Made It!</vt:lpstr>
      <vt:lpstr>[Recap] Why 123?</vt:lpstr>
      <vt:lpstr>[Recap] Topics Covered</vt:lpstr>
      <vt:lpstr>Future Courses</vt:lpstr>
      <vt:lpstr>Applications of CS</vt:lpstr>
      <vt:lpstr>Future Projects</vt:lpstr>
      <vt:lpstr>Frequently Asked Questions</vt:lpstr>
      <vt:lpstr>Thank your TAs!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Aaron S Johnston</dc:creator>
  <cp:lastModifiedBy>Brett Wortzman</cp:lastModifiedBy>
  <cp:revision>312</cp:revision>
  <cp:lastPrinted>2022-09-27T21:33:44Z</cp:lastPrinted>
  <dcterms:created xsi:type="dcterms:W3CDTF">2020-06-13T06:27:42Z</dcterms:created>
  <dcterms:modified xsi:type="dcterms:W3CDTF">2025-03-14T05:28:21Z</dcterms:modified>
</cp:coreProperties>
</file>