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330" r:id="rId2"/>
    <p:sldId id="324" r:id="rId3"/>
    <p:sldId id="325" r:id="rId4"/>
    <p:sldId id="326" r:id="rId5"/>
    <p:sldId id="333" r:id="rId6"/>
    <p:sldId id="329" r:id="rId7"/>
    <p:sldId id="334" r:id="rId8"/>
    <p:sldId id="332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33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330"/>
            <p14:sldId id="324"/>
            <p14:sldId id="325"/>
            <p14:sldId id="326"/>
            <p14:sldId id="333"/>
            <p14:sldId id="329"/>
            <p14:sldId id="334"/>
            <p14:sldId id="332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33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231"/>
    <a:srgbClr val="D5D3DF"/>
    <a:srgbClr val="0FB9B1"/>
    <a:srgbClr val="54A0FF"/>
    <a:srgbClr val="FAFAFA"/>
    <a:srgbClr val="F5F5F5"/>
    <a:srgbClr val="EF5777"/>
    <a:srgbClr val="F7B731"/>
    <a:srgbClr val="4E408B"/>
    <a:srgbClr val="4336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51" autoAdjust="0"/>
    <p:restoredTop sz="96327"/>
  </p:normalViewPr>
  <p:slideViewPr>
    <p:cSldViewPr snapToGrid="0" snapToObjects="1">
      <p:cViewPr varScale="1">
        <p:scale>
          <a:sx n="105" d="100"/>
          <a:sy n="105" d="100"/>
        </p:scale>
        <p:origin x="2424" y="3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f190e800d3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f190e800d3_0_2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g2f190e800d3_0_2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f190e800d3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f190e800d3_0_2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g2f190e800d3_0_2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f190e800d3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2f190e800d3_0_2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g2f190e800d3_0_29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f190e800d3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f190e800d3_0_3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g2f190e800d3_0_3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f190e800d3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2f190e800d3_0_3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g2f190e800d3_0_3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f190e800d3_0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2f190e800d3_0_3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g2f190e800d3_0_3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f190e800d3_0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2f190e800d3_0_3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2f190e800d3_0_3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f190e800d3_0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2f190e800d3_0_3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g2f190e800d3_0_3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f190e800d3_0_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2f190e800d3_0_3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g2f190e800d3_0_37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17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#cse123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A1B304-5B04-4952-B277-A9AE1C7FDFD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27130" y="273611"/>
            <a:ext cx="819849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AFDCD9-DDE6-4B38-AC5F-42F1A8FE6DA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27130" y="273611"/>
            <a:ext cx="819849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123 Winter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17: Hashing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open.spotify.com/playlist/2ycEEh9Cc2llxbeC96sUlv?si=AjcBAsNlTEyTp8WWvb48-Q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dstem.org/us/courses/70325/discussion/6304158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Hashing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1742352"/>
            <a:ext cx="44768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endParaRPr lang="en-US" sz="2200" b="1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you usually remember </a:t>
            </a: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you put things?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8" name="Google Shape;98;p1">
            <a:extLst>
              <a:ext uri="{FF2B5EF4-FFF2-40B4-BE49-F238E27FC236}">
                <a16:creationId xmlns:a16="http://schemas.microsoft.com/office/drawing/2014/main" id="{699D8214-E754-4B4A-A6F9-1FE74A38B1C9}"/>
              </a:ext>
            </a:extLst>
          </p:cNvPr>
          <p:cNvSpPr txBox="1"/>
          <p:nvPr/>
        </p:nvSpPr>
        <p:spPr>
          <a:xfrm>
            <a:off x="8957325" y="3396474"/>
            <a:ext cx="30537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Brett Wortzman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Miya Natsuhara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2A45A6C-F1AB-4B04-B303-02F7306A4237}"/>
              </a:ext>
            </a:extLst>
          </p:cNvPr>
          <p:cNvGraphicFramePr>
            <a:graphicFrameLocks noGrp="1"/>
          </p:cNvGraphicFramePr>
          <p:nvPr/>
        </p:nvGraphicFramePr>
        <p:xfrm>
          <a:off x="7802228" y="4196510"/>
          <a:ext cx="4332561" cy="18043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6512">
                  <a:extLst>
                    <a:ext uri="{9D8B030D-6E8A-4147-A177-3AD203B41FA5}">
                      <a16:colId xmlns:a16="http://schemas.microsoft.com/office/drawing/2014/main" val="2285619573"/>
                    </a:ext>
                  </a:extLst>
                </a:gridCol>
                <a:gridCol w="866512">
                  <a:extLst>
                    <a:ext uri="{9D8B030D-6E8A-4147-A177-3AD203B41FA5}">
                      <a16:colId xmlns:a16="http://schemas.microsoft.com/office/drawing/2014/main" val="3883267222"/>
                    </a:ext>
                  </a:extLst>
                </a:gridCol>
                <a:gridCol w="866512">
                  <a:extLst>
                    <a:ext uri="{9D8B030D-6E8A-4147-A177-3AD203B41FA5}">
                      <a16:colId xmlns:a16="http://schemas.microsoft.com/office/drawing/2014/main" val="3067426825"/>
                    </a:ext>
                  </a:extLst>
                </a:gridCol>
                <a:gridCol w="929810">
                  <a:extLst>
                    <a:ext uri="{9D8B030D-6E8A-4147-A177-3AD203B41FA5}">
                      <a16:colId xmlns:a16="http://schemas.microsoft.com/office/drawing/2014/main" val="4293795288"/>
                    </a:ext>
                  </a:extLst>
                </a:gridCol>
                <a:gridCol w="803215">
                  <a:extLst>
                    <a:ext uri="{9D8B030D-6E8A-4147-A177-3AD203B41FA5}">
                      <a16:colId xmlns:a16="http://schemas.microsoft.com/office/drawing/2014/main" val="3683209748"/>
                    </a:ext>
                  </a:extLst>
                </a:gridCol>
              </a:tblGrid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>
                          <a:latin typeface="Montserrat SemiBold" panose="00000700000000000000" pitchFamily="2" charset="0"/>
                        </a:rPr>
                        <a:t>Arohan</a:t>
                      </a:r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Neha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Rushil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Johnathan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Nicholas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8865140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Sean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Hayden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Srihari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Benoit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>
                          <a:latin typeface="Montserrat SemiBold" panose="00000700000000000000" pitchFamily="2" charset="0"/>
                        </a:rPr>
                        <a:t>Isayiah</a:t>
                      </a:r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830221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Audrey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Chris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Andras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Jessica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Kavya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7651945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Cynthia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Shreya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Kieran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Rohan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>
                          <a:latin typeface="Montserrat SemiBold" panose="00000700000000000000" pitchFamily="2" charset="0"/>
                        </a:rPr>
                        <a:t>Eeshani</a:t>
                      </a:r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5184837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Amy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Packard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Cora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Dixon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Nichole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615608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Trien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Lawrence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Liza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Helena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129757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81D969B-5CE5-4597-BB07-45DAF6714086}"/>
              </a:ext>
            </a:extLst>
          </p:cNvPr>
          <p:cNvSpPr txBox="1"/>
          <p:nvPr/>
        </p:nvSpPr>
        <p:spPr>
          <a:xfrm>
            <a:off x="7193694" y="6000908"/>
            <a:ext cx="4941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anose="00000700000000000000" pitchFamily="2" charset="0"/>
              </a:rPr>
              <a:t>Music: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anose="000007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CSE 123 25wi Lecture Tunes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Montserrat SemiBold" panose="00000700000000000000" pitchFamily="2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14147AA-6F8F-4462-955E-206917291B42}"/>
              </a:ext>
            </a:extLst>
          </p:cNvPr>
          <p:cNvCxnSpPr/>
          <p:nvPr/>
        </p:nvCxnSpPr>
        <p:spPr>
          <a:xfrm>
            <a:off x="7542720" y="328658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oogle Shape;96;p1">
            <a:extLst>
              <a:ext uri="{FF2B5EF4-FFF2-40B4-BE49-F238E27FC236}">
                <a16:creationId xmlns:a16="http://schemas.microsoft.com/office/drawing/2014/main" id="{2AFDBF69-DA5B-4C99-B05F-1A942043AEBD}"/>
              </a:ext>
            </a:extLst>
          </p:cNvPr>
          <p:cNvSpPr txBox="1"/>
          <p:nvPr/>
        </p:nvSpPr>
        <p:spPr>
          <a:xfrm>
            <a:off x="7193694" y="4086626"/>
            <a:ext cx="780651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" name="Google Shape;96;p1">
            <a:extLst>
              <a:ext uri="{FF2B5EF4-FFF2-40B4-BE49-F238E27FC236}">
                <a16:creationId xmlns:a16="http://schemas.microsoft.com/office/drawing/2014/main" id="{DB438C32-D7C3-8EAB-E36A-CE4BBE4154F2}"/>
              </a:ext>
            </a:extLst>
          </p:cNvPr>
          <p:cNvSpPr txBox="1"/>
          <p:nvPr/>
        </p:nvSpPr>
        <p:spPr>
          <a:xfrm>
            <a:off x="6819080" y="3401846"/>
            <a:ext cx="21382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Instructors: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C79BEC-9032-0CA2-708A-A926B1609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3507" y="5675085"/>
            <a:ext cx="1058636" cy="105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628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f190e800d3_0_269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Linear Probing?</a:t>
            </a:r>
            <a:endParaRPr/>
          </a:p>
        </p:txBody>
      </p:sp>
      <p:sp>
        <p:nvSpPr>
          <p:cNvPr id="254" name="Google Shape;254;g2f190e800d3_0_269"/>
          <p:cNvSpPr txBox="1"/>
          <p:nvPr/>
        </p:nvSpPr>
        <p:spPr>
          <a:xfrm>
            <a:off x="838200" y="1219175"/>
            <a:ext cx="3865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h(x) = x % size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55" name="Google Shape;255;g2f190e800d3_0_269"/>
          <p:cNvGraphicFramePr/>
          <p:nvPr/>
        </p:nvGraphicFramePr>
        <p:xfrm>
          <a:off x="3247450" y="2428663"/>
          <a:ext cx="664325" cy="45717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6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56" name="Google Shape;256;g2f190e800d3_0_269"/>
          <p:cNvSpPr txBox="1"/>
          <p:nvPr/>
        </p:nvSpPr>
        <p:spPr>
          <a:xfrm>
            <a:off x="3790225" y="1813063"/>
            <a:ext cx="1041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Index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g2f190e800d3_0_269"/>
          <p:cNvSpPr txBox="1"/>
          <p:nvPr/>
        </p:nvSpPr>
        <p:spPr>
          <a:xfrm>
            <a:off x="4079750" y="2324813"/>
            <a:ext cx="664200" cy="40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g2f190e800d3_0_269"/>
          <p:cNvSpPr/>
          <p:nvPr/>
        </p:nvSpPr>
        <p:spPr>
          <a:xfrm>
            <a:off x="1127350" y="2422450"/>
            <a:ext cx="1550100" cy="3704100"/>
          </a:xfrm>
          <a:prstGeom prst="flowChartConnector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8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3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13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23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43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10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g2f190e800d3_0_269"/>
          <p:cNvSpPr txBox="1"/>
          <p:nvPr/>
        </p:nvSpPr>
        <p:spPr>
          <a:xfrm>
            <a:off x="3593025" y="1219175"/>
            <a:ext cx="3865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h’(x) = [h(x) + f(i)] % size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g2f190e800d3_0_269"/>
          <p:cNvSpPr txBox="1"/>
          <p:nvPr/>
        </p:nvSpPr>
        <p:spPr>
          <a:xfrm>
            <a:off x="7552175" y="1219175"/>
            <a:ext cx="3865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f(i) = i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f190e800d3_0_293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Quadratic Probing?</a:t>
            </a:r>
            <a:endParaRPr/>
          </a:p>
        </p:txBody>
      </p:sp>
      <p:sp>
        <p:nvSpPr>
          <p:cNvPr id="267" name="Google Shape;267;g2f190e800d3_0_293"/>
          <p:cNvSpPr txBox="1"/>
          <p:nvPr/>
        </p:nvSpPr>
        <p:spPr>
          <a:xfrm>
            <a:off x="1999675" y="3898725"/>
            <a:ext cx="2261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h(x) = x % size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g2f190e800d3_0_293"/>
          <p:cNvSpPr txBox="1"/>
          <p:nvPr/>
        </p:nvSpPr>
        <p:spPr>
          <a:xfrm>
            <a:off x="6044075" y="3898725"/>
            <a:ext cx="3865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h’(x) = [h(x) + f(i)] % size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g2f190e800d3_0_293"/>
          <p:cNvSpPr txBox="1"/>
          <p:nvPr/>
        </p:nvSpPr>
        <p:spPr>
          <a:xfrm>
            <a:off x="6044075" y="4514325"/>
            <a:ext cx="38652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f(i) = i</a:t>
            </a:r>
            <a:r>
              <a:rPr lang="en-US" sz="2900" b="1" baseline="30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900" b="1" baseline="30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g2f190e800d3_0_293"/>
          <p:cNvSpPr txBox="1"/>
          <p:nvPr/>
        </p:nvSpPr>
        <p:spPr>
          <a:xfrm>
            <a:off x="1999675" y="3121200"/>
            <a:ext cx="3825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Regular Hash Function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g2f190e800d3_0_293"/>
          <p:cNvSpPr txBox="1"/>
          <p:nvPr/>
        </p:nvSpPr>
        <p:spPr>
          <a:xfrm>
            <a:off x="6044075" y="3121200"/>
            <a:ext cx="4477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Hash Function (if collision)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g2f190e800d3_0_293"/>
          <p:cNvSpPr/>
          <p:nvPr/>
        </p:nvSpPr>
        <p:spPr>
          <a:xfrm>
            <a:off x="2410350" y="1375625"/>
            <a:ext cx="7371300" cy="11946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way to resolve collisions by adding the element in the next available spot (quadratically)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f190e800d3_0_304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Quadratic Probing?</a:t>
            </a:r>
            <a:endParaRPr/>
          </a:p>
        </p:txBody>
      </p:sp>
      <p:sp>
        <p:nvSpPr>
          <p:cNvPr id="279" name="Google Shape;279;g2f190e800d3_0_304"/>
          <p:cNvSpPr txBox="1"/>
          <p:nvPr/>
        </p:nvSpPr>
        <p:spPr>
          <a:xfrm>
            <a:off x="838200" y="1219175"/>
            <a:ext cx="3865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h(x) = x % size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80" name="Google Shape;280;g2f190e800d3_0_304"/>
          <p:cNvGraphicFramePr/>
          <p:nvPr/>
        </p:nvGraphicFramePr>
        <p:xfrm>
          <a:off x="3247450" y="2428663"/>
          <a:ext cx="664325" cy="45717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6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81" name="Google Shape;281;g2f190e800d3_0_304"/>
          <p:cNvSpPr txBox="1"/>
          <p:nvPr/>
        </p:nvSpPr>
        <p:spPr>
          <a:xfrm>
            <a:off x="3790225" y="1813063"/>
            <a:ext cx="1041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Index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g2f190e800d3_0_304"/>
          <p:cNvSpPr txBox="1"/>
          <p:nvPr/>
        </p:nvSpPr>
        <p:spPr>
          <a:xfrm>
            <a:off x="4079750" y="2324813"/>
            <a:ext cx="664200" cy="40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g2f190e800d3_0_304"/>
          <p:cNvSpPr/>
          <p:nvPr/>
        </p:nvSpPr>
        <p:spPr>
          <a:xfrm>
            <a:off x="1127350" y="2422450"/>
            <a:ext cx="1550100" cy="3704100"/>
          </a:xfrm>
          <a:prstGeom prst="flowChartConnector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8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3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13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23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43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10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g2f190e800d3_0_304"/>
          <p:cNvSpPr txBox="1"/>
          <p:nvPr/>
        </p:nvSpPr>
        <p:spPr>
          <a:xfrm>
            <a:off x="3593025" y="1219175"/>
            <a:ext cx="3865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h’(x) = [h(x) + f(i)] % size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g2f190e800d3_0_304"/>
          <p:cNvSpPr txBox="1"/>
          <p:nvPr/>
        </p:nvSpPr>
        <p:spPr>
          <a:xfrm>
            <a:off x="7552175" y="1219175"/>
            <a:ext cx="38652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f(i) = i</a:t>
            </a:r>
            <a:r>
              <a:rPr lang="en-US" sz="2900" b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f190e800d3_0_316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</a:t>
            </a:r>
            <a:r>
              <a:rPr lang="en-US" sz="2400" b="0"/>
              <a:t>⭐</a:t>
            </a:r>
            <a:r>
              <a:rPr lang="en-US"/>
              <a:t>Chaining?</a:t>
            </a:r>
            <a:endParaRPr/>
          </a:p>
        </p:txBody>
      </p:sp>
      <p:sp>
        <p:nvSpPr>
          <p:cNvPr id="292" name="Google Shape;292;g2f190e800d3_0_316"/>
          <p:cNvSpPr/>
          <p:nvPr/>
        </p:nvSpPr>
        <p:spPr>
          <a:xfrm>
            <a:off x="2410350" y="1375625"/>
            <a:ext cx="7371300" cy="11946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way to resolve collisions by creating a LinkedList at that Index (also called a “bucket”)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g2f190e800d3_0_316"/>
          <p:cNvSpPr txBox="1"/>
          <p:nvPr/>
        </p:nvSpPr>
        <p:spPr>
          <a:xfrm>
            <a:off x="1496425" y="3368600"/>
            <a:ext cx="88308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Combines both features of ArrayList Indexing and the ease of adding values using LinkedLists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f190e800d3_0_327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</a:t>
            </a:r>
            <a:r>
              <a:rPr lang="en-US" sz="2400" b="0"/>
              <a:t>⭐</a:t>
            </a:r>
            <a:r>
              <a:rPr lang="en-US"/>
              <a:t>Chaining?</a:t>
            </a:r>
            <a:endParaRPr/>
          </a:p>
        </p:txBody>
      </p:sp>
      <p:sp>
        <p:nvSpPr>
          <p:cNvPr id="300" name="Google Shape;300;g2f190e800d3_0_327"/>
          <p:cNvSpPr txBox="1"/>
          <p:nvPr/>
        </p:nvSpPr>
        <p:spPr>
          <a:xfrm>
            <a:off x="838200" y="1219175"/>
            <a:ext cx="3865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h(x) = x % size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01" name="Google Shape;301;g2f190e800d3_0_327"/>
          <p:cNvGraphicFramePr/>
          <p:nvPr/>
        </p:nvGraphicFramePr>
        <p:xfrm>
          <a:off x="3247450" y="2428663"/>
          <a:ext cx="664325" cy="45717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6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02" name="Google Shape;302;g2f190e800d3_0_327"/>
          <p:cNvSpPr txBox="1"/>
          <p:nvPr/>
        </p:nvSpPr>
        <p:spPr>
          <a:xfrm>
            <a:off x="3790225" y="1813063"/>
            <a:ext cx="1041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Index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g2f190e800d3_0_327"/>
          <p:cNvSpPr txBox="1"/>
          <p:nvPr/>
        </p:nvSpPr>
        <p:spPr>
          <a:xfrm>
            <a:off x="4079750" y="2324813"/>
            <a:ext cx="664200" cy="40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g2f190e800d3_0_327"/>
          <p:cNvSpPr/>
          <p:nvPr/>
        </p:nvSpPr>
        <p:spPr>
          <a:xfrm>
            <a:off x="1127350" y="2422450"/>
            <a:ext cx="1550100" cy="3704100"/>
          </a:xfrm>
          <a:prstGeom prst="flowChartConnector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8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3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13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23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43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10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f190e800d3_0_339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Recap (Comparison)</a:t>
            </a:r>
            <a:endParaRPr/>
          </a:p>
        </p:txBody>
      </p:sp>
      <p:graphicFrame>
        <p:nvGraphicFramePr>
          <p:cNvPr id="311" name="Google Shape;311;g2f190e800d3_0_339"/>
          <p:cNvGraphicFramePr/>
          <p:nvPr/>
        </p:nvGraphicFramePr>
        <p:xfrm>
          <a:off x="952500" y="1585125"/>
          <a:ext cx="10287000" cy="20116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Linear Probing</a:t>
                      </a:r>
                      <a:endParaRPr sz="2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Quadratic Probing</a:t>
                      </a:r>
                      <a:endParaRPr sz="2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⭐</a:t>
                      </a:r>
                      <a:r>
                        <a:rPr lang="en-US" sz="2100"/>
                        <a:t>Chaining</a:t>
                      </a:r>
                      <a:endParaRPr sz="21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A way to resolve collisions by adding the element in the next available spot</a:t>
                      </a:r>
                      <a:endParaRPr sz="2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A way to resolve collisions by adding the element in the next available spot (quadratically)</a:t>
                      </a:r>
                      <a:endParaRPr sz="2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A way to resolve collisions by creating a LinkedList at that Index (also called a “bucket”)</a:t>
                      </a:r>
                      <a:endParaRPr sz="21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f190e800d3_0_345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 </a:t>
            </a:r>
            <a:r>
              <a:rPr lang="en-US" sz="2400" b="0"/>
              <a:t>⭐</a:t>
            </a:r>
            <a:r>
              <a:rPr lang="en-US"/>
              <a:t>Chaining?</a:t>
            </a:r>
            <a:endParaRPr/>
          </a:p>
        </p:txBody>
      </p:sp>
      <p:sp>
        <p:nvSpPr>
          <p:cNvPr id="318" name="Google Shape;318;g2f190e800d3_0_345"/>
          <p:cNvSpPr txBox="1"/>
          <p:nvPr/>
        </p:nvSpPr>
        <p:spPr>
          <a:xfrm>
            <a:off x="1153800" y="2865325"/>
            <a:ext cx="98844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Linear and Quadratic Probing often result in “Clustering”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Inefficient use of space in the table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means the Runtimes will also be slower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19" name="Google Shape;319;g2f190e800d3_0_345"/>
          <p:cNvGraphicFramePr/>
          <p:nvPr/>
        </p:nvGraphicFramePr>
        <p:xfrm>
          <a:off x="952500" y="4989900"/>
          <a:ext cx="10287000" cy="4571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6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7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8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9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20" name="Google Shape;320;g2f190e800d3_0_345"/>
          <p:cNvSpPr/>
          <p:nvPr/>
        </p:nvSpPr>
        <p:spPr>
          <a:xfrm>
            <a:off x="2410350" y="1375625"/>
            <a:ext cx="7371300" cy="14496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Clustering - A tendency for data to clump together when using solutions to Collisions like Linear and Quadratic probing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f190e800d3_0_372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 </a:t>
            </a:r>
            <a:r>
              <a:rPr lang="en-US" sz="2400" b="0"/>
              <a:t>⭐</a:t>
            </a:r>
            <a:r>
              <a:rPr lang="en-US"/>
              <a:t>Chaining?</a:t>
            </a:r>
            <a:endParaRPr/>
          </a:p>
        </p:txBody>
      </p:sp>
      <p:sp>
        <p:nvSpPr>
          <p:cNvPr id="328" name="Google Shape;328;g2f190e800d3_0_372"/>
          <p:cNvSpPr txBox="1"/>
          <p:nvPr/>
        </p:nvSpPr>
        <p:spPr>
          <a:xfrm>
            <a:off x="952500" y="1219165"/>
            <a:ext cx="82542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Hashing can reduce it down to O(1)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“Load Factor” - lambda (𝞴)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○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number of values in each LinkedList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Finding the index in the Table is O(1)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Finding value in LinkedList is O(𝞴) or essentially O(1)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149A2-86D0-2610-5587-83F583E48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Java </a:t>
            </a:r>
            <a:r>
              <a:rPr lang="en-US" dirty="0" err="1"/>
              <a:t>hashCode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55705-EC3E-4F4A-C0C5-F97BC6C28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i="1" dirty="0">
                <a:latin typeface="Consolas" panose="020B0609020204030204" pitchFamily="49" charset="0"/>
              </a:rPr>
              <a:t>hash = 0</a:t>
            </a:r>
          </a:p>
          <a:p>
            <a:pPr marL="0" indent="0">
              <a:buNone/>
            </a:pPr>
            <a:r>
              <a:rPr lang="en-US" i="1" dirty="0">
                <a:latin typeface="Consolas" panose="020B0609020204030204" pitchFamily="49" charset="0"/>
              </a:rPr>
              <a:t>for (each field) {</a:t>
            </a:r>
          </a:p>
          <a:p>
            <a:pPr marL="0" indent="0">
              <a:buNone/>
            </a:pPr>
            <a:r>
              <a:rPr lang="en-US" i="1" dirty="0">
                <a:latin typeface="Consolas" panose="020B0609020204030204" pitchFamily="49" charset="0"/>
              </a:rPr>
              <a:t>    hash = 31 * hash + hash(field)</a:t>
            </a:r>
          </a:p>
          <a:p>
            <a:pPr marL="0" indent="0">
              <a:buNone/>
            </a:pPr>
            <a:r>
              <a:rPr lang="en-US" i="1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756595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107172"/>
          </a:xfrm>
        </p:spPr>
        <p:txBody>
          <a:bodyPr>
            <a:normAutofit/>
          </a:bodyPr>
          <a:lstStyle/>
          <a:p>
            <a:r>
              <a:rPr lang="en-US" dirty="0"/>
              <a:t>Creative Project 3 out, due </a:t>
            </a:r>
            <a:r>
              <a:rPr lang="en-US" strike="sngStrike" dirty="0"/>
              <a:t>Wednesday, March 12</a:t>
            </a:r>
            <a:r>
              <a:rPr lang="en-US" dirty="0"/>
              <a:t> Friday, March 14 at 11:59pm</a:t>
            </a:r>
          </a:p>
          <a:p>
            <a:r>
              <a:rPr lang="en-US" dirty="0"/>
              <a:t>Resubmission Cycle 6 due </a:t>
            </a:r>
            <a:r>
              <a:rPr lang="en-US" b="1" dirty="0"/>
              <a:t>tonight at 11:59pm</a:t>
            </a:r>
          </a:p>
          <a:p>
            <a:pPr lvl="1"/>
            <a:r>
              <a:rPr lang="en-US" b="1" i="1" u="sng" dirty="0">
                <a:solidFill>
                  <a:schemeClr val="accent2"/>
                </a:solidFill>
              </a:rPr>
              <a:t>P1</a:t>
            </a:r>
            <a:r>
              <a:rPr lang="en-US" dirty="0"/>
              <a:t>, C2, P2 eligible </a:t>
            </a:r>
          </a:p>
          <a:p>
            <a:r>
              <a:rPr lang="en-US" dirty="0"/>
              <a:t>R7 / R-Gumball will open on Monday</a:t>
            </a:r>
          </a:p>
          <a:p>
            <a:pPr lvl="1"/>
            <a:r>
              <a:rPr lang="en-US" b="1" i="1" dirty="0"/>
              <a:t>all </a:t>
            </a:r>
            <a:r>
              <a:rPr lang="en-US" dirty="0"/>
              <a:t>assignments will be eligible! </a:t>
            </a:r>
          </a:p>
          <a:p>
            <a:r>
              <a:rPr lang="en-US" dirty="0"/>
              <a:t>Final Exam: Tuesday, March 18 at 12:30pm – 2:20pm </a:t>
            </a:r>
          </a:p>
          <a:p>
            <a:pPr lvl="1"/>
            <a:r>
              <a:rPr lang="en-US" dirty="0">
                <a:hlinkClick r:id="rId2"/>
              </a:rPr>
              <a:t>Left-handed desk request form</a:t>
            </a:r>
            <a:r>
              <a:rPr lang="en-US" dirty="0"/>
              <a:t>, closes Tuesday, March 11</a:t>
            </a:r>
          </a:p>
          <a:p>
            <a:pPr lvl="1"/>
            <a:r>
              <a:rPr lang="en-US" dirty="0"/>
              <a:t>Details and resources posted later today</a:t>
            </a:r>
          </a:p>
          <a:p>
            <a:r>
              <a:rPr lang="en-US" dirty="0"/>
              <a:t>Gumball &amp; Gigi campus visit on Monday, March 17 12:00pm – 2:00pm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783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EB0D1-B512-277E-EA16-E5EC5CC04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structures so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1CE83-E95A-AA85-70FD-590A9FF1E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Lists</a:t>
            </a:r>
          </a:p>
          <a:p>
            <a:pPr lvl="1"/>
            <a:r>
              <a:rPr lang="en-US" dirty="0"/>
              <a:t>Maintain an ordered sequence of elements</a:t>
            </a:r>
          </a:p>
          <a:p>
            <a:pPr lvl="1"/>
            <a:r>
              <a:rPr lang="en-US" dirty="0"/>
              <a:t>Provides get(), add(), remove(), ...</a:t>
            </a:r>
          </a:p>
          <a:p>
            <a:pPr lvl="1"/>
            <a:r>
              <a:rPr lang="en-US" dirty="0"/>
              <a:t>Studied two implementations: </a:t>
            </a:r>
            <a:r>
              <a:rPr lang="en-US" dirty="0" err="1"/>
              <a:t>ArrayIntList</a:t>
            </a:r>
            <a:r>
              <a:rPr lang="en-US" dirty="0"/>
              <a:t> and </a:t>
            </a:r>
            <a:r>
              <a:rPr lang="en-US" dirty="0" err="1"/>
              <a:t>LinkedIntList</a:t>
            </a:r>
            <a:endParaRPr lang="en-US" dirty="0"/>
          </a:p>
          <a:p>
            <a:pPr lvl="1"/>
            <a:endParaRPr lang="en-US" dirty="0"/>
          </a:p>
          <a:p>
            <a:r>
              <a:rPr lang="en-US" b="1" dirty="0"/>
              <a:t>Sets</a:t>
            </a:r>
          </a:p>
          <a:p>
            <a:pPr lvl="1"/>
            <a:r>
              <a:rPr lang="en-US" dirty="0"/>
              <a:t>Maintain a collection of elements</a:t>
            </a:r>
          </a:p>
          <a:p>
            <a:pPr lvl="1"/>
            <a:r>
              <a:rPr lang="en-US" dirty="0"/>
              <a:t>Provides contains(), add(), remove(), ...</a:t>
            </a:r>
          </a:p>
          <a:p>
            <a:pPr lvl="1"/>
            <a:r>
              <a:rPr lang="en-US" dirty="0"/>
              <a:t>Implementations?</a:t>
            </a:r>
          </a:p>
        </p:txBody>
      </p:sp>
    </p:spTree>
    <p:extLst>
      <p:ext uri="{BB962C8B-B14F-4D97-AF65-F5344CB8AC3E}">
        <p14:creationId xmlns:p14="http://schemas.microsoft.com/office/powerpoint/2010/main" val="3150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7EF1E-35A2-D654-694C-22885264D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implementations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D7639D6-C40C-B04D-2909-A57C917721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8173202"/>
              </p:ext>
            </p:extLst>
          </p:nvPr>
        </p:nvGraphicFramePr>
        <p:xfrm>
          <a:off x="838200" y="2564296"/>
          <a:ext cx="10515600" cy="1483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3197170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45236930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8110129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52378145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1646563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ArraySet</a:t>
                      </a:r>
                      <a:r>
                        <a:rPr lang="en-US" dirty="0"/>
                        <a:t>(?)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LinkedSet</a:t>
                      </a:r>
                      <a:r>
                        <a:rPr lang="en-US" dirty="0"/>
                        <a:t>(?)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TreeSet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HashSet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962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contains()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535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add()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876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remove()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256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6229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9BA322-AA07-713C-A0B5-14A11EDC9B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E3104-A450-5B6A-F9BB-EB65E9CE1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implementations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FB0B135-C158-B1FD-EAD1-FB31089B06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8945507"/>
              </p:ext>
            </p:extLst>
          </p:nvPr>
        </p:nvGraphicFramePr>
        <p:xfrm>
          <a:off x="838200" y="2564296"/>
          <a:ext cx="10515600" cy="1483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3197170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45236930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8110129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52378145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1646563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ArraySet</a:t>
                      </a:r>
                      <a:r>
                        <a:rPr lang="en-US" dirty="0"/>
                        <a:t>(?)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LinkedSet</a:t>
                      </a:r>
                      <a:r>
                        <a:rPr lang="en-US" dirty="0"/>
                        <a:t>(?)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TreeSet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HashSet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962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contains()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O(log(n))*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535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add()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O(log(n))*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876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remove()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O(log(n))*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25643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8FC0A8E-CCEE-DC6B-A4EA-FB4652008409}"/>
              </a:ext>
            </a:extLst>
          </p:cNvPr>
          <p:cNvSpPr txBox="1"/>
          <p:nvPr/>
        </p:nvSpPr>
        <p:spPr>
          <a:xfrm>
            <a:off x="7129353" y="4066524"/>
            <a:ext cx="6347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assuming tree </a:t>
            </a:r>
            <a:br>
              <a:rPr lang="en-US" dirty="0"/>
            </a:br>
            <a:r>
              <a:rPr lang="en-US" dirty="0"/>
              <a:t>   is balanced</a:t>
            </a:r>
          </a:p>
        </p:txBody>
      </p:sp>
    </p:spTree>
    <p:extLst>
      <p:ext uri="{BB962C8B-B14F-4D97-AF65-F5344CB8AC3E}">
        <p14:creationId xmlns:p14="http://schemas.microsoft.com/office/powerpoint/2010/main" val="2581456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0752F-0024-3D64-6D63-CD8F514C3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013B4-8D24-025B-B230-50B493822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2179983"/>
          </a:xfrm>
        </p:spPr>
        <p:txBody>
          <a:bodyPr>
            <a:normAutofit/>
          </a:bodyPr>
          <a:lstStyle/>
          <a:p>
            <a:r>
              <a:rPr lang="en-US" dirty="0"/>
              <a:t>Define a </a:t>
            </a:r>
            <a:r>
              <a:rPr lang="en-US" b="1" dirty="0"/>
              <a:t>hash function </a:t>
            </a:r>
            <a:r>
              <a:rPr lang="en-US" dirty="0"/>
              <a:t>h(x) that turns any value into an integer</a:t>
            </a:r>
          </a:p>
          <a:p>
            <a:pPr lvl="1"/>
            <a:r>
              <a:rPr lang="en-US" dirty="0"/>
              <a:t>Call this the values </a:t>
            </a:r>
            <a:r>
              <a:rPr lang="en-US" b="1" dirty="0"/>
              <a:t>hash code</a:t>
            </a:r>
            <a:endParaRPr lang="en-US" dirty="0"/>
          </a:p>
          <a:p>
            <a:r>
              <a:rPr lang="en-US" dirty="0"/>
              <a:t>Create a big array</a:t>
            </a:r>
          </a:p>
          <a:p>
            <a:r>
              <a:rPr lang="en-US" dirty="0"/>
              <a:t>Store each value in the array at index h(x)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6BC0678-B4D1-83EF-62B5-E556946C1D68}"/>
              </a:ext>
            </a:extLst>
          </p:cNvPr>
          <p:cNvGrpSpPr/>
          <p:nvPr/>
        </p:nvGrpSpPr>
        <p:grpSpPr>
          <a:xfrm>
            <a:off x="3021492" y="5327372"/>
            <a:ext cx="6149016" cy="768629"/>
            <a:chOff x="3021492" y="4532241"/>
            <a:chExt cx="6149016" cy="76862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63E0470-29BC-AA7B-C9A1-1D091581E9F4}"/>
                </a:ext>
              </a:extLst>
            </p:cNvPr>
            <p:cNvSpPr/>
            <p:nvPr/>
          </p:nvSpPr>
          <p:spPr>
            <a:xfrm>
              <a:off x="3021492" y="4532243"/>
              <a:ext cx="768627" cy="768627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7EC0292-F4EE-2279-6703-CF42E0531ACA}"/>
                </a:ext>
              </a:extLst>
            </p:cNvPr>
            <p:cNvSpPr/>
            <p:nvPr/>
          </p:nvSpPr>
          <p:spPr>
            <a:xfrm>
              <a:off x="3790119" y="4532243"/>
              <a:ext cx="768627" cy="768627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50801E2-2D3B-E89A-EAEC-31A8AF94C8CD}"/>
                </a:ext>
              </a:extLst>
            </p:cNvPr>
            <p:cNvSpPr/>
            <p:nvPr/>
          </p:nvSpPr>
          <p:spPr>
            <a:xfrm>
              <a:off x="4558746" y="4532243"/>
              <a:ext cx="768627" cy="768627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B50F256-954B-0F84-5329-D8B01B52D436}"/>
                </a:ext>
              </a:extLst>
            </p:cNvPr>
            <p:cNvSpPr/>
            <p:nvPr/>
          </p:nvSpPr>
          <p:spPr>
            <a:xfrm>
              <a:off x="5327373" y="4532242"/>
              <a:ext cx="768627" cy="768627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203382D-38D9-38AB-0EBB-52DB244D1740}"/>
                </a:ext>
              </a:extLst>
            </p:cNvPr>
            <p:cNvSpPr/>
            <p:nvPr/>
          </p:nvSpPr>
          <p:spPr>
            <a:xfrm>
              <a:off x="6096000" y="4532242"/>
              <a:ext cx="768627" cy="768627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E9E3E46-6D4E-002A-E3FD-B7411993B09F}"/>
                </a:ext>
              </a:extLst>
            </p:cNvPr>
            <p:cNvSpPr/>
            <p:nvPr/>
          </p:nvSpPr>
          <p:spPr>
            <a:xfrm>
              <a:off x="6864627" y="4532242"/>
              <a:ext cx="768627" cy="768627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2305ABB-112E-A584-DA3A-9F7E4CE6842D}"/>
                </a:ext>
              </a:extLst>
            </p:cNvPr>
            <p:cNvSpPr/>
            <p:nvPr/>
          </p:nvSpPr>
          <p:spPr>
            <a:xfrm>
              <a:off x="7633254" y="4532242"/>
              <a:ext cx="768627" cy="768627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B06685D-5236-6530-EBE0-CF2719CB0239}"/>
                </a:ext>
              </a:extLst>
            </p:cNvPr>
            <p:cNvSpPr/>
            <p:nvPr/>
          </p:nvSpPr>
          <p:spPr>
            <a:xfrm>
              <a:off x="8401881" y="4532241"/>
              <a:ext cx="768627" cy="768627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16617488-1A8E-CB76-1BC7-0B4C621B275C}"/>
              </a:ext>
            </a:extLst>
          </p:cNvPr>
          <p:cNvSpPr/>
          <p:nvPr/>
        </p:nvSpPr>
        <p:spPr>
          <a:xfrm>
            <a:off x="6096000" y="3876597"/>
            <a:ext cx="768627" cy="76862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C8A32C3-DCEB-8273-7BF6-D9428F2AE7B8}"/>
              </a:ext>
            </a:extLst>
          </p:cNvPr>
          <p:cNvCxnSpPr>
            <a:cxnSpLocks/>
            <a:stCxn id="14" idx="4"/>
          </p:cNvCxnSpPr>
          <p:nvPr/>
        </p:nvCxnSpPr>
        <p:spPr>
          <a:xfrm flipH="1">
            <a:off x="6480312" y="4645224"/>
            <a:ext cx="2" cy="1066461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653AF60-DBA2-7293-2A4A-8E0249DF38B7}"/>
              </a:ext>
            </a:extLst>
          </p:cNvPr>
          <p:cNvSpPr txBox="1"/>
          <p:nvPr/>
        </p:nvSpPr>
        <p:spPr>
          <a:xfrm>
            <a:off x="5834269" y="6123369"/>
            <a:ext cx="12920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h(x)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823EFA-2957-CECF-5D24-1D8865D13011}"/>
              </a:ext>
            </a:extLst>
          </p:cNvPr>
          <p:cNvSpPr txBox="1"/>
          <p:nvPr/>
        </p:nvSpPr>
        <p:spPr>
          <a:xfrm>
            <a:off x="2759761" y="6133420"/>
            <a:ext cx="12920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4DD575-A438-CD25-4B0E-D9C180B1D4C8}"/>
              </a:ext>
            </a:extLst>
          </p:cNvPr>
          <p:cNvSpPr txBox="1"/>
          <p:nvPr/>
        </p:nvSpPr>
        <p:spPr>
          <a:xfrm>
            <a:off x="3528388" y="6134173"/>
            <a:ext cx="12920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709FBA-1D40-34ED-B653-2E5BDB89A093}"/>
              </a:ext>
            </a:extLst>
          </p:cNvPr>
          <p:cNvSpPr txBox="1"/>
          <p:nvPr/>
        </p:nvSpPr>
        <p:spPr>
          <a:xfrm>
            <a:off x="4681329" y="6015647"/>
            <a:ext cx="12920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16647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630778-C06E-F95F-4845-E944BD759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5DB2E-DE32-5DDC-CEBD-4D6FF7623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implementations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6DF4896-60B2-BC0B-790B-FA8D3B2DB43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564296"/>
          <a:ext cx="10515600" cy="1483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3197170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45236930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8110129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52378145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1646563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ArraySet</a:t>
                      </a:r>
                      <a:r>
                        <a:rPr lang="en-US" dirty="0"/>
                        <a:t>(?)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LinkedSet</a:t>
                      </a:r>
                      <a:r>
                        <a:rPr lang="en-US" dirty="0"/>
                        <a:t>(?)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TreeSet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HashSet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962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contains()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O(log(n))*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535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add()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O(log(n))*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876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remove()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O(log(n))*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25643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FD3A732-7AE0-A270-28CE-B01A1D301DB1}"/>
              </a:ext>
            </a:extLst>
          </p:cNvPr>
          <p:cNvSpPr txBox="1"/>
          <p:nvPr/>
        </p:nvSpPr>
        <p:spPr>
          <a:xfrm>
            <a:off x="7129353" y="4066524"/>
            <a:ext cx="6347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assuming tree </a:t>
            </a:r>
            <a:br>
              <a:rPr lang="en-US" dirty="0"/>
            </a:br>
            <a:r>
              <a:rPr lang="en-US" dirty="0"/>
              <a:t>   is balanced</a:t>
            </a:r>
          </a:p>
        </p:txBody>
      </p:sp>
    </p:spTree>
    <p:extLst>
      <p:ext uri="{BB962C8B-B14F-4D97-AF65-F5344CB8AC3E}">
        <p14:creationId xmlns:p14="http://schemas.microsoft.com/office/powerpoint/2010/main" val="2610826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7FD6A6-D2BF-F447-54A3-E572E73A1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4620A-E86A-E4E4-2857-164941253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implementations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8054DAB-D6B5-4BDC-1DD4-7EE44B1E8D2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564296"/>
          <a:ext cx="10515600" cy="1483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3197170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45236930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8110129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52378145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1646563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ArraySet</a:t>
                      </a:r>
                      <a:r>
                        <a:rPr lang="en-US" dirty="0"/>
                        <a:t>(?)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LinkedSet</a:t>
                      </a:r>
                      <a:r>
                        <a:rPr lang="en-US" dirty="0"/>
                        <a:t>(?)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TreeSet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HashSet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962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contains()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O(log(n))*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O(1)**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535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add()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O(log(n))*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O(1)**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876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remove()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O(log(n))*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O(1)**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25643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6BFEB05-3B28-3F73-C874-6B97E439629C}"/>
              </a:ext>
            </a:extLst>
          </p:cNvPr>
          <p:cNvSpPr txBox="1"/>
          <p:nvPr/>
        </p:nvSpPr>
        <p:spPr>
          <a:xfrm>
            <a:off x="7129353" y="4066524"/>
            <a:ext cx="6347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assuming tree </a:t>
            </a:r>
            <a:br>
              <a:rPr lang="en-US" dirty="0"/>
            </a:br>
            <a:r>
              <a:rPr lang="en-US" dirty="0"/>
              <a:t>   is balanced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E2B8E7-8001-C14B-C5D4-D1DFA25271FA}"/>
              </a:ext>
            </a:extLst>
          </p:cNvPr>
          <p:cNvSpPr txBox="1"/>
          <p:nvPr/>
        </p:nvSpPr>
        <p:spPr>
          <a:xfrm>
            <a:off x="9204896" y="4080298"/>
            <a:ext cx="6261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** with some </a:t>
            </a:r>
            <a:br>
              <a:rPr lang="en-US" dirty="0"/>
            </a:br>
            <a:r>
              <a:rPr lang="en-US" dirty="0"/>
              <a:t>     assumptions</a:t>
            </a:r>
          </a:p>
        </p:txBody>
      </p:sp>
    </p:spTree>
    <p:extLst>
      <p:ext uri="{BB962C8B-B14F-4D97-AF65-F5344CB8AC3E}">
        <p14:creationId xmlns:p14="http://schemas.microsoft.com/office/powerpoint/2010/main" val="91726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f190e800d3_0_279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Linear Probing?</a:t>
            </a:r>
            <a:endParaRPr/>
          </a:p>
        </p:txBody>
      </p:sp>
      <p:sp>
        <p:nvSpPr>
          <p:cNvPr id="242" name="Google Shape;242;g2f190e800d3_0_279"/>
          <p:cNvSpPr txBox="1"/>
          <p:nvPr/>
        </p:nvSpPr>
        <p:spPr>
          <a:xfrm>
            <a:off x="1999675" y="3898725"/>
            <a:ext cx="2261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h(x) = x % size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g2f190e800d3_0_279"/>
          <p:cNvSpPr txBox="1"/>
          <p:nvPr/>
        </p:nvSpPr>
        <p:spPr>
          <a:xfrm>
            <a:off x="6044075" y="3898725"/>
            <a:ext cx="3865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h’(x) = [h(x) + f(i)] % size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g2f190e800d3_0_279"/>
          <p:cNvSpPr txBox="1"/>
          <p:nvPr/>
        </p:nvSpPr>
        <p:spPr>
          <a:xfrm>
            <a:off x="6044075" y="4514325"/>
            <a:ext cx="3865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f(i) = i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g2f190e800d3_0_279"/>
          <p:cNvSpPr txBox="1"/>
          <p:nvPr/>
        </p:nvSpPr>
        <p:spPr>
          <a:xfrm>
            <a:off x="1999675" y="3121200"/>
            <a:ext cx="3825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Regular Hash Function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g2f190e800d3_0_279"/>
          <p:cNvSpPr txBox="1"/>
          <p:nvPr/>
        </p:nvSpPr>
        <p:spPr>
          <a:xfrm>
            <a:off x="6044075" y="3121200"/>
            <a:ext cx="4477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Hash Function (if collision)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g2f190e800d3_0_279"/>
          <p:cNvSpPr/>
          <p:nvPr/>
        </p:nvSpPr>
        <p:spPr>
          <a:xfrm>
            <a:off x="2410350" y="1375625"/>
            <a:ext cx="7371300" cy="11946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way to resolve collisions by adding the element in the next available spot</a:t>
            </a:r>
            <a:endParaRPr sz="2700" u="sng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16470</TotalTime>
  <Words>980</Words>
  <Application>Microsoft Office PowerPoint</Application>
  <PresentationFormat>Widescreen</PresentationFormat>
  <Paragraphs>277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Hashing</vt:lpstr>
      <vt:lpstr>Announcements</vt:lpstr>
      <vt:lpstr>Data structures so far</vt:lpstr>
      <vt:lpstr>Set implementations</vt:lpstr>
      <vt:lpstr>Set implementations</vt:lpstr>
      <vt:lpstr>Hash Table</vt:lpstr>
      <vt:lpstr>Set implementations</vt:lpstr>
      <vt:lpstr>Set implementations</vt:lpstr>
      <vt:lpstr>What is Linear Probing?</vt:lpstr>
      <vt:lpstr>What is Linear Probing?</vt:lpstr>
      <vt:lpstr>What is Quadratic Probing?</vt:lpstr>
      <vt:lpstr>What is Quadratic Probing?</vt:lpstr>
      <vt:lpstr>What is ⭐Chaining?</vt:lpstr>
      <vt:lpstr>What is ⭐Chaining?</vt:lpstr>
      <vt:lpstr>Recap (Comparison)</vt:lpstr>
      <vt:lpstr>Why ⭐Chaining?</vt:lpstr>
      <vt:lpstr>Why ⭐Chaining?</vt:lpstr>
      <vt:lpstr>Standard Java hashCode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Brett Wortzman</cp:lastModifiedBy>
  <cp:revision>347</cp:revision>
  <cp:lastPrinted>2022-09-27T21:33:44Z</cp:lastPrinted>
  <dcterms:created xsi:type="dcterms:W3CDTF">2020-06-13T06:27:42Z</dcterms:created>
  <dcterms:modified xsi:type="dcterms:W3CDTF">2025-03-07T20:14:36Z</dcterms:modified>
</cp:coreProperties>
</file>