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383" r:id="rId3"/>
    <p:sldId id="324" r:id="rId4"/>
    <p:sldId id="931" r:id="rId5"/>
    <p:sldId id="929" r:id="rId6"/>
    <p:sldId id="930" r:id="rId7"/>
    <p:sldId id="932" r:id="rId8"/>
    <p:sldId id="927" r:id="rId9"/>
    <p:sldId id="920" r:id="rId10"/>
    <p:sldId id="921" r:id="rId11"/>
    <p:sldId id="922" r:id="rId12"/>
    <p:sldId id="933" r:id="rId13"/>
    <p:sldId id="923" r:id="rId14"/>
    <p:sldId id="928" r:id="rId15"/>
    <p:sldId id="924" r:id="rId16"/>
    <p:sldId id="926" r:id="rId17"/>
    <p:sldId id="92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383"/>
            <p14:sldId id="324"/>
            <p14:sldId id="931"/>
            <p14:sldId id="929"/>
            <p14:sldId id="930"/>
            <p14:sldId id="932"/>
            <p14:sldId id="927"/>
            <p14:sldId id="920"/>
            <p14:sldId id="921"/>
            <p14:sldId id="922"/>
            <p14:sldId id="933"/>
            <p14:sldId id="923"/>
            <p14:sldId id="928"/>
            <p14:sldId id="924"/>
            <p14:sldId id="926"/>
            <p14:sldId id="92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D5D3DF"/>
    <a:srgbClr val="0FB9B1"/>
    <a:srgbClr val="54A0FF"/>
    <a:srgbClr val="FAFAFA"/>
    <a:srgbClr val="F5F5F5"/>
    <a:srgbClr val="EF5777"/>
    <a:srgbClr val="F7B731"/>
    <a:srgbClr val="4E408B"/>
    <a:srgbClr val="433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6327"/>
  </p:normalViewPr>
  <p:slideViewPr>
    <p:cSldViewPr snapToGrid="0" snapToObjects="1">
      <p:cViewPr varScale="1">
        <p:scale>
          <a:sx n="87" d="100"/>
          <a:sy n="87" d="100"/>
        </p:scale>
        <p:origin x="63" y="5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16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1A7681-8A24-4D86-9221-EB8E20E223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62625" y="5650075"/>
            <a:ext cx="100584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3F47BE2-9EF4-4097-9FE8-31974E8D47ED}"/>
              </a:ext>
            </a:extLst>
          </p:cNvPr>
          <p:cNvSpPr/>
          <p:nvPr userDrawn="1"/>
        </p:nvSpPr>
        <p:spPr>
          <a:xfrm>
            <a:off x="7325575" y="273611"/>
            <a:ext cx="822960" cy="8229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A26FA4-8F5F-447A-8D5B-4A60FD9705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71295" y="319331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#cse123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A7173D9-3E2A-4B8D-8DEC-2BC729149A17}"/>
              </a:ext>
            </a:extLst>
          </p:cNvPr>
          <p:cNvSpPr/>
          <p:nvPr userDrawn="1"/>
        </p:nvSpPr>
        <p:spPr>
          <a:xfrm>
            <a:off x="7325575" y="273611"/>
            <a:ext cx="822960" cy="8229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BE7688-D2A5-4949-9B8E-4E7991CC19D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71295" y="319331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Winter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16: Binary Search Trees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.spotify.com/playlist/2ycEEh9Cc2llxbeC96sUlv?si=AjcBAsNlTEyTp8WWvb48-Q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dstem.org/us/courses/70325/discussion/6304158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Binary Search Trees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1742352"/>
            <a:ext cx="44768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22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your favorite English word?</a:t>
            </a:r>
            <a:b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page is it on in the dictionary?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8" name="Google Shape;98;p1">
            <a:extLst>
              <a:ext uri="{FF2B5EF4-FFF2-40B4-BE49-F238E27FC236}">
                <a16:creationId xmlns:a16="http://schemas.microsoft.com/office/drawing/2014/main" id="{699D8214-E754-4B4A-A6F9-1FE74A38B1C9}"/>
              </a:ext>
            </a:extLst>
          </p:cNvPr>
          <p:cNvSpPr txBox="1"/>
          <p:nvPr/>
        </p:nvSpPr>
        <p:spPr>
          <a:xfrm>
            <a:off x="8957325" y="3396474"/>
            <a:ext cx="30537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Brett Wortzman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Natsuhara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2A45A6C-F1AB-4B04-B303-02F7306A4237}"/>
              </a:ext>
            </a:extLst>
          </p:cNvPr>
          <p:cNvGraphicFramePr>
            <a:graphicFrameLocks noGrp="1"/>
          </p:cNvGraphicFramePr>
          <p:nvPr/>
        </p:nvGraphicFramePr>
        <p:xfrm>
          <a:off x="7802228" y="4196510"/>
          <a:ext cx="4332561" cy="1804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6512">
                  <a:extLst>
                    <a:ext uri="{9D8B030D-6E8A-4147-A177-3AD203B41FA5}">
                      <a16:colId xmlns:a16="http://schemas.microsoft.com/office/drawing/2014/main" val="2285619573"/>
                    </a:ext>
                  </a:extLst>
                </a:gridCol>
                <a:gridCol w="866512">
                  <a:extLst>
                    <a:ext uri="{9D8B030D-6E8A-4147-A177-3AD203B41FA5}">
                      <a16:colId xmlns:a16="http://schemas.microsoft.com/office/drawing/2014/main" val="3883267222"/>
                    </a:ext>
                  </a:extLst>
                </a:gridCol>
                <a:gridCol w="866512">
                  <a:extLst>
                    <a:ext uri="{9D8B030D-6E8A-4147-A177-3AD203B41FA5}">
                      <a16:colId xmlns:a16="http://schemas.microsoft.com/office/drawing/2014/main" val="3067426825"/>
                    </a:ext>
                  </a:extLst>
                </a:gridCol>
                <a:gridCol w="929810">
                  <a:extLst>
                    <a:ext uri="{9D8B030D-6E8A-4147-A177-3AD203B41FA5}">
                      <a16:colId xmlns:a16="http://schemas.microsoft.com/office/drawing/2014/main" val="4293795288"/>
                    </a:ext>
                  </a:extLst>
                </a:gridCol>
                <a:gridCol w="803215">
                  <a:extLst>
                    <a:ext uri="{9D8B030D-6E8A-4147-A177-3AD203B41FA5}">
                      <a16:colId xmlns:a16="http://schemas.microsoft.com/office/drawing/2014/main" val="3683209748"/>
                    </a:ext>
                  </a:extLst>
                </a:gridCol>
              </a:tblGrid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Arohan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Neha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Rushil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Johnathan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Nicholas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865140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Hayden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Srihari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Benoit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Isayiah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30221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Audrey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Chris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Andras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Jessica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Kavya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651945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Cynthia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Shreya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Kieran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Rohan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Eeshani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184837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Amy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Packard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Dixon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Nichole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615608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Trien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Lawrence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Liza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Helena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29757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81D969B-5CE5-4597-BB07-45DAF6714086}"/>
              </a:ext>
            </a:extLst>
          </p:cNvPr>
          <p:cNvSpPr txBox="1"/>
          <p:nvPr/>
        </p:nvSpPr>
        <p:spPr>
          <a:xfrm>
            <a:off x="7193694" y="6000908"/>
            <a:ext cx="4941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pitchFamily="2" charset="0"/>
              </a:rPr>
              <a:t>Music: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CSE 123 25wi Lecture Tunes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Montserrat SemiBold" panose="00000700000000000000" pitchFamily="2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4147AA-6F8F-4462-955E-206917291B42}"/>
              </a:ext>
            </a:extLst>
          </p:cNvPr>
          <p:cNvCxnSpPr/>
          <p:nvPr/>
        </p:nvCxnSpPr>
        <p:spPr>
          <a:xfrm>
            <a:off x="7542720" y="328658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96;p1">
            <a:extLst>
              <a:ext uri="{FF2B5EF4-FFF2-40B4-BE49-F238E27FC236}">
                <a16:creationId xmlns:a16="http://schemas.microsoft.com/office/drawing/2014/main" id="{2AFDBF69-DA5B-4C99-B05F-1A942043AEBD}"/>
              </a:ext>
            </a:extLst>
          </p:cNvPr>
          <p:cNvSpPr txBox="1"/>
          <p:nvPr/>
        </p:nvSpPr>
        <p:spPr>
          <a:xfrm>
            <a:off x="7193694" y="4086626"/>
            <a:ext cx="780651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 Trees (BSTs)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835986" cy="470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We’ll say that any Binary Search Tree falls into the following categories:</a:t>
            </a:r>
          </a:p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1392830" y="4642492"/>
            <a:ext cx="4419600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Empty tree</a:t>
            </a:r>
          </a:p>
          <a:p>
            <a:pPr marL="0" indent="0" algn="ctr">
              <a:buNone/>
            </a:pPr>
            <a:r>
              <a:rPr lang="en-US" sz="1800" dirty="0">
                <a:latin typeface="Consolas" panose="020B0609020204030204" pitchFamily="49" charset="0"/>
              </a:rPr>
              <a:t>root == null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CD0B5A-5823-4ECB-BE15-2E9179D8B317}"/>
              </a:ext>
            </a:extLst>
          </p:cNvPr>
          <p:cNvSpPr txBox="1">
            <a:spLocks/>
          </p:cNvSpPr>
          <p:nvPr/>
        </p:nvSpPr>
        <p:spPr>
          <a:xfrm>
            <a:off x="5726646" y="4688872"/>
            <a:ext cx="5811538" cy="2123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Node w/ two subtrees</a:t>
            </a:r>
          </a:p>
          <a:p>
            <a:pPr marL="0" indent="0" algn="ctr">
              <a:buNone/>
            </a:pPr>
            <a:r>
              <a:rPr lang="en-US" sz="1800" dirty="0">
                <a:latin typeface="Consolas" panose="020B0609020204030204" pitchFamily="49" charset="0"/>
              </a:rPr>
              <a:t>root != null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 err="1">
                <a:latin typeface="Consolas" panose="020B0609020204030204" pitchFamily="49" charset="0"/>
              </a:rPr>
              <a:t>root.left</a:t>
            </a:r>
            <a:r>
              <a:rPr lang="en-US" sz="1800" dirty="0">
                <a:latin typeface="Consolas" panose="020B0609020204030204" pitchFamily="49" charset="0"/>
              </a:rPr>
              <a:t> / </a:t>
            </a:r>
            <a:r>
              <a:rPr lang="en-US" sz="1800" dirty="0" err="1">
                <a:latin typeface="Consolas" panose="020B0609020204030204" pitchFamily="49" charset="0"/>
              </a:rPr>
              <a:t>root.right</a:t>
            </a:r>
            <a:r>
              <a:rPr lang="en-US" sz="1800" dirty="0">
                <a:latin typeface="Consolas" panose="020B0609020204030204" pitchFamily="49" charset="0"/>
              </a:rPr>
              <a:t> = Tree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dirty="0">
              <a:latin typeface="Consolas" panose="020B0609020204030204" pitchFamily="49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max(</a:t>
            </a:r>
            <a:r>
              <a:rPr lang="en-US" sz="1800" dirty="0" err="1">
                <a:latin typeface="Consolas" panose="020B0609020204030204" pitchFamily="49" charset="0"/>
              </a:rPr>
              <a:t>root.left</a:t>
            </a:r>
            <a:r>
              <a:rPr lang="en-US" sz="1800" dirty="0">
                <a:latin typeface="Consolas" panose="020B0609020204030204" pitchFamily="49" charset="0"/>
              </a:rPr>
              <a:t>) &lt; x &amp;&amp; min(</a:t>
            </a:r>
            <a:r>
              <a:rPr lang="en-US" sz="1800" dirty="0" err="1">
                <a:latin typeface="Consolas" panose="020B0609020204030204" pitchFamily="49" charset="0"/>
              </a:rPr>
              <a:t>root.right</a:t>
            </a:r>
            <a:r>
              <a:rPr lang="en-US" sz="1800" dirty="0">
                <a:latin typeface="Consolas" panose="020B0609020204030204" pitchFamily="49" charset="0"/>
              </a:rPr>
              <a:t>) &gt; x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Consolas" panose="020B0609020204030204" pitchFamily="49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065518-8477-43D5-A674-8EE49E229525}"/>
              </a:ext>
            </a:extLst>
          </p:cNvPr>
          <p:cNvSpPr txBox="1"/>
          <p:nvPr/>
        </p:nvSpPr>
        <p:spPr>
          <a:xfrm>
            <a:off x="2380521" y="3092586"/>
            <a:ext cx="2441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onsolas" panose="020B0609020204030204" pitchFamily="49" charset="0"/>
              </a:rPr>
              <a:t>null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E29A77-6C0D-40BC-91C9-8627EF7840D3}"/>
              </a:ext>
            </a:extLst>
          </p:cNvPr>
          <p:cNvGrpSpPr/>
          <p:nvPr/>
        </p:nvGrpSpPr>
        <p:grpSpPr>
          <a:xfrm>
            <a:off x="8185934" y="2500221"/>
            <a:ext cx="890943" cy="916573"/>
            <a:chOff x="8286993" y="1491448"/>
            <a:chExt cx="1294557" cy="134928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8B4760A-15A1-4D2B-8F8C-B128481C9112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84ACA1-95F5-4319-8988-FEC50AFABBE6}"/>
                </a:ext>
              </a:extLst>
            </p:cNvPr>
            <p:cNvSpPr txBox="1"/>
            <p:nvPr/>
          </p:nvSpPr>
          <p:spPr>
            <a:xfrm>
              <a:off x="8667825" y="1491448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x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2AC075F-7FC4-4A97-8902-F03B0FA5D551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3E6262-9519-456C-9771-932D3AC70260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36CFC4D-235E-418F-AD17-81A118BBBAD9}"/>
              </a:ext>
            </a:extLst>
          </p:cNvPr>
          <p:cNvSpPr/>
          <p:nvPr/>
        </p:nvSpPr>
        <p:spPr>
          <a:xfrm>
            <a:off x="1696614" y="1839338"/>
            <a:ext cx="3809769" cy="2824832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7ABFBCD5-A093-4F22-9B5A-6B8B117EA69C}"/>
              </a:ext>
            </a:extLst>
          </p:cNvPr>
          <p:cNvSpPr/>
          <p:nvPr/>
        </p:nvSpPr>
        <p:spPr>
          <a:xfrm>
            <a:off x="6726522" y="1823097"/>
            <a:ext cx="3809769" cy="2824832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851BFBB4-8E1E-42D7-BF3A-DF1CEEDD2679}"/>
              </a:ext>
            </a:extLst>
          </p:cNvPr>
          <p:cNvSpPr/>
          <p:nvPr/>
        </p:nvSpPr>
        <p:spPr>
          <a:xfrm>
            <a:off x="8708100" y="3441207"/>
            <a:ext cx="1515400" cy="1041635"/>
          </a:xfrm>
          <a:prstGeom prst="triangle">
            <a:avLst>
              <a:gd name="adj" fmla="val 1412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FA0F9653-A2E8-4D26-8E0D-3AA83E90737F}"/>
              </a:ext>
            </a:extLst>
          </p:cNvPr>
          <p:cNvSpPr/>
          <p:nvPr/>
        </p:nvSpPr>
        <p:spPr>
          <a:xfrm flipH="1">
            <a:off x="7051377" y="3441207"/>
            <a:ext cx="1515400" cy="1041635"/>
          </a:xfrm>
          <a:prstGeom prst="triangle">
            <a:avLst>
              <a:gd name="adj" fmla="val 1412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3C337B-6F3D-41E5-847A-94543503499E}"/>
              </a:ext>
            </a:extLst>
          </p:cNvPr>
          <p:cNvSpPr txBox="1"/>
          <p:nvPr/>
        </p:nvSpPr>
        <p:spPr>
          <a:xfrm>
            <a:off x="6939699" y="3996424"/>
            <a:ext cx="206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Tree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73CA7EA-66D0-4E1A-B74C-BF64422397A3}"/>
              </a:ext>
            </a:extLst>
          </p:cNvPr>
          <p:cNvSpPr txBox="1"/>
          <p:nvPr/>
        </p:nvSpPr>
        <p:spPr>
          <a:xfrm>
            <a:off x="8209790" y="4021177"/>
            <a:ext cx="206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Tree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80F766-F47A-4615-A1E4-7C5A87AF69CB}"/>
              </a:ext>
            </a:extLst>
          </p:cNvPr>
          <p:cNvSpPr txBox="1"/>
          <p:nvPr/>
        </p:nvSpPr>
        <p:spPr>
          <a:xfrm>
            <a:off x="7100758" y="3724849"/>
            <a:ext cx="2067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Consolas" panose="020B0609020204030204" pitchFamily="49" charset="0"/>
              </a:rPr>
              <a:t>&lt; 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664579-FBA2-47F3-9D62-8A17F81B6CE6}"/>
              </a:ext>
            </a:extLst>
          </p:cNvPr>
          <p:cNvSpPr txBox="1"/>
          <p:nvPr/>
        </p:nvSpPr>
        <p:spPr>
          <a:xfrm>
            <a:off x="8098112" y="3718093"/>
            <a:ext cx="2067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Consolas" panose="020B0609020204030204" pitchFamily="49" charset="0"/>
              </a:rPr>
              <a:t>&gt; x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215470D2-1183-4EEA-B570-51FA687CA52B}"/>
              </a:ext>
            </a:extLst>
          </p:cNvPr>
          <p:cNvSpPr txBox="1">
            <a:spLocks/>
          </p:cNvSpPr>
          <p:nvPr/>
        </p:nvSpPr>
        <p:spPr>
          <a:xfrm>
            <a:off x="678007" y="6229474"/>
            <a:ext cx="10835986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/>
              <a:t>Note that not all Binary Trees are Binary Search Trees</a:t>
            </a:r>
            <a:endParaRPr lang="en-US" sz="1800" i="1" dirty="0">
              <a:latin typeface="Consolas" panose="020B0609020204030204" pitchFamily="49" charset="0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6F3134DA-4747-40B2-B836-09BCEFB14DF0}"/>
              </a:ext>
            </a:extLst>
          </p:cNvPr>
          <p:cNvSpPr/>
          <p:nvPr/>
        </p:nvSpPr>
        <p:spPr>
          <a:xfrm>
            <a:off x="9762726" y="1943784"/>
            <a:ext cx="1894858" cy="1440814"/>
          </a:xfrm>
          <a:prstGeom prst="wedgeRoundRectCallout">
            <a:avLst>
              <a:gd name="adj1" fmla="val -37304"/>
              <a:gd name="adj2" fmla="val 6668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For BSTs in this class, we'll make the simplifying assumption of </a:t>
            </a:r>
            <a:r>
              <a:rPr lang="en-US" b="1" i="1" dirty="0"/>
              <a:t>no duplicates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81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BSTs?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Our </a:t>
            </a:r>
            <a:r>
              <a:rPr lang="en-US" dirty="0" err="1">
                <a:latin typeface="Consolas" panose="020B0609020204030204" pitchFamily="49" charset="0"/>
              </a:rPr>
              <a:t>IntTree</a:t>
            </a:r>
            <a:r>
              <a:rPr lang="en-US" dirty="0"/>
              <a:t> implementation to </a:t>
            </a:r>
            <a:r>
              <a:rPr lang="en-US" dirty="0">
                <a:latin typeface="Consolas" panose="020B0609020204030204" pitchFamily="49" charset="0"/>
              </a:rPr>
              <a:t>contains(int value)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Which direction(s) do we travel if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root.data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!= value</a:t>
            </a:r>
            <a:r>
              <a:rPr lang="en-US" dirty="0">
                <a:cs typeface="Arial" panose="020B0604020202020204" pitchFamily="34" charset="0"/>
              </a:rPr>
              <a:t>?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Both left and right</a:t>
            </a:r>
          </a:p>
          <a:p>
            <a:r>
              <a:rPr lang="en-US" dirty="0">
                <a:cs typeface="Arial" panose="020B0604020202020204" pitchFamily="34" charset="0"/>
              </a:rPr>
              <a:t>In a Binary Search Tree, should we check both sides?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Remember, additional constraint: 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max(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root.left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) &lt;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root.data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&amp;&amp; 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					 </a:t>
            </a:r>
            <a:r>
              <a:rPr lang="en-US" sz="1800" dirty="0">
                <a:latin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min(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root.right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) &gt;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root.data</a:t>
            </a:r>
            <a:endParaRPr lang="en-US" dirty="0"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1C618B-CCA3-4F5D-AE00-9D8AC117306A}"/>
              </a:ext>
            </a:extLst>
          </p:cNvPr>
          <p:cNvSpPr txBox="1"/>
          <p:nvPr/>
        </p:nvSpPr>
        <p:spPr>
          <a:xfrm>
            <a:off x="2833736" y="1835240"/>
            <a:ext cx="714971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private </a:t>
            </a:r>
            <a:r>
              <a:rPr lang="en-US" dirty="0" err="1">
                <a:latin typeface="Consolas" panose="020B0609020204030204" pitchFamily="49" charset="0"/>
              </a:rPr>
              <a:t>boolean</a:t>
            </a:r>
            <a:r>
              <a:rPr lang="en-US" dirty="0">
                <a:latin typeface="Consolas" panose="020B0609020204030204" pitchFamily="49" charset="0"/>
              </a:rPr>
              <a:t> contains(int value, </a:t>
            </a:r>
            <a:r>
              <a:rPr lang="en-US" dirty="0" err="1">
                <a:latin typeface="Consolas" panose="020B0609020204030204" pitchFamily="49" charset="0"/>
              </a:rPr>
              <a:t>IntTreeNode</a:t>
            </a:r>
            <a:r>
              <a:rPr lang="en-US" dirty="0">
                <a:latin typeface="Consolas" panose="020B0609020204030204" pitchFamily="49" charset="0"/>
              </a:rPr>
              <a:t> root) {</a:t>
            </a:r>
          </a:p>
          <a:p>
            <a:r>
              <a:rPr lang="en-US" dirty="0">
                <a:latin typeface="Consolas" panose="020B0609020204030204" pitchFamily="49" charset="0"/>
              </a:rPr>
              <a:t>    if (root == null) {</a:t>
            </a:r>
          </a:p>
          <a:p>
            <a:r>
              <a:rPr lang="en-US" dirty="0">
                <a:latin typeface="Consolas" panose="020B0609020204030204" pitchFamily="49" charset="0"/>
              </a:rPr>
              <a:t>        return false;</a:t>
            </a:r>
          </a:p>
          <a:p>
            <a:r>
              <a:rPr lang="en-US" dirty="0">
                <a:latin typeface="Consolas" panose="020B0609020204030204" pitchFamily="49" charset="0"/>
              </a:rPr>
              <a:t>    } else {</a:t>
            </a:r>
          </a:p>
          <a:p>
            <a:r>
              <a:rPr lang="en-US" dirty="0">
                <a:latin typeface="Consolas" panose="020B0609020204030204" pitchFamily="49" charset="0"/>
              </a:rPr>
              <a:t>        return </a:t>
            </a:r>
            <a:r>
              <a:rPr lang="en-US" dirty="0" err="1">
                <a:latin typeface="Consolas" panose="020B0609020204030204" pitchFamily="49" charset="0"/>
              </a:rPr>
              <a:t>root.data</a:t>
            </a:r>
            <a:r>
              <a:rPr lang="en-US" dirty="0">
                <a:latin typeface="Consolas" panose="020B0609020204030204" pitchFamily="49" charset="0"/>
              </a:rPr>
              <a:t> == value ||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   contains(value, </a:t>
            </a:r>
            <a:r>
              <a:rPr lang="en-US" dirty="0" err="1">
                <a:latin typeface="Consolas" panose="020B0609020204030204" pitchFamily="49" charset="0"/>
              </a:rPr>
              <a:t>root.left</a:t>
            </a:r>
            <a:r>
              <a:rPr lang="en-US" dirty="0">
                <a:latin typeface="Consolas" panose="020B0609020204030204" pitchFamily="49" charset="0"/>
              </a:rPr>
              <a:t>) ||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   contains(value, </a:t>
            </a:r>
            <a:r>
              <a:rPr lang="en-US" dirty="0" err="1">
                <a:latin typeface="Consolas" panose="020B0609020204030204" pitchFamily="49" charset="0"/>
              </a:rPr>
              <a:t>root.right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latin typeface="Consolas" panose="020B0609020204030204" pitchFamily="49" charset="0"/>
              </a:rPr>
              <a:t>    }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7709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Binary Search Review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Binary (Search) Trees Review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More runtime! 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510486" y="342900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66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BSTs &amp; Runtime (1)</a:t>
            </a:r>
          </a:p>
        </p:txBody>
      </p:sp>
      <p:pic>
        <p:nvPicPr>
          <p:cNvPr id="1026" name="Picture 2" descr="Big O Cheat Sheet – Time Complexity Chart">
            <a:extLst>
              <a:ext uri="{FF2B5EF4-FFF2-40B4-BE49-F238E27FC236}">
                <a16:creationId xmlns:a16="http://schemas.microsoft.com/office/drawing/2014/main" id="{A252D890-3AD1-46BD-8C91-9F2E68C88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27" y="2757360"/>
            <a:ext cx="6285946" cy="384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Contains operation on a </a:t>
            </a:r>
            <a:r>
              <a:rPr lang="en-US" u="sng" dirty="0"/>
              <a:t>balanced</a:t>
            </a:r>
            <a:r>
              <a:rPr lang="en-US" dirty="0"/>
              <a:t> BST runs in </a:t>
            </a:r>
            <a:r>
              <a:rPr lang="en-US" dirty="0">
                <a:latin typeface="Consolas" panose="020B0609020204030204" pitchFamily="49" charset="0"/>
              </a:rPr>
              <a:t>O(log(n))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Leverages removing half of the values at each step</a:t>
            </a:r>
          </a:p>
          <a:p>
            <a:pPr lvl="1"/>
            <a:r>
              <a:rPr lang="en-US" i="1" dirty="0">
                <a:cs typeface="Arial" panose="020B0604020202020204" pitchFamily="34" charset="0"/>
              </a:rPr>
              <a:t>New runtime class unlocked!</a:t>
            </a: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562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DB8B1-F70E-43EC-829B-237743CFA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Tree: contains for balanced BST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8460425-81B7-4C8E-9063-274DC4B8E76D}"/>
              </a:ext>
            </a:extLst>
          </p:cNvPr>
          <p:cNvSpPr/>
          <p:nvPr/>
        </p:nvSpPr>
        <p:spPr>
          <a:xfrm>
            <a:off x="2391859" y="255219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0ECA658-48D3-4FDF-96D8-347031F7ECA5}"/>
              </a:ext>
            </a:extLst>
          </p:cNvPr>
          <p:cNvSpPr/>
          <p:nvPr/>
        </p:nvSpPr>
        <p:spPr>
          <a:xfrm>
            <a:off x="1049462" y="385443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7C4A242-FF2B-489A-B1BB-5230D897941A}"/>
              </a:ext>
            </a:extLst>
          </p:cNvPr>
          <p:cNvSpPr/>
          <p:nvPr/>
        </p:nvSpPr>
        <p:spPr>
          <a:xfrm>
            <a:off x="3763459" y="385443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6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23DA180-9F41-406B-B71E-0898440A8CDA}"/>
              </a:ext>
            </a:extLst>
          </p:cNvPr>
          <p:cNvSpPr/>
          <p:nvPr/>
        </p:nvSpPr>
        <p:spPr>
          <a:xfrm>
            <a:off x="217193" y="547608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675D25D-4FFA-4196-95B0-627031AF392C}"/>
              </a:ext>
            </a:extLst>
          </p:cNvPr>
          <p:cNvSpPr/>
          <p:nvPr/>
        </p:nvSpPr>
        <p:spPr>
          <a:xfrm>
            <a:off x="1893593" y="547608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1C9E505-5739-4FE9-8E76-E9A361A1868E}"/>
              </a:ext>
            </a:extLst>
          </p:cNvPr>
          <p:cNvCxnSpPr>
            <a:stCxn id="4" idx="3"/>
            <a:endCxn id="5" idx="0"/>
          </p:cNvCxnSpPr>
          <p:nvPr/>
        </p:nvCxnSpPr>
        <p:spPr>
          <a:xfrm flipH="1">
            <a:off x="1506662" y="3332684"/>
            <a:ext cx="1019108" cy="5217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DEEFC24-4BDF-489E-9073-26270EEE4DB3}"/>
              </a:ext>
            </a:extLst>
          </p:cNvPr>
          <p:cNvCxnSpPr>
            <a:cxnSpLocks/>
            <a:stCxn id="4" idx="5"/>
            <a:endCxn id="6" idx="0"/>
          </p:cNvCxnSpPr>
          <p:nvPr/>
        </p:nvCxnSpPr>
        <p:spPr>
          <a:xfrm>
            <a:off x="3172348" y="3332684"/>
            <a:ext cx="1048311" cy="5217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0C5769D-5588-46D8-80EA-14C11A908583}"/>
              </a:ext>
            </a:extLst>
          </p:cNvPr>
          <p:cNvCxnSpPr>
            <a:cxnSpLocks/>
            <a:stCxn id="5" idx="3"/>
            <a:endCxn id="8" idx="0"/>
          </p:cNvCxnSpPr>
          <p:nvPr/>
        </p:nvCxnSpPr>
        <p:spPr>
          <a:xfrm flipH="1">
            <a:off x="674393" y="4634928"/>
            <a:ext cx="508980" cy="8411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10D29F0-361B-4271-85BD-60B285EDCE02}"/>
              </a:ext>
            </a:extLst>
          </p:cNvPr>
          <p:cNvCxnSpPr>
            <a:cxnSpLocks/>
            <a:stCxn id="5" idx="5"/>
            <a:endCxn id="9" idx="0"/>
          </p:cNvCxnSpPr>
          <p:nvPr/>
        </p:nvCxnSpPr>
        <p:spPr>
          <a:xfrm>
            <a:off x="1829951" y="4634928"/>
            <a:ext cx="520842" cy="8411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2238CFDE-4AC5-446E-90F4-35EDCA282300}"/>
              </a:ext>
            </a:extLst>
          </p:cNvPr>
          <p:cNvSpPr/>
          <p:nvPr/>
        </p:nvSpPr>
        <p:spPr>
          <a:xfrm>
            <a:off x="2931864" y="548703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5</a:t>
            </a:r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EFEC839-6011-4AF8-98D2-E0D5436212A4}"/>
              </a:ext>
            </a:extLst>
          </p:cNvPr>
          <p:cNvSpPr/>
          <p:nvPr/>
        </p:nvSpPr>
        <p:spPr>
          <a:xfrm>
            <a:off x="4608264" y="548703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7</a:t>
            </a:r>
            <a:endParaRPr lang="en-US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C514910-521E-483E-8568-6575AD5F750B}"/>
              </a:ext>
            </a:extLst>
          </p:cNvPr>
          <p:cNvCxnSpPr>
            <a:cxnSpLocks/>
            <a:endCxn id="26" idx="0"/>
          </p:cNvCxnSpPr>
          <p:nvPr/>
        </p:nvCxnSpPr>
        <p:spPr>
          <a:xfrm flipH="1">
            <a:off x="3389064" y="4645880"/>
            <a:ext cx="508980" cy="8411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C3C034B-0D83-4FCB-846C-BFC1CD659AF6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4544622" y="4645880"/>
            <a:ext cx="520842" cy="8411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887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BSTs &amp; Runtime (2)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Contains operation on a </a:t>
            </a:r>
            <a:r>
              <a:rPr lang="en-US" u="sng" dirty="0"/>
              <a:t>balanced</a:t>
            </a:r>
            <a:r>
              <a:rPr lang="en-US" dirty="0"/>
              <a:t> BST runs in </a:t>
            </a:r>
            <a:r>
              <a:rPr lang="en-US" dirty="0">
                <a:latin typeface="Consolas" panose="020B0609020204030204" pitchFamily="49" charset="0"/>
              </a:rPr>
              <a:t>O(log(N))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Leverages removing half of the values at each step</a:t>
            </a:r>
          </a:p>
          <a:p>
            <a:pPr lvl="1"/>
            <a:r>
              <a:rPr lang="en-US" i="1" dirty="0">
                <a:cs typeface="Arial" panose="020B0604020202020204" pitchFamily="34" charset="0"/>
              </a:rPr>
              <a:t>New runtime class unlocked!</a:t>
            </a:r>
          </a:p>
          <a:p>
            <a:endParaRPr lang="en-US" i="1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Comparison between data structures: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2B08CFE-0EAE-450C-A46A-74EFBD91B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127970"/>
              </p:ext>
            </p:extLst>
          </p:nvPr>
        </p:nvGraphicFramePr>
        <p:xfrm>
          <a:off x="2032000" y="3715289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2314202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8880368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7343711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23352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ArrayIntList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LinkedIntList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IntSearchTree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182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contains(x)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O(log(N))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905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255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BSTs &amp; Runtime (3)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Contains operation on a balanced BST runs in </a:t>
            </a:r>
            <a:r>
              <a:rPr lang="en-US" dirty="0">
                <a:latin typeface="Consolas" panose="020B0609020204030204" pitchFamily="49" charset="0"/>
              </a:rPr>
              <a:t>O(log(N))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Leverages removing half of the values at each step</a:t>
            </a:r>
          </a:p>
          <a:p>
            <a:pPr lvl="1"/>
            <a:r>
              <a:rPr lang="en-US" i="1" dirty="0">
                <a:cs typeface="Arial" panose="020B0604020202020204" pitchFamily="34" charset="0"/>
              </a:rPr>
              <a:t>New runtime class unlocked!</a:t>
            </a:r>
          </a:p>
          <a:p>
            <a:endParaRPr lang="en-US" i="1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Comparison between data structures: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2B08CFE-0EAE-450C-A46A-74EFBD91B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699455"/>
              </p:ext>
            </p:extLst>
          </p:nvPr>
        </p:nvGraphicFramePr>
        <p:xfrm>
          <a:off x="2032000" y="3715289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2314202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8880368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7343711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23352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ArrayIntList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LinkedIntList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IntSearchTree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182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contains(x)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</a:rPr>
                        <a:t>O(N)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905898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356C5D-14DA-41FE-9242-8DCC03FC708E}"/>
              </a:ext>
            </a:extLst>
          </p:cNvPr>
          <p:cNvSpPr txBox="1">
            <a:spLocks/>
          </p:cNvSpPr>
          <p:nvPr/>
        </p:nvSpPr>
        <p:spPr>
          <a:xfrm>
            <a:off x="678007" y="5147086"/>
            <a:ext cx="10835986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>
                <a:latin typeface="Consolas" panose="020B0609020204030204" pitchFamily="49" charset="0"/>
              </a:rPr>
              <a:t>O(log(N))</a:t>
            </a:r>
            <a:r>
              <a:rPr lang="en-US" i="1" dirty="0"/>
              <a:t> runtime is only guaranteed for </a:t>
            </a:r>
            <a:r>
              <a:rPr lang="en-US" b="1" dirty="0"/>
              <a:t>BALANCED </a:t>
            </a:r>
            <a:r>
              <a:rPr lang="en-US" i="1" dirty="0"/>
              <a:t>BSTs. If your tree isn’t balanced, we see </a:t>
            </a:r>
            <a:r>
              <a:rPr lang="en-US" i="1" dirty="0">
                <a:latin typeface="Consolas" panose="020B0609020204030204" pitchFamily="49" charset="0"/>
              </a:rPr>
              <a:t>O(N)</a:t>
            </a:r>
            <a:r>
              <a:rPr lang="en-US" i="1" dirty="0"/>
              <a:t> runtime!</a:t>
            </a:r>
          </a:p>
        </p:txBody>
      </p:sp>
    </p:spTree>
    <p:extLst>
      <p:ext uri="{BB962C8B-B14F-4D97-AF65-F5344CB8AC3E}">
        <p14:creationId xmlns:p14="http://schemas.microsoft.com/office/powerpoint/2010/main" val="2912192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BSTs In Java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Self-balancing BST implementations (AVL / Red-black) exist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AVL better at contains, Red-black better at adding / removing</a:t>
            </a:r>
          </a:p>
          <a:p>
            <a:r>
              <a:rPr lang="en-US" dirty="0">
                <a:cs typeface="Arial" panose="020B0604020202020204" pitchFamily="34" charset="0"/>
              </a:rPr>
              <a:t>Both the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TreeMap</a:t>
            </a:r>
            <a:r>
              <a:rPr lang="en-US" dirty="0">
                <a:cs typeface="Arial" panose="020B0604020202020204" pitchFamily="34" charset="0"/>
              </a:rPr>
              <a:t> /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TreeSet</a:t>
            </a:r>
            <a:r>
              <a:rPr lang="en-US" dirty="0">
                <a:cs typeface="Arial" panose="020B0604020202020204" pitchFamily="34" charset="0"/>
              </a:rPr>
              <a:t> implementations use self-balancing BSTs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Determines said ordering via the 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Comparable</a:t>
            </a:r>
            <a:r>
              <a:rPr lang="en-US" dirty="0">
                <a:cs typeface="Arial" panose="020B0604020202020204" pitchFamily="34" charset="0"/>
              </a:rPr>
              <a:t> interface /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compareTo</a:t>
            </a:r>
            <a:r>
              <a:rPr lang="en-US" dirty="0">
                <a:cs typeface="Arial" panose="020B0604020202020204" pitchFamily="34" charset="0"/>
              </a:rPr>
              <a:t> method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Printing out shows natural ordering – preorder traversal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Complete table comparing data structures: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dirty="0">
                <a:cs typeface="Arial" panose="020B0604020202020204" pitchFamily="34" charset="0"/>
              </a:rPr>
              <a:t>		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7E0414C-94CB-4F24-8292-547183E788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555864"/>
              </p:ext>
            </p:extLst>
          </p:nvPr>
        </p:nvGraphicFramePr>
        <p:xfrm>
          <a:off x="2032000" y="4556537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2314202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8880368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7343711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23352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LinkedList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TreeSet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182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contains(x)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nsolas" panose="020B0609020204030204" pitchFamily="49" charset="0"/>
                        </a:rPr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nsolas" panose="020B0609020204030204" pitchFamily="49" charset="0"/>
                        </a:rPr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nsolas" panose="020B0609020204030204" pitchFamily="49" charset="0"/>
                        </a:rPr>
                        <a:t>O(log(N))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905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add(x)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nsolas" panose="020B0609020204030204" pitchFamily="49" charset="0"/>
                        </a:rPr>
                        <a:t>O(1*)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nsolas" panose="020B0609020204030204" pitchFamily="49" charset="0"/>
                        </a:rPr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nsolas" panose="020B0609020204030204" pitchFamily="49" charset="0"/>
                        </a:rPr>
                        <a:t>O(log(N)*)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899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remove(x)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nsolas" panose="020B0609020204030204" pitchFamily="49" charset="0"/>
                        </a:rPr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nsolas" panose="020B0609020204030204" pitchFamily="49" charset="0"/>
                        </a:rPr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nsolas" panose="020B0609020204030204" pitchFamily="49" charset="0"/>
                        </a:rPr>
                        <a:t>O(log(N)*)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126810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3B6A32-961F-4390-9AA8-4ADBCC361E95}"/>
              </a:ext>
            </a:extLst>
          </p:cNvPr>
          <p:cNvSpPr txBox="1">
            <a:spLocks/>
          </p:cNvSpPr>
          <p:nvPr/>
        </p:nvSpPr>
        <p:spPr>
          <a:xfrm>
            <a:off x="2027947" y="6078641"/>
            <a:ext cx="8258394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i="1" dirty="0"/>
              <a:t>*It’s slightly more complicated but we’ll leave that for a higher level course</a:t>
            </a:r>
          </a:p>
        </p:txBody>
      </p:sp>
    </p:spTree>
    <p:extLst>
      <p:ext uri="{BB962C8B-B14F-4D97-AF65-F5344CB8AC3E}">
        <p14:creationId xmlns:p14="http://schemas.microsoft.com/office/powerpoint/2010/main" val="1920759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Binary Search Review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Binary (Search) Trees Review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More runtime! 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669274" y="144148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54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07172"/>
          </a:xfrm>
        </p:spPr>
        <p:txBody>
          <a:bodyPr>
            <a:normAutofit/>
          </a:bodyPr>
          <a:lstStyle/>
          <a:p>
            <a:r>
              <a:rPr lang="en-US" dirty="0"/>
              <a:t>Quiz 2 Completed! 😮‍💨</a:t>
            </a:r>
          </a:p>
          <a:p>
            <a:r>
              <a:rPr lang="en-US" dirty="0"/>
              <a:t>Programming Assignment 3 due tonight at 11:59pm </a:t>
            </a:r>
          </a:p>
          <a:p>
            <a:r>
              <a:rPr lang="en-US" dirty="0"/>
              <a:t>Creative Project 3 out tomorrow, due Wednesday, March 12 at 11:59pm</a:t>
            </a:r>
          </a:p>
          <a:p>
            <a:pPr lvl="1"/>
            <a:r>
              <a:rPr lang="en-US" dirty="0"/>
              <a:t>Last assignment! </a:t>
            </a:r>
          </a:p>
          <a:p>
            <a:r>
              <a:rPr lang="en-US" dirty="0"/>
              <a:t>Resubmission Cycle 6 is open, due on Friday, March 7 at 11:59pm</a:t>
            </a:r>
          </a:p>
          <a:p>
            <a:pPr lvl="1"/>
            <a:r>
              <a:rPr lang="en-US" b="1" i="1" u="sng" dirty="0">
                <a:solidFill>
                  <a:schemeClr val="accent2"/>
                </a:solidFill>
              </a:rPr>
              <a:t>P1</a:t>
            </a:r>
            <a:r>
              <a:rPr lang="en-US" dirty="0"/>
              <a:t>, C2, P2 eligible </a:t>
            </a:r>
          </a:p>
          <a:p>
            <a:pPr lvl="1"/>
            <a:r>
              <a:rPr lang="en-US" dirty="0"/>
              <a:t>Reminder: In R8 / R-Gumball, all assignments will be eligible! </a:t>
            </a:r>
          </a:p>
          <a:p>
            <a:r>
              <a:rPr lang="en-US" dirty="0"/>
              <a:t>Final Exam: Tuesday, March 18 at 12:30pm – 2:20pm </a:t>
            </a:r>
          </a:p>
          <a:p>
            <a:pPr lvl="1"/>
            <a:r>
              <a:rPr lang="en-US" dirty="0">
                <a:hlinkClick r:id="rId2"/>
              </a:rPr>
              <a:t>Left-handed desk request form</a:t>
            </a:r>
            <a:r>
              <a:rPr lang="en-US" dirty="0"/>
              <a:t>, closes Tuesday, March 11</a:t>
            </a:r>
          </a:p>
          <a:p>
            <a:r>
              <a:rPr lang="en-US" dirty="0"/>
              <a:t>Gumball &amp; </a:t>
            </a:r>
            <a:r>
              <a:rPr lang="en-US"/>
              <a:t>Gigi campus visit </a:t>
            </a:r>
            <a:r>
              <a:rPr lang="en-US" dirty="0"/>
              <a:t>on Monday</a:t>
            </a:r>
            <a:r>
              <a:rPr lang="en-US"/>
              <a:t>, March 17 12:00pm – 2:00pm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Binary Search Review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Binary (Search) Trees Review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More runtime! 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496066" y="211496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75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1EF97-A055-4DF7-972B-FE527145F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through a dictionary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B975A-86B9-487B-9847-66B28746C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3268387" cy="3815190"/>
          </a:xfrm>
        </p:spPr>
        <p:txBody>
          <a:bodyPr anchor="ctr">
            <a:normAutofit/>
          </a:bodyPr>
          <a:lstStyle/>
          <a:p>
            <a:r>
              <a:rPr lang="en-US" sz="2000" dirty="0"/>
              <a:t>Assuming a </a:t>
            </a:r>
            <a:r>
              <a:rPr lang="en-US" sz="2000" i="1" dirty="0"/>
              <a:t>sorted order</a:t>
            </a:r>
            <a:r>
              <a:rPr lang="en-US" sz="2000" dirty="0"/>
              <a:t> of elements to search through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list</a:t>
            </a:r>
          </a:p>
          <a:p>
            <a:r>
              <a:rPr lang="en-US" sz="2000" dirty="0"/>
              <a:t>Suppose you're looking for a specific element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target</a:t>
            </a:r>
          </a:p>
          <a:p>
            <a:r>
              <a:rPr lang="en-US" sz="2000" dirty="0">
                <a:cs typeface="Arial" panose="020B0604020202020204" pitchFamily="34" charset="0"/>
              </a:rPr>
              <a:t>Return the index of the given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target</a:t>
            </a:r>
            <a:r>
              <a:rPr lang="en-US" sz="2000" dirty="0">
                <a:cs typeface="Arial" panose="020B0604020202020204" pitchFamily="34" charset="0"/>
              </a:rPr>
              <a:t>, or -1 if it's not in the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list</a:t>
            </a:r>
            <a:r>
              <a:rPr lang="en-US" sz="20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879B88-303B-410B-A7DE-CE48EE961C19}"/>
              </a:ext>
            </a:extLst>
          </p:cNvPr>
          <p:cNvSpPr txBox="1"/>
          <p:nvPr/>
        </p:nvSpPr>
        <p:spPr>
          <a:xfrm>
            <a:off x="4119365" y="1371600"/>
            <a:ext cx="7932100" cy="4699159"/>
          </a:xfrm>
          <a:prstGeom prst="roundRect">
            <a:avLst/>
          </a:prstGeom>
          <a:ln w="28575"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begin with the dictionary, from the first to last word, </a:t>
            </a:r>
          </a:p>
          <a:p>
            <a:r>
              <a:rPr lang="en-US" dirty="0">
                <a:latin typeface="Consolas" panose="020B0609020204030204" pitchFamily="49" charset="0"/>
              </a:rPr>
              <a:t>        looking for target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search(dictionary, left, right, target):</a:t>
            </a:r>
          </a:p>
          <a:p>
            <a:r>
              <a:rPr lang="en-US" dirty="0">
                <a:latin typeface="Consolas" panose="020B0609020204030204" pitchFamily="49" charset="0"/>
              </a:rPr>
              <a:t>    if there are no more words to look through</a:t>
            </a:r>
          </a:p>
          <a:p>
            <a:r>
              <a:rPr lang="en-US" dirty="0">
                <a:latin typeface="Consolas" panose="020B0609020204030204" pitchFamily="49" charset="0"/>
              </a:rPr>
              <a:t>        give up</a:t>
            </a:r>
          </a:p>
          <a:p>
            <a:r>
              <a:rPr lang="en-US" dirty="0">
                <a:latin typeface="Consolas" panose="020B0609020204030204" pitchFamily="49" charset="0"/>
              </a:rPr>
              <a:t>    else </a:t>
            </a:r>
          </a:p>
          <a:p>
            <a:r>
              <a:rPr lang="en-US" dirty="0">
                <a:latin typeface="Consolas" panose="020B0609020204030204" pitchFamily="49" charset="0"/>
              </a:rPr>
              <a:t>        pick a midpoint between left and right</a:t>
            </a:r>
          </a:p>
          <a:p>
            <a:r>
              <a:rPr lang="en-US" dirty="0">
                <a:latin typeface="Consolas" panose="020B0609020204030204" pitchFamily="49" charset="0"/>
              </a:rPr>
              <a:t>        pick the word at that midpoint</a:t>
            </a:r>
          </a:p>
          <a:p>
            <a:r>
              <a:rPr lang="en-US" dirty="0">
                <a:latin typeface="Consolas" panose="020B0609020204030204" pitchFamily="49" charset="0"/>
              </a:rPr>
              <a:t>        if target is that word 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found it! </a:t>
            </a:r>
          </a:p>
          <a:p>
            <a:r>
              <a:rPr lang="en-US" dirty="0">
                <a:latin typeface="Consolas" panose="020B0609020204030204" pitchFamily="49" charset="0"/>
              </a:rPr>
              <a:t>        else if target comes before that word 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search(dictionary, left, midpoint-1, target)</a:t>
            </a:r>
          </a:p>
          <a:p>
            <a:r>
              <a:rPr lang="en-US" dirty="0">
                <a:latin typeface="Consolas" panose="020B0609020204030204" pitchFamily="49" charset="0"/>
              </a:rPr>
              <a:t>        else (target comes after that word)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search(dictionary, midpoint 1, right, target)</a:t>
            </a:r>
          </a:p>
        </p:txBody>
      </p:sp>
    </p:spTree>
    <p:extLst>
      <p:ext uri="{BB962C8B-B14F-4D97-AF65-F5344CB8AC3E}">
        <p14:creationId xmlns:p14="http://schemas.microsoft.com/office/powerpoint/2010/main" val="1847521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1EF97-A055-4DF7-972B-FE527145F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B975A-86B9-487B-9847-66B28746C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3268387" cy="3815190"/>
          </a:xfrm>
        </p:spPr>
        <p:txBody>
          <a:bodyPr anchor="ctr">
            <a:normAutofit/>
          </a:bodyPr>
          <a:lstStyle/>
          <a:p>
            <a:r>
              <a:rPr lang="en-US" sz="2000" dirty="0"/>
              <a:t>Assuming a </a:t>
            </a:r>
            <a:r>
              <a:rPr lang="en-US" sz="2000" i="1" dirty="0"/>
              <a:t>sorted order</a:t>
            </a:r>
            <a:r>
              <a:rPr lang="en-US" sz="2000" dirty="0"/>
              <a:t> of elements to search through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list</a:t>
            </a:r>
          </a:p>
          <a:p>
            <a:r>
              <a:rPr lang="en-US" sz="2000" dirty="0"/>
              <a:t>Suppose you're looking for a specific element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target</a:t>
            </a:r>
          </a:p>
          <a:p>
            <a:r>
              <a:rPr lang="en-US" sz="2000" dirty="0">
                <a:cs typeface="Arial" panose="020B0604020202020204" pitchFamily="34" charset="0"/>
              </a:rPr>
              <a:t>Return the index of the given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target</a:t>
            </a:r>
            <a:r>
              <a:rPr lang="en-US" sz="2000" dirty="0">
                <a:cs typeface="Arial" panose="020B0604020202020204" pitchFamily="34" charset="0"/>
              </a:rPr>
              <a:t>, or -1 if it's not in the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list</a:t>
            </a:r>
            <a:r>
              <a:rPr lang="en-US" sz="20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879B88-303B-410B-A7DE-CE48EE961C19}"/>
              </a:ext>
            </a:extLst>
          </p:cNvPr>
          <p:cNvSpPr txBox="1"/>
          <p:nvPr/>
        </p:nvSpPr>
        <p:spPr>
          <a:xfrm>
            <a:off x="4391311" y="1007485"/>
            <a:ext cx="7647376" cy="4086225"/>
          </a:xfrm>
          <a:prstGeom prst="roundRect">
            <a:avLst/>
          </a:prstGeom>
          <a:ln w="28575"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begin with search(list, 0, </a:t>
            </a:r>
            <a:r>
              <a:rPr lang="en-US" dirty="0" err="1">
                <a:latin typeface="Consolas" panose="020B0609020204030204" pitchFamily="49" charset="0"/>
              </a:rPr>
              <a:t>list.size</a:t>
            </a:r>
            <a:r>
              <a:rPr lang="en-US" dirty="0">
                <a:latin typeface="Consolas" panose="020B0609020204030204" pitchFamily="49" charset="0"/>
              </a:rPr>
              <a:t>() – 1, target)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search(list, left, right, target):</a:t>
            </a:r>
          </a:p>
          <a:p>
            <a:r>
              <a:rPr lang="en-US" dirty="0">
                <a:latin typeface="Consolas" panose="020B0609020204030204" pitchFamily="49" charset="0"/>
              </a:rPr>
              <a:t>    if (left &gt; right):</a:t>
            </a:r>
          </a:p>
          <a:p>
            <a:r>
              <a:rPr lang="en-US" dirty="0">
                <a:latin typeface="Consolas" panose="020B0609020204030204" pitchFamily="49" charset="0"/>
              </a:rPr>
              <a:t>        return -1</a:t>
            </a:r>
          </a:p>
          <a:p>
            <a:r>
              <a:rPr lang="en-US" dirty="0">
                <a:latin typeface="Consolas" panose="020B0609020204030204" pitchFamily="49" charset="0"/>
              </a:rPr>
              <a:t>    else:</a:t>
            </a:r>
          </a:p>
          <a:p>
            <a:r>
              <a:rPr lang="en-US" dirty="0">
                <a:latin typeface="Consolas" panose="020B0609020204030204" pitchFamily="49" charset="0"/>
              </a:rPr>
              <a:t>	 mid = (left + right) / 2</a:t>
            </a:r>
          </a:p>
          <a:p>
            <a:r>
              <a:rPr lang="en-US" dirty="0">
                <a:latin typeface="Consolas" panose="020B0609020204030204" pitchFamily="49" charset="0"/>
              </a:rPr>
              <a:t>        if (target == list[mid]):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return mid;</a:t>
            </a:r>
          </a:p>
          <a:p>
            <a:r>
              <a:rPr lang="en-US" dirty="0">
                <a:latin typeface="Consolas" panose="020B0609020204030204" pitchFamily="49" charset="0"/>
              </a:rPr>
              <a:t>        else if (target &lt; list[mid]):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return search(list, left, mid – 1, target)</a:t>
            </a:r>
          </a:p>
          <a:p>
            <a:r>
              <a:rPr lang="en-US" dirty="0">
                <a:latin typeface="Consolas" panose="020B0609020204030204" pitchFamily="49" charset="0"/>
              </a:rPr>
              <a:t>        else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return search(list, mid + 1, right, target)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1471E18-AC49-4E32-8384-1363CB1AE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714675"/>
              </p:ext>
            </p:extLst>
          </p:nvPr>
        </p:nvGraphicFramePr>
        <p:xfrm>
          <a:off x="1310763" y="5572014"/>
          <a:ext cx="9570474" cy="1069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386">
                  <a:extLst>
                    <a:ext uri="{9D8B030D-6E8A-4147-A177-3AD203B41FA5}">
                      <a16:colId xmlns:a16="http://schemas.microsoft.com/office/drawing/2014/main" val="1042092904"/>
                    </a:ext>
                  </a:extLst>
                </a:gridCol>
                <a:gridCol w="1063386">
                  <a:extLst>
                    <a:ext uri="{9D8B030D-6E8A-4147-A177-3AD203B41FA5}">
                      <a16:colId xmlns:a16="http://schemas.microsoft.com/office/drawing/2014/main" val="1861130312"/>
                    </a:ext>
                  </a:extLst>
                </a:gridCol>
                <a:gridCol w="1063386">
                  <a:extLst>
                    <a:ext uri="{9D8B030D-6E8A-4147-A177-3AD203B41FA5}">
                      <a16:colId xmlns:a16="http://schemas.microsoft.com/office/drawing/2014/main" val="3525694926"/>
                    </a:ext>
                  </a:extLst>
                </a:gridCol>
                <a:gridCol w="1063386">
                  <a:extLst>
                    <a:ext uri="{9D8B030D-6E8A-4147-A177-3AD203B41FA5}">
                      <a16:colId xmlns:a16="http://schemas.microsoft.com/office/drawing/2014/main" val="1358894655"/>
                    </a:ext>
                  </a:extLst>
                </a:gridCol>
                <a:gridCol w="1063386">
                  <a:extLst>
                    <a:ext uri="{9D8B030D-6E8A-4147-A177-3AD203B41FA5}">
                      <a16:colId xmlns:a16="http://schemas.microsoft.com/office/drawing/2014/main" val="1944296054"/>
                    </a:ext>
                  </a:extLst>
                </a:gridCol>
                <a:gridCol w="1063386">
                  <a:extLst>
                    <a:ext uri="{9D8B030D-6E8A-4147-A177-3AD203B41FA5}">
                      <a16:colId xmlns:a16="http://schemas.microsoft.com/office/drawing/2014/main" val="2678095506"/>
                    </a:ext>
                  </a:extLst>
                </a:gridCol>
                <a:gridCol w="1063386">
                  <a:extLst>
                    <a:ext uri="{9D8B030D-6E8A-4147-A177-3AD203B41FA5}">
                      <a16:colId xmlns:a16="http://schemas.microsoft.com/office/drawing/2014/main" val="40349425"/>
                    </a:ext>
                  </a:extLst>
                </a:gridCol>
                <a:gridCol w="1063386">
                  <a:extLst>
                    <a:ext uri="{9D8B030D-6E8A-4147-A177-3AD203B41FA5}">
                      <a16:colId xmlns:a16="http://schemas.microsoft.com/office/drawing/2014/main" val="4193775512"/>
                    </a:ext>
                  </a:extLst>
                </a:gridCol>
                <a:gridCol w="1063386">
                  <a:extLst>
                    <a:ext uri="{9D8B030D-6E8A-4147-A177-3AD203B41FA5}">
                      <a16:colId xmlns:a16="http://schemas.microsoft.com/office/drawing/2014/main" val="1946144467"/>
                    </a:ext>
                  </a:extLst>
                </a:gridCol>
              </a:tblGrid>
              <a:tr h="106970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-5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108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184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446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945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Binary Search Review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Binary (Search) Trees Review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More runtime! 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585681" y="278844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98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DB8B1-F70E-43EC-829B-237743CFA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Tree: contains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8460425-81B7-4C8E-9063-274DC4B8E76D}"/>
              </a:ext>
            </a:extLst>
          </p:cNvPr>
          <p:cNvSpPr/>
          <p:nvPr/>
        </p:nvSpPr>
        <p:spPr>
          <a:xfrm>
            <a:off x="4982659" y="154955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0ECA658-48D3-4FDF-96D8-347031F7ECA5}"/>
              </a:ext>
            </a:extLst>
          </p:cNvPr>
          <p:cNvSpPr/>
          <p:nvPr/>
        </p:nvSpPr>
        <p:spPr>
          <a:xfrm>
            <a:off x="3640262" y="285179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7C4A242-FF2B-489A-B1BB-5230D897941A}"/>
              </a:ext>
            </a:extLst>
          </p:cNvPr>
          <p:cNvSpPr/>
          <p:nvPr/>
        </p:nvSpPr>
        <p:spPr>
          <a:xfrm>
            <a:off x="6354259" y="285179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6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23DA180-9F41-406B-B71E-0898440A8CDA}"/>
              </a:ext>
            </a:extLst>
          </p:cNvPr>
          <p:cNvSpPr/>
          <p:nvPr/>
        </p:nvSpPr>
        <p:spPr>
          <a:xfrm>
            <a:off x="2807993" y="447344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675D25D-4FFA-4196-95B0-627031AF392C}"/>
              </a:ext>
            </a:extLst>
          </p:cNvPr>
          <p:cNvSpPr/>
          <p:nvPr/>
        </p:nvSpPr>
        <p:spPr>
          <a:xfrm>
            <a:off x="4484393" y="447344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1C9E505-5739-4FE9-8E76-E9A361A1868E}"/>
              </a:ext>
            </a:extLst>
          </p:cNvPr>
          <p:cNvCxnSpPr>
            <a:stCxn id="4" idx="3"/>
            <a:endCxn id="5" idx="0"/>
          </p:cNvCxnSpPr>
          <p:nvPr/>
        </p:nvCxnSpPr>
        <p:spPr>
          <a:xfrm flipH="1">
            <a:off x="4097462" y="2330041"/>
            <a:ext cx="1019108" cy="5217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DEEFC24-4BDF-489E-9073-26270EEE4DB3}"/>
              </a:ext>
            </a:extLst>
          </p:cNvPr>
          <p:cNvCxnSpPr>
            <a:cxnSpLocks/>
            <a:stCxn id="4" idx="5"/>
            <a:endCxn id="6" idx="0"/>
          </p:cNvCxnSpPr>
          <p:nvPr/>
        </p:nvCxnSpPr>
        <p:spPr>
          <a:xfrm>
            <a:off x="5763148" y="2330041"/>
            <a:ext cx="1048311" cy="5217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0C5769D-5588-46D8-80EA-14C11A908583}"/>
              </a:ext>
            </a:extLst>
          </p:cNvPr>
          <p:cNvCxnSpPr>
            <a:cxnSpLocks/>
            <a:stCxn id="5" idx="3"/>
            <a:endCxn id="8" idx="0"/>
          </p:cNvCxnSpPr>
          <p:nvPr/>
        </p:nvCxnSpPr>
        <p:spPr>
          <a:xfrm flipH="1">
            <a:off x="3265193" y="3632285"/>
            <a:ext cx="508980" cy="8411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10D29F0-361B-4271-85BD-60B285EDCE02}"/>
              </a:ext>
            </a:extLst>
          </p:cNvPr>
          <p:cNvCxnSpPr>
            <a:cxnSpLocks/>
            <a:stCxn id="5" idx="5"/>
            <a:endCxn id="9" idx="0"/>
          </p:cNvCxnSpPr>
          <p:nvPr/>
        </p:nvCxnSpPr>
        <p:spPr>
          <a:xfrm>
            <a:off x="4420751" y="3632285"/>
            <a:ext cx="520842" cy="8411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2238CFDE-4AC5-446E-90F4-35EDCA282300}"/>
              </a:ext>
            </a:extLst>
          </p:cNvPr>
          <p:cNvSpPr/>
          <p:nvPr/>
        </p:nvSpPr>
        <p:spPr>
          <a:xfrm>
            <a:off x="5522664" y="448439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5</a:t>
            </a:r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EFEC839-6011-4AF8-98D2-E0D5436212A4}"/>
              </a:ext>
            </a:extLst>
          </p:cNvPr>
          <p:cNvSpPr/>
          <p:nvPr/>
        </p:nvSpPr>
        <p:spPr>
          <a:xfrm>
            <a:off x="7199064" y="448439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7</a:t>
            </a:r>
            <a:endParaRPr lang="en-US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C514910-521E-483E-8568-6575AD5F750B}"/>
              </a:ext>
            </a:extLst>
          </p:cNvPr>
          <p:cNvCxnSpPr>
            <a:cxnSpLocks/>
            <a:endCxn id="26" idx="0"/>
          </p:cNvCxnSpPr>
          <p:nvPr/>
        </p:nvCxnSpPr>
        <p:spPr>
          <a:xfrm flipH="1">
            <a:off x="5979864" y="3643237"/>
            <a:ext cx="508980" cy="8411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C3C034B-0D83-4FCB-846C-BFC1CD659AF6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7135422" y="3643237"/>
            <a:ext cx="520842" cy="8411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479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Trees [Review]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835986" cy="470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We’ll say that any Binary Tree falls into one of the following categories:</a:t>
            </a:r>
          </a:p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1392830" y="4642492"/>
            <a:ext cx="4419600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Empty tree</a:t>
            </a:r>
          </a:p>
          <a:p>
            <a:pPr marL="0" indent="0" algn="ctr">
              <a:buNone/>
            </a:pPr>
            <a:r>
              <a:rPr lang="en-US" sz="1800" dirty="0">
                <a:latin typeface="Consolas" panose="020B0609020204030204" pitchFamily="49" charset="0"/>
              </a:rPr>
              <a:t>root == null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CD0B5A-5823-4ECB-BE15-2E9179D8B317}"/>
              </a:ext>
            </a:extLst>
          </p:cNvPr>
          <p:cNvSpPr txBox="1">
            <a:spLocks/>
          </p:cNvSpPr>
          <p:nvPr/>
        </p:nvSpPr>
        <p:spPr>
          <a:xfrm>
            <a:off x="6435436" y="4682912"/>
            <a:ext cx="4419600" cy="1351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Node w/ two subtrees</a:t>
            </a:r>
          </a:p>
          <a:p>
            <a:pPr marL="0" indent="0" algn="ctr">
              <a:buNone/>
            </a:pPr>
            <a:r>
              <a:rPr lang="en-US" sz="1800" dirty="0">
                <a:latin typeface="Consolas" panose="020B0609020204030204" pitchFamily="49" charset="0"/>
              </a:rPr>
              <a:t>root != null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 err="1">
                <a:latin typeface="Consolas" panose="020B0609020204030204" pitchFamily="49" charset="0"/>
              </a:rPr>
              <a:t>root.left</a:t>
            </a:r>
            <a:r>
              <a:rPr lang="en-US" sz="1800" dirty="0">
                <a:latin typeface="Consolas" panose="020B0609020204030204" pitchFamily="49" charset="0"/>
              </a:rPr>
              <a:t> / </a:t>
            </a:r>
            <a:r>
              <a:rPr lang="en-US" sz="1800" dirty="0" err="1">
                <a:latin typeface="Consolas" panose="020B0609020204030204" pitchFamily="49" charset="0"/>
              </a:rPr>
              <a:t>root.right</a:t>
            </a:r>
            <a:r>
              <a:rPr lang="en-US" sz="1800" dirty="0">
                <a:latin typeface="Consolas" panose="020B0609020204030204" pitchFamily="49" charset="0"/>
              </a:rPr>
              <a:t> = Tree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CA0335F-684E-4A7B-B72E-10B626ADA4F6}"/>
              </a:ext>
            </a:extLst>
          </p:cNvPr>
          <p:cNvSpPr txBox="1">
            <a:spLocks/>
          </p:cNvSpPr>
          <p:nvPr/>
        </p:nvSpPr>
        <p:spPr>
          <a:xfrm>
            <a:off x="813091" y="5876703"/>
            <a:ext cx="10835986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/>
              <a:t>This is a recursive definition! A tree is either empty or a node with two more trees!</a:t>
            </a:r>
            <a:endParaRPr lang="en-US" sz="1800" i="1" dirty="0">
              <a:latin typeface="Consolas" panose="020B0609020204030204" pitchFamily="49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065518-8477-43D5-A674-8EE49E229525}"/>
              </a:ext>
            </a:extLst>
          </p:cNvPr>
          <p:cNvSpPr txBox="1"/>
          <p:nvPr/>
        </p:nvSpPr>
        <p:spPr>
          <a:xfrm>
            <a:off x="2380521" y="3092586"/>
            <a:ext cx="2441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onsolas" panose="020B0609020204030204" pitchFamily="49" charset="0"/>
              </a:rPr>
              <a:t>null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E29A77-6C0D-40BC-91C9-8627EF7840D3}"/>
              </a:ext>
            </a:extLst>
          </p:cNvPr>
          <p:cNvGrpSpPr/>
          <p:nvPr/>
        </p:nvGrpSpPr>
        <p:grpSpPr>
          <a:xfrm>
            <a:off x="8185934" y="2514526"/>
            <a:ext cx="890943" cy="902268"/>
            <a:chOff x="8286993" y="1512506"/>
            <a:chExt cx="1294557" cy="13282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8B4760A-15A1-4D2B-8F8C-B128481C9112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84ACA1-95F5-4319-8988-FEC50AFABBE6}"/>
                </a:ext>
              </a:extLst>
            </p:cNvPr>
            <p:cNvSpPr txBox="1"/>
            <p:nvPr/>
          </p:nvSpPr>
          <p:spPr>
            <a:xfrm>
              <a:off x="8635020" y="1512506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1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2AC075F-7FC4-4A97-8902-F03B0FA5D551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3E6262-9519-456C-9771-932D3AC70260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36CFC4D-235E-418F-AD17-81A118BBBAD9}"/>
              </a:ext>
            </a:extLst>
          </p:cNvPr>
          <p:cNvSpPr/>
          <p:nvPr/>
        </p:nvSpPr>
        <p:spPr>
          <a:xfrm>
            <a:off x="1696614" y="1839338"/>
            <a:ext cx="3809769" cy="2824832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7ABFBCD5-A093-4F22-9B5A-6B8B117EA69C}"/>
              </a:ext>
            </a:extLst>
          </p:cNvPr>
          <p:cNvSpPr/>
          <p:nvPr/>
        </p:nvSpPr>
        <p:spPr>
          <a:xfrm>
            <a:off x="6726522" y="1823097"/>
            <a:ext cx="3809769" cy="2824832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851BFBB4-8E1E-42D7-BF3A-DF1CEEDD2679}"/>
              </a:ext>
            </a:extLst>
          </p:cNvPr>
          <p:cNvSpPr/>
          <p:nvPr/>
        </p:nvSpPr>
        <p:spPr>
          <a:xfrm>
            <a:off x="8708100" y="3441207"/>
            <a:ext cx="1515400" cy="1041635"/>
          </a:xfrm>
          <a:prstGeom prst="triangle">
            <a:avLst>
              <a:gd name="adj" fmla="val 1412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FA0F9653-A2E8-4D26-8E0D-3AA83E90737F}"/>
              </a:ext>
            </a:extLst>
          </p:cNvPr>
          <p:cNvSpPr/>
          <p:nvPr/>
        </p:nvSpPr>
        <p:spPr>
          <a:xfrm flipH="1">
            <a:off x="7051377" y="3441207"/>
            <a:ext cx="1515400" cy="1041635"/>
          </a:xfrm>
          <a:prstGeom prst="triangle">
            <a:avLst>
              <a:gd name="adj" fmla="val 1412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3C337B-6F3D-41E5-847A-94543503499E}"/>
              </a:ext>
            </a:extLst>
          </p:cNvPr>
          <p:cNvSpPr txBox="1"/>
          <p:nvPr/>
        </p:nvSpPr>
        <p:spPr>
          <a:xfrm>
            <a:off x="6939699" y="3996424"/>
            <a:ext cx="206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Tree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73CA7EA-66D0-4E1A-B74C-BF64422397A3}"/>
              </a:ext>
            </a:extLst>
          </p:cNvPr>
          <p:cNvSpPr txBox="1"/>
          <p:nvPr/>
        </p:nvSpPr>
        <p:spPr>
          <a:xfrm>
            <a:off x="8209790" y="4021177"/>
            <a:ext cx="206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Tree</a:t>
            </a:r>
          </a:p>
        </p:txBody>
      </p:sp>
    </p:spTree>
    <p:extLst>
      <p:ext uri="{BB962C8B-B14F-4D97-AF65-F5344CB8AC3E}">
        <p14:creationId xmlns:p14="http://schemas.microsoft.com/office/powerpoint/2010/main" val="1299528482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16625</TotalTime>
  <Words>1146</Words>
  <Application>Microsoft Office PowerPoint</Application>
  <PresentationFormat>Widescreen</PresentationFormat>
  <Paragraphs>246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Binary Search Trees</vt:lpstr>
      <vt:lpstr>Lecture Outline</vt:lpstr>
      <vt:lpstr>Announcements</vt:lpstr>
      <vt:lpstr>Lecture Outline</vt:lpstr>
      <vt:lpstr>Looking through a dictionary</vt:lpstr>
      <vt:lpstr>Binary Search</vt:lpstr>
      <vt:lpstr>Lecture Outline</vt:lpstr>
      <vt:lpstr>Example Tree: contains</vt:lpstr>
      <vt:lpstr>Binary Trees [Review]</vt:lpstr>
      <vt:lpstr>Binary Search Trees (BSTs)</vt:lpstr>
      <vt:lpstr>Why BSTs?</vt:lpstr>
      <vt:lpstr>Lecture Outline</vt:lpstr>
      <vt:lpstr>BSTs &amp; Runtime (1)</vt:lpstr>
      <vt:lpstr>Example Tree: contains for balanced BST</vt:lpstr>
      <vt:lpstr>BSTs &amp; Runtime (2)</vt:lpstr>
      <vt:lpstr>BSTs &amp; Runtime (3)</vt:lpstr>
      <vt:lpstr>BSTs In Java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mnats</cp:lastModifiedBy>
  <cp:revision>362</cp:revision>
  <cp:lastPrinted>2022-09-27T21:33:44Z</cp:lastPrinted>
  <dcterms:created xsi:type="dcterms:W3CDTF">2020-06-13T06:27:42Z</dcterms:created>
  <dcterms:modified xsi:type="dcterms:W3CDTF">2025-03-05T20:02:15Z</dcterms:modified>
</cp:coreProperties>
</file>