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925" r:id="rId2"/>
    <p:sldId id="926" r:id="rId3"/>
    <p:sldId id="338" r:id="rId4"/>
    <p:sldId id="927" r:id="rId5"/>
    <p:sldId id="333" r:id="rId6"/>
    <p:sldId id="334" r:id="rId7"/>
    <p:sldId id="335" r:id="rId8"/>
    <p:sldId id="337" r:id="rId9"/>
    <p:sldId id="336" r:id="rId10"/>
    <p:sldId id="332" r:id="rId11"/>
    <p:sldId id="331" r:id="rId12"/>
    <p:sldId id="420" r:id="rId13"/>
    <p:sldId id="419" r:id="rId14"/>
    <p:sldId id="340" r:id="rId15"/>
    <p:sldId id="339" r:id="rId16"/>
    <p:sldId id="421" r:id="rId17"/>
    <p:sldId id="422" r:id="rId18"/>
    <p:sldId id="423" r:id="rId19"/>
    <p:sldId id="424" r:id="rId20"/>
    <p:sldId id="426" r:id="rId21"/>
    <p:sldId id="427" r:id="rId22"/>
    <p:sldId id="428" r:id="rId23"/>
    <p:sldId id="429" r:id="rId24"/>
    <p:sldId id="431" r:id="rId25"/>
    <p:sldId id="432" r:id="rId26"/>
    <p:sldId id="433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43367C"/>
    <a:srgbClr val="FAFAFA"/>
    <a:srgbClr val="F5F5F5"/>
    <a:srgbClr val="EF5777"/>
    <a:srgbClr val="0FB9B1"/>
    <a:srgbClr val="54A0FF"/>
    <a:srgbClr val="F7B731"/>
    <a:srgbClr val="4E408B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9" autoAdjust="0"/>
    <p:restoredTop sz="91429"/>
  </p:normalViewPr>
  <p:slideViewPr>
    <p:cSldViewPr snapToGrid="0" snapToObjects="1">
      <p:cViewPr varScale="1">
        <p:scale>
          <a:sx n="83" d="100"/>
          <a:sy n="83" d="100"/>
        </p:scale>
        <p:origin x="96" y="78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15: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15/04/09/whos-a-ceo-google-image-results-can-shift-gender-bias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22/02/16/googles-ceo-image-search-gender-bias-hasnt-really-been-fixed/#:~:text=The%20researchers%20showed%20that%20for,AAAI%20Conference%20of%20Artificial%20Intelligenc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103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What are you doing (differently?) to study for Quiz 2 on Tuesday?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972DF01-E9CF-4104-A1DA-3ADC7504C803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CA9AEBA8-5C37-4963-843E-8EC083C55B1D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313582-1C9F-4ADE-8926-BFDA79C78399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A118793-3D44-4718-9B33-33B2A5C23E3F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A0D47-41D0-4F23-822E-CF627D18DAF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2010859-07DB-46D7-95CE-DD66B1E012FF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86016-FA18-8503-11AC-1A17ACF5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732" y="5637540"/>
            <a:ext cx="1125210" cy="11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Generally, building an ML model involves the following steps: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Notice that you can step backwards!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ML in particular is an applied science, it’s all an experiment!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735649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630537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559691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647582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655916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1956237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24385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24263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24141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24019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463388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371156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403819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435711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Data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We </a:t>
                </a:r>
                <a:r>
                  <a:rPr lang="en-US" i="1" dirty="0"/>
                  <a:t>need</a:t>
                </a:r>
                <a:r>
                  <a:rPr lang="en-US" dirty="0"/>
                  <a:t> example data to understand a distribution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Lots and lots of it too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→∞)</m:t>
                    </m:r>
                  </m:oMath>
                </a14:m>
                <a:endParaRPr lang="en-US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Where does this data come from?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Language: Reddit, Twitter, Facebook, Wikipedia, Blogs, etc.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Images: Google, Twitter, Websites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Code: </a:t>
                </a:r>
                <a:r>
                  <a:rPr lang="en-US" dirty="0" err="1"/>
                  <a:t>Github</a:t>
                </a:r>
                <a:endParaRPr lang="en-US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Really, anywhere publicly (or not) accessible on the Internet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Who determines what data is used?        </a:t>
                </a:r>
                <a:r>
                  <a:rPr lang="en-US" altLang="ja-JP" b="1" dirty="0"/>
                  <a:t>¯\_(</a:t>
                </a:r>
                <a:r>
                  <a:rPr lang="ja-JP" altLang="en-US" b="1" dirty="0"/>
                  <a:t>ツ</a:t>
                </a:r>
                <a:r>
                  <a:rPr lang="en-US" altLang="ja-JP" b="1" dirty="0"/>
                  <a:t>)_/¯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Often companies buy preprocessed data from others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Let’s say that you accidentally post your phone number on your twitter</a:t>
                </a:r>
              </a:p>
              <a:p>
                <a:pPr lvl="2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A model could scrape that info, memorize it, and regurgitate it when prompted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b="1" dirty="0"/>
                  <a:t>Data carries PII / bias that we need to account for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B6465E6-84FE-4269-9355-21A29D681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2050" name="Picture 2" descr="Percentage of women in top 100 Google image search results for CEO:  11%   Percentage of U.S. CEOs who are women: 27% ">
            <a:extLst>
              <a:ext uri="{FF2B5EF4-FFF2-40B4-BE49-F238E27FC236}">
                <a16:creationId xmlns:a16="http://schemas.microsoft.com/office/drawing/2014/main" id="{C8F5C9A1-8F47-4C79-AF26-510B9E66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90191"/>
            <a:ext cx="1085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7CC5B-81D7-464C-8B5F-9B0990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Image results for searching the term “CEO” on Google (2015)</a:t>
            </a:r>
          </a:p>
          <a:p>
            <a:pPr lvl="1"/>
            <a:r>
              <a:rPr lang="en-US" dirty="0"/>
              <a:t>Notice anything about the results?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94AC8-F96B-4F94-8DF5-5E564706EF8B}"/>
              </a:ext>
            </a:extLst>
          </p:cNvPr>
          <p:cNvSpPr txBox="1">
            <a:spLocks/>
          </p:cNvSpPr>
          <p:nvPr/>
        </p:nvSpPr>
        <p:spPr>
          <a:xfrm>
            <a:off x="838200" y="5280991"/>
            <a:ext cx="10471846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https://www.washington.edu/news/2015/04/09/whos-a-ceo-google-image-results-can-shift-gender-biases/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7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5" name="Picture 4" descr="Two side by side screenshots of Google Image search results. One (a search for &quot;CEO&quot;) shows at least four images that have women in them and the other (a search for &quot;CEO United States&quot;) shows one.">
            <a:extLst>
              <a:ext uri="{FF2B5EF4-FFF2-40B4-BE49-F238E27FC236}">
                <a16:creationId xmlns:a16="http://schemas.microsoft.com/office/drawing/2014/main" id="{72600550-730F-4B2C-9D6A-AD6EFB48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95" y="1856662"/>
            <a:ext cx="7004209" cy="42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A069D-1A97-4326-BC83-20954C497D5D}"/>
              </a:ext>
            </a:extLst>
          </p:cNvPr>
          <p:cNvSpPr txBox="1">
            <a:spLocks/>
          </p:cNvSpPr>
          <p:nvPr/>
        </p:nvSpPr>
        <p:spPr>
          <a:xfrm>
            <a:off x="675762" y="6258669"/>
            <a:ext cx="10840474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https://www.washington.edu/news/2022/02/16/googles-ceo-image-search-gender-bias-hasnt-really-been-fixed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45F92-102A-4EC0-BFAB-DAED686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Fix: Image results for searching “CEO” and “CEO United States” (2022)</a:t>
            </a:r>
          </a:p>
        </p:txBody>
      </p:sp>
    </p:spTree>
    <p:extLst>
      <p:ext uri="{BB962C8B-B14F-4D97-AF65-F5344CB8AC3E}">
        <p14:creationId xmlns:p14="http://schemas.microsoft.com/office/powerpoint/2010/main" val="279212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Sanitization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6810-309A-45D0-85B9-F52944CF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b="1" dirty="0"/>
              <a:t>Data carries PII / bias that we need to account for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We don’t want our model to memorize a phone number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Let’s just remove all phone numbers from our inputs!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Is this an effective solution?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altLang="ja-JP" dirty="0"/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altLang="ja-JP" dirty="0"/>
              <a:t>Sanitization can be ethically gray – does it disproportionately affect subpopulations?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Correlated features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Our models are only as strong as the data they’re built upon. </a:t>
            </a:r>
            <a:br>
              <a:rPr lang="en-US" altLang="ja-JP" i="1" dirty="0"/>
            </a:br>
            <a:br>
              <a:rPr lang="en-US" altLang="ja-JP" i="1" dirty="0"/>
            </a:br>
            <a:r>
              <a:rPr lang="en-US" altLang="ja-JP" i="1" dirty="0"/>
              <a:t>Garbage in, garbage out.</a:t>
            </a:r>
          </a:p>
        </p:txBody>
      </p:sp>
      <p:pic>
        <p:nvPicPr>
          <p:cNvPr id="4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E5BBC75-7000-455D-9FE0-34C6ACD5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Featurization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marL="406400" lvl="0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Now that we have all our data, we need to convert it into</a:t>
                </a:r>
                <a:br>
                  <a:rPr lang="en-US" altLang="ja-JP" dirty="0"/>
                </a:br>
                <a:r>
                  <a:rPr lang="en-US" altLang="ja-JP" dirty="0"/>
                  <a:t>something a computer can understand (numbers)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How can we convert text / images into numbers?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 what aspects of the data interest you (features)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Words can be “vectorized”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Converted into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-dimensional vectors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∈{50, 200, 500,…}</m:t>
                    </m:r>
                  </m:oMath>
                </a14:m>
                <a:endParaRPr lang="en-US" altLang="ja-JP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Determined from the word2vec algorithm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Images are already numbers… (2d array of RGB values)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onvert - Free technology icons">
            <a:extLst>
              <a:ext uri="{FF2B5EF4-FFF2-40B4-BE49-F238E27FC236}">
                <a16:creationId xmlns:a16="http://schemas.microsoft.com/office/drawing/2014/main" id="{D24D3B5F-6C9F-4F19-B657-084093FD8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10024482" y="646077"/>
            <a:ext cx="1909212" cy="15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2"/>
            <a:ext cx="10885967" cy="5426149"/>
          </a:xfrm>
        </p:spPr>
        <p:txBody>
          <a:bodyPr>
            <a:normAutofit lnSpcReduction="10000"/>
          </a:bodyPr>
          <a:lstStyle/>
          <a:p>
            <a:pPr marL="406400" lvl="0" indent="-406400">
              <a:lnSpc>
                <a:spcPct val="100000"/>
              </a:lnSpc>
              <a:buSzPts val="2800"/>
            </a:pPr>
            <a:r>
              <a:rPr lang="en-US" altLang="ja-JP" dirty="0"/>
              <a:t>We call these word vectors “embeddings” and they’re pretty interesting to mess around with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400050" indent="-400050">
              <a:lnSpc>
                <a:spcPct val="100000"/>
              </a:lnSpc>
              <a:buSzPts val="2800"/>
            </a:pPr>
            <a:r>
              <a:rPr lang="en-US" altLang="ja-JP" dirty="0"/>
              <a:t>Can perform mathematical operations on them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any given word (synonyms)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Compute comparisons (</a:t>
            </a:r>
            <a:r>
              <a:rPr lang="en-US" altLang="ja-JP" u="sng" dirty="0"/>
              <a:t>dog</a:t>
            </a:r>
            <a:r>
              <a:rPr lang="en-US" altLang="ja-JP" dirty="0"/>
              <a:t> is to </a:t>
            </a:r>
            <a:r>
              <a:rPr lang="en-US" altLang="ja-JP" u="sng" dirty="0"/>
              <a:t>puppy</a:t>
            </a:r>
            <a:r>
              <a:rPr lang="en-US" altLang="ja-JP" dirty="0"/>
              <a:t> as </a:t>
            </a:r>
            <a:r>
              <a:rPr lang="en-US" altLang="ja-JP" u="sng" dirty="0"/>
              <a:t>cat</a:t>
            </a:r>
            <a:r>
              <a:rPr lang="en-US" altLang="ja-JP" dirty="0"/>
              <a:t> is to ___)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Take the difference between puppy and dog (age vector) and add it to cat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the result and you’ll likely see “kitten”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These operations can further reveal bias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u="sng" dirty="0"/>
              <a:t>man</a:t>
            </a:r>
            <a:r>
              <a:rPr lang="en-US" altLang="ja-JP" dirty="0"/>
              <a:t> is to </a:t>
            </a:r>
            <a:r>
              <a:rPr lang="en-US" altLang="ja-JP" u="sng" dirty="0"/>
              <a:t>doctor</a:t>
            </a:r>
            <a:r>
              <a:rPr lang="en-US" altLang="ja-JP" dirty="0"/>
              <a:t> as </a:t>
            </a:r>
            <a:r>
              <a:rPr lang="en-US" altLang="ja-JP" u="sng" dirty="0"/>
              <a:t>woman</a:t>
            </a:r>
            <a:r>
              <a:rPr lang="en-US" altLang="ja-JP" dirty="0"/>
              <a:t> is to ______</a:t>
            </a:r>
            <a:endParaRPr lang="en-US" altLang="ja-JP" u="sng" dirty="0"/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Any model trained from biased data points will estimate a biased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72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Model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Pick some way of using data to estimate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Lots of different flavors of this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Regression (linear, logistic)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Neural Networks (CNNs, RNNs, Transformer, etc.)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Nearest neighbors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Decision trees</a:t>
            </a:r>
          </a:p>
          <a:p>
            <a:pPr marL="400050" indent="-400050">
              <a:lnSpc>
                <a:spcPct val="100000"/>
              </a:lnSpc>
              <a:buSzPts val="2800"/>
            </a:pPr>
            <a:r>
              <a:rPr lang="en-US" altLang="ja-JP" dirty="0"/>
              <a:t>Provide additional computation (memory / GPUs / time) until desired result is achieved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sz="1800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It’s all one big experiment – try options until something sticks.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This should feel somewhat concerning…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b="1" dirty="0"/>
          </a:p>
        </p:txBody>
      </p:sp>
      <p:pic>
        <p:nvPicPr>
          <p:cNvPr id="4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236A7EE9-F5C9-4D0B-9269-5D8FDC71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30" y="456565"/>
            <a:ext cx="2303744" cy="20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Does your model actually work?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Typically we split our initial dataset into 3 different subsets: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Train (provided to the model during training)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Validation (used after a model has trained to compare to previous iterations)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Test (used once a model has been chosen to see how it performs)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Determine whether or not your model is over / underfitting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Most ML applications go no further than this step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No attempt to determine </a:t>
            </a:r>
            <a:r>
              <a:rPr lang="en-US" altLang="ja-JP" i="1" dirty="0"/>
              <a:t>why</a:t>
            </a:r>
            <a:r>
              <a:rPr lang="en-US" altLang="ja-JP" dirty="0"/>
              <a:t> a particular model is working well</a:t>
            </a:r>
          </a:p>
        </p:txBody>
      </p:sp>
      <p:pic>
        <p:nvPicPr>
          <p:cNvPr id="4" name="Picture 8" descr="Evaluation - Free files and folders icons">
            <a:extLst>
              <a:ext uri="{FF2B5EF4-FFF2-40B4-BE49-F238E27FC236}">
                <a16:creationId xmlns:a16="http://schemas.microsoft.com/office/drawing/2014/main" id="{9A4F48DB-E0F5-4BC1-B146-48C4D642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77" y="456565"/>
            <a:ext cx="1783535" cy="17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Deployment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Put your model out into the real world and see what happens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Does it perform the job as expected? Should further work be put into development?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At this point, often the next iteration of refinement takes place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GPT 2.0 -&gt; 3.0 -&gt; 3.5 -&gt; 4.0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Options include: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Collect more data, use more compute, discover better tuning, discover better model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Often, not much effort is put into understanding negative impacts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Case in point: </a:t>
            </a:r>
            <a:r>
              <a:rPr lang="en-US" altLang="ja-JP" dirty="0" err="1"/>
              <a:t>ChatGPT</a:t>
            </a:r>
            <a:r>
              <a:rPr lang="en-US" altLang="ja-JP" dirty="0"/>
              <a:t> and the education system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</p:txBody>
      </p:sp>
      <p:pic>
        <p:nvPicPr>
          <p:cNvPr id="4" name="Picture 10" descr="Deployment - Free web icons">
            <a:extLst>
              <a:ext uri="{FF2B5EF4-FFF2-40B4-BE49-F238E27FC236}">
                <a16:creationId xmlns:a16="http://schemas.microsoft.com/office/drawing/2014/main" id="{D12D50AF-E877-4BB4-AE4B-AA785214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232" y="456565"/>
            <a:ext cx="2043768" cy="20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sz="3200" i="1" dirty="0"/>
              <a:t>Programming Assignment </a:t>
            </a:r>
            <a:r>
              <a:rPr lang="en-US" sz="3200" dirty="0"/>
              <a:t>3 out, due next Wednesday (3/5)</a:t>
            </a:r>
          </a:p>
          <a:p>
            <a:r>
              <a:rPr lang="en-US" sz="3200" dirty="0"/>
              <a:t>Resubmission 5 closes tonight</a:t>
            </a:r>
          </a:p>
          <a:p>
            <a:r>
              <a:rPr lang="en-US" sz="3200" dirty="0"/>
              <a:t>Quiz 2 next Tuesday (3/4)</a:t>
            </a:r>
          </a:p>
          <a:p>
            <a:r>
              <a:rPr lang="en-US" sz="3200" dirty="0"/>
              <a:t>Practice Quiz 2 released later today</a:t>
            </a:r>
          </a:p>
          <a:p>
            <a:r>
              <a:rPr lang="en-US" sz="3200" dirty="0"/>
              <a:t>Quiz 1 grades </a:t>
            </a:r>
            <a:r>
              <a:rPr lang="en-US" sz="3200" i="1" dirty="0"/>
              <a:t>probably </a:t>
            </a:r>
            <a:r>
              <a:rPr lang="en-US" sz="3200" dirty="0"/>
              <a:t>out today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89579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790684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719838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807729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816063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2116384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That’s it – in essence, that’s how every ML model is created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endParaRPr lang="en-US" sz="1000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r>
              <a:rPr lang="en-US" sz="3200" i="1" dirty="0"/>
              <a:t>Does this knowledge change your perspective on ML / AI?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40400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40278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40156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40034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623535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531303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563966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595858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4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SpamClassifier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506125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3956140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3885294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3973185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3981519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3281840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Programming assignment will involve part 3 of this pipeline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You’ll implement a </a:t>
            </a:r>
            <a:r>
              <a:rPr lang="en-US" i="1" dirty="0"/>
              <a:t>decision tree </a:t>
            </a:r>
            <a:r>
              <a:rPr lang="en-US" dirty="0"/>
              <a:t>capable of detecting spam emails (or other text classification)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456945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456823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456701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456579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4788991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2696759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3729422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4761314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1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 tree which depicts various terminology visually. Intermediate nodes are &quot;Decisions&quot; storing &quot;Features&quot; and &quot;Thresholds&quot; (such as feature: &quot;gumball&quot;, threshold: 0.267). Leaf nodes store &quot;Labels&quot; (such as spam or ham). Left branches are for datapoints whose corresponding features are less than the threshold of a node, where right is greater than or equal to the threshold.">
            <a:extLst>
              <a:ext uri="{FF2B5EF4-FFF2-40B4-BE49-F238E27FC236}">
                <a16:creationId xmlns:a16="http://schemas.microsoft.com/office/drawing/2014/main" id="{9EB76161-AC32-3FB8-2992-1F85FD14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59" y="2224678"/>
            <a:ext cx="8101879" cy="46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marL="406400" lvl="0" indent="-406400">
              <a:lnSpc>
                <a:spcPct val="100000"/>
              </a:lnSpc>
              <a:buSzPts val="2800"/>
            </a:pPr>
            <a:r>
              <a:rPr lang="en-US" dirty="0"/>
              <a:t>Tree structure where each intermediary node contains a feature / threshold pair (decision) and leaf nodes are labels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7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here&quot; is highlighted">
            <a:extLst>
              <a:ext uri="{FF2B5EF4-FFF2-40B4-BE49-F238E27FC236}">
                <a16:creationId xmlns:a16="http://schemas.microsoft.com/office/drawing/2014/main" id="{5D1CC5FA-B3A9-B845-CB6A-A8A8A164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38" y="2224007"/>
            <a:ext cx="8083524" cy="46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14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3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gumball&quot; is highlighted">
            <a:extLst>
              <a:ext uri="{FF2B5EF4-FFF2-40B4-BE49-F238E27FC236}">
                <a16:creationId xmlns:a16="http://schemas.microsoft.com/office/drawing/2014/main" id="{546560CA-4BAB-9D6D-E553-C603109A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8" y="2233990"/>
            <a:ext cx="7853745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1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you&quot; is highlighted">
            <a:extLst>
              <a:ext uri="{FF2B5EF4-FFF2-40B4-BE49-F238E27FC236}">
                <a16:creationId xmlns:a16="http://schemas.microsoft.com/office/drawing/2014/main" id="{3B80EA0B-C9B3-BAB1-D346-9DBEBEDB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60" y="2199094"/>
            <a:ext cx="802938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pic>
        <p:nvPicPr>
          <p:cNvPr id="5122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label node &quot;spam&quot; is highlighted">
            <a:extLst>
              <a:ext uri="{FF2B5EF4-FFF2-40B4-BE49-F238E27FC236}">
                <a16:creationId xmlns:a16="http://schemas.microsoft.com/office/drawing/2014/main" id="{9A1F9BFE-1898-A209-6AC9-2BE069BC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4" y="2233166"/>
            <a:ext cx="7744147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Are ML models capable of “learning”?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i.e. is it possible to “learn” just by observing / memorizing?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Does </a:t>
            </a:r>
            <a:r>
              <a:rPr lang="en-US" dirty="0" err="1"/>
              <a:t>ChatGPT</a:t>
            </a:r>
            <a:r>
              <a:rPr lang="en-US" dirty="0"/>
              <a:t> actually “understand” language?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If all output from ML models is based on previous examples, who gets credit / takes responsibility for generation?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Think AI art and your C2 / P2 reflection responses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What harm could come from deploying ML models we don’t fully understand?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If society itself is biased, how much should we worry about the bias present in data / ML models?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 what extent should concern about bias hinder further advancements?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0B78DE-17BC-4B06-9C9A-165FF983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229832"/>
            <a:ext cx="10110216" cy="5628167"/>
          </a:xfrm>
        </p:spPr>
        <p:txBody>
          <a:bodyPr>
            <a:normAutofit fontScale="925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i="1" dirty="0"/>
              <a:t>Opinion Polls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How does a population feel about an issue?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i="1" dirty="0"/>
              <a:t>Content Recommendation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we predict how much someone will like a movie based on past ratings?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Object Recognition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Identify {Car, Road, Plane, Bird, Person} within an image?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Text Generation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/>
              <a:t>Can computers generate text written like a human?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Image Generation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/>
              <a:t>Can computers generate images from a prompt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sz="1900" i="1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sz="3500" i="1" dirty="0"/>
              <a:t> 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A774853-7591-4AB0-B39C-4F3C6F4C4D3E}"/>
              </a:ext>
            </a:extLst>
          </p:cNvPr>
          <p:cNvSpPr/>
          <p:nvPr/>
        </p:nvSpPr>
        <p:spPr>
          <a:xfrm>
            <a:off x="1042416" y="2196682"/>
            <a:ext cx="207264" cy="1872397"/>
          </a:xfrm>
          <a:prstGeom prst="leftBrace">
            <a:avLst>
              <a:gd name="adj1" fmla="val 68710"/>
              <a:gd name="adj2" fmla="val 705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BFA352F-08EA-44F8-9923-E8D82DA63C00}"/>
              </a:ext>
            </a:extLst>
          </p:cNvPr>
          <p:cNvSpPr/>
          <p:nvPr/>
        </p:nvSpPr>
        <p:spPr>
          <a:xfrm>
            <a:off x="1042416" y="4069079"/>
            <a:ext cx="207264" cy="1719073"/>
          </a:xfrm>
          <a:prstGeom prst="leftBrace">
            <a:avLst>
              <a:gd name="adj1" fmla="val 68710"/>
              <a:gd name="adj2" fmla="val 7387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0739917-10D4-4AAF-9144-3A6F48209314}"/>
              </a:ext>
            </a:extLst>
          </p:cNvPr>
          <p:cNvSpPr/>
          <p:nvPr/>
        </p:nvSpPr>
        <p:spPr>
          <a:xfrm>
            <a:off x="1042416" y="1298448"/>
            <a:ext cx="201168" cy="898234"/>
          </a:xfrm>
          <a:prstGeom prst="leftBrace">
            <a:avLst>
              <a:gd name="adj1" fmla="val 68710"/>
              <a:gd name="adj2" fmla="val 51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22E-78F9-4182-A445-FD583977A979}"/>
              </a:ext>
            </a:extLst>
          </p:cNvPr>
          <p:cNvSpPr txBox="1"/>
          <p:nvPr/>
        </p:nvSpPr>
        <p:spPr>
          <a:xfrm rot="16200000">
            <a:off x="82613" y="3313488"/>
            <a:ext cx="114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Prediction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5D0FA-28BF-42D5-AEFF-EF8FCD2303B3}"/>
              </a:ext>
            </a:extLst>
          </p:cNvPr>
          <p:cNvSpPr txBox="1"/>
          <p:nvPr/>
        </p:nvSpPr>
        <p:spPr>
          <a:xfrm rot="16200000">
            <a:off x="-15976" y="5164575"/>
            <a:ext cx="133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819FF-3977-4D88-9FEB-F8AC8239CA77}"/>
              </a:ext>
            </a:extLst>
          </p:cNvPr>
          <p:cNvSpPr txBox="1"/>
          <p:nvPr/>
        </p:nvSpPr>
        <p:spPr>
          <a:xfrm rot="16200000">
            <a:off x="-9878" y="1562898"/>
            <a:ext cx="13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Estimation</a:t>
            </a:r>
          </a:p>
        </p:txBody>
      </p:sp>
      <p:pic>
        <p:nvPicPr>
          <p:cNvPr id="2052" name="Picture 4" descr="Let's get ahead of it: A map of the early 2020 results by population, not  acreage - The Washington Post">
            <a:extLst>
              <a:ext uri="{FF2B5EF4-FFF2-40B4-BE49-F238E27FC236}">
                <a16:creationId xmlns:a16="http://schemas.microsoft.com/office/drawing/2014/main" id="{51448D7B-A0D3-4074-8312-105843059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6658"/>
          <a:stretch/>
        </p:blipFill>
        <p:spPr bwMode="auto">
          <a:xfrm>
            <a:off x="7864834" y="1219200"/>
            <a:ext cx="2410839" cy="14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ginner's Guide to Object Detection Algorithms | by Surya Remanan |  Analytics Vidhya | Medium">
            <a:extLst>
              <a:ext uri="{FF2B5EF4-FFF2-40B4-BE49-F238E27FC236}">
                <a16:creationId xmlns:a16="http://schemas.microsoft.com/office/drawing/2014/main" id="{495E9C1D-5CA7-4D43-8CE0-76DC7A56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45" y="3101045"/>
            <a:ext cx="2787703" cy="12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tGPT: Easily Explained">
            <a:extLst>
              <a:ext uri="{FF2B5EF4-FFF2-40B4-BE49-F238E27FC236}">
                <a16:creationId xmlns:a16="http://schemas.microsoft.com/office/drawing/2014/main" id="{3FB035B2-0460-4DAE-A427-DB0D24BD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2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ogle adds powerful new AI image tools, including inside Bard | PCWorld">
            <a:extLst>
              <a:ext uri="{FF2B5EF4-FFF2-40B4-BE49-F238E27FC236}">
                <a16:creationId xmlns:a16="http://schemas.microsoft.com/office/drawing/2014/main" id="{0957B1A2-53EC-45EA-854D-157F2111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81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tflix">
            <a:extLst>
              <a:ext uri="{FF2B5EF4-FFF2-40B4-BE49-F238E27FC236}">
                <a16:creationId xmlns:a16="http://schemas.microsoft.com/office/drawing/2014/main" id="{69A61908-3321-4053-95FE-72C7F091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92" y="1287180"/>
            <a:ext cx="1339508" cy="13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63F0D-A22B-F31C-6809-1B518E08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EB44-E1AF-6678-1EB4-D3F54AE9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AF4A56-2932-1BEA-7F26-7F475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Subset of Computer Science concerned with “learning” data trends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(Today’s lecture will not be tested on quizzes/exams.)</a:t>
            </a:r>
          </a:p>
        </p:txBody>
      </p:sp>
      <p:pic>
        <p:nvPicPr>
          <p:cNvPr id="1036" name="Picture 12" descr="8: Relationship between AI, ML, DL and NLP [7] | Download Scientific Diagram">
            <a:extLst>
              <a:ext uri="{FF2B5EF4-FFF2-40B4-BE49-F238E27FC236}">
                <a16:creationId xmlns:a16="http://schemas.microsoft.com/office/drawing/2014/main" id="{4AF725F7-B844-9701-5EA8-299DD4D9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19" y="2429894"/>
            <a:ext cx="7151293" cy="41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18DDDA-4709-1E99-6359-99D501FCF7CE}"/>
              </a:ext>
            </a:extLst>
          </p:cNvPr>
          <p:cNvSpPr/>
          <p:nvPr/>
        </p:nvSpPr>
        <p:spPr>
          <a:xfrm rot="19921640">
            <a:off x="2716962" y="3503003"/>
            <a:ext cx="681471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MATH!!!</a:t>
            </a:r>
          </a:p>
        </p:txBody>
      </p:sp>
    </p:spTree>
    <p:extLst>
      <p:ext uri="{BB962C8B-B14F-4D97-AF65-F5344CB8AC3E}">
        <p14:creationId xmlns:p14="http://schemas.microsoft.com/office/powerpoint/2010/main" val="7398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marL="0" lv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𝐻𝐻𝑇𝐻𝑇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Is this coin biased or not?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What’s the best guess for “how biased” it is?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dirty="0"/>
                  <a:t> , value that maximizes probability of what we saw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3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90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1F6504-9EDD-4FCA-BC82-5E0CDCCDDE6A}"/>
              </a:ext>
            </a:extLst>
          </p:cNvPr>
          <p:cNvSpPr txBox="1"/>
          <p:nvPr/>
        </p:nvSpPr>
        <p:spPr>
          <a:xfrm>
            <a:off x="1412039" y="5361950"/>
            <a:ext cx="994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Takeaway: There are formal, mathematical ways to verify intuition!</a:t>
            </a:r>
          </a:p>
          <a:p>
            <a:pPr algn="ctr"/>
            <a:r>
              <a:rPr lang="en-US" sz="2800" i="1" dirty="0"/>
              <a:t>+ We can perform this process with more complicated distributions!</a:t>
            </a:r>
          </a:p>
        </p:txBody>
      </p:sp>
    </p:spTree>
    <p:extLst>
      <p:ext uri="{BB962C8B-B14F-4D97-AF65-F5344CB8AC3E}">
        <p14:creationId xmlns:p14="http://schemas.microsoft.com/office/powerpoint/2010/main" val="14444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endParaRPr lang="en-US" dirty="0"/>
              </a:p>
              <a:p>
                <a:pPr marL="279400" lvl="1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i="1" dirty="0"/>
                  <a:t>Given enough previous examples, we can estimate the underlying distribution and make predictions about… anything!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86" t="-112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tandard Normal Distribution ...">
            <a:extLst>
              <a:ext uri="{FF2B5EF4-FFF2-40B4-BE49-F238E27FC236}">
                <a16:creationId xmlns:a16="http://schemas.microsoft.com/office/drawing/2014/main" id="{8D49A7D8-D572-4DBB-8CE6-7F0A598FB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4624" r="4213" b="8840"/>
          <a:stretch/>
        </p:blipFill>
        <p:spPr bwMode="auto">
          <a:xfrm>
            <a:off x="4710721" y="3730752"/>
            <a:ext cx="277055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2B544-1B1C-45F4-933E-6CCFFE692C6C}"/>
              </a:ext>
            </a:extLst>
          </p:cNvPr>
          <p:cNvSpPr/>
          <p:nvPr/>
        </p:nvSpPr>
        <p:spPr>
          <a:xfrm>
            <a:off x="7020351" y="3621025"/>
            <a:ext cx="611094" cy="40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0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25439</TotalTime>
  <Words>1565</Words>
  <Application>Microsoft Office PowerPoint</Application>
  <PresentationFormat>Widescreen</PresentationFormat>
  <Paragraphs>280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Machine Learning</vt:lpstr>
      <vt:lpstr>Announcements</vt:lpstr>
      <vt:lpstr>Applications of ML</vt:lpstr>
      <vt:lpstr>What is Machine Learning (ML)?</vt:lpstr>
      <vt:lpstr>What is Machine Learning (ML)? </vt:lpstr>
      <vt:lpstr>Maximum Likelihood Estimation</vt:lpstr>
      <vt:lpstr>Maximum Likelihood Estimation</vt:lpstr>
      <vt:lpstr>What is Machine Learning (ML)? </vt:lpstr>
      <vt:lpstr>What is Machine Learning (ML)? </vt:lpstr>
      <vt:lpstr>ML Pipeline</vt:lpstr>
      <vt:lpstr>1. Data Collection</vt:lpstr>
      <vt:lpstr>Data Bias</vt:lpstr>
      <vt:lpstr>Data Bias</vt:lpstr>
      <vt:lpstr>Data Sanitization</vt:lpstr>
      <vt:lpstr>2. Featurization</vt:lpstr>
      <vt:lpstr>Word Embeddings</vt:lpstr>
      <vt:lpstr>3. Model Training </vt:lpstr>
      <vt:lpstr>4. Evaluation </vt:lpstr>
      <vt:lpstr>5. Deployment </vt:lpstr>
      <vt:lpstr>ML Pipeline</vt:lpstr>
      <vt:lpstr>SpamClassifier</vt:lpstr>
      <vt:lpstr>Decision Trees</vt:lpstr>
      <vt:lpstr>Decision Trees</vt:lpstr>
      <vt:lpstr>Decision Trees</vt:lpstr>
      <vt:lpstr>Decision Trees</vt:lpstr>
      <vt:lpstr>Decision Trees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359</cp:revision>
  <cp:lastPrinted>2022-09-27T21:33:44Z</cp:lastPrinted>
  <dcterms:created xsi:type="dcterms:W3CDTF">2020-06-13T06:27:42Z</dcterms:created>
  <dcterms:modified xsi:type="dcterms:W3CDTF">2025-02-28T20:06:22Z</dcterms:modified>
</cp:coreProperties>
</file>