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83" r:id="rId3"/>
    <p:sldId id="340" r:id="rId4"/>
    <p:sldId id="933" r:id="rId5"/>
    <p:sldId id="341" r:id="rId6"/>
    <p:sldId id="343" r:id="rId7"/>
    <p:sldId id="342" r:id="rId8"/>
    <p:sldId id="346" r:id="rId9"/>
    <p:sldId id="348" r:id="rId10"/>
    <p:sldId id="921" r:id="rId11"/>
    <p:sldId id="927" r:id="rId12"/>
    <p:sldId id="920" r:id="rId13"/>
    <p:sldId id="922" r:id="rId14"/>
    <p:sldId id="923" r:id="rId15"/>
    <p:sldId id="934" r:id="rId16"/>
    <p:sldId id="924" r:id="rId17"/>
    <p:sldId id="928" r:id="rId18"/>
    <p:sldId id="929" r:id="rId19"/>
    <p:sldId id="930" r:id="rId20"/>
    <p:sldId id="931" r:id="rId21"/>
    <p:sldId id="935" r:id="rId22"/>
    <p:sldId id="9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8" autoAdjust="0"/>
    <p:restoredTop sz="93083" autoAdjust="0"/>
  </p:normalViewPr>
  <p:slideViewPr>
    <p:cSldViewPr snapToGrid="0" snapToObjects="1">
      <p:cViewPr varScale="1">
        <p:scale>
          <a:sx n="86" d="100"/>
          <a:sy n="86" d="100"/>
        </p:scale>
        <p:origin x="48" y="27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D4F32-52D0-406B-AC7B-508D6E3E3D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862" y="5615403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CAB9B2-48CD-4DAC-A071-D62FCE3A7F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9355" y="31378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6495D-1CDF-4B29-AFBB-83695E4D00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9355" y="31378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Binary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ycEEh9Cc2llxbeC96sUlv?si=AjcBAsNlTEyTp8WWvb48-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111794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tree?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1972DF01-E9CF-4104-A1DA-3ADC7504C803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CA9AEBA8-5C37-4963-843E-8EC083C55B1D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313582-1C9F-4ADE-8926-BFDA79C78399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A118793-3D44-4718-9B33-33B2A5C23E3F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0A0D47-41D0-4F23-822E-CF627D18DAF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2010859-07DB-46D7-95CE-DD66B1E012FF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16200000">
            <a:off x="8860113" y="3363438"/>
            <a:ext cx="1628019" cy="357213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D173A21-90C7-479A-AA17-A9C7CBA07964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59123" y="3931763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siblings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E71692E-05D7-4B60-A2A1-DE5B44D18251}"/>
              </a:ext>
            </a:extLst>
          </p:cNvPr>
          <p:cNvSpPr/>
          <p:nvPr/>
        </p:nvSpPr>
        <p:spPr>
          <a:xfrm rot="16200000">
            <a:off x="3925035" y="3801675"/>
            <a:ext cx="1324912" cy="196716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CDA28A1E-4750-4940-AD25-4051781A5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54387" r="44677" b="30900"/>
          <a:stretch/>
        </p:blipFill>
        <p:spPr bwMode="auto">
          <a:xfrm>
            <a:off x="4728733" y="4432635"/>
            <a:ext cx="759751" cy="731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linked list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498514"/>
            <a:ext cx="4419600" cy="116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list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439258"/>
            <a:ext cx="4419600" cy="124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another linked 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</a:p>
          <a:p>
            <a:pPr marL="0" indent="0" algn="ctr">
              <a:buNone/>
            </a:pPr>
            <a:r>
              <a:rPr lang="en-US" i="1" dirty="0"/>
              <a:t>A list is either empty or a node with another list!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32BDE-FFDC-4E6D-AC80-4CEE1E3537D4}"/>
              </a:ext>
            </a:extLst>
          </p:cNvPr>
          <p:cNvSpPr/>
          <p:nvPr/>
        </p:nvSpPr>
        <p:spPr>
          <a:xfrm>
            <a:off x="6715355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728EA-8DE7-4CD4-9DEB-AB56053C6275}"/>
              </a:ext>
            </a:extLst>
          </p:cNvPr>
          <p:cNvSpPr/>
          <p:nvPr/>
        </p:nvSpPr>
        <p:spPr>
          <a:xfrm>
            <a:off x="7534657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6331B-5FF5-4C7D-AAEC-5FCE24CA1BB7}"/>
              </a:ext>
            </a:extLst>
          </p:cNvPr>
          <p:cNvSpPr txBox="1"/>
          <p:nvPr/>
        </p:nvSpPr>
        <p:spPr>
          <a:xfrm>
            <a:off x="6779399" y="25042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DD70-0D7F-44F6-89E8-963D2611179E}"/>
              </a:ext>
            </a:extLst>
          </p:cNvPr>
          <p:cNvSpPr txBox="1"/>
          <p:nvPr/>
        </p:nvSpPr>
        <p:spPr>
          <a:xfrm>
            <a:off x="7610857" y="251397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8E54-6B32-4C55-977C-AB9476166FB3}"/>
              </a:ext>
            </a:extLst>
          </p:cNvPr>
          <p:cNvSpPr txBox="1"/>
          <p:nvPr/>
        </p:nvSpPr>
        <p:spPr>
          <a:xfrm>
            <a:off x="6941339" y="29208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15AFE0-DA95-4DCC-9219-5AB06938D02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925908" y="3215030"/>
            <a:ext cx="909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78B288-88E0-4973-AC8B-20B2FB79C3EC}"/>
              </a:ext>
            </a:extLst>
          </p:cNvPr>
          <p:cNvSpPr/>
          <p:nvPr/>
        </p:nvSpPr>
        <p:spPr>
          <a:xfrm>
            <a:off x="8835467" y="2830982"/>
            <a:ext cx="2092505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21D17-16CF-4B12-81CA-F27FB89FF6C3}"/>
              </a:ext>
            </a:extLst>
          </p:cNvPr>
          <p:cNvSpPr txBox="1"/>
          <p:nvPr/>
        </p:nvSpPr>
        <p:spPr>
          <a:xfrm>
            <a:off x="8860576" y="2984197"/>
            <a:ext cx="2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another list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56EDFE-B5F8-4769-AF51-A1594FF8A2A5}"/>
              </a:ext>
            </a:extLst>
          </p:cNvPr>
          <p:cNvSpPr/>
          <p:nvPr/>
        </p:nvSpPr>
        <p:spPr>
          <a:xfrm>
            <a:off x="6291072" y="2146033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45F86-D6A9-4C97-9208-1668E41542B2}"/>
              </a:ext>
            </a:extLst>
          </p:cNvPr>
          <p:cNvSpPr/>
          <p:nvPr/>
        </p:nvSpPr>
        <p:spPr>
          <a:xfrm>
            <a:off x="1175228" y="2121181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8042" y="2830982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02865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Binary Tree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Empty tree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Node w/ two subtrees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  <a:br>
              <a:rPr lang="en-US" i="1" dirty="0"/>
            </a:br>
            <a:r>
              <a:rPr lang="en-US" i="1" dirty="0"/>
              <a:t>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13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look very similar to Recursive LinkedList!</a:t>
            </a:r>
          </a:p>
          <a:p>
            <a:endParaRPr lang="en-US" dirty="0"/>
          </a:p>
          <a:p>
            <a:r>
              <a:rPr lang="en-US" dirty="0"/>
              <a:t>Guaranteed base case: empty tree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subtree you’re currently processing</a:t>
            </a:r>
          </a:p>
          <a:p>
            <a:r>
              <a:rPr lang="en-US" dirty="0"/>
              <a:t>If modifying, we 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</a:p>
          <a:p>
            <a:pPr lvl="1"/>
            <a:r>
              <a:rPr lang="en-US" dirty="0"/>
              <a:t>Don’t stop early, return updated subtree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trace through an example together…</a:t>
            </a:r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405317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EBFEC70-DB88-4E58-9201-B2D2F724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4403075" y="1558024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5452A57-E626-4416-AB40-C245024F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3914887" y="3357188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C9EB85-1924-45A6-89AB-47BEB6714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3810566" y="4947805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9D763C-997C-4255-9D17-482C0F3FB59B}"/>
              </a:ext>
            </a:extLst>
          </p:cNvPr>
          <p:cNvSpPr/>
          <p:nvPr/>
        </p:nvSpPr>
        <p:spPr>
          <a:xfrm>
            <a:off x="2435031" y="1697814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method(one)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23727A-A64E-4B78-A538-CECFA639E2A6}"/>
              </a:ext>
            </a:extLst>
          </p:cNvPr>
          <p:cNvSpPr/>
          <p:nvPr/>
        </p:nvSpPr>
        <p:spPr>
          <a:xfrm>
            <a:off x="2163361" y="347261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method(two)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BD7D2-AF5E-41E2-9E25-E5E90022DE4F}"/>
              </a:ext>
            </a:extLst>
          </p:cNvPr>
          <p:cNvSpPr/>
          <p:nvPr/>
        </p:nvSpPr>
        <p:spPr>
          <a:xfrm>
            <a:off x="1919770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C8EF75-18BC-438F-B236-5FB1F061F714}"/>
              </a:ext>
            </a:extLst>
          </p:cNvPr>
          <p:cNvGrpSpPr/>
          <p:nvPr/>
        </p:nvGrpSpPr>
        <p:grpSpPr>
          <a:xfrm>
            <a:off x="5802928" y="1660912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14441E-5603-4AEB-AA1C-1C763A4E712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F5ED60-9FD3-42DA-BCF0-C518BBE4AD53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4EEBEE-AB59-45F4-889C-86B9B97ED2E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73299-C44A-4C64-A768-B0EC8DAA866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A1F52-FEA4-42E6-A655-E9964A1E7CE5}"/>
              </a:ext>
            </a:extLst>
          </p:cNvPr>
          <p:cNvGrpSpPr/>
          <p:nvPr/>
        </p:nvGrpSpPr>
        <p:grpSpPr>
          <a:xfrm>
            <a:off x="6472974" y="3444818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DB6CF-A941-44EB-A1FB-6579B133F56B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3AFEF1-701F-401E-B43E-1D940C3927DD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99F501-A026-4903-8ABC-E991B8684A15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9E4245-C5EF-4025-AD1E-C4B857DA4F5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E6EE78-2E81-4C8F-B7F9-C3705C05051C}"/>
              </a:ext>
            </a:extLst>
          </p:cNvPr>
          <p:cNvGrpSpPr/>
          <p:nvPr/>
        </p:nvGrpSpPr>
        <p:grpSpPr>
          <a:xfrm>
            <a:off x="5154653" y="3435709"/>
            <a:ext cx="890943" cy="902268"/>
            <a:chOff x="8286993" y="1512506"/>
            <a:chExt cx="1294557" cy="13282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A2C53B-C96A-470E-BF81-91EECC23CC3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D41625-A25E-458B-8957-FCE8F40C725E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AB81D2-EDF5-469C-9CFA-B79DEFACD14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F2D882-3F0F-435E-B2B8-4EB749CB6AB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D43F62-1A34-48AB-9B65-EC652975C9D1}"/>
              </a:ext>
            </a:extLst>
          </p:cNvPr>
          <p:cNvSpPr txBox="1"/>
          <p:nvPr/>
        </p:nvSpPr>
        <p:spPr>
          <a:xfrm>
            <a:off x="5760718" y="52019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4F317-AF11-4BCA-AF69-34339024B6F7}"/>
              </a:ext>
            </a:extLst>
          </p:cNvPr>
          <p:cNvSpPr txBox="1"/>
          <p:nvPr/>
        </p:nvSpPr>
        <p:spPr>
          <a:xfrm>
            <a:off x="4633572" y="519126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F0F466-04E9-4AF5-8EAA-21767A8C029C}"/>
              </a:ext>
            </a:extLst>
          </p:cNvPr>
          <p:cNvSpPr txBox="1"/>
          <p:nvPr/>
        </p:nvSpPr>
        <p:spPr>
          <a:xfrm>
            <a:off x="6991935" y="52019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ECF866-CBF0-4BD0-B448-EA4AE23BD187}"/>
              </a:ext>
            </a:extLst>
          </p:cNvPr>
          <p:cNvCxnSpPr>
            <a:cxnSpLocks/>
          </p:cNvCxnSpPr>
          <p:nvPr/>
        </p:nvCxnSpPr>
        <p:spPr>
          <a:xfrm flipH="1">
            <a:off x="5599115" y="2410866"/>
            <a:ext cx="443333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3BAD52-79DA-4E4F-94C6-C2A41A580639}"/>
              </a:ext>
            </a:extLst>
          </p:cNvPr>
          <p:cNvCxnSpPr>
            <a:cxnSpLocks/>
          </p:cNvCxnSpPr>
          <p:nvPr/>
        </p:nvCxnSpPr>
        <p:spPr>
          <a:xfrm>
            <a:off x="6472974" y="2410866"/>
            <a:ext cx="446481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69A261-96C1-46CA-AE45-538E7403C274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123185" y="4165885"/>
            <a:ext cx="355422" cy="1036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8C208E-2480-4568-A4DF-E84AC8DABCEF}"/>
              </a:ext>
            </a:extLst>
          </p:cNvPr>
          <p:cNvCxnSpPr>
            <a:cxnSpLocks/>
          </p:cNvCxnSpPr>
          <p:nvPr/>
        </p:nvCxnSpPr>
        <p:spPr>
          <a:xfrm flipH="1">
            <a:off x="6371434" y="4165885"/>
            <a:ext cx="322438" cy="102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00EAB6-90F5-47D6-B5B8-7E9814B00CA5}"/>
              </a:ext>
            </a:extLst>
          </p:cNvPr>
          <p:cNvCxnSpPr>
            <a:cxnSpLocks/>
          </p:cNvCxnSpPr>
          <p:nvPr/>
        </p:nvCxnSpPr>
        <p:spPr>
          <a:xfrm>
            <a:off x="5832499" y="4143355"/>
            <a:ext cx="292076" cy="1058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FD6D423-44C7-493E-895A-22E22E738639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5120244" y="4143355"/>
            <a:ext cx="255305" cy="1047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F122FDB-875E-4D99-A51F-BBBC9A192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5406177" y="578559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E0CB055-BF28-4383-9D4A-C0872E62DB56}"/>
              </a:ext>
            </a:extLst>
          </p:cNvPr>
          <p:cNvSpPr/>
          <p:nvPr/>
        </p:nvSpPr>
        <p:spPr>
          <a:xfrm>
            <a:off x="3657724" y="6048772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pic>
        <p:nvPicPr>
          <p:cNvPr id="5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9B24590-1768-469C-80A4-A969A8CD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441993" y="3355917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F466943-C326-40B0-9021-F273D31C368E}"/>
              </a:ext>
            </a:extLst>
          </p:cNvPr>
          <p:cNvSpPr/>
          <p:nvPr/>
        </p:nvSpPr>
        <p:spPr>
          <a:xfrm>
            <a:off x="8666785" y="3472611"/>
            <a:ext cx="1984177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method(three)</a:t>
            </a:r>
          </a:p>
        </p:txBody>
      </p:sp>
      <p:pic>
        <p:nvPicPr>
          <p:cNvPr id="5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BDE092A-2745-45B4-AD44-F2A0C4D39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8054389" y="4984558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4930078-3095-4DA4-BC91-AA02514098AE}"/>
              </a:ext>
            </a:extLst>
          </p:cNvPr>
          <p:cNvSpPr/>
          <p:nvPr/>
        </p:nvSpPr>
        <p:spPr>
          <a:xfrm>
            <a:off x="8799686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08D42C-789B-4210-996F-D83ACAA5B576}"/>
              </a:ext>
            </a:extLst>
          </p:cNvPr>
          <p:cNvSpPr txBox="1"/>
          <p:nvPr/>
        </p:nvSpPr>
        <p:spPr>
          <a:xfrm>
            <a:off x="7629153" y="1614384"/>
            <a:ext cx="408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Pre-order traversal</a:t>
            </a:r>
          </a:p>
        </p:txBody>
      </p:sp>
      <p:pic>
        <p:nvPicPr>
          <p:cNvPr id="6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585E965-2F66-4121-80D9-41323F237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6276975" y="5792152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9CA178-0E9E-4919-8185-9FDEE93664D7}"/>
              </a:ext>
            </a:extLst>
          </p:cNvPr>
          <p:cNvSpPr/>
          <p:nvPr/>
        </p:nvSpPr>
        <p:spPr>
          <a:xfrm>
            <a:off x="6917436" y="6055333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</p:spTree>
    <p:extLst>
      <p:ext uri="{BB962C8B-B14F-4D97-AF65-F5344CB8AC3E}">
        <p14:creationId xmlns:p14="http://schemas.microsoft.com/office/powerpoint/2010/main" val="36166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0" grpId="0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60416" y="276597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Traversals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1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different primary traversals</a:t>
            </a:r>
          </a:p>
          <a:p>
            <a:pPr lvl="1"/>
            <a:r>
              <a:rPr lang="en-US" dirty="0"/>
              <a:t>All concerned with when you process your current root</a:t>
            </a:r>
          </a:p>
          <a:p>
            <a:endParaRPr lang="en-US" dirty="0"/>
          </a:p>
          <a:p>
            <a:r>
              <a:rPr lang="en-US" dirty="0"/>
              <a:t>Pre-order traversal:</a:t>
            </a:r>
          </a:p>
          <a:p>
            <a:pPr lvl="1"/>
            <a:r>
              <a:rPr lang="en-US" dirty="0"/>
              <a:t>Process </a:t>
            </a:r>
            <a:r>
              <a:rPr lang="en-US" b="1" dirty="0"/>
              <a:t>root</a:t>
            </a:r>
            <a:r>
              <a:rPr lang="en-US" dirty="0"/>
              <a:t>, left subtree, right subtree</a:t>
            </a:r>
          </a:p>
          <a:p>
            <a:r>
              <a:rPr lang="en-US" dirty="0"/>
              <a:t>In-order traversal:</a:t>
            </a:r>
          </a:p>
          <a:p>
            <a:pPr lvl="1"/>
            <a:r>
              <a:rPr lang="en-US" dirty="0"/>
              <a:t>Process left subtree, </a:t>
            </a:r>
            <a:r>
              <a:rPr lang="en-US" b="1" dirty="0"/>
              <a:t>root</a:t>
            </a:r>
            <a:r>
              <a:rPr lang="en-US" dirty="0"/>
              <a:t>, right subtree</a:t>
            </a:r>
          </a:p>
          <a:p>
            <a:r>
              <a:rPr lang="en-US" dirty="0"/>
              <a:t>Post-order traversal:</a:t>
            </a:r>
          </a:p>
          <a:p>
            <a:pPr lvl="1"/>
            <a:r>
              <a:rPr lang="en-US" dirty="0"/>
              <a:t>Process left subtree, right subtree, </a:t>
            </a:r>
            <a:r>
              <a:rPr lang="en-US" b="1" dirty="0"/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0235-5314-4BA1-B346-72FA4DB179AE}"/>
              </a:ext>
            </a:extLst>
          </p:cNvPr>
          <p:cNvSpPr txBox="1"/>
          <p:nvPr/>
        </p:nvSpPr>
        <p:spPr>
          <a:xfrm>
            <a:off x="45720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Sometimes different traversals yield different results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B60C7-F907-4AD4-AABE-369DBDBAC048}"/>
              </a:ext>
            </a:extLst>
          </p:cNvPr>
          <p:cNvGrpSpPr/>
          <p:nvPr/>
        </p:nvGrpSpPr>
        <p:grpSpPr>
          <a:xfrm>
            <a:off x="9343850" y="1297123"/>
            <a:ext cx="890943" cy="902268"/>
            <a:chOff x="8286993" y="1512506"/>
            <a:chExt cx="1294557" cy="13282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E96B1F-1D6B-4F3C-ADA0-751861922A1B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22E6F6-DE0A-498D-BCAD-36B8EA128A4C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DDEBAF-877D-4A42-9B07-817811DF2FA7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F81A6C-CF1F-4151-86CC-B92A2C24A489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DF5FA7-C38F-481D-A58C-18294D2981B7}"/>
              </a:ext>
            </a:extLst>
          </p:cNvPr>
          <p:cNvGrpSpPr/>
          <p:nvPr/>
        </p:nvGrpSpPr>
        <p:grpSpPr>
          <a:xfrm>
            <a:off x="10013896" y="3081029"/>
            <a:ext cx="890943" cy="902268"/>
            <a:chOff x="8286993" y="1512506"/>
            <a:chExt cx="1294557" cy="13282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097D38-14EC-4A31-AE85-E31FF4F8559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6DFBA-E974-4B6C-BEE0-9974F4E86F1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273EE-4848-43F9-81AF-A1E47F824B2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EF198E-76DA-48B0-B590-AAD7965BCE6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CB3B18-6F84-43C3-A38A-03B573E55BF1}"/>
              </a:ext>
            </a:extLst>
          </p:cNvPr>
          <p:cNvGrpSpPr/>
          <p:nvPr/>
        </p:nvGrpSpPr>
        <p:grpSpPr>
          <a:xfrm>
            <a:off x="8695575" y="3071920"/>
            <a:ext cx="890943" cy="902268"/>
            <a:chOff x="8286993" y="1512506"/>
            <a:chExt cx="1294557" cy="132822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32BA90-075D-4845-902A-35D8C11EF58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AB1F43-6643-4A70-A118-C782B03BDFA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24A0D5-4240-42AD-A9DD-9C1F29EFDBB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4E2DF9-D30D-4D67-855B-F313A06A0A5F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36FEC7-1ACB-44B7-B3A9-9FE567E130B2}"/>
              </a:ext>
            </a:extLst>
          </p:cNvPr>
          <p:cNvSpPr txBox="1"/>
          <p:nvPr/>
        </p:nvSpPr>
        <p:spPr>
          <a:xfrm>
            <a:off x="9301640" y="4838189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DF6D0-4EF6-4AA3-815A-BCBA0EABE951}"/>
              </a:ext>
            </a:extLst>
          </p:cNvPr>
          <p:cNvSpPr txBox="1"/>
          <p:nvPr/>
        </p:nvSpPr>
        <p:spPr>
          <a:xfrm>
            <a:off x="8174494" y="4827475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8B3B4-5843-43A8-8628-4874CBEF2F99}"/>
              </a:ext>
            </a:extLst>
          </p:cNvPr>
          <p:cNvSpPr txBox="1"/>
          <p:nvPr/>
        </p:nvSpPr>
        <p:spPr>
          <a:xfrm>
            <a:off x="10532857" y="4838189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2B60AE-98CE-4341-96E9-354321D8181F}"/>
              </a:ext>
            </a:extLst>
          </p:cNvPr>
          <p:cNvCxnSpPr>
            <a:cxnSpLocks/>
          </p:cNvCxnSpPr>
          <p:nvPr/>
        </p:nvCxnSpPr>
        <p:spPr>
          <a:xfrm flipH="1">
            <a:off x="9140037" y="2047077"/>
            <a:ext cx="443333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654B25-011A-44A7-964E-EA25F923D7BF}"/>
              </a:ext>
            </a:extLst>
          </p:cNvPr>
          <p:cNvCxnSpPr>
            <a:cxnSpLocks/>
          </p:cNvCxnSpPr>
          <p:nvPr/>
        </p:nvCxnSpPr>
        <p:spPr>
          <a:xfrm>
            <a:off x="10013896" y="2047077"/>
            <a:ext cx="446481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418B66-220A-4DE8-9C04-5F656A57E21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0664107" y="3802096"/>
            <a:ext cx="355422" cy="1036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DCCBD6-9FED-4C0B-B191-0131DC7623F1}"/>
              </a:ext>
            </a:extLst>
          </p:cNvPr>
          <p:cNvCxnSpPr>
            <a:cxnSpLocks/>
          </p:cNvCxnSpPr>
          <p:nvPr/>
        </p:nvCxnSpPr>
        <p:spPr>
          <a:xfrm flipH="1">
            <a:off x="9912356" y="3802096"/>
            <a:ext cx="322438" cy="102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AEC6F6-B1B0-4D8D-B366-7A67130552BC}"/>
              </a:ext>
            </a:extLst>
          </p:cNvPr>
          <p:cNvCxnSpPr>
            <a:cxnSpLocks/>
          </p:cNvCxnSpPr>
          <p:nvPr/>
        </p:nvCxnSpPr>
        <p:spPr>
          <a:xfrm>
            <a:off x="9373421" y="3779566"/>
            <a:ext cx="292076" cy="1058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E87685-A996-4B99-8C56-81456FDB8201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661166" y="3779566"/>
            <a:ext cx="255305" cy="1047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E8A3-48DC-4DF6-A6D6-5974E84C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 </a:t>
            </a:r>
            <a:r>
              <a:rPr lang="en-US" u="sng" dirty="0"/>
              <a:t>pre-order</a:t>
            </a:r>
            <a:r>
              <a:rPr lang="en-US" dirty="0"/>
              <a:t> traversal.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187F0-CA10-4BC5-B0A5-B4633CD4B80D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1EEF44-B66E-4A75-BAC8-4447863ADA84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8AC5EE-B7BE-45E5-8A62-0514AA3DD203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7BB8DD-85F0-43BD-972B-E0DE7EC2A93C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9E9673-BF79-4D6E-922F-7011C70815D8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78AA1-A000-407C-92EE-391C81F76BB9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76BDEB-1386-4771-92D7-6D01CCC20518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1E1D41-BF74-40DD-B5BE-8F33540A5EDD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BFFE67-FCD6-4ECA-B1BE-82EB2E34EB3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39CFCE-CC57-44E1-BF96-C03DBD1FCC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7D4CC7-E3FC-4AD1-BC92-841AD90A71BE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77A331-DB41-42A1-8CEF-58EC3AF9F0EE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D2504D-FC8E-4A55-B403-0DB95F678F94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D28DB8-A5E9-4464-82BE-69EF7B25314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39BE4B-7273-4275-B620-F7C3DDB6333E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14CB27-A4D9-44D7-A86C-453F785B48B5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3BBD72-F789-41F9-AE65-CABC493A3CB3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6C4177-FD26-4F54-8D00-6D343ABA73C6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25A939-C851-4FBD-9A9D-71E1D9021B78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9B2F9FD-F8F6-42D3-A7C4-77CEF9E0B5F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E6CCF6-E3BE-4450-8477-DDE55FC48C6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4A363F0-9278-4743-B7B4-24B6AA204E55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D3CD930-A721-4DF0-84AE-885B6827182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8829B0-3DED-4FC5-BC65-0A55FC093685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4C8FDE-BAA7-4333-ADDD-05C7E8E53E33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18028D-80A5-4595-A5FF-E8E93A5CCCB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C71FAB-514B-4001-8E78-CD2AD0C60E5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866A7D-F557-4F1B-94CA-8ED8E4C60D9C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84659D-E3CF-4289-9121-8B19972C5A7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D91864D-BC31-4725-8F9C-20305D17A575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83252D7-4FBF-41A3-9C9A-B802D83DD35A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4F6BCA6-C00B-47F5-A814-0E2887EDFDD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662725-83C1-407D-AE49-F7522F6D3BA5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DFEEAA1-844A-4C6C-9F81-30978B0F05F0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5A7A4C-E0BB-423F-8B4D-4149A6E64FD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4DDC3DC-839B-47E3-A8BD-527FBD5FC2B3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269EBF4-7E6B-4A07-9AF1-6601E8B2BBA4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F45920F-FAE7-424D-A517-14B410051118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3A089F-969E-4671-83CC-9B4D98C2C265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999B257-068C-4C2E-B4A1-312046C964EB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DF839A-6D8C-46CA-9615-5AD56A03332D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281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587EF506-7C50-4A16-B51A-FA19FDB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 </a:t>
            </a:r>
            <a:r>
              <a:rPr lang="en-US" u="sng" dirty="0"/>
              <a:t>pre-order</a:t>
            </a:r>
            <a:r>
              <a:rPr lang="en-US" dirty="0"/>
              <a:t> traversal.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3F2EA3-2FF4-4AAA-8663-27A226501754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C23859-FBA7-481A-B392-BFD0DF92DD8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5079E6-78C6-4012-AFB6-0A8CE0D449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EB56A0-4127-40F1-AD72-AA02044D486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37871A-382A-4ABB-BDD0-D7431425A4C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58B801-14E5-4BBF-A421-AE3CBAC9A40B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293A1C-760A-4387-8B95-5978BFBF3B6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F56C67-6C9A-491E-BB35-A4C5313CEDE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DA8853-6750-4B9B-9E86-A7C41D8CAD5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BCD8A3-2111-4032-8939-C1C00F70430B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515812-402C-4F14-B604-CBD05A11EEDF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81FD476-F793-4925-9328-25068C1F194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2F62C5E-2DF9-4C81-B897-44F1B5D46D7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431E81-5564-4DD2-9F4E-6204507D62A6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84271C-2D50-4597-9893-E95F99A8C61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63B951-9C5B-439A-B63A-3E688746D31C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0D6C6F-E2F9-452E-8C1D-387FBACDB0C9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CD8319-54DB-4A96-8D2F-55C5AC554A74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3B60E-5B76-4F1F-9FDA-2CE34504BF0F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8DBF5E-5BD0-4AE7-A5CB-B25588DEF20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12237F-756A-4ED5-AD7E-7C0456D616F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45D110-1D28-4381-A595-010BD29B12C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8EA3FB-C995-4C7D-AAEB-343247844F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08CCEC-778F-4AEB-818E-F9C454E3C686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C178FB-BC5F-40D3-A563-21E794FADDBA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A7D769-0DA4-4315-8348-3F1B31E1176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5AF1D3-7761-46B5-BB97-7126A7C6691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93E744-B65C-450D-99C0-64A7D3326F0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DDF027A-9690-4D1E-B87B-2CC4C4FA99E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6250AD-29C8-40D8-A855-E5D98926C923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EC0C402-D6B7-473E-BAAA-EBA0D7351604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A3B866-822B-4DCA-ACAE-AB9A3AD0A01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BE54DC-2091-4645-A625-B6D269A00F4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1C7EE3-DF35-4C76-96A3-167CA6CDA168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58D513-0A16-4E5D-A5C8-2AA9A2518F5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103FD00-C24E-4420-9459-8FD6E69F1F47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BA45E7-6D76-420D-B42E-6E8A94478DB0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915668-F713-4FAB-A2F9-FC72C368269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94DB22-1A44-4D24-969F-04D083EC8E8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6BD22D-E5D0-487A-AAEA-963ABE00893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CFF866-FEBD-45BF-89DF-177595B1B77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980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587EF506-7C50-4A16-B51A-FA19FDB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an </a:t>
            </a:r>
            <a:r>
              <a:rPr lang="en-US" u="sng" dirty="0"/>
              <a:t>in-order</a:t>
            </a:r>
            <a:r>
              <a:rPr lang="en-US" dirty="0"/>
              <a:t> traversal.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3F2EA3-2FF4-4AAA-8663-27A226501754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C23859-FBA7-481A-B392-BFD0DF92DD8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5079E6-78C6-4012-AFB6-0A8CE0D449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EB56A0-4127-40F1-AD72-AA02044D486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37871A-382A-4ABB-BDD0-D7431425A4C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58B801-14E5-4BBF-A421-AE3CBAC9A40B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293A1C-760A-4387-8B95-5978BFBF3B6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F56C67-6C9A-491E-BB35-A4C5313CEDE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DA8853-6750-4B9B-9E86-A7C41D8CAD5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BCD8A3-2111-4032-8939-C1C00F70430B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515812-402C-4F14-B604-CBD05A11EEDF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81FD476-F793-4925-9328-25068C1F194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2F62C5E-2DF9-4C81-B897-44F1B5D46D7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431E81-5564-4DD2-9F4E-6204507D62A6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84271C-2D50-4597-9893-E95F99A8C61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63B951-9C5B-439A-B63A-3E688746D31C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0D6C6F-E2F9-452E-8C1D-387FBACDB0C9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CD8319-54DB-4A96-8D2F-55C5AC554A74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3B60E-5B76-4F1F-9FDA-2CE34504BF0F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8DBF5E-5BD0-4AE7-A5CB-B25588DEF20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12237F-756A-4ED5-AD7E-7C0456D616F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45D110-1D28-4381-A595-010BD29B12C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8EA3FB-C995-4C7D-AAEB-343247844F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08CCEC-778F-4AEB-818E-F9C454E3C686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C178FB-BC5F-40D3-A563-21E794FADDBA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A7D769-0DA4-4315-8348-3F1B31E1176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5AF1D3-7761-46B5-BB97-7126A7C6691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93E744-B65C-450D-99C0-64A7D3326F0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DDF027A-9690-4D1E-B87B-2CC4C4FA99E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6250AD-29C8-40D8-A855-E5D98926C923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EC0C402-D6B7-473E-BAAA-EBA0D7351604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A3B866-822B-4DCA-ACAE-AB9A3AD0A01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BE54DC-2091-4645-A625-B6D269A00F4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1C7EE3-DF35-4C76-96A3-167CA6CDA168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58D513-0A16-4E5D-A5C8-2AA9A2518F5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103FD00-C24E-4420-9459-8FD6E69F1F47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BA45E7-6D76-420D-B42E-6E8A94478DB0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915668-F713-4FAB-A2F9-FC72C368269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94DB22-1A44-4D24-969F-04D083EC8E8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6BD22D-E5D0-487A-AAEA-963ABE00893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CFF866-FEBD-45BF-89DF-177595B1B77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443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587EF506-7C50-4A16-B51A-FA19FDB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 </a:t>
            </a:r>
            <a:r>
              <a:rPr lang="en-US" u="sng" dirty="0"/>
              <a:t>post-order</a:t>
            </a:r>
            <a:r>
              <a:rPr lang="en-US" dirty="0"/>
              <a:t> traversal.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3F2EA3-2FF4-4AAA-8663-27A226501754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C23859-FBA7-481A-B392-BFD0DF92DD8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5079E6-78C6-4012-AFB6-0A8CE0D449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EB56A0-4127-40F1-AD72-AA02044D486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37871A-382A-4ABB-BDD0-D7431425A4C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58B801-14E5-4BBF-A421-AE3CBAC9A40B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293A1C-760A-4387-8B95-5978BFBF3B6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F56C67-6C9A-491E-BB35-A4C5313CEDE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DA8853-6750-4B9B-9E86-A7C41D8CAD5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BCD8A3-2111-4032-8939-C1C00F70430B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515812-402C-4F14-B604-CBD05A11EEDF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81FD476-F793-4925-9328-25068C1F194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2F62C5E-2DF9-4C81-B897-44F1B5D46D7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431E81-5564-4DD2-9F4E-6204507D62A6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84271C-2D50-4597-9893-E95F99A8C61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63B951-9C5B-439A-B63A-3E688746D31C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0D6C6F-E2F9-452E-8C1D-387FBACDB0C9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CD8319-54DB-4A96-8D2F-55C5AC554A74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3B60E-5B76-4F1F-9FDA-2CE34504BF0F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8DBF5E-5BD0-4AE7-A5CB-B25588DEF20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12237F-756A-4ED5-AD7E-7C0456D616F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45D110-1D28-4381-A595-010BD29B12C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8EA3FB-C995-4C7D-AAEB-343247844F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08CCEC-778F-4AEB-818E-F9C454E3C686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C178FB-BC5F-40D3-A563-21E794FADDBA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A7D769-0DA4-4315-8348-3F1B31E1176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5AF1D3-7761-46B5-BB97-7126A7C6691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93E744-B65C-450D-99C0-64A7D3326F0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DDF027A-9690-4D1E-B87B-2CC4C4FA99E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6250AD-29C8-40D8-A855-E5D98926C923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EC0C402-D6B7-473E-BAAA-EBA0D7351604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A3B866-822B-4DCA-ACAE-AB9A3AD0A01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BE54DC-2091-4645-A625-B6D269A00F4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1C7EE3-DF35-4C76-96A3-167CA6CDA168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58D513-0A16-4E5D-A5C8-2AA9A2518F5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103FD00-C24E-4420-9459-8FD6E69F1F47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BA45E7-6D76-420D-B42E-6E8A94478DB0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915668-F713-4FAB-A2F9-FC72C368269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94DB22-1A44-4D24-969F-04D083EC8E8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6BD22D-E5D0-487A-AAEA-963ABE00893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CFF866-FEBD-45BF-89DF-177595B1B77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068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60663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2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662C-F2BD-4834-95DE-E3CE9464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size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AE71A7-CE93-467D-95B3-6C0F5FD8A146}"/>
              </a:ext>
            </a:extLst>
          </p:cNvPr>
          <p:cNvGrpSpPr/>
          <p:nvPr/>
        </p:nvGrpSpPr>
        <p:grpSpPr>
          <a:xfrm>
            <a:off x="2726769" y="2085144"/>
            <a:ext cx="890943" cy="902268"/>
            <a:chOff x="8286993" y="1512506"/>
            <a:chExt cx="1294557" cy="13282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172FC2-EBD9-4D5B-8264-C2EDCEE382EF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863A12-E076-42F4-B253-B5A0642A8B5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FB3429-3CE6-4BEF-817B-E99D329EA10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811326-FE22-49F1-9043-40DD4044E1F8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A59B67-37FE-47F7-A896-A88B1D07424A}"/>
              </a:ext>
            </a:extLst>
          </p:cNvPr>
          <p:cNvGrpSpPr/>
          <p:nvPr/>
        </p:nvGrpSpPr>
        <p:grpSpPr>
          <a:xfrm>
            <a:off x="4203105" y="3795205"/>
            <a:ext cx="890943" cy="902268"/>
            <a:chOff x="8286993" y="1512506"/>
            <a:chExt cx="1294557" cy="13282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95B9E4-5C96-4C00-AE45-57355F77A82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9FF233-CD3E-4C3A-92B3-61E77DFF7C38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B05664-7E56-4D91-A1F8-D91ADA98721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690964-311A-4A52-B8DD-8C88FD0C8F41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077DB7-75DE-4A10-8A4E-2350DBD1B1D2}"/>
              </a:ext>
            </a:extLst>
          </p:cNvPr>
          <p:cNvGrpSpPr/>
          <p:nvPr/>
        </p:nvGrpSpPr>
        <p:grpSpPr>
          <a:xfrm>
            <a:off x="1203344" y="3797876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AB7E42-767B-4E0F-849D-6659FCD39B9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EBAE3D-BBA0-44FB-BC85-115493572F5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32A213-7D46-43B7-96B6-0359F65F8653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DA8FEB-3C86-4BB5-9027-C006A4794C5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A6BB79-DD6B-4036-8F64-6EA690385384}"/>
              </a:ext>
            </a:extLst>
          </p:cNvPr>
          <p:cNvCxnSpPr>
            <a:cxnSpLocks/>
          </p:cNvCxnSpPr>
          <p:nvPr/>
        </p:nvCxnSpPr>
        <p:spPr>
          <a:xfrm flipH="1">
            <a:off x="1647807" y="2767687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851F62-2B20-430A-B310-D8B2D3EDA677}"/>
              </a:ext>
            </a:extLst>
          </p:cNvPr>
          <p:cNvCxnSpPr>
            <a:cxnSpLocks/>
          </p:cNvCxnSpPr>
          <p:nvPr/>
        </p:nvCxnSpPr>
        <p:spPr>
          <a:xfrm>
            <a:off x="3410751" y="2781059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4F4B17-E7A1-4325-B27A-581977CE326E}"/>
              </a:ext>
            </a:extLst>
          </p:cNvPr>
          <p:cNvCxnSpPr>
            <a:cxnSpLocks/>
          </p:cNvCxnSpPr>
          <p:nvPr/>
        </p:nvCxnSpPr>
        <p:spPr>
          <a:xfrm flipH="1">
            <a:off x="1101017" y="449641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1EED14-F86A-4DA4-AA60-033F817CF570}"/>
              </a:ext>
            </a:extLst>
          </p:cNvPr>
          <p:cNvGrpSpPr/>
          <p:nvPr/>
        </p:nvGrpSpPr>
        <p:grpSpPr>
          <a:xfrm>
            <a:off x="661829" y="5104934"/>
            <a:ext cx="890943" cy="902268"/>
            <a:chOff x="8286993" y="1512506"/>
            <a:chExt cx="1294557" cy="13282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2F3954-EC63-4F9A-A77F-026719B176D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F0E325-2F6A-4669-984C-6E52DE7E6EF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5BF8FD3-2244-40BF-90A2-E1670EA1EC97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FDFDA2F-42A3-4FF4-849C-CF976FD5EB2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75649F-B5F2-48C1-8DCC-9687EEC5C798}"/>
              </a:ext>
            </a:extLst>
          </p:cNvPr>
          <p:cNvCxnSpPr>
            <a:cxnSpLocks/>
          </p:cNvCxnSpPr>
          <p:nvPr/>
        </p:nvCxnSpPr>
        <p:spPr>
          <a:xfrm flipH="1">
            <a:off x="4092574" y="44929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5B1906-3FB3-49D7-9DF6-AF0EF3B4D75B}"/>
              </a:ext>
            </a:extLst>
          </p:cNvPr>
          <p:cNvGrpSpPr/>
          <p:nvPr/>
        </p:nvGrpSpPr>
        <p:grpSpPr>
          <a:xfrm>
            <a:off x="3647102" y="5104934"/>
            <a:ext cx="890943" cy="902268"/>
            <a:chOff x="8286993" y="1512506"/>
            <a:chExt cx="1294557" cy="13282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85247D-5001-43D1-9CE0-B81F92C09489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727AED-E87B-4F25-8979-0CF00168C28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415DDE-5D62-49F7-B46F-577AD22340AD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78638B-72CB-4C05-9A3B-55AD0513D4C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2F65AF-08B4-45F5-9F7B-8CAE04A74A92}"/>
              </a:ext>
            </a:extLst>
          </p:cNvPr>
          <p:cNvCxnSpPr>
            <a:cxnSpLocks/>
          </p:cNvCxnSpPr>
          <p:nvPr/>
        </p:nvCxnSpPr>
        <p:spPr>
          <a:xfrm>
            <a:off x="1887326" y="4527549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42DBA2-EE3D-4F55-9A84-E20C9A64B264}"/>
              </a:ext>
            </a:extLst>
          </p:cNvPr>
          <p:cNvGrpSpPr/>
          <p:nvPr/>
        </p:nvGrpSpPr>
        <p:grpSpPr>
          <a:xfrm>
            <a:off x="1842013" y="5104934"/>
            <a:ext cx="890943" cy="902268"/>
            <a:chOff x="8286993" y="1512506"/>
            <a:chExt cx="1294557" cy="132822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D26D82-610D-462F-A4EE-E32C826D368A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A8C0FA-3706-45A2-B4A9-F71A24FCA0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D03779-0F5D-4ABF-838E-0533759A578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D7E97F-3BAE-4C66-A1F7-0D6302EB62A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B98694-0972-48BD-9FE7-6FC4A015C247}"/>
              </a:ext>
            </a:extLst>
          </p:cNvPr>
          <p:cNvCxnSpPr>
            <a:cxnSpLocks/>
          </p:cNvCxnSpPr>
          <p:nvPr/>
        </p:nvCxnSpPr>
        <p:spPr>
          <a:xfrm>
            <a:off x="4898628" y="4496413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F076C7-7FAB-4F5F-AE37-14F3B3C8026F}"/>
              </a:ext>
            </a:extLst>
          </p:cNvPr>
          <p:cNvGrpSpPr/>
          <p:nvPr/>
        </p:nvGrpSpPr>
        <p:grpSpPr>
          <a:xfrm>
            <a:off x="4876354" y="5104934"/>
            <a:ext cx="890943" cy="902268"/>
            <a:chOff x="8286993" y="1512506"/>
            <a:chExt cx="1294557" cy="132822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6BA246-BDAB-48E8-A662-73AE22645A64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D68B63-D891-4800-94E0-006DE4536AF5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136CCF-B8C6-4FC2-8EC4-420A2FC8DAE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64E38D-0381-4F53-A566-319DCA6BA75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5A0ED52-268B-4342-9A44-E9B5D503DAFE}"/>
              </a:ext>
            </a:extLst>
          </p:cNvPr>
          <p:cNvSpPr txBox="1"/>
          <p:nvPr/>
        </p:nvSpPr>
        <p:spPr>
          <a:xfrm>
            <a:off x="5904820" y="530872"/>
            <a:ext cx="48388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overallRoot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IntTreeNode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             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</a:p>
          <a:p>
            <a:r>
              <a:rPr lang="en-US" sz="1400" dirty="0">
                <a:solidFill>
                  <a:srgbClr val="777777"/>
                </a:solidFill>
                <a:latin typeface="Consolas" panose="020B0609020204030204" pitchFamily="49" charset="0"/>
              </a:rPr>
              <a:t>              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right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9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/>
              <a:t>Resubmission Cycle 4 is due tonight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b="1" i="1" u="sng" dirty="0">
                <a:solidFill>
                  <a:schemeClr val="accent2"/>
                </a:solidFill>
              </a:rPr>
              <a:t>C1</a:t>
            </a:r>
            <a:r>
              <a:rPr lang="en-US" dirty="0"/>
              <a:t>, P1 eligible</a:t>
            </a:r>
          </a:p>
          <a:p>
            <a:r>
              <a:rPr lang="en-US" dirty="0"/>
              <a:t>Programming Assignment 2 is out, due Wednesday (Feb 26)</a:t>
            </a:r>
          </a:p>
          <a:p>
            <a:r>
              <a:rPr lang="en-US" dirty="0"/>
              <a:t>Final Exam: </a:t>
            </a:r>
            <a:r>
              <a:rPr lang="en-US" b="1" dirty="0"/>
              <a:t>Tuesday, March 18 at 12:30pm – 2:20pm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217914" y="210096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5C5E702-CEDF-45B1-A81F-2E1AF9A52380}"/>
              </a:ext>
            </a:extLst>
          </p:cNvPr>
          <p:cNvCxnSpPr>
            <a:cxnSpLocks/>
          </p:cNvCxnSpPr>
          <p:nvPr/>
        </p:nvCxnSpPr>
        <p:spPr>
          <a:xfrm flipV="1">
            <a:off x="10320788" y="2909034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F8767DB-EEF5-48BD-9B5B-6605171582BA}"/>
              </a:ext>
            </a:extLst>
          </p:cNvPr>
          <p:cNvCxnSpPr>
            <a:cxnSpLocks/>
          </p:cNvCxnSpPr>
          <p:nvPr/>
        </p:nvCxnSpPr>
        <p:spPr>
          <a:xfrm flipV="1">
            <a:off x="8677173" y="2921830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368E96-420F-43E6-9A9D-DD8003637BE0}"/>
              </a:ext>
            </a:extLst>
          </p:cNvPr>
          <p:cNvSpPr/>
          <p:nvPr/>
        </p:nvSpPr>
        <p:spPr>
          <a:xfrm>
            <a:off x="6070818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8ACA16-D25A-46F5-BE7B-A47E0C5219BF}"/>
              </a:ext>
            </a:extLst>
          </p:cNvPr>
          <p:cNvSpPr txBox="1"/>
          <p:nvPr/>
        </p:nvSpPr>
        <p:spPr>
          <a:xfrm>
            <a:off x="6196149" y="260310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8A7B4A-6C47-44E0-9CEC-4830B5BD1CCB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04372" y="2895490"/>
            <a:ext cx="566446" cy="6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7C4BA96-FC09-412C-AF12-795715C07F54}"/>
              </a:ext>
            </a:extLst>
          </p:cNvPr>
          <p:cNvSpPr/>
          <p:nvPr/>
        </p:nvSpPr>
        <p:spPr>
          <a:xfrm>
            <a:off x="5350214" y="2738912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5E29B-4A41-4CC5-A86A-15D096483AC3}"/>
              </a:ext>
            </a:extLst>
          </p:cNvPr>
          <p:cNvSpPr txBox="1"/>
          <p:nvPr/>
        </p:nvSpPr>
        <p:spPr>
          <a:xfrm>
            <a:off x="5181432" y="239752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459CBA-8593-44F0-8DE1-D768C1BCC0B3}"/>
              </a:ext>
            </a:extLst>
          </p:cNvPr>
          <p:cNvSpPr/>
          <p:nvPr/>
        </p:nvSpPr>
        <p:spPr>
          <a:xfrm>
            <a:off x="6716630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517B1-D7F8-4180-8F5B-D1EB999857F4}"/>
              </a:ext>
            </a:extLst>
          </p:cNvPr>
          <p:cNvSpPr txBox="1"/>
          <p:nvPr/>
        </p:nvSpPr>
        <p:spPr>
          <a:xfrm>
            <a:off x="10966600" y="265561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B44C91-A16D-4973-8DA6-B7054945987F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7039536" y="2904898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D8A9844-C526-4313-9049-E9BA322FD017}"/>
              </a:ext>
            </a:extLst>
          </p:cNvPr>
          <p:cNvSpPr/>
          <p:nvPr/>
        </p:nvSpPr>
        <p:spPr>
          <a:xfrm>
            <a:off x="7706276" y="2604987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33A340-7F2D-4051-9CC4-D41B6487273D}"/>
              </a:ext>
            </a:extLst>
          </p:cNvPr>
          <p:cNvSpPr txBox="1"/>
          <p:nvPr/>
        </p:nvSpPr>
        <p:spPr>
          <a:xfrm>
            <a:off x="7831607" y="261251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54FD1A-49CA-4EE8-8C10-ACED828F97AD}"/>
              </a:ext>
            </a:extLst>
          </p:cNvPr>
          <p:cNvSpPr/>
          <p:nvPr/>
        </p:nvSpPr>
        <p:spPr>
          <a:xfrm>
            <a:off x="8355978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D753859-68D5-4D95-9088-0F966ABFFA2F}"/>
              </a:ext>
            </a:extLst>
          </p:cNvPr>
          <p:cNvSpPr/>
          <p:nvPr/>
        </p:nvSpPr>
        <p:spPr>
          <a:xfrm>
            <a:off x="9354169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81A0D8-0AC0-4995-A0C7-6C1D6360245A}"/>
              </a:ext>
            </a:extLst>
          </p:cNvPr>
          <p:cNvSpPr txBox="1"/>
          <p:nvPr/>
        </p:nvSpPr>
        <p:spPr>
          <a:xfrm>
            <a:off x="9479500" y="26125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AB28A0-5DF9-4FF5-BAC3-5A26CAD94F14}"/>
              </a:ext>
            </a:extLst>
          </p:cNvPr>
          <p:cNvSpPr/>
          <p:nvPr/>
        </p:nvSpPr>
        <p:spPr>
          <a:xfrm>
            <a:off x="10003218" y="260498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CDEBBA-8383-434F-9F57-4CE498942489}"/>
              </a:ext>
            </a:extLst>
          </p:cNvPr>
          <p:cNvSpPr txBox="1"/>
          <p:nvPr/>
        </p:nvSpPr>
        <p:spPr>
          <a:xfrm>
            <a:off x="6087137" y="224340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EF9276-E40A-4AEB-A3F1-79D75C24E25F}"/>
              </a:ext>
            </a:extLst>
          </p:cNvPr>
          <p:cNvSpPr txBox="1"/>
          <p:nvPr/>
        </p:nvSpPr>
        <p:spPr>
          <a:xfrm>
            <a:off x="6742498" y="2243403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73" name="Picture 4" descr="Cartoon tree png images | PNGEgg">
            <a:extLst>
              <a:ext uri="{FF2B5EF4-FFF2-40B4-BE49-F238E27FC236}">
                <a16:creationId xmlns:a16="http://schemas.microsoft.com/office/drawing/2014/main" id="{12966426-78E2-4C96-BF92-641CDECB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48E39-C595-407F-8FFB-A4559BF185D7}"/>
              </a:ext>
            </a:extLst>
          </p:cNvPr>
          <p:cNvSpPr/>
          <p:nvPr/>
        </p:nvSpPr>
        <p:spPr>
          <a:xfrm>
            <a:off x="8601246" y="16410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46573-E933-4331-BE0F-F9F33C936323}"/>
              </a:ext>
            </a:extLst>
          </p:cNvPr>
          <p:cNvSpPr txBox="1"/>
          <p:nvPr/>
        </p:nvSpPr>
        <p:spPr>
          <a:xfrm>
            <a:off x="8726577" y="16486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0A3C28-C425-4FCD-93D6-693CDBF18F0F}"/>
              </a:ext>
            </a:extLst>
          </p:cNvPr>
          <p:cNvCxnSpPr>
            <a:cxnSpLocks/>
          </p:cNvCxnSpPr>
          <p:nvPr/>
        </p:nvCxnSpPr>
        <p:spPr>
          <a:xfrm>
            <a:off x="8928195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0ADE3-C88C-4B39-B017-9BA11652987E}"/>
              </a:ext>
            </a:extLst>
          </p:cNvPr>
          <p:cNvSpPr/>
          <p:nvPr/>
        </p:nvSpPr>
        <p:spPr>
          <a:xfrm>
            <a:off x="8771849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CBD95-FBAA-4DE6-AED2-0B81A0C6934E}"/>
              </a:ext>
            </a:extLst>
          </p:cNvPr>
          <p:cNvSpPr txBox="1"/>
          <p:nvPr/>
        </p:nvSpPr>
        <p:spPr>
          <a:xfrm>
            <a:off x="8603067" y="707972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6A296-99F0-4A4B-9EC8-4588C9BEF944}"/>
              </a:ext>
            </a:extLst>
          </p:cNvPr>
          <p:cNvSpPr/>
          <p:nvPr/>
        </p:nvSpPr>
        <p:spPr>
          <a:xfrm>
            <a:off x="8601246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F34236-7576-4A30-A75A-F3DC0ABF268E}"/>
              </a:ext>
            </a:extLst>
          </p:cNvPr>
          <p:cNvSpPr/>
          <p:nvPr/>
        </p:nvSpPr>
        <p:spPr>
          <a:xfrm>
            <a:off x="8601246" y="30864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9B2516-4513-48CB-93FD-EB09ACC4336B}"/>
              </a:ext>
            </a:extLst>
          </p:cNvPr>
          <p:cNvSpPr txBox="1"/>
          <p:nvPr/>
        </p:nvSpPr>
        <p:spPr>
          <a:xfrm>
            <a:off x="8726577" y="30939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FBEF0C-8586-4E43-A484-DC124C14997A}"/>
              </a:ext>
            </a:extLst>
          </p:cNvPr>
          <p:cNvCxnSpPr>
            <a:cxnSpLocks/>
          </p:cNvCxnSpPr>
          <p:nvPr/>
        </p:nvCxnSpPr>
        <p:spPr>
          <a:xfrm>
            <a:off x="8928195" y="2534811"/>
            <a:ext cx="0" cy="5564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11FEED0-7CAD-49DC-BBE4-C25AF1B30A7C}"/>
              </a:ext>
            </a:extLst>
          </p:cNvPr>
          <p:cNvSpPr/>
          <p:nvPr/>
        </p:nvSpPr>
        <p:spPr>
          <a:xfrm>
            <a:off x="8601246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CC34A7-2674-47CF-BC50-DFE1F776CDBD}"/>
              </a:ext>
            </a:extLst>
          </p:cNvPr>
          <p:cNvSpPr/>
          <p:nvPr/>
        </p:nvSpPr>
        <p:spPr>
          <a:xfrm>
            <a:off x="8607369" y="45088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CB0CE-48B5-4A18-B1E9-90A0DE769824}"/>
              </a:ext>
            </a:extLst>
          </p:cNvPr>
          <p:cNvSpPr txBox="1"/>
          <p:nvPr/>
        </p:nvSpPr>
        <p:spPr>
          <a:xfrm>
            <a:off x="8732700" y="45163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0FDDED-5350-4967-8627-257157773F87}"/>
              </a:ext>
            </a:extLst>
          </p:cNvPr>
          <p:cNvCxnSpPr>
            <a:cxnSpLocks/>
          </p:cNvCxnSpPr>
          <p:nvPr/>
        </p:nvCxnSpPr>
        <p:spPr>
          <a:xfrm>
            <a:off x="8934318" y="3995311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B10D456-1470-4A27-92EC-26E723816BC3}"/>
              </a:ext>
            </a:extLst>
          </p:cNvPr>
          <p:cNvSpPr/>
          <p:nvPr/>
        </p:nvSpPr>
        <p:spPr>
          <a:xfrm>
            <a:off x="8607369" y="51086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0924AF-B55B-4E10-ADB4-DEE4C7F407E7}"/>
              </a:ext>
            </a:extLst>
          </p:cNvPr>
          <p:cNvCxnSpPr>
            <a:cxnSpLocks/>
          </p:cNvCxnSpPr>
          <p:nvPr/>
        </p:nvCxnSpPr>
        <p:spPr>
          <a:xfrm>
            <a:off x="8934318" y="5449297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591BCC7-2371-44E3-A053-959405C4959E}"/>
              </a:ext>
            </a:extLst>
          </p:cNvPr>
          <p:cNvSpPr txBox="1"/>
          <p:nvPr/>
        </p:nvSpPr>
        <p:spPr>
          <a:xfrm>
            <a:off x="8467195" y="5920895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6A92D9-329A-44D2-A46A-9DED1833BAF9}"/>
              </a:ext>
            </a:extLst>
          </p:cNvPr>
          <p:cNvSpPr txBox="1"/>
          <p:nvPr/>
        </p:nvSpPr>
        <p:spPr>
          <a:xfrm>
            <a:off x="9247129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52D478-5C80-4F9F-9033-0F8C7E64A276}"/>
              </a:ext>
            </a:extLst>
          </p:cNvPr>
          <p:cNvSpPr txBox="1"/>
          <p:nvPr/>
        </p:nvSpPr>
        <p:spPr>
          <a:xfrm>
            <a:off x="9265235" y="235014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40" name="Picture 4" descr="Cartoon tree png images | PNGEgg">
            <a:extLst>
              <a:ext uri="{FF2B5EF4-FFF2-40B4-BE49-F238E27FC236}">
                <a16:creationId xmlns:a16="http://schemas.microsoft.com/office/drawing/2014/main" id="{7C3999C8-B2D5-4553-8FC4-CB672DDD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4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9834240" y="5450906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9347568" y="595779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9071452" y="3986167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553B893-C7CE-40B6-A783-BB54D8976661}"/>
              </a:ext>
            </a:extLst>
          </p:cNvPr>
          <p:cNvSpPr txBox="1"/>
          <p:nvPr/>
        </p:nvSpPr>
        <p:spPr>
          <a:xfrm>
            <a:off x="8584780" y="449305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pic>
        <p:nvPicPr>
          <p:cNvPr id="57" name="Picture 4" descr="Cartoon tree png images | PNGEgg">
            <a:extLst>
              <a:ext uri="{FF2B5EF4-FFF2-40B4-BE49-F238E27FC236}">
                <a16:creationId xmlns:a16="http://schemas.microsoft.com/office/drawing/2014/main" id="{B118AEC7-7507-4F00-8D7F-12C31553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2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D00CC0-3BBA-4F3E-BD02-0230656CA24A}"/>
              </a:ext>
            </a:extLst>
          </p:cNvPr>
          <p:cNvSpPr/>
          <p:nvPr/>
        </p:nvSpPr>
        <p:spPr>
          <a:xfrm>
            <a:off x="7788582" y="1464912"/>
            <a:ext cx="2414163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CB125E5-D436-48CF-B859-21F69B47198D}"/>
              </a:ext>
            </a:extLst>
          </p:cNvPr>
          <p:cNvSpPr/>
          <p:nvPr/>
        </p:nvSpPr>
        <p:spPr>
          <a:xfrm>
            <a:off x="8065971" y="4408587"/>
            <a:ext cx="3176336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610312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r>
              <a:rPr lang="en-US" dirty="0"/>
              <a:t>Similar to trees?</a:t>
            </a:r>
          </a:p>
          <a:p>
            <a:pPr lvl="1"/>
            <a:r>
              <a:rPr lang="en-US" dirty="0"/>
              <a:t>Close enough!</a:t>
            </a:r>
          </a:p>
          <a:p>
            <a:pPr lvl="1"/>
            <a:r>
              <a:rPr lang="en-US" dirty="0"/>
              <a:t>Terminology: root / leaves</a:t>
            </a:r>
          </a:p>
          <a:p>
            <a:pPr lvl="1"/>
            <a:endParaRPr lang="en-US" dirty="0"/>
          </a:p>
          <a:p>
            <a:r>
              <a:rPr lang="en-US" dirty="0"/>
              <a:t>Other terminology as 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652723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5F711D-9CB6-42F4-8C45-63AF433729D3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D7E9A-EE49-412B-A677-1C759B2475B7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F633B3-AF59-44A7-9CC0-5228DA1F443E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E6801B-E639-4316-918C-7E1513462223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75B0C76-0B9B-43CC-A3B6-855BBC3CA466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5A9C8E-00B3-4F1C-B714-176DE02B7B1C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5B580F-0215-41F9-840E-EDDD9021F9CE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pic>
        <p:nvPicPr>
          <p:cNvPr id="2052" name="Picture 4" descr="Cartoon tree png images | PNGEgg">
            <a:extLst>
              <a:ext uri="{FF2B5EF4-FFF2-40B4-BE49-F238E27FC236}">
                <a16:creationId xmlns:a16="http://schemas.microsoft.com/office/drawing/2014/main" id="{A8D7D062-B36E-46A3-A2E9-C4A8F828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E889E-FFB9-45E1-8898-DC96BEFA7A92}"/>
              </a:ext>
            </a:extLst>
          </p:cNvPr>
          <p:cNvSpPr txBox="1"/>
          <p:nvPr/>
        </p:nvSpPr>
        <p:spPr>
          <a:xfrm>
            <a:off x="9674123" y="886830"/>
            <a:ext cx="910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root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6C27C1-8C5B-487C-BEF1-0B35C7481EDA}"/>
              </a:ext>
            </a:extLst>
          </p:cNvPr>
          <p:cNvSpPr txBox="1"/>
          <p:nvPr/>
        </p:nvSpPr>
        <p:spPr>
          <a:xfrm>
            <a:off x="10524920" y="3806535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leaves</a:t>
            </a:r>
          </a:p>
        </p:txBody>
      </p:sp>
    </p:spTree>
    <p:extLst>
      <p:ext uri="{BB962C8B-B14F-4D97-AF65-F5344CB8AC3E}">
        <p14:creationId xmlns:p14="http://schemas.microsoft.com/office/powerpoint/2010/main" val="41945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60117 -0.35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1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20095040">
            <a:off x="9087340" y="2842185"/>
            <a:ext cx="1870679" cy="314698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D173A21-90C7-479A-AA17-A9C7CBA07964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07293" y="2190459"/>
            <a:ext cx="1582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parent /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child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7D0795-D132-4346-BC8F-B78CD2624E94}"/>
              </a:ext>
            </a:extLst>
          </p:cNvPr>
          <p:cNvSpPr/>
          <p:nvPr/>
        </p:nvSpPr>
        <p:spPr>
          <a:xfrm rot="19024272">
            <a:off x="2869760" y="2756321"/>
            <a:ext cx="1576341" cy="2859054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18077</TotalTime>
  <Words>757</Words>
  <Application>Microsoft Office PowerPoint</Application>
  <PresentationFormat>Widescreen</PresentationFormat>
  <Paragraphs>286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Binary Trees</vt:lpstr>
      <vt:lpstr>Lecture Outline</vt:lpstr>
      <vt:lpstr>Announcements</vt:lpstr>
      <vt:lpstr>Lecture Outline</vt:lpstr>
      <vt:lpstr>Binary Trees</vt:lpstr>
      <vt:lpstr>Binary Trees</vt:lpstr>
      <vt:lpstr>Binary Trees</vt:lpstr>
      <vt:lpstr>Binary Trees</vt:lpstr>
      <vt:lpstr>Tree Terminology</vt:lpstr>
      <vt:lpstr>Tree Terminology</vt:lpstr>
      <vt:lpstr>Linked Lists [Review]</vt:lpstr>
      <vt:lpstr>Binary Trees</vt:lpstr>
      <vt:lpstr>Binary Tree Programming</vt:lpstr>
      <vt:lpstr>Tracing Through Binary Tree Programming</vt:lpstr>
      <vt:lpstr>Lecture Outline</vt:lpstr>
      <vt:lpstr>Binary Tree Traversals</vt:lpstr>
      <vt:lpstr>Enter the order in which the nodes of this tree would be visited in a pre-order traversal.</vt:lpstr>
      <vt:lpstr>Enter the order in which the nodes of this tree would be visited in a pre-order traversal.</vt:lpstr>
      <vt:lpstr>Enter the order in which the nodes of this tree would be visited in an in-order traversal.</vt:lpstr>
      <vt:lpstr>Enter the order in which the nodes of this tree would be visited in a post-order traversal.</vt:lpstr>
      <vt:lpstr>Lecture Outline</vt:lpstr>
      <vt:lpstr>Tracing through size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311</cp:revision>
  <cp:lastPrinted>2022-09-27T21:33:44Z</cp:lastPrinted>
  <dcterms:created xsi:type="dcterms:W3CDTF">2020-06-13T06:27:42Z</dcterms:created>
  <dcterms:modified xsi:type="dcterms:W3CDTF">2025-02-21T19:15:08Z</dcterms:modified>
</cp:coreProperties>
</file>