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83" r:id="rId3"/>
    <p:sldId id="325" r:id="rId4"/>
    <p:sldId id="928" r:id="rId5"/>
    <p:sldId id="919" r:id="rId6"/>
    <p:sldId id="921" r:id="rId7"/>
    <p:sldId id="929" r:id="rId8"/>
    <p:sldId id="902" r:id="rId9"/>
    <p:sldId id="920" r:id="rId10"/>
    <p:sldId id="922" r:id="rId11"/>
    <p:sldId id="9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8" autoAdjust="0"/>
    <p:restoredTop sz="91429"/>
  </p:normalViewPr>
  <p:slideViewPr>
    <p:cSldViewPr snapToGrid="0" snapToObjects="1">
      <p:cViewPr varScale="1">
        <p:scale>
          <a:sx n="86" d="100"/>
          <a:sy n="86" d="100"/>
        </p:scale>
        <p:origin x="51" y="27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D60820-721A-4A17-94E3-289EB0890E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9664" y="5574803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E5F4-D87B-46BA-A301-BD760C172B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BBBC8-B59D-4857-BFCD-49D18C656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and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ycEEh9Cc2llxbeC96sUlv?si=AjcBAsNlTEyTp8WWvb48-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Linked Lists with Recursion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92086"/>
            <a:ext cx="447680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11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Best boba in Seattle?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510CBB4-962F-4EA6-80E9-A85464AD565D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8F6CDD7B-4F25-49EE-85CC-0DB8884888C1}"/>
              </a:ext>
            </a:extLst>
          </p:cNvPr>
          <p:cNvSpPr txBox="1"/>
          <p:nvPr/>
        </p:nvSpPr>
        <p:spPr>
          <a:xfrm>
            <a:off x="8957325" y="3396474"/>
            <a:ext cx="3053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Natsuhara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3F7DEA7-7D34-4015-85FC-8F3BA06DDCFC}"/>
              </a:ext>
            </a:extLst>
          </p:cNvPr>
          <p:cNvGraphicFramePr>
            <a:graphicFrameLocks noGrp="1"/>
          </p:cNvGraphicFramePr>
          <p:nvPr/>
        </p:nvGraphicFramePr>
        <p:xfrm>
          <a:off x="7802228" y="4196510"/>
          <a:ext cx="4332561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6512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29810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03215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Johnathan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Isayiah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Audrey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Andras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Jessica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Eeshani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Liza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Helena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8D142B-E519-4BA1-9F8C-56CA81024E45}"/>
              </a:ext>
            </a:extLst>
          </p:cNvPr>
          <p:cNvSpPr txBox="1"/>
          <p:nvPr/>
        </p:nvSpPr>
        <p:spPr>
          <a:xfrm>
            <a:off x="7193694" y="6000908"/>
            <a:ext cx="4941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</a:rPr>
              <a:t>Music: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CSE 123 25wi Lecture Tunes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F50EDB-8C55-4E98-A010-39CA51DB61D2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75837764-AE2F-447C-8E00-9B21244E0619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  <a:p>
            <a:endParaRPr lang="en-US" dirty="0"/>
          </a:p>
          <a:p>
            <a:r>
              <a:rPr lang="en-US" dirty="0"/>
              <a:t>How? Return the updated change and catch it!</a:t>
            </a:r>
          </a:p>
          <a:p>
            <a:pPr lvl="1"/>
            <a:r>
              <a:rPr lang="en-US" dirty="0"/>
              <a:t>Private pair returns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type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 = change(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front = change(front)</a:t>
            </a:r>
          </a:p>
          <a:p>
            <a:pPr lvl="1"/>
            <a:r>
              <a:rPr lang="en-US" dirty="0"/>
              <a:t>Resulting solutions much cleaner than iterative cases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We call this pattern </a:t>
            </a:r>
            <a:r>
              <a:rPr lang="en-US" b="1" dirty="0">
                <a:latin typeface="Consolas" panose="020B0609020204030204" pitchFamily="49" charset="0"/>
              </a:rPr>
              <a:t>x = change(x)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808A-9B90-4E3E-8B0D-9F58569E4F3F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removeAll</a:t>
            </a:r>
            <a:r>
              <a:rPr lang="en-US" dirty="0"/>
              <a:t> Walkthrough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7BCFD-0DEA-40C6-B15D-F10952E2146A}"/>
              </a:ext>
            </a:extLst>
          </p:cNvPr>
          <p:cNvSpPr/>
          <p:nvPr/>
        </p:nvSpPr>
        <p:spPr>
          <a:xfrm>
            <a:off x="1725350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6AC8-A6E2-4B15-93D9-784082ABBD79}"/>
              </a:ext>
            </a:extLst>
          </p:cNvPr>
          <p:cNvSpPr/>
          <p:nvPr/>
        </p:nvSpPr>
        <p:spPr>
          <a:xfrm>
            <a:off x="2544652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8BAC5-3C1D-4F56-8E75-4FAC6F0D3A9F}"/>
              </a:ext>
            </a:extLst>
          </p:cNvPr>
          <p:cNvSpPr txBox="1"/>
          <p:nvPr/>
        </p:nvSpPr>
        <p:spPr>
          <a:xfrm>
            <a:off x="1951334" y="14209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DE0018-9BE4-4EFB-88A5-D4B71F1E7A0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58523" y="1715097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B2BC37A-3E39-48B6-BE7E-B9C3E3DCA953}"/>
              </a:ext>
            </a:extLst>
          </p:cNvPr>
          <p:cNvSpPr/>
          <p:nvPr/>
        </p:nvSpPr>
        <p:spPr>
          <a:xfrm>
            <a:off x="619711" y="1560587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E75A0-55BA-4BAA-8F70-7F5EF1486A5E}"/>
              </a:ext>
            </a:extLst>
          </p:cNvPr>
          <p:cNvSpPr txBox="1"/>
          <p:nvPr/>
        </p:nvSpPr>
        <p:spPr>
          <a:xfrm>
            <a:off x="450929" y="1219200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98042-C5C9-44D0-AF4E-F35515B2ABD5}"/>
              </a:ext>
            </a:extLst>
          </p:cNvPr>
          <p:cNvSpPr/>
          <p:nvPr/>
        </p:nvSpPr>
        <p:spPr>
          <a:xfrm>
            <a:off x="3826793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1B292-6DF8-4882-9FDC-A016255D098D}"/>
              </a:ext>
            </a:extLst>
          </p:cNvPr>
          <p:cNvSpPr/>
          <p:nvPr/>
        </p:nvSpPr>
        <p:spPr>
          <a:xfrm>
            <a:off x="4646095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659E2-E505-40CD-B46B-29888AE017A6}"/>
              </a:ext>
            </a:extLst>
          </p:cNvPr>
          <p:cNvSpPr txBox="1"/>
          <p:nvPr/>
        </p:nvSpPr>
        <p:spPr>
          <a:xfrm>
            <a:off x="4052777" y="143634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D30BA-2749-453F-8D01-FF4D1D724A1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954303" y="1730478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0F185-85AF-4FD4-8A4F-1C314E6643EA}"/>
              </a:ext>
            </a:extLst>
          </p:cNvPr>
          <p:cNvSpPr/>
          <p:nvPr/>
        </p:nvSpPr>
        <p:spPr>
          <a:xfrm>
            <a:off x="5833899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A3471-CE3A-4557-B9CA-29C2DF16DEA6}"/>
              </a:ext>
            </a:extLst>
          </p:cNvPr>
          <p:cNvSpPr/>
          <p:nvPr/>
        </p:nvSpPr>
        <p:spPr>
          <a:xfrm>
            <a:off x="6653201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30B3F-8CD0-4D67-A58A-77B3D8A5D8A1}"/>
              </a:ext>
            </a:extLst>
          </p:cNvPr>
          <p:cNvSpPr txBox="1"/>
          <p:nvPr/>
        </p:nvSpPr>
        <p:spPr>
          <a:xfrm>
            <a:off x="6059883" y="14247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C11453-A3B1-43FD-818A-9DD24FA2E94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55746" y="1718877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1365DA-8976-4AB7-9F92-3FE2EF1EBA38}"/>
              </a:ext>
            </a:extLst>
          </p:cNvPr>
          <p:cNvSpPr/>
          <p:nvPr/>
        </p:nvSpPr>
        <p:spPr>
          <a:xfrm>
            <a:off x="7831529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9B3D17-7651-428D-9004-0824BBE2561D}"/>
              </a:ext>
            </a:extLst>
          </p:cNvPr>
          <p:cNvSpPr/>
          <p:nvPr/>
        </p:nvSpPr>
        <p:spPr>
          <a:xfrm>
            <a:off x="8650831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595488-7E2B-4901-94C5-A2314B1A6B0A}"/>
              </a:ext>
            </a:extLst>
          </p:cNvPr>
          <p:cNvCxnSpPr>
            <a:cxnSpLocks/>
          </p:cNvCxnSpPr>
          <p:nvPr/>
        </p:nvCxnSpPr>
        <p:spPr>
          <a:xfrm>
            <a:off x="7053376" y="169661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3C1490-A8CA-46C2-9B36-74FDEE619D6A}"/>
              </a:ext>
            </a:extLst>
          </p:cNvPr>
          <p:cNvSpPr txBox="1"/>
          <p:nvPr/>
        </p:nvSpPr>
        <p:spPr>
          <a:xfrm>
            <a:off x="7999043" y="140386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2F8BEA-73A0-4231-AFB4-227FD8E97F21}"/>
              </a:ext>
            </a:extLst>
          </p:cNvPr>
          <p:cNvCxnSpPr>
            <a:cxnSpLocks/>
          </p:cNvCxnSpPr>
          <p:nvPr/>
        </p:nvCxnSpPr>
        <p:spPr>
          <a:xfrm flipH="1">
            <a:off x="8691079" y="1334829"/>
            <a:ext cx="779054" cy="764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64EAB6-41C0-4A22-8583-19A1DD95E7DD}"/>
              </a:ext>
            </a:extLst>
          </p:cNvPr>
          <p:cNvSpPr txBox="1"/>
          <p:nvPr/>
        </p:nvSpPr>
        <p:spPr>
          <a:xfrm>
            <a:off x="362260" y="3535679"/>
            <a:ext cx="6202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777777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6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// x = change(x)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due tonight Feb 19 at 11:59pm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Fri (Feb 21)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Programming Assignment 2 released </a:t>
            </a:r>
            <a:r>
              <a:rPr lang="en-US" sz="3200" dirty="0"/>
              <a:t>tomorrow (Thurs, Feb 20)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Focused on exhaustive search + recursive backtracking!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Quiz 1 grades out </a:t>
            </a:r>
            <a:r>
              <a:rPr lang="en-US" sz="3200" dirty="0"/>
              <a:t>early next week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R-gumball (R8) posted on calendar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Offered simultaneously with R7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assignments eligible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34888" y="212312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Traversals w/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Guaranteed base case: empty list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</a:t>
            </a:r>
            <a:r>
              <a:rPr lang="en-US" dirty="0" err="1"/>
              <a:t>sublist</a:t>
            </a:r>
            <a:r>
              <a:rPr lang="en-US" dirty="0"/>
              <a:t> you’re currently processing (i.e.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)</a:t>
            </a:r>
          </a:p>
        </p:txBody>
      </p:sp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8B6B80B4-C124-4C8E-AF4A-BEA4D74A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2054770" y="3121444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5796B53-001C-429E-9C24-48DC76CB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394640" y="3352588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8D9FAF2-DBB1-4795-ABD2-B2B6BD24D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6405830" y="36573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4543AC1-ECF4-4482-8A8B-5BCDF729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678542" y="4170006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2DC392-8620-4B79-B262-F802089CF79F}"/>
              </a:ext>
            </a:extLst>
          </p:cNvPr>
          <p:cNvSpPr/>
          <p:nvPr/>
        </p:nvSpPr>
        <p:spPr>
          <a:xfrm>
            <a:off x="1919307" y="5121586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B451D2-CE57-4F61-8623-92C0DD5E5CFB}"/>
              </a:ext>
            </a:extLst>
          </p:cNvPr>
          <p:cNvSpPr/>
          <p:nvPr/>
        </p:nvSpPr>
        <p:spPr>
          <a:xfrm>
            <a:off x="4151900" y="5121586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E6483B-5E75-4193-99F2-E0312FF0E86B}"/>
              </a:ext>
            </a:extLst>
          </p:cNvPr>
          <p:cNvSpPr/>
          <p:nvPr/>
        </p:nvSpPr>
        <p:spPr>
          <a:xfrm>
            <a:off x="6121144" y="5106639"/>
            <a:ext cx="1884935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A4C380-BE18-4742-907B-DCDB5F70DA0C}"/>
              </a:ext>
            </a:extLst>
          </p:cNvPr>
          <p:cNvSpPr/>
          <p:nvPr/>
        </p:nvSpPr>
        <p:spPr>
          <a:xfrm>
            <a:off x="8181159" y="5106638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8DAFD5-0C2D-4AA0-855C-55BFE23A948E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CF2884-AC33-4F4F-ADD4-C5E0E734283D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1FC69-8AD5-4957-A459-6902E310A5C4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B0ED34-581D-468B-B300-8FC198C2843C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EDFF3B-2C68-43D1-A5BD-03B99F3E453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E843D9-4D25-43E8-8D14-430F7976A8D3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BC312-BD84-4901-85B7-8D69F6303E30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F33340-157A-4BA4-9829-9C40ACEA1146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26EFC-3FAC-4571-94CD-5CE0C8281FFC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D12155-1B8D-490A-970D-2931CAB1F65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F7284F0-D33D-4446-8EBD-66BA4DEECA48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F47A12-ECE9-4466-BE13-E43296C6EEEA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DD498D-67BC-4FD4-A381-6766717E9858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1D454D-4A73-4AB1-8CF6-D65DC317FF0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1895E9-E060-4DC2-9563-BA9CAE5A235A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F16C05-DAB1-4975-ADF7-26EF85B4397F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/>
      <p:bldP spid="38" grpId="0" animBg="1"/>
      <p:bldP spid="39" grpId="0"/>
      <p:bldP spid="40" grpId="0" animBg="1"/>
      <p:bldP spid="41" grpId="0" animBg="1"/>
      <p:bldP spid="42" grpId="0"/>
      <p:bldP spid="44" grpId="0" animBg="1"/>
      <p:bldP spid="45" grpId="0" animBg="1"/>
      <p:bldP spid="4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29347" y="2749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13CE0-F7FA-489D-A14E-725D0E9C7A8B}"/>
              </a:ext>
            </a:extLst>
          </p:cNvPr>
          <p:cNvGrpSpPr/>
          <p:nvPr/>
        </p:nvGrpSpPr>
        <p:grpSpPr>
          <a:xfrm>
            <a:off x="1919307" y="3121444"/>
            <a:ext cx="8010305" cy="2508489"/>
            <a:chOff x="1767934" y="3429000"/>
            <a:chExt cx="8010305" cy="2508489"/>
          </a:xfrm>
        </p:grpSpPr>
        <p:pic>
          <p:nvPicPr>
            <p:cNvPr id="5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B04B391-986E-4AE9-B50F-794E291C2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4" t="28381" r="48639" b="9395"/>
            <a:stretch/>
          </p:blipFill>
          <p:spPr bwMode="auto">
            <a:xfrm>
              <a:off x="1903397" y="3429000"/>
              <a:ext cx="1744910" cy="20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70686A3-3911-48E4-9131-540FB5181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8" t="35572" r="31164" b="9395"/>
            <a:stretch/>
          </p:blipFill>
          <p:spPr bwMode="auto">
            <a:xfrm>
              <a:off x="4243267" y="3660144"/>
              <a:ext cx="1308683" cy="176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DEB468AA-0949-4484-A24F-AFA532F4D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9" t="45054" r="14012" b="9396"/>
            <a:stretch/>
          </p:blipFill>
          <p:spPr bwMode="auto">
            <a:xfrm>
              <a:off x="6254457" y="3964944"/>
              <a:ext cx="1224793" cy="14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8E2C8BFE-9942-4BBC-BBE2-2E39F1149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6" t="61466" r="3156" b="9396"/>
            <a:stretch/>
          </p:blipFill>
          <p:spPr bwMode="auto">
            <a:xfrm>
              <a:off x="8527169" y="4477562"/>
              <a:ext cx="718398" cy="9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711628-77A9-4CB0-AA63-AA8ABFA26E9E}"/>
                </a:ext>
              </a:extLst>
            </p:cNvPr>
            <p:cNvSpPr/>
            <p:nvPr/>
          </p:nvSpPr>
          <p:spPr>
            <a:xfrm>
              <a:off x="1767934" y="5429142"/>
              <a:ext cx="2015836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method(one)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47B133-659A-4609-BAE9-5A8364EC3284}"/>
                </a:ext>
              </a:extLst>
            </p:cNvPr>
            <p:cNvSpPr/>
            <p:nvPr/>
          </p:nvSpPr>
          <p:spPr>
            <a:xfrm>
              <a:off x="4000527" y="5429142"/>
              <a:ext cx="1794164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method(two)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AB3621-D636-4C8A-88B3-C705C294DBBE}"/>
                </a:ext>
              </a:extLst>
            </p:cNvPr>
            <p:cNvSpPr/>
            <p:nvPr/>
          </p:nvSpPr>
          <p:spPr>
            <a:xfrm>
              <a:off x="5969771" y="5414195"/>
              <a:ext cx="1884935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method(three)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BDFD32-757A-406A-953B-79194034D584}"/>
                </a:ext>
              </a:extLst>
            </p:cNvPr>
            <p:cNvSpPr/>
            <p:nvPr/>
          </p:nvSpPr>
          <p:spPr>
            <a:xfrm>
              <a:off x="8029786" y="5414194"/>
              <a:ext cx="1748453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method(null)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66D73-A2F0-4DC2-A0A0-C6EABCE8CC82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FF23-803E-49E0-A965-A72D2649EA69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B099-2497-4E67-B083-A75BAA48EE1C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14B1FA-8D4D-48D4-81ED-3568635FF21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77391-E09C-40AF-980C-F8F4CDA7695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3B948-E063-47B7-9DC5-60A78296AD4C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BEBD0-9A4D-4C33-9C2C-5AD66BE71DCE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4911D-0D10-4735-B66F-9EF795937EC3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83E29-79EA-43E4-BC87-8B4829B70275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0D320D-141D-4AA5-842E-4C90A6D7EE4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74E5B-4BAD-4EB8-802C-F2064EEA601F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C5B49-D7F2-4FA2-9AFB-8B2EA861E609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7125A-630F-4A52-93E2-A0F3535ADECD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79E9C2-B6D2-4F54-BE70-C0DA1814849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B079C-C388-4B6F-9A17-E78D97F27D59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CC7556-284C-4B65-90FE-26AA1F1DDE55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7677FB-DF68-404D-A665-A341395262C4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16200000" flipV="1">
            <a:off x="3872532" y="2176137"/>
            <a:ext cx="231144" cy="2121757"/>
          </a:xfrm>
          <a:prstGeom prst="curvedConnector3">
            <a:avLst>
              <a:gd name="adj1" fmla="val 1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24717</TotalTime>
  <Words>620</Words>
  <Application>Microsoft Office PowerPoint</Application>
  <PresentationFormat>Widescreen</PresentationFormat>
  <Paragraphs>140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Lists with Recursion</vt:lpstr>
      <vt:lpstr>Lecture Outline</vt:lpstr>
      <vt:lpstr>Announcements</vt:lpstr>
      <vt:lpstr>Lecture Outline</vt:lpstr>
      <vt:lpstr>Linked Lists</vt:lpstr>
      <vt:lpstr>Recursive Traversals w/ LinkedLists</vt:lpstr>
      <vt:lpstr>Lecture Outline</vt:lpstr>
      <vt:lpstr>Modifying LinkedLists [Review]</vt:lpstr>
      <vt:lpstr>Modifying LinkedLists Recursively</vt:lpstr>
      <vt:lpstr>Modifying LinkedLists Recursively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327</cp:revision>
  <cp:lastPrinted>2022-09-27T21:33:44Z</cp:lastPrinted>
  <dcterms:created xsi:type="dcterms:W3CDTF">2020-06-13T06:27:42Z</dcterms:created>
  <dcterms:modified xsi:type="dcterms:W3CDTF">2025-02-19T18:31:08Z</dcterms:modified>
</cp:coreProperties>
</file>