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71" r:id="rId2"/>
    <p:sldId id="295" r:id="rId3"/>
    <p:sldId id="293" r:id="rId4"/>
    <p:sldId id="362" r:id="rId5"/>
    <p:sldId id="365" r:id="rId6"/>
    <p:sldId id="366" r:id="rId7"/>
    <p:sldId id="287" r:id="rId8"/>
    <p:sldId id="361" r:id="rId9"/>
    <p:sldId id="283" r:id="rId10"/>
    <p:sldId id="286" r:id="rId11"/>
    <p:sldId id="363" r:id="rId12"/>
    <p:sldId id="367" r:id="rId13"/>
    <p:sldId id="369" r:id="rId14"/>
    <p:sldId id="3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AFAFA"/>
    <a:srgbClr val="F5F5F5"/>
    <a:srgbClr val="EF5777"/>
    <a:srgbClr val="0FB9B1"/>
    <a:srgbClr val="54A0FF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031" autoAdjust="0"/>
    <p:restoredTop sz="91429"/>
  </p:normalViewPr>
  <p:slideViewPr>
    <p:cSldViewPr snapToGrid="0" snapToObjects="1">
      <p:cViewPr varScale="1">
        <p:scale>
          <a:sx n="112" d="100"/>
          <a:sy n="112" d="100"/>
        </p:scale>
        <p:origin x="125" y="15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139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48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2F9617-4B9F-19A5-D41B-387416ABD311}"/>
              </a:ext>
            </a:extLst>
          </p:cNvPr>
          <p:cNvSpPr/>
          <p:nvPr userDrawn="1"/>
        </p:nvSpPr>
        <p:spPr>
          <a:xfrm>
            <a:off x="8063682" y="507565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grpSp>
        <p:nvGrpSpPr>
          <p:cNvPr id="21" name="Google Shape;21;p29"/>
          <p:cNvGrpSpPr/>
          <p:nvPr/>
        </p:nvGrpSpPr>
        <p:grpSpPr>
          <a:xfrm>
            <a:off x="420127" y="2753847"/>
            <a:ext cx="1269525" cy="420132"/>
            <a:chOff x="0" y="0"/>
            <a:chExt cx="1269523" cy="420130"/>
          </a:xfrm>
        </p:grpSpPr>
        <p:sp>
          <p:nvSpPr>
            <p:cNvPr id="22" name="Google Shape;22;p29"/>
            <p:cNvSpPr/>
            <p:nvPr/>
          </p:nvSpPr>
          <p:spPr>
            <a:xfrm>
              <a:off x="0" y="0"/>
              <a:ext cx="1269523" cy="420130"/>
            </a:xfrm>
            <a:prstGeom prst="roundRect">
              <a:avLst>
                <a:gd name="adj" fmla="val 16667"/>
              </a:avLst>
            </a:prstGeom>
            <a:solidFill>
              <a:srgbClr val="FA823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9"/>
            <p:cNvSpPr txBox="1"/>
            <p:nvPr/>
          </p:nvSpPr>
          <p:spPr>
            <a:xfrm>
              <a:off x="66228" y="40809"/>
              <a:ext cx="1137067" cy="338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Montserrat"/>
                <a:buNone/>
              </a:pPr>
              <a:r>
                <a:rPr lang="en-US" sz="1600" b="0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LEC 01</a:t>
              </a:r>
              <a:endParaRPr dirty="0"/>
            </a:p>
          </p:txBody>
        </p:sp>
      </p:grp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38457" y="5823174"/>
            <a:ext cx="2159236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5095B-504B-A3F8-FCC4-C84802EB2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7125" y="1766888"/>
            <a:ext cx="798513" cy="661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Winter 2025</a:t>
            </a:r>
            <a:endParaRPr dirty="0"/>
          </a:p>
        </p:txBody>
      </p:sp>
      <p:sp>
        <p:nvSpPr>
          <p:cNvPr id="34" name="Google Shape;9;p28">
            <a:extLst>
              <a:ext uri="{FF2B5EF4-FFF2-40B4-BE49-F238E27FC236}">
                <a16:creationId xmlns:a16="http://schemas.microsoft.com/office/drawing/2014/main" id="{639719FC-3597-4553-83F6-5B80CA5261BE}"/>
              </a:ext>
            </a:extLst>
          </p:cNvPr>
          <p:cNvSpPr txBox="1"/>
          <p:nvPr userDrawn="1"/>
        </p:nvSpPr>
        <p:spPr>
          <a:xfrm>
            <a:off x="3046095" y="-38779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Inheritance; Polymorphism; Comparable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437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01: Inheritance &amp; Polymorphism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open.spotify.com/playlist/2ycEEh9Cc2llxbeC96sUlv?si=AjcBAsNlTEyTp8WWvb48-Q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A8RSUCXhhzuNF88i8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uw.edu/123/syllabus/#academic-honesty-and-collabora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356810" y="3784377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dirty="0"/>
              <a:t>Inheritance; Polymorphism; </a:t>
            </a:r>
            <a:r>
              <a:rPr lang="en-US" sz="3600" dirty="0">
                <a:latin typeface="Consolas" panose="020B0609020204030204" pitchFamily="49" charset="0"/>
              </a:rPr>
              <a:t>Comparable</a:t>
            </a:r>
            <a:endParaRPr sz="3600" dirty="0">
              <a:latin typeface="Consolas" panose="020B0609020204030204" pitchFamily="49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148325" y="1757973"/>
            <a:ext cx="4385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/>
          </a:p>
          <a:p>
            <a:pPr algn="ctr"/>
            <a:endParaRPr lang="en-US" sz="2000" i="1" dirty="0"/>
          </a:p>
          <a:p>
            <a:pPr algn="ctr"/>
            <a:r>
              <a:rPr lang="en-US" sz="2000" i="1" dirty="0"/>
              <a:t>Plans for the weekend?</a:t>
            </a: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657726" y="3736492"/>
            <a:ext cx="3053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Natsuhara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8AC6101-EF0A-4C4A-A4FB-8E7D0034E0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4562" y="5571926"/>
            <a:ext cx="1223090" cy="1223090"/>
          </a:xfrm>
          <a:prstGeom prst="rect">
            <a:avLst/>
          </a:prstGeom>
        </p:spPr>
      </p:pic>
      <p:sp>
        <p:nvSpPr>
          <p:cNvPr id="2" name="Google Shape;96;p1">
            <a:extLst>
              <a:ext uri="{FF2B5EF4-FFF2-40B4-BE49-F238E27FC236}">
                <a16:creationId xmlns:a16="http://schemas.microsoft.com/office/drawing/2014/main" id="{FCE87D4C-E427-F3B4-FC72-633BB9C5EC28}"/>
              </a:ext>
            </a:extLst>
          </p:cNvPr>
          <p:cNvSpPr txBox="1"/>
          <p:nvPr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66B73A-FD4D-A11E-D2C2-B6DA6F23C370}"/>
              </a:ext>
            </a:extLst>
          </p:cNvPr>
          <p:cNvGraphicFramePr>
            <a:graphicFrameLocks noGrp="1"/>
          </p:cNvGraphicFramePr>
          <p:nvPr/>
        </p:nvGraphicFramePr>
        <p:xfrm>
          <a:off x="7502629" y="4536528"/>
          <a:ext cx="4332561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29810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03215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Johnathan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Isayiah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Audrey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Andras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Jessica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Eeshani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Liza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Helena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CBE9F9-FD6E-8D14-1B3A-4E4D34486E52}"/>
              </a:ext>
            </a:extLst>
          </p:cNvPr>
          <p:cNvSpPr txBox="1"/>
          <p:nvPr/>
        </p:nvSpPr>
        <p:spPr>
          <a:xfrm>
            <a:off x="6894095" y="6340926"/>
            <a:ext cx="4941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35353"/>
                </a:solidFill>
                <a:latin typeface="Montserrat SemiBold" panose="00000700000000000000" pitchFamily="2" charset="0"/>
              </a:rPr>
              <a:t>Music: </a:t>
            </a:r>
            <a:r>
              <a:rPr lang="en-US" sz="1600" dirty="0">
                <a:solidFill>
                  <a:srgbClr val="535353"/>
                </a:solidFill>
                <a:latin typeface="Montserrat SemiBold" panose="00000700000000000000" pitchFamily="2" charset="0"/>
                <a:hlinkClick r:id="rId4"/>
              </a:rPr>
              <a:t>CSE 123 25wi Lecture Tunes</a:t>
            </a:r>
            <a:endParaRPr lang="en-US" sz="1600" dirty="0">
              <a:solidFill>
                <a:srgbClr val="535353"/>
              </a:solidFill>
              <a:latin typeface="Montserrat SemiBold" panose="000007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dirty="0"/>
              <a:t>Subtraction Trick</a:t>
            </a:r>
            <a:endParaRPr dirty="0"/>
          </a:p>
        </p:txBody>
      </p:sp>
      <p:sp>
        <p:nvSpPr>
          <p:cNvPr id="306" name="Google Shape;306;p21"/>
          <p:cNvSpPr txBox="1">
            <a:spLocks noGrp="1"/>
          </p:cNvSpPr>
          <p:nvPr>
            <p:ph type="body" idx="1"/>
          </p:nvPr>
        </p:nvSpPr>
        <p:spPr>
          <a:xfrm>
            <a:off x="838200" y="1371599"/>
            <a:ext cx="10515600" cy="502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implementation when comparing two integers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ascending: </a:t>
            </a: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is just subtraction!</a:t>
            </a: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if we wanted to sort descending?</a:t>
            </a: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Warning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this only works for integers! Doubles have issues with truncation.</a:t>
            </a:r>
          </a:p>
          <a:p>
            <a:pPr marL="0" lvl="0" indent="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0A23E1-F707-4FB7-9671-18E02E615EF9}"/>
              </a:ext>
            </a:extLst>
          </p:cNvPr>
          <p:cNvSpPr txBox="1"/>
          <p:nvPr/>
        </p:nvSpPr>
        <p:spPr>
          <a:xfrm>
            <a:off x="2901855" y="1862432"/>
            <a:ext cx="6388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     -&gt; negative number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else if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-&gt; positive number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else 			   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-&gt;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B0C9A6-D859-4901-BB9B-3132604E7110}"/>
              </a:ext>
            </a:extLst>
          </p:cNvPr>
          <p:cNvSpPr txBox="1"/>
          <p:nvPr/>
        </p:nvSpPr>
        <p:spPr>
          <a:xfrm>
            <a:off x="4550569" y="3328390"/>
            <a:ext cx="311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other.a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FB4D83-41F6-4F2A-A623-96FEDD39521C}"/>
              </a:ext>
            </a:extLst>
          </p:cNvPr>
          <p:cNvSpPr txBox="1"/>
          <p:nvPr/>
        </p:nvSpPr>
        <p:spPr>
          <a:xfrm>
            <a:off x="4550569" y="4634079"/>
            <a:ext cx="311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Inheritance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onsolas" panose="020B0609020204030204" pitchFamily="49" charset="0"/>
              </a:rPr>
              <a:t>Comparable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Polymorphism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</a:p>
          <a:p>
            <a:pPr>
              <a:spcAft>
                <a:spcPts val="1200"/>
              </a:spcAft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85876" y="28339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61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Polymorphism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833"/>
            <a:ext cx="10652393" cy="5486400"/>
          </a:xfrm>
        </p:spPr>
        <p:txBody>
          <a:bodyPr>
            <a:normAutofit/>
          </a:bodyPr>
          <a:lstStyle/>
          <a:p>
            <a:pPr indent="-406400">
              <a:lnSpc>
                <a:spcPct val="100000"/>
              </a:lnSpc>
              <a:buSzPts val="2800"/>
            </a:pPr>
            <a:r>
              <a:rPr lang="en-US" dirty="0" err="1">
                <a:latin typeface="Consolas" panose="020B0609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 x = new </a:t>
            </a:r>
            <a:r>
              <a:rPr lang="en-US" dirty="0" err="1">
                <a:latin typeface="Consolas" panose="020B0609020204030204" pitchFamily="49" charset="0"/>
              </a:rPr>
              <a:t>ActualType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All methods in </a:t>
            </a:r>
            <a:r>
              <a:rPr lang="en-US" dirty="0" err="1">
                <a:latin typeface="Consolas" panose="020B0609020204030204" pitchFamily="49" charset="0"/>
              </a:rPr>
              <a:t>DeclaredType</a:t>
            </a:r>
            <a:r>
              <a:rPr lang="en-US" dirty="0"/>
              <a:t> can be called on </a:t>
            </a:r>
            <a:r>
              <a:rPr lang="en-US" dirty="0">
                <a:latin typeface="Consolas" panose="020B0609020204030204" pitchFamily="49" charset="0"/>
              </a:rPr>
              <a:t>x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We’ve seen this with interfaces (</a:t>
            </a:r>
            <a:r>
              <a:rPr lang="en-US" dirty="0">
                <a:latin typeface="Consolas" panose="020B0609020204030204" pitchFamily="49" charset="0"/>
              </a:rPr>
              <a:t>List&lt;String&gt; </a:t>
            </a:r>
            <a:r>
              <a:rPr lang="en-US" dirty="0"/>
              <a:t>vs. 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>
                <a:latin typeface="Consolas" panose="020B0609020204030204" pitchFamily="49" charset="0"/>
              </a:rPr>
              <a:t>&lt;String&gt;</a:t>
            </a:r>
            <a:r>
              <a:rPr lang="en-US" dirty="0"/>
              <a:t>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Can also be to inheritance relationships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Animal[]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 = {new Dog(), new Cat(), new Bear()};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for (Animal a :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a.feed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10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vs. Runtime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833"/>
            <a:ext cx="10652393" cy="5486400"/>
          </a:xfrm>
        </p:spPr>
        <p:txBody>
          <a:bodyPr>
            <a:normAutofit/>
          </a:bodyPr>
          <a:lstStyle/>
          <a:p>
            <a:pPr indent="-406400">
              <a:lnSpc>
                <a:spcPct val="100000"/>
              </a:lnSpc>
              <a:buSzPts val="2800"/>
            </a:pPr>
            <a:r>
              <a:rPr lang="en-US" dirty="0" err="1">
                <a:latin typeface="Consolas" panose="020B0609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 x = new </a:t>
            </a:r>
            <a:r>
              <a:rPr lang="en-US" dirty="0" err="1">
                <a:latin typeface="Consolas" panose="020B0609020204030204" pitchFamily="49" charset="0"/>
              </a:rPr>
              <a:t>ActualType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At compile time, Java only knows </a:t>
            </a:r>
            <a:r>
              <a:rPr lang="en-US" dirty="0" err="1">
                <a:latin typeface="Consolas" panose="020B0609020204030204" pitchFamily="49" charset="0"/>
              </a:rPr>
              <a:t>DeclaredType</a:t>
            </a:r>
            <a:endParaRPr lang="en-US" dirty="0">
              <a:latin typeface="Consolas" panose="020B0609020204030204" pitchFamily="49" charset="0"/>
            </a:endParaRP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Compiler error: trying to call a method that isn’t present</a:t>
            </a: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    Animal a = new Dog();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	    </a:t>
            </a:r>
            <a:r>
              <a:rPr lang="en-US" dirty="0" err="1">
                <a:latin typeface="Consolas" panose="020B0609020204030204" pitchFamily="49" charset="0"/>
              </a:rPr>
              <a:t>a.bark</a:t>
            </a:r>
            <a:r>
              <a:rPr lang="en-US" dirty="0">
                <a:latin typeface="Consolas" panose="020B0609020204030204" pitchFamily="49" charset="0"/>
              </a:rPr>
              <a:t>();               // No bark() -&gt; CE</a:t>
            </a:r>
          </a:p>
          <a:p>
            <a:pPr marL="622300" lvl="1" indent="-342900">
              <a:lnSpc>
                <a:spcPct val="100000"/>
              </a:lnSpc>
              <a:buSzPts val="2800"/>
            </a:pPr>
            <a:r>
              <a:rPr lang="en-US" dirty="0"/>
              <a:t>Can cast to change the </a:t>
            </a:r>
            <a:r>
              <a:rPr lang="en-US" dirty="0" err="1">
                <a:latin typeface="Consolas" panose="020B0609020204030204" pitchFamily="49" charset="0"/>
              </a:rPr>
              <a:t>DeclaredType</a:t>
            </a:r>
            <a:r>
              <a:rPr lang="en-US" dirty="0"/>
              <a:t> of an object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/>
              <a:t>	         </a:t>
            </a:r>
            <a:r>
              <a:rPr lang="en-US" dirty="0">
                <a:latin typeface="Consolas" panose="020B0609020204030204" pitchFamily="49" charset="0"/>
              </a:rPr>
              <a:t>((Dog) a).bark();       // No more CE</a:t>
            </a:r>
          </a:p>
          <a:p>
            <a:pPr marL="622300" lvl="1" indent="-342900">
              <a:lnSpc>
                <a:spcPct val="100000"/>
              </a:lnSpc>
              <a:buSzPts val="2800"/>
              <a:buFontTx/>
              <a:buChar char="-"/>
            </a:pPr>
            <a:r>
              <a:rPr lang="en-US" dirty="0"/>
              <a:t>Runtime error: attempting to cast to an invalid </a:t>
            </a:r>
            <a:r>
              <a:rPr lang="en-US" dirty="0" err="1">
                <a:latin typeface="Consolas" panose="020B0609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*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	    Animal a = new Fish();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    ((Dog) a).bark();      // Can’t cast -&gt; RE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- </a:t>
            </a:r>
            <a:r>
              <a:rPr lang="en-US" dirty="0"/>
              <a:t>Order matters! Compilation before runtime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622300" lvl="1" indent="-342900">
              <a:lnSpc>
                <a:spcPct val="100000"/>
              </a:lnSpc>
              <a:buSzPts val="2800"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vs. Runtime Errors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871C8D-D617-4E43-9A97-D1752AEC9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17" y="1015138"/>
            <a:ext cx="9174965" cy="57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21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C0C9-441F-4C38-9C94-839976AF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CF905-9EA8-466D-9E03-CFB690D69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❓ Complete the </a:t>
            </a:r>
            <a:r>
              <a:rPr lang="en-US" dirty="0">
                <a:hlinkClick r:id="rId2"/>
              </a:rPr>
              <a:t>Introductory Survey</a:t>
            </a:r>
            <a:endParaRPr lang="en-US" dirty="0"/>
          </a:p>
          <a:p>
            <a:pPr lvl="1"/>
            <a:r>
              <a:rPr lang="en-US" sz="2400" dirty="0"/>
              <a:t>This helps us gather data about the students taking our classes and their backgrounds, to inform future offerings. </a:t>
            </a:r>
          </a:p>
          <a:p>
            <a:r>
              <a:rPr lang="en-US" dirty="0"/>
              <a:t>🙋 Consider attending the Review Session on Monday, Jan 13 </a:t>
            </a:r>
          </a:p>
          <a:p>
            <a:pPr lvl="1"/>
            <a:r>
              <a:rPr lang="en-US" sz="2400" dirty="0"/>
              <a:t>12:30pm – 1:20pm in ARC 147 ; 2:30pm – 3:20pm in GUG 220</a:t>
            </a:r>
          </a:p>
          <a:p>
            <a:pPr lvl="1"/>
            <a:r>
              <a:rPr lang="en-US" sz="2400" dirty="0"/>
              <a:t>Optional, hopefully recorded (waiting for confirmation)</a:t>
            </a:r>
          </a:p>
          <a:p>
            <a:r>
              <a:rPr lang="en-US" dirty="0"/>
              <a:t>💻 The IPL opens Monday, January 13</a:t>
            </a:r>
          </a:p>
          <a:p>
            <a:pPr lvl="1"/>
            <a:r>
              <a:rPr lang="en-US" dirty="0"/>
              <a:t>Schedule posted soon</a:t>
            </a:r>
          </a:p>
          <a:p>
            <a:r>
              <a:rPr lang="en-US" dirty="0"/>
              <a:t>🔎 Creative Project 0: Search Engine out now</a:t>
            </a:r>
          </a:p>
          <a:p>
            <a:pPr lvl="1"/>
            <a:r>
              <a:rPr lang="en-US" dirty="0"/>
              <a:t>Due Wednesday, January 15, 11:59pm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2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Collaboration Policy</a:t>
            </a:r>
            <a:endParaRPr/>
          </a:p>
        </p:txBody>
      </p:sp>
      <p:sp>
        <p:nvSpPr>
          <p:cNvPr id="402" name="Google Shape;402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indent="-228600">
              <a:buClr>
                <a:schemeClr val="dk1"/>
              </a:buClr>
              <a:buSzPts val="2800"/>
            </a:pPr>
            <a:r>
              <a:rPr lang="en-US" dirty="0"/>
              <a:t>When we assess your work in this class, we need to know that it’s </a:t>
            </a:r>
            <a:r>
              <a:rPr lang="en-US" i="1" dirty="0"/>
              <a:t>yours</a:t>
            </a:r>
            <a:r>
              <a:rPr lang="en-US" dirty="0"/>
              <a:t>.</a:t>
            </a:r>
          </a:p>
          <a:p>
            <a:pPr marL="228600" indent="-228600">
              <a:buClr>
                <a:schemeClr val="dk1"/>
              </a:buClr>
              <a:buSzPts val="2800"/>
            </a:pPr>
            <a:r>
              <a:rPr lang="en-US" dirty="0"/>
              <a:t>Unless otherwise specified, </a:t>
            </a:r>
            <a:r>
              <a:rPr lang="en-US" b="1" dirty="0"/>
              <a:t>all graded work must be completed individually.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Some specific rules to highlight:</a:t>
            </a:r>
          </a:p>
          <a:p>
            <a:pPr marL="685800" lvl="1" indent="-2286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do not share your own solution code or view solution code from any source – including but not limited to other students, tutors, or the internet</a:t>
            </a:r>
          </a:p>
          <a:p>
            <a:pPr marL="685800" lvl="1" indent="-2286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do not use AI tools (e.g. ChatGPT) on graded work in any capacity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See the </a:t>
            </a:r>
            <a:r>
              <a:rPr lang="en-US" dirty="0">
                <a:hlinkClick r:id="rId3"/>
              </a:rPr>
              <a:t>syllabus</a:t>
            </a:r>
            <a:r>
              <a:rPr lang="en-US" dirty="0"/>
              <a:t> for more details (this is </a:t>
            </a:r>
            <a:r>
              <a:rPr lang="en-US" i="1" dirty="0"/>
              <a:t>very</a:t>
            </a:r>
            <a:r>
              <a:rPr lang="en-US" dirty="0"/>
              <a:t> important to understand).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Inheritance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onsolas" panose="020B0609020204030204" pitchFamily="49" charset="0"/>
              </a:rPr>
              <a:t>Comparable</a:t>
            </a:r>
          </a:p>
          <a:p>
            <a:pPr>
              <a:spcAft>
                <a:spcPts val="1200"/>
              </a:spcAft>
            </a:pPr>
            <a:r>
              <a:rPr lang="en-US" dirty="0"/>
              <a:t>Polymorphism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43630" y="146338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486400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Connect together a “subclass” and “superclass”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Borrow / “inherit” code to reduce redundancy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latin typeface="Consolas" panose="020B0609020204030204" pitchFamily="49" charset="0"/>
              </a:rPr>
              <a:t>super() </a:t>
            </a:r>
            <a:r>
              <a:rPr lang="en-US" dirty="0"/>
              <a:t>keyword can be used just like  </a:t>
            </a:r>
            <a:r>
              <a:rPr lang="en-US" dirty="0">
                <a:latin typeface="Consolas" panose="020B0609020204030204" pitchFamily="49" charset="0"/>
              </a:rPr>
              <a:t>this()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Syntax:</a:t>
            </a:r>
            <a:r>
              <a:rPr lang="en-US" dirty="0">
                <a:latin typeface="Consolas" panose="020B0609020204030204" pitchFamily="49" charset="0"/>
              </a:rPr>
              <a:t> public class Subclass extends Superclass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Should Represent “is-a” relationships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latin typeface="Consolas" panose="020B0609020204030204" pitchFamily="49" charset="0"/>
              </a:rPr>
              <a:t>public class Chef extends Employee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latin typeface="Consolas" panose="020B0609020204030204" pitchFamily="49" charset="0"/>
              </a:rPr>
              <a:t>public class Server extends Employee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In Java, all objects implicitly inherit from the Object class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 err="1"/>
              <a:t>toString</a:t>
            </a:r>
            <a:r>
              <a:rPr lang="en-US" dirty="0"/>
              <a:t>(), equals(Object), etc.</a:t>
            </a:r>
          </a:p>
        </p:txBody>
      </p:sp>
    </p:spTree>
    <p:extLst>
      <p:ext uri="{BB962C8B-B14F-4D97-AF65-F5344CB8AC3E}">
        <p14:creationId xmlns:p14="http://schemas.microsoft.com/office/powerpoint/2010/main" val="325643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Is-a Relationships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8763D1-CE18-43FC-9278-4ACCB6ABF772}"/>
              </a:ext>
            </a:extLst>
          </p:cNvPr>
          <p:cNvSpPr/>
          <p:nvPr/>
        </p:nvSpPr>
        <p:spPr>
          <a:xfrm>
            <a:off x="5249334" y="127977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Animal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814558-FD6D-4C73-958B-F796757445F1}"/>
              </a:ext>
            </a:extLst>
          </p:cNvPr>
          <p:cNvSpPr/>
          <p:nvPr/>
        </p:nvSpPr>
        <p:spPr>
          <a:xfrm>
            <a:off x="5244599" y="2778250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Mammal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F3B8FB-1B56-4520-94AD-6CB85B3F1EAE}"/>
              </a:ext>
            </a:extLst>
          </p:cNvPr>
          <p:cNvSpPr/>
          <p:nvPr/>
        </p:nvSpPr>
        <p:spPr>
          <a:xfrm>
            <a:off x="2764608" y="427672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0C38D7-EC04-43EC-A026-D59BEC0DC32B}"/>
              </a:ext>
            </a:extLst>
          </p:cNvPr>
          <p:cNvSpPr/>
          <p:nvPr/>
        </p:nvSpPr>
        <p:spPr>
          <a:xfrm>
            <a:off x="7713546" y="419544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Cat</a:t>
            </a:r>
          </a:p>
        </p:txBody>
      </p:sp>
      <p:pic>
        <p:nvPicPr>
          <p:cNvPr id="1026" name="Picture 2" descr="The 30 Cutest Dog Breeds - Most Adorable Dogs and Puppies">
            <a:extLst>
              <a:ext uri="{FF2B5EF4-FFF2-40B4-BE49-F238E27FC236}">
                <a16:creationId xmlns:a16="http://schemas.microsoft.com/office/drawing/2014/main" id="{BB976436-1702-4B28-9EF9-282BD55CF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8" r="19648"/>
          <a:stretch/>
        </p:blipFill>
        <p:spPr bwMode="auto">
          <a:xfrm>
            <a:off x="1191828" y="5440740"/>
            <a:ext cx="1198596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se 25 Cute Dog Breeds Are Guaranteed to Make You Smile | BeChewy">
            <a:extLst>
              <a:ext uri="{FF2B5EF4-FFF2-40B4-BE49-F238E27FC236}">
                <a16:creationId xmlns:a16="http://schemas.microsoft.com/office/drawing/2014/main" id="{1FAE697C-8635-4DB7-9074-621DC4DA5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26" y="5445971"/>
            <a:ext cx="1221540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00+] Cute Dog Wallpapers | Wallpapers.com">
            <a:extLst>
              <a:ext uri="{FF2B5EF4-FFF2-40B4-BE49-F238E27FC236}">
                <a16:creationId xmlns:a16="http://schemas.microsoft.com/office/drawing/2014/main" id="{B1A5CE61-8002-4899-8B5B-A817DC5E4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12737"/>
          <a:stretch/>
        </p:blipFill>
        <p:spPr bwMode="auto">
          <a:xfrm>
            <a:off x="3790768" y="5445971"/>
            <a:ext cx="1453831" cy="12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te dogs">
            <a:extLst>
              <a:ext uri="{FF2B5EF4-FFF2-40B4-BE49-F238E27FC236}">
                <a16:creationId xmlns:a16="http://schemas.microsoft.com/office/drawing/2014/main" id="{852B8E05-3F55-4CA3-B615-C99D66229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r="20658"/>
          <a:stretch/>
        </p:blipFill>
        <p:spPr bwMode="auto">
          <a:xfrm>
            <a:off x="5334001" y="5447770"/>
            <a:ext cx="941493" cy="122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y are kittens so cute? You asked Google – here's the answer | Dean  Burnett | The Guardian">
            <a:extLst>
              <a:ext uri="{FF2B5EF4-FFF2-40B4-BE49-F238E27FC236}">
                <a16:creationId xmlns:a16="http://schemas.microsoft.com/office/drawing/2014/main" id="{1323CB96-FEB8-4520-B53F-99F2A6FB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367" y="5437220"/>
            <a:ext cx="1221540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uper Cute Cats Compilation - YouTube">
            <a:extLst>
              <a:ext uri="{FF2B5EF4-FFF2-40B4-BE49-F238E27FC236}">
                <a16:creationId xmlns:a16="http://schemas.microsoft.com/office/drawing/2014/main" id="{3D8AECC3-1EF6-416F-BDED-5987B8425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13322" r="26012" b="15121"/>
          <a:stretch/>
        </p:blipFill>
        <p:spPr bwMode="auto">
          <a:xfrm>
            <a:off x="9345506" y="5445239"/>
            <a:ext cx="998602" cy="123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10 Cute Cat Pictures That Help Us Get Through Monday | Pawlicy Advisor">
            <a:extLst>
              <a:ext uri="{FF2B5EF4-FFF2-40B4-BE49-F238E27FC236}">
                <a16:creationId xmlns:a16="http://schemas.microsoft.com/office/drawing/2014/main" id="{D1BBD900-88B1-4608-B032-A31F79BE3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09" y="5431990"/>
            <a:ext cx="1032795" cy="12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308CFA4-0E9E-492C-BFC2-6018013D63D0}"/>
              </a:ext>
            </a:extLst>
          </p:cNvPr>
          <p:cNvCxnSpPr>
            <a:stCxn id="7" idx="0"/>
            <a:endCxn id="5" idx="2"/>
          </p:cNvCxnSpPr>
          <p:nvPr/>
        </p:nvCxnSpPr>
        <p:spPr>
          <a:xfrm rot="5400000" flipH="1" flipV="1">
            <a:off x="4748886" y="2754853"/>
            <a:ext cx="563755" cy="247999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DADAB9AC-062D-4573-9557-74035E3D04EC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rot="16200000" flipV="1">
            <a:off x="7263996" y="2719734"/>
            <a:ext cx="482475" cy="2468947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C4DE0742-F807-46FD-9DD2-D89FF76CDDF4}"/>
              </a:ext>
            </a:extLst>
          </p:cNvPr>
          <p:cNvCxnSpPr>
            <a:cxnSpLocks/>
            <a:stCxn id="1038" idx="0"/>
            <a:endCxn id="8" idx="2"/>
          </p:cNvCxnSpPr>
          <p:nvPr/>
        </p:nvCxnSpPr>
        <p:spPr>
          <a:xfrm rot="16200000" flipV="1">
            <a:off x="9134720" y="4735151"/>
            <a:ext cx="315074" cy="110510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D252A1F5-70F7-47FC-BEA7-AD7CAAD7F832}"/>
              </a:ext>
            </a:extLst>
          </p:cNvPr>
          <p:cNvCxnSpPr>
            <a:cxnSpLocks/>
            <a:stCxn id="1042" idx="0"/>
            <a:endCxn id="8" idx="2"/>
          </p:cNvCxnSpPr>
          <p:nvPr/>
        </p:nvCxnSpPr>
        <p:spPr>
          <a:xfrm rot="16200000" flipV="1">
            <a:off x="8588795" y="5281077"/>
            <a:ext cx="301825" cy="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7555C560-ECC1-405F-840E-B0F1140819F3}"/>
              </a:ext>
            </a:extLst>
          </p:cNvPr>
          <p:cNvCxnSpPr>
            <a:cxnSpLocks/>
            <a:stCxn id="1036" idx="0"/>
            <a:endCxn id="8" idx="2"/>
          </p:cNvCxnSpPr>
          <p:nvPr/>
        </p:nvCxnSpPr>
        <p:spPr>
          <a:xfrm rot="5400000" flipH="1" flipV="1">
            <a:off x="7977894" y="4675409"/>
            <a:ext cx="307055" cy="1216569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2CD95ED2-04BF-4641-9579-73B97CCFA5AA}"/>
              </a:ext>
            </a:extLst>
          </p:cNvPr>
          <p:cNvCxnSpPr>
            <a:cxnSpLocks/>
            <a:stCxn id="1034" idx="0"/>
            <a:endCxn id="7" idx="2"/>
          </p:cNvCxnSpPr>
          <p:nvPr/>
        </p:nvCxnSpPr>
        <p:spPr>
          <a:xfrm rot="16200000" flipV="1">
            <a:off x="4679596" y="4322618"/>
            <a:ext cx="236325" cy="2013980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C16004A1-4110-40CF-9D52-B9424FA43444}"/>
              </a:ext>
            </a:extLst>
          </p:cNvPr>
          <p:cNvCxnSpPr>
            <a:cxnSpLocks/>
            <a:stCxn id="1032" idx="0"/>
            <a:endCxn id="7" idx="2"/>
          </p:cNvCxnSpPr>
          <p:nvPr/>
        </p:nvCxnSpPr>
        <p:spPr>
          <a:xfrm rot="16200000" flipV="1">
            <a:off x="4036963" y="4965250"/>
            <a:ext cx="234526" cy="726916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95D8A83E-A3A8-4B35-B7BC-BC921F042D06}"/>
              </a:ext>
            </a:extLst>
          </p:cNvPr>
          <p:cNvCxnSpPr>
            <a:cxnSpLocks/>
            <a:stCxn id="1030" idx="0"/>
            <a:endCxn id="7" idx="2"/>
          </p:cNvCxnSpPr>
          <p:nvPr/>
        </p:nvCxnSpPr>
        <p:spPr>
          <a:xfrm rot="5400000" flipH="1" flipV="1">
            <a:off x="3323419" y="4978622"/>
            <a:ext cx="234526" cy="700172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420CCAE2-62A2-4241-84FC-4A5BC24F907A}"/>
              </a:ext>
            </a:extLst>
          </p:cNvPr>
          <p:cNvCxnSpPr>
            <a:cxnSpLocks/>
            <a:stCxn id="1026" idx="0"/>
            <a:endCxn id="7" idx="2"/>
          </p:cNvCxnSpPr>
          <p:nvPr/>
        </p:nvCxnSpPr>
        <p:spPr>
          <a:xfrm rot="5400000" flipH="1" flipV="1">
            <a:off x="2676300" y="4326272"/>
            <a:ext cx="229295" cy="1999642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123E8082-81F9-499A-B885-FF64C8961D5A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rot="5400000" flipH="1" flipV="1">
            <a:off x="5991249" y="2494006"/>
            <a:ext cx="563755" cy="4735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59C09427-2544-4A84-83C0-5EA533913D81}"/>
              </a:ext>
            </a:extLst>
          </p:cNvPr>
          <p:cNvCxnSpPr>
            <a:cxnSpLocks/>
            <a:stCxn id="76" idx="0"/>
            <a:endCxn id="4" idx="2"/>
          </p:cNvCxnSpPr>
          <p:nvPr/>
        </p:nvCxnSpPr>
        <p:spPr>
          <a:xfrm rot="16200000" flipV="1">
            <a:off x="7166414" y="1323575"/>
            <a:ext cx="563754" cy="234559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B6392F8-4452-4E38-BF30-4DC2C54ECE11}"/>
              </a:ext>
            </a:extLst>
          </p:cNvPr>
          <p:cNvSpPr/>
          <p:nvPr/>
        </p:nvSpPr>
        <p:spPr>
          <a:xfrm>
            <a:off x="568423" y="2790282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Fish</a:t>
            </a: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5B7EC4CB-4670-4EA2-8C9B-160220C34E18}"/>
              </a:ext>
            </a:extLst>
          </p:cNvPr>
          <p:cNvCxnSpPr>
            <a:cxnSpLocks/>
            <a:stCxn id="58" idx="0"/>
            <a:endCxn id="4" idx="2"/>
          </p:cNvCxnSpPr>
          <p:nvPr/>
        </p:nvCxnSpPr>
        <p:spPr>
          <a:xfrm rot="5400000" flipH="1" flipV="1">
            <a:off x="3647145" y="161934"/>
            <a:ext cx="575787" cy="468091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BF5F0F5A-4F27-4A23-9C51-DA04793D337B}"/>
              </a:ext>
            </a:extLst>
          </p:cNvPr>
          <p:cNvCxnSpPr>
            <a:cxnSpLocks/>
          </p:cNvCxnSpPr>
          <p:nvPr/>
        </p:nvCxnSpPr>
        <p:spPr>
          <a:xfrm flipV="1">
            <a:off x="-462175" y="3725002"/>
            <a:ext cx="2061196" cy="41540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70C7E53-E043-4A36-B0D4-53B9FC49F3E2}"/>
              </a:ext>
            </a:extLst>
          </p:cNvPr>
          <p:cNvSpPr/>
          <p:nvPr/>
        </p:nvSpPr>
        <p:spPr>
          <a:xfrm>
            <a:off x="2918750" y="2775636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Birds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4A4CA4F-D08D-4C11-B436-E1011620518A}"/>
              </a:ext>
            </a:extLst>
          </p:cNvPr>
          <p:cNvSpPr/>
          <p:nvPr/>
        </p:nvSpPr>
        <p:spPr>
          <a:xfrm>
            <a:off x="7594928" y="2778249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Reptile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C1A15EA-9FAF-4383-89D8-3EC71F61E48B}"/>
              </a:ext>
            </a:extLst>
          </p:cNvPr>
          <p:cNvSpPr/>
          <p:nvPr/>
        </p:nvSpPr>
        <p:spPr>
          <a:xfrm>
            <a:off x="9945257" y="2778248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Amphibian</a:t>
            </a:r>
          </a:p>
        </p:txBody>
      </p: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178A6F28-58E8-4D8B-A6A6-C0C8B790B38E}"/>
              </a:ext>
            </a:extLst>
          </p:cNvPr>
          <p:cNvCxnSpPr>
            <a:cxnSpLocks/>
            <a:stCxn id="74" idx="0"/>
            <a:endCxn id="4" idx="2"/>
          </p:cNvCxnSpPr>
          <p:nvPr/>
        </p:nvCxnSpPr>
        <p:spPr>
          <a:xfrm rot="5400000" flipH="1" flipV="1">
            <a:off x="4829632" y="1329774"/>
            <a:ext cx="561141" cy="233058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0D17B18B-6E19-401E-A162-7559CCC950B6}"/>
              </a:ext>
            </a:extLst>
          </p:cNvPr>
          <p:cNvCxnSpPr>
            <a:cxnSpLocks/>
            <a:stCxn id="77" idx="0"/>
            <a:endCxn id="4" idx="2"/>
          </p:cNvCxnSpPr>
          <p:nvPr/>
        </p:nvCxnSpPr>
        <p:spPr>
          <a:xfrm rot="16200000" flipV="1">
            <a:off x="8341580" y="148410"/>
            <a:ext cx="563753" cy="4695923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DB73894B-7930-4418-9BA9-A9B4321FB1CC}"/>
              </a:ext>
            </a:extLst>
          </p:cNvPr>
          <p:cNvCxnSpPr>
            <a:cxnSpLocks/>
            <a:endCxn id="74" idx="2"/>
          </p:cNvCxnSpPr>
          <p:nvPr/>
        </p:nvCxnSpPr>
        <p:spPr>
          <a:xfrm flipV="1">
            <a:off x="-495507" y="3710356"/>
            <a:ext cx="4440417" cy="651009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Curved 90">
            <a:extLst>
              <a:ext uri="{FF2B5EF4-FFF2-40B4-BE49-F238E27FC236}">
                <a16:creationId xmlns:a16="http://schemas.microsoft.com/office/drawing/2014/main" id="{91E78706-20E6-46A1-ADB5-F8550C1A5A7F}"/>
              </a:ext>
            </a:extLst>
          </p:cNvPr>
          <p:cNvCxnSpPr>
            <a:cxnSpLocks/>
            <a:endCxn id="76" idx="2"/>
          </p:cNvCxnSpPr>
          <p:nvPr/>
        </p:nvCxnSpPr>
        <p:spPr>
          <a:xfrm rot="10800000">
            <a:off x="8621088" y="3712970"/>
            <a:ext cx="4041396" cy="46700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Curved 93">
            <a:extLst>
              <a:ext uri="{FF2B5EF4-FFF2-40B4-BE49-F238E27FC236}">
                <a16:creationId xmlns:a16="http://schemas.microsoft.com/office/drawing/2014/main" id="{D0CA01A0-590C-4CB2-A2FA-4E843638F708}"/>
              </a:ext>
            </a:extLst>
          </p:cNvPr>
          <p:cNvCxnSpPr>
            <a:cxnSpLocks/>
            <a:endCxn id="77" idx="2"/>
          </p:cNvCxnSpPr>
          <p:nvPr/>
        </p:nvCxnSpPr>
        <p:spPr>
          <a:xfrm rot="10800000">
            <a:off x="10971418" y="3712968"/>
            <a:ext cx="1691067" cy="299212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71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58" grpId="0" animBg="1"/>
      <p:bldP spid="74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;p29">
            <a:extLst>
              <a:ext uri="{FF2B5EF4-FFF2-40B4-BE49-F238E27FC236}">
                <a16:creationId xmlns:a16="http://schemas.microsoft.com/office/drawing/2014/main" id="{36709576-3780-239B-BBCE-43860BD613D4}"/>
              </a:ext>
            </a:extLst>
          </p:cNvPr>
          <p:cNvSpPr/>
          <p:nvPr/>
        </p:nvSpPr>
        <p:spPr>
          <a:xfrm>
            <a:off x="3838865" y="2088086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AEC4D0-EAEF-81C3-CF5E-BAD6512D42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86734" y="2168024"/>
            <a:ext cx="1201177" cy="1201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DBE096-C45E-8C4F-74FB-C839D4354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</a:t>
            </a:r>
          </a:p>
        </p:txBody>
      </p:sp>
      <p:sp>
        <p:nvSpPr>
          <p:cNvPr id="6" name="Google Shape;28;p29">
            <a:extLst>
              <a:ext uri="{FF2B5EF4-FFF2-40B4-BE49-F238E27FC236}">
                <a16:creationId xmlns:a16="http://schemas.microsoft.com/office/drawing/2014/main" id="{19FFA4C6-B816-3A2F-F9E5-929CCAEE81D0}"/>
              </a:ext>
            </a:extLst>
          </p:cNvPr>
          <p:cNvSpPr txBox="1"/>
          <p:nvPr/>
        </p:nvSpPr>
        <p:spPr>
          <a:xfrm>
            <a:off x="4149918" y="2558508"/>
            <a:ext cx="286694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400" b="0" i="0" u="none" strike="noStrike" cap="none" dirty="0" err="1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4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#cse123 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5266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Inheritance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  <a:latin typeface="Consolas" panose="020B0609020204030204" pitchFamily="49" charset="0"/>
              </a:rPr>
              <a:t>Comparable</a:t>
            </a:r>
          </a:p>
          <a:p>
            <a:pPr>
              <a:spcAft>
                <a:spcPts val="1200"/>
              </a:spcAft>
            </a:pPr>
            <a:r>
              <a:rPr lang="en-US" dirty="0"/>
              <a:t>Polymorphism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rgbClr val="FA823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410403" y="212799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9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sz="4356" dirty="0"/>
              <a:t>Comparable</a:t>
            </a:r>
            <a:endParaRPr dirty="0"/>
          </a:p>
        </p:txBody>
      </p:sp>
      <p:sp>
        <p:nvSpPr>
          <p:cNvPr id="306" name="Google Shape;306;p2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Comparable&lt;E&gt;</a:t>
            </a:r>
            <a:r>
              <a:rPr lang="en-US" dirty="0"/>
              <a:t> is an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dirty="0"/>
              <a:t> that allows implementers to define an ordering between two objects</a:t>
            </a:r>
          </a:p>
          <a:p>
            <a:pPr marL="685800" lvl="1" indent="-22860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Char char="•"/>
            </a:pPr>
            <a:r>
              <a:rPr lang="en-US" sz="2400" dirty="0"/>
              <a:t>Used by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TreeSet</a:t>
            </a:r>
            <a:r>
              <a:rPr lang="en-US" sz="2400" dirty="0"/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2400" dirty="0"/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Collections.sort</a:t>
            </a:r>
            <a:r>
              <a:rPr lang="en-US" sz="2400" dirty="0"/>
              <a:t>, etc.</a:t>
            </a: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dirty="0"/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dirty="0"/>
              <a:t>One required method:</a:t>
            </a:r>
          </a:p>
          <a:p>
            <a:pPr marL="457200" lvl="1" indent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(E other);</a:t>
            </a:r>
          </a:p>
          <a:p>
            <a:pPr marL="685800" lvl="1" indent="-22860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Char char="•"/>
            </a:pPr>
            <a:endParaRPr lang="en-US" dirty="0"/>
          </a:p>
          <a:p>
            <a:pPr marL="228600" indent="-22860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</a:pPr>
            <a:r>
              <a:rPr lang="en-US" dirty="0"/>
              <a:t>Returned integer falls into 1 of 3 categories</a:t>
            </a:r>
          </a:p>
          <a:p>
            <a:pPr marL="457200" lvl="1" indent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 0</a:t>
            </a:r>
            <a:r>
              <a:rPr lang="en-US" sz="2400" dirty="0"/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400" dirty="0"/>
              <a:t> is “less than”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</a:p>
          <a:p>
            <a:pPr marL="457200" lvl="1" indent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0</a:t>
            </a:r>
            <a:r>
              <a:rPr lang="en-US" sz="2400" dirty="0"/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400" dirty="0"/>
              <a:t> is “equal to”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</a:p>
          <a:p>
            <a:pPr marL="457200" lvl="1" indent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 0</a:t>
            </a:r>
            <a:r>
              <a:rPr lang="en-US" sz="2400" dirty="0"/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400" dirty="0"/>
              <a:t> is “greater than”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17ED41-70AE-4543-9942-DA60F0A47F73}"/>
              </a:ext>
            </a:extLst>
          </p:cNvPr>
          <p:cNvSpPr txBox="1"/>
          <p:nvPr/>
        </p:nvSpPr>
        <p:spPr>
          <a:xfrm>
            <a:off x="8662987" y="3429000"/>
            <a:ext cx="352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.compareTo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396A15-2D58-4898-8644-FA4A60051F5D}"/>
              </a:ext>
            </a:extLst>
          </p:cNvPr>
          <p:cNvSpPr txBox="1"/>
          <p:nvPr/>
        </p:nvSpPr>
        <p:spPr>
          <a:xfrm>
            <a:off x="8479630" y="435054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6DE595-B677-4FDD-8FBA-A49AEA19565D}"/>
              </a:ext>
            </a:extLst>
          </p:cNvPr>
          <p:cNvSpPr txBox="1"/>
          <p:nvPr/>
        </p:nvSpPr>
        <p:spPr>
          <a:xfrm>
            <a:off x="10584948" y="4350544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A0BC7E-2BAA-48AA-A729-D4DD6C09A7FF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8847679" y="3890665"/>
            <a:ext cx="1" cy="4598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13A1A5F-D6BD-4FFF-90B7-B943C7F56BDB}"/>
              </a:ext>
            </a:extLst>
          </p:cNvPr>
          <p:cNvCxnSpPr/>
          <p:nvPr/>
        </p:nvCxnSpPr>
        <p:spPr>
          <a:xfrm flipH="1" flipV="1">
            <a:off x="11038219" y="3890664"/>
            <a:ext cx="1" cy="4598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79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22645</TotalTime>
  <Words>737</Words>
  <Application>Microsoft Office PowerPoint</Application>
  <PresentationFormat>Widescreen</PresentationFormat>
  <Paragraphs>160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System Font Regular</vt:lpstr>
      <vt:lpstr>CSE 373 Summer 2020</vt:lpstr>
      <vt:lpstr>Inheritance; Polymorphism; Comparable</vt:lpstr>
      <vt:lpstr>Coming up…</vt:lpstr>
      <vt:lpstr>Collaboration Policy</vt:lpstr>
      <vt:lpstr>Lecture Outline</vt:lpstr>
      <vt:lpstr>Inheritance</vt:lpstr>
      <vt:lpstr>Is-a Relationships</vt:lpstr>
      <vt:lpstr>PCM Review</vt:lpstr>
      <vt:lpstr>Lecture Outline</vt:lpstr>
      <vt:lpstr>Comparable</vt:lpstr>
      <vt:lpstr>Subtraction Trick</vt:lpstr>
      <vt:lpstr>Lecture Outline</vt:lpstr>
      <vt:lpstr>Polymorphism</vt:lpstr>
      <vt:lpstr>Compiler vs. Runtime Errors</vt:lpstr>
      <vt:lpstr>Compiler vs. Runtime Errors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299</cp:revision>
  <cp:lastPrinted>2022-09-27T21:33:44Z</cp:lastPrinted>
  <dcterms:created xsi:type="dcterms:W3CDTF">2020-06-13T06:27:42Z</dcterms:created>
  <dcterms:modified xsi:type="dcterms:W3CDTF">2025-01-10T20:04:19Z</dcterms:modified>
</cp:coreProperties>
</file>