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60" r:id="rId5"/>
    <p:sldId id="262" r:id="rId6"/>
    <p:sldId id="289" r:id="rId7"/>
    <p:sldId id="287" r:id="rId8"/>
    <p:sldId id="264" r:id="rId9"/>
    <p:sldId id="266" r:id="rId10"/>
    <p:sldId id="288" r:id="rId11"/>
    <p:sldId id="268" r:id="rId12"/>
    <p:sldId id="273" r:id="rId13"/>
    <p:sldId id="272" r:id="rId14"/>
    <p:sldId id="274" r:id="rId15"/>
    <p:sldId id="276" r:id="rId16"/>
    <p:sldId id="294" r:id="rId17"/>
    <p:sldId id="282" r:id="rId18"/>
    <p:sldId id="290" r:id="rId19"/>
    <p:sldId id="284" r:id="rId20"/>
    <p:sldId id="291" r:id="rId21"/>
    <p:sldId id="293" r:id="rId22"/>
    <p:sldId id="295"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Helvetica Neue" panose="020B0604020202020204" charset="0"/>
      <p:regular r:id="rId29"/>
      <p:bold r:id="rId30"/>
      <p:italic r:id="rId31"/>
      <p:boldItalic r:id="rId32"/>
    </p:embeddedFont>
    <p:embeddedFont>
      <p:font typeface="Montserrat" panose="00000500000000000000" pitchFamily="2" charset="0"/>
      <p:regular r:id="rId33"/>
      <p:bold r:id="rId34"/>
      <p:italic r:id="rId35"/>
      <p:boldItalic r:id="rId36"/>
    </p:embeddedFont>
    <p:embeddedFont>
      <p:font typeface="Montserrat ExtraBold" panose="00000900000000000000" pitchFamily="2" charset="0"/>
      <p:bold r:id="rId37"/>
      <p:italic r:id="rId38"/>
      <p:boldItalic r:id="rId39"/>
    </p:embeddedFont>
    <p:embeddedFont>
      <p:font typeface="Montserrat SemiBold" panose="00000700000000000000" pitchFamily="2" charset="0"/>
      <p:regular r:id="rId40"/>
      <p:bold r:id="rId41"/>
      <p:italic r:id="rId42"/>
      <p:boldItalic r:id="rId43"/>
    </p:embeddedFont>
    <p:embeddedFont>
      <p:font typeface="Noto Sans Symbols" panose="020B0604020202020204"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i8dWrwCSJhu53tQRppDdHoobhiM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se-loaner" initials="cl" lastIdx="1" clrIdx="0">
    <p:extLst>
      <p:ext uri="{19B8F6BF-5375-455C-9EA6-DF929625EA0E}">
        <p15:presenceInfo xmlns:p15="http://schemas.microsoft.com/office/powerpoint/2012/main" userId="cse-loa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353"/>
    <a:srgbClr val="3CC1B5"/>
    <a:srgbClr val="EE8A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94694"/>
  </p:normalViewPr>
  <p:slideViewPr>
    <p:cSldViewPr snapToGrid="0">
      <p:cViewPr varScale="1">
        <p:scale>
          <a:sx n="93" d="100"/>
          <a:sy n="93" d="100"/>
        </p:scale>
        <p:origin x="57" y="60"/>
      </p:cViewPr>
      <p:guideLst/>
    </p:cSldViewPr>
  </p:slideViewPr>
  <p:notesTextViewPr>
    <p:cViewPr>
      <p:scale>
        <a:sx n="1" d="1"/>
        <a:sy n="1" d="1"/>
      </p:scale>
      <p:origin x="0" y="0"/>
    </p:cViewPr>
  </p:notesTextViewPr>
  <p:sorterViewPr>
    <p:cViewPr>
      <p:scale>
        <a:sx n="100" d="100"/>
        <a:sy n="100" d="100"/>
      </p:scale>
      <p:origin x="0" y="-21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50" Type="http://customschemas.google.com/relationships/presentationmetadata" Target="meta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17.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Brett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was my first penguin.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 did everything “right”: followed instructions, looked for resources, paid attention. But I still made mistakes.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don’t learn by watching, listening, or reading; we learn by DOING! And we almost always make mistakes along the way. Don’t expect to just show up to class, watch and listen, and get things exactly right the first time. Plan to engage, practice, and make mistakes.</a:t>
            </a:r>
            <a:endParaRPr/>
          </a:p>
        </p:txBody>
      </p:sp>
      <p:sp>
        <p:nvSpPr>
          <p:cNvPr id="260" name="Google Shape;26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292C2E3D-294B-A8C8-D4C0-62FF2636BF67}"/>
            </a:ext>
          </a:extLst>
        </p:cNvPr>
        <p:cNvGrpSpPr/>
        <p:nvPr/>
      </p:nvGrpSpPr>
      <p:grpSpPr>
        <a:xfrm>
          <a:off x="0" y="0"/>
          <a:ext cx="0" cy="0"/>
          <a:chOff x="0" y="0"/>
          <a:chExt cx="0" cy="0"/>
        </a:xfrm>
      </p:grpSpPr>
      <p:sp>
        <p:nvSpPr>
          <p:cNvPr id="280" name="Google Shape;280;p18:notes">
            <a:extLst>
              <a:ext uri="{FF2B5EF4-FFF2-40B4-BE49-F238E27FC236}">
                <a16:creationId xmlns:a16="http://schemas.microsoft.com/office/drawing/2014/main" id="{668AF29B-59B8-9580-D897-63E658329A2E}"/>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8:notes">
            <a:extLst>
              <a:ext uri="{FF2B5EF4-FFF2-40B4-BE49-F238E27FC236}">
                <a16:creationId xmlns:a16="http://schemas.microsoft.com/office/drawing/2014/main" id="{F083E721-DBEA-1F37-8434-5F130984FB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8787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3" name="Google Shape;37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4" name="Google Shape;14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8" name="Google Shape;18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_AND_BODY">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9" name="Google Shape;19;p29"/>
          <p:cNvSpPr txBox="1">
            <a:spLocks noGrp="1"/>
          </p:cNvSpPr>
          <p:nvPr>
            <p:ph type="title"/>
          </p:nvPr>
        </p:nvSpPr>
        <p:spPr>
          <a:xfrm>
            <a:off x="292977" y="4013370"/>
            <a:ext cx="6212926" cy="1954787"/>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F0F0F0"/>
              </a:buClr>
              <a:buSzPts val="6000"/>
              <a:buFont typeface="Montserrat SemiBold"/>
              <a:buNone/>
              <a:defRPr sz="6000" b="0">
                <a:solidFill>
                  <a:srgbClr val="F0F0F0"/>
                </a:solidFill>
                <a:latin typeface="Montserrat SemiBold"/>
                <a:ea typeface="Montserrat SemiBold"/>
                <a:cs typeface="Montserrat SemiBold"/>
                <a:sym typeface="Montserrat SemiBold"/>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0" name="Google Shape;20;p29"/>
          <p:cNvSpPr txBox="1"/>
          <p:nvPr/>
        </p:nvSpPr>
        <p:spPr>
          <a:xfrm>
            <a:off x="338697" y="3182199"/>
            <a:ext cx="3062976" cy="64629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0F0F0"/>
              </a:buClr>
              <a:buSzPts val="3600"/>
              <a:buFont typeface="Montserrat ExtraBold"/>
              <a:buNone/>
            </a:pPr>
            <a:r>
              <a:rPr lang="en-US" sz="3600" b="1" i="0" u="none" strike="noStrike" cap="none" dirty="0">
                <a:solidFill>
                  <a:srgbClr val="F0F0F0"/>
                </a:solidFill>
                <a:latin typeface="Montserrat ExtraBold"/>
                <a:ea typeface="Montserrat ExtraBold"/>
                <a:cs typeface="Montserrat ExtraBold"/>
                <a:sym typeface="Montserrat ExtraBold"/>
              </a:rPr>
              <a:t>CSE 123</a:t>
            </a:r>
            <a:endParaRPr dirty="0"/>
          </a:p>
        </p:txBody>
      </p:sp>
      <p:grpSp>
        <p:nvGrpSpPr>
          <p:cNvPr id="21" name="Google Shape;21;p29"/>
          <p:cNvGrpSpPr/>
          <p:nvPr/>
        </p:nvGrpSpPr>
        <p:grpSpPr>
          <a:xfrm>
            <a:off x="420127" y="2753847"/>
            <a:ext cx="1269525" cy="420132"/>
            <a:chOff x="0" y="0"/>
            <a:chExt cx="1269523" cy="420130"/>
          </a:xfrm>
        </p:grpSpPr>
        <p:sp>
          <p:nvSpPr>
            <p:cNvPr id="22" name="Google Shape;22;p29"/>
            <p:cNvSpPr/>
            <p:nvPr/>
          </p:nvSpPr>
          <p:spPr>
            <a:xfrm>
              <a:off x="0" y="0"/>
              <a:ext cx="1269523" cy="420130"/>
            </a:xfrm>
            <a:prstGeom prst="roundRect">
              <a:avLst>
                <a:gd name="adj" fmla="val 16667"/>
              </a:avLst>
            </a:prstGeom>
            <a:solidFill>
              <a:srgbClr val="FA82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 name="Google Shape;23;p29"/>
            <p:cNvSpPr txBox="1"/>
            <p:nvPr/>
          </p:nvSpPr>
          <p:spPr>
            <a:xfrm>
              <a:off x="66228" y="40809"/>
              <a:ext cx="1137067" cy="338512"/>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600"/>
                <a:buFont typeface="Montserrat"/>
                <a:buNone/>
              </a:pPr>
              <a:r>
                <a:rPr lang="en-US" sz="1600" b="0" i="0" u="none" strike="noStrike" cap="none" dirty="0">
                  <a:solidFill>
                    <a:srgbClr val="FFFFFF"/>
                  </a:solidFill>
                  <a:latin typeface="Montserrat"/>
                  <a:ea typeface="Montserrat"/>
                  <a:cs typeface="Montserrat"/>
                  <a:sym typeface="Montserrat"/>
                </a:rPr>
                <a:t>LEC 00</a:t>
              </a:r>
              <a:endParaRPr dirty="0"/>
            </a:p>
          </p:txBody>
        </p:sp>
      </p:grpSp>
      <p:sp>
        <p:nvSpPr>
          <p:cNvPr id="24" name="Google Shape;24;p29"/>
          <p:cNvSpPr/>
          <p:nvPr/>
        </p:nvSpPr>
        <p:spPr>
          <a:xfrm>
            <a:off x="6714463" y="1251642"/>
            <a:ext cx="5250244" cy="5486042"/>
          </a:xfrm>
          <a:prstGeom prst="roundRect">
            <a:avLst>
              <a:gd name="adj" fmla="val 1114"/>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25" name="Google Shape;25;p29"/>
          <p:cNvCxnSpPr/>
          <p:nvPr/>
        </p:nvCxnSpPr>
        <p:spPr>
          <a:xfrm>
            <a:off x="7105432" y="3799913"/>
            <a:ext cx="4468306" cy="1"/>
          </a:xfrm>
          <a:prstGeom prst="straightConnector1">
            <a:avLst/>
          </a:prstGeom>
          <a:noFill/>
          <a:ln w="9525" cap="flat" cmpd="sng">
            <a:solidFill>
              <a:srgbClr val="BFBFBF"/>
            </a:solidFill>
            <a:prstDash val="solid"/>
            <a:miter lim="8000"/>
            <a:headEnd type="none" w="sm" len="sm"/>
            <a:tailEnd type="none" w="sm" len="sm"/>
          </a:ln>
        </p:spPr>
      </p:cxnSp>
      <p:sp>
        <p:nvSpPr>
          <p:cNvPr id="26" name="Google Shape;26;p29"/>
          <p:cNvSpPr/>
          <p:nvPr/>
        </p:nvSpPr>
        <p:spPr>
          <a:xfrm>
            <a:off x="6931" y="5505568"/>
            <a:ext cx="4514270" cy="1340914"/>
          </a:xfrm>
          <a:prstGeom prst="roundRect">
            <a:avLst>
              <a:gd name="adj" fmla="val 9433"/>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7" name="Google Shape;27;p29"/>
          <p:cNvSpPr txBox="1"/>
          <p:nvPr/>
        </p:nvSpPr>
        <p:spPr>
          <a:xfrm>
            <a:off x="238457" y="5823174"/>
            <a:ext cx="2159236" cy="269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A6A6A6"/>
              </a:buClr>
              <a:buSzPts val="1200"/>
              <a:buFont typeface="Montserrat"/>
              <a:buNone/>
            </a:pPr>
            <a:r>
              <a:rPr lang="en-US" sz="1200" b="1" i="0" u="none" strike="noStrike" cap="none">
                <a:solidFill>
                  <a:srgbClr val="A6A6A6"/>
                </a:solidFill>
                <a:latin typeface="Montserrat"/>
                <a:ea typeface="Montserrat"/>
                <a:cs typeface="Montserrat"/>
                <a:sym typeface="Montserrat"/>
              </a:rPr>
              <a:t>Questions during Class?</a:t>
            </a:r>
            <a:endParaRPr/>
          </a:p>
        </p:txBody>
      </p:sp>
      <p:sp>
        <p:nvSpPr>
          <p:cNvPr id="28" name="Google Shape;28;p29"/>
          <p:cNvSpPr txBox="1"/>
          <p:nvPr/>
        </p:nvSpPr>
        <p:spPr>
          <a:xfrm>
            <a:off x="242828" y="6094422"/>
            <a:ext cx="2154864" cy="76940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95959"/>
              </a:buClr>
              <a:buSzPts val="1200"/>
              <a:buFont typeface="Montserrat SemiBold"/>
              <a:buNone/>
            </a:pPr>
            <a:r>
              <a:rPr lang="en-US" sz="1200" b="1" i="0" u="none" strike="noStrike" cap="none" dirty="0">
                <a:solidFill>
                  <a:srgbClr val="595959"/>
                </a:solidFill>
                <a:latin typeface="Montserrat SemiBold"/>
                <a:ea typeface="Montserrat SemiBold"/>
                <a:cs typeface="Montserrat SemiBold"/>
                <a:sym typeface="Montserrat SemiBold"/>
              </a:rPr>
              <a:t>Raise hand or send here</a:t>
            </a:r>
            <a:endParaRPr dirty="0"/>
          </a:p>
          <a:p>
            <a:pPr marL="0" marR="0" lvl="0" indent="0" algn="l" rtl="0">
              <a:lnSpc>
                <a:spcPct val="100000"/>
              </a:lnSpc>
              <a:spcBef>
                <a:spcPts val="0"/>
              </a:spcBef>
              <a:spcAft>
                <a:spcPts val="0"/>
              </a:spcAft>
              <a:buClr>
                <a:srgbClr val="595959"/>
              </a:buClr>
              <a:buSzPts val="1200"/>
              <a:buFont typeface="Montserrat SemiBold"/>
              <a:buNone/>
            </a:pPr>
            <a:endParaRPr sz="1200" b="1" i="0" u="none" strike="noStrike" cap="none" dirty="0">
              <a:solidFill>
                <a:srgbClr val="595959"/>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595959"/>
              </a:buClr>
              <a:buSzPts val="2000"/>
              <a:buFont typeface="Montserrat SemiBold"/>
              <a:buNone/>
            </a:pPr>
            <a:r>
              <a:rPr lang="en-US" sz="2000" b="0" i="0" u="none" strike="noStrike" cap="none" dirty="0">
                <a:solidFill>
                  <a:srgbClr val="595959"/>
                </a:solidFill>
                <a:latin typeface="Montserrat SemiBold"/>
                <a:ea typeface="Montserrat SemiBold"/>
                <a:cs typeface="Montserrat SemiBold"/>
                <a:sym typeface="Montserrat SemiBold"/>
              </a:rPr>
              <a:t>sli.do    #cse123 </a:t>
            </a:r>
            <a:endParaRPr dirty="0"/>
          </a:p>
        </p:txBody>
      </p:sp>
      <p:sp>
        <p:nvSpPr>
          <p:cNvPr id="31" name="Google Shape;31;p29"/>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4" name="Content Placeholder 3">
            <a:extLst>
              <a:ext uri="{FF2B5EF4-FFF2-40B4-BE49-F238E27FC236}">
                <a16:creationId xmlns:a16="http://schemas.microsoft.com/office/drawing/2014/main" id="{09B5095B-504B-A3F8-FCC4-C84802EB2033}"/>
              </a:ext>
            </a:extLst>
          </p:cNvPr>
          <p:cNvSpPr>
            <a:spLocks noGrp="1"/>
          </p:cNvSpPr>
          <p:nvPr>
            <p:ph sz="quarter" idx="13"/>
          </p:nvPr>
        </p:nvSpPr>
        <p:spPr>
          <a:xfrm>
            <a:off x="2397125" y="1766888"/>
            <a:ext cx="798513" cy="661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Google Shape;6;p28">
            <a:extLst>
              <a:ext uri="{FF2B5EF4-FFF2-40B4-BE49-F238E27FC236}">
                <a16:creationId xmlns:a16="http://schemas.microsoft.com/office/drawing/2014/main" id="{90DE1CCA-3C44-4A8B-8512-85130B59739C}"/>
              </a:ext>
            </a:extLst>
          </p:cNvPr>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2" name="Google Shape;7;p28" descr="Picture 6">
            <a:extLst>
              <a:ext uri="{FF2B5EF4-FFF2-40B4-BE49-F238E27FC236}">
                <a16:creationId xmlns:a16="http://schemas.microsoft.com/office/drawing/2014/main" id="{5CC3B2A6-B9E4-4692-B1C5-C4AFE479505E}"/>
              </a:ext>
            </a:extLst>
          </p:cNvPr>
          <p:cNvPicPr preferRelativeResize="0"/>
          <p:nvPr userDrawn="1"/>
        </p:nvPicPr>
        <p:blipFill rotWithShape="1">
          <a:blip r:embed="rId3">
            <a:alphaModFix/>
          </a:blip>
          <a:srcRect/>
          <a:stretch/>
        </p:blipFill>
        <p:spPr>
          <a:xfrm>
            <a:off x="29762" y="-5988"/>
            <a:ext cx="2150723" cy="169039"/>
          </a:xfrm>
          <a:prstGeom prst="rect">
            <a:avLst/>
          </a:prstGeom>
          <a:noFill/>
          <a:ln>
            <a:noFill/>
          </a:ln>
        </p:spPr>
      </p:pic>
      <p:sp>
        <p:nvSpPr>
          <p:cNvPr id="33" name="Google Shape;8;p28">
            <a:extLst>
              <a:ext uri="{FF2B5EF4-FFF2-40B4-BE49-F238E27FC236}">
                <a16:creationId xmlns:a16="http://schemas.microsoft.com/office/drawing/2014/main" id="{1897D9CE-58CC-4DB4-A4A6-DD3585087B5E}"/>
              </a:ext>
            </a:extLst>
          </p:cNvPr>
          <p:cNvSpPr txBox="1"/>
          <p:nvPr userDrawn="1"/>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Winter 2025</a:t>
            </a:r>
            <a:endParaRPr dirty="0"/>
          </a:p>
        </p:txBody>
      </p:sp>
      <p:sp>
        <p:nvSpPr>
          <p:cNvPr id="34" name="Google Shape;9;p28">
            <a:extLst>
              <a:ext uri="{FF2B5EF4-FFF2-40B4-BE49-F238E27FC236}">
                <a16:creationId xmlns:a16="http://schemas.microsoft.com/office/drawing/2014/main" id="{639719FC-3597-4553-83F6-5B80CA5261BE}"/>
              </a:ext>
            </a:extLst>
          </p:cNvPr>
          <p:cNvSpPr txBox="1"/>
          <p:nvPr userDrawn="1"/>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32"/>
        <p:cNvGrpSpPr/>
        <p:nvPr/>
      </p:nvGrpSpPr>
      <p:grpSpPr>
        <a:xfrm>
          <a:off x="0" y="0"/>
          <a:ext cx="0" cy="0"/>
          <a:chOff x="0" y="0"/>
          <a:chExt cx="0" cy="0"/>
        </a:xfrm>
      </p:grpSpPr>
      <p:sp>
        <p:nvSpPr>
          <p:cNvPr id="37" name="Google Shape;37;p30"/>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8" name="Google Shape;38;p30"/>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dirty="0"/>
          </a:p>
        </p:txBody>
      </p:sp>
      <p:sp>
        <p:nvSpPr>
          <p:cNvPr id="39" name="Google Shape;39;p30"/>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9" name="Google Shape;6;p28">
            <a:extLst>
              <a:ext uri="{FF2B5EF4-FFF2-40B4-BE49-F238E27FC236}">
                <a16:creationId xmlns:a16="http://schemas.microsoft.com/office/drawing/2014/main" id="{ED4E756B-CDE3-4E40-A70D-83E138B6A228}"/>
              </a:ext>
            </a:extLst>
          </p:cNvPr>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0" name="Google Shape;7;p28" descr="Picture 6">
            <a:extLst>
              <a:ext uri="{FF2B5EF4-FFF2-40B4-BE49-F238E27FC236}">
                <a16:creationId xmlns:a16="http://schemas.microsoft.com/office/drawing/2014/main" id="{3615D33B-CBC7-47BB-9323-0EDFFAC53145}"/>
              </a:ext>
            </a:extLst>
          </p:cNvPr>
          <p:cNvPicPr preferRelativeResize="0"/>
          <p:nvPr userDrawn="1"/>
        </p:nvPicPr>
        <p:blipFill rotWithShape="1">
          <a:blip r:embed="rId2">
            <a:alphaModFix/>
          </a:blip>
          <a:srcRect/>
          <a:stretch/>
        </p:blipFill>
        <p:spPr>
          <a:xfrm>
            <a:off x="29762" y="-5988"/>
            <a:ext cx="2150723" cy="169039"/>
          </a:xfrm>
          <a:prstGeom prst="rect">
            <a:avLst/>
          </a:prstGeom>
          <a:noFill/>
          <a:ln>
            <a:noFill/>
          </a:ln>
        </p:spPr>
      </p:pic>
      <p:sp>
        <p:nvSpPr>
          <p:cNvPr id="11" name="Google Shape;8;p28">
            <a:extLst>
              <a:ext uri="{FF2B5EF4-FFF2-40B4-BE49-F238E27FC236}">
                <a16:creationId xmlns:a16="http://schemas.microsoft.com/office/drawing/2014/main" id="{46FEA7C6-183B-4590-9CF9-7C4576B5FC4B}"/>
              </a:ext>
            </a:extLst>
          </p:cNvPr>
          <p:cNvSpPr txBox="1"/>
          <p:nvPr userDrawn="1"/>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Winter 2025</a:t>
            </a:r>
            <a:endParaRPr dirty="0"/>
          </a:p>
        </p:txBody>
      </p:sp>
      <p:sp>
        <p:nvSpPr>
          <p:cNvPr id="12" name="Google Shape;9;p28">
            <a:extLst>
              <a:ext uri="{FF2B5EF4-FFF2-40B4-BE49-F238E27FC236}">
                <a16:creationId xmlns:a16="http://schemas.microsoft.com/office/drawing/2014/main" id="{C165F76A-ADAF-4C40-8F81-B627BD0C9E29}"/>
              </a:ext>
            </a:extLst>
          </p:cNvPr>
          <p:cNvSpPr txBox="1"/>
          <p:nvPr userDrawn="1"/>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0"/>
        <p:cNvGrpSpPr/>
        <p:nvPr/>
      </p:nvGrpSpPr>
      <p:grpSpPr>
        <a:xfrm>
          <a:off x="0" y="0"/>
          <a:ext cx="0" cy="0"/>
          <a:chOff x="0" y="0"/>
          <a:chExt cx="0" cy="0"/>
        </a:xfrm>
      </p:grpSpPr>
      <p:sp>
        <p:nvSpPr>
          <p:cNvPr id="41" name="Google Shape;41;p31"/>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actice: Think">
  <p:cSld name="Practice: Think">
    <p:spTree>
      <p:nvGrpSpPr>
        <p:cNvPr id="1" name="Shape 42"/>
        <p:cNvGrpSpPr/>
        <p:nvPr/>
      </p:nvGrpSpPr>
      <p:grpSpPr>
        <a:xfrm>
          <a:off x="0" y="0"/>
          <a:ext cx="0" cy="0"/>
          <a:chOff x="0" y="0"/>
          <a:chExt cx="0" cy="0"/>
        </a:xfrm>
      </p:grpSpPr>
      <p:sp>
        <p:nvSpPr>
          <p:cNvPr id="47" name="Google Shape;47;p32"/>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8" name="Google Shape;48;p32"/>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49" name="Google Shape;49;p32"/>
          <p:cNvGrpSpPr/>
          <p:nvPr/>
        </p:nvGrpSpPr>
        <p:grpSpPr>
          <a:xfrm>
            <a:off x="8414950" y="403661"/>
            <a:ext cx="3380433" cy="556056"/>
            <a:chOff x="0" y="0"/>
            <a:chExt cx="3380431" cy="556054"/>
          </a:xfrm>
        </p:grpSpPr>
        <p:sp>
          <p:nvSpPr>
            <p:cNvPr id="50" name="Google Shape;50;p32"/>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1" name="Google Shape;51;p32"/>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dirty="0">
                  <a:solidFill>
                    <a:srgbClr val="FFFFFF"/>
                  </a:solidFill>
                  <a:latin typeface="Calibri"/>
                  <a:ea typeface="Calibri"/>
                  <a:cs typeface="Calibri"/>
                  <a:sym typeface="Calibri"/>
                </a:rPr>
                <a:t>sli.do      #cse123</a:t>
              </a:r>
              <a:endParaRPr dirty="0"/>
            </a:p>
          </p:txBody>
        </p:sp>
      </p:grpSp>
      <p:sp>
        <p:nvSpPr>
          <p:cNvPr id="52" name="Google Shape;52;p32"/>
          <p:cNvSpPr txBox="1"/>
          <p:nvPr/>
        </p:nvSpPr>
        <p:spPr>
          <a:xfrm>
            <a:off x="1152635" y="300370"/>
            <a:ext cx="3506055"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a:solidFill>
                  <a:srgbClr val="FFFFFF"/>
                </a:solidFill>
                <a:latin typeface="Calibri"/>
                <a:ea typeface="Calibri"/>
                <a:cs typeface="Calibri"/>
                <a:sym typeface="Calibri"/>
              </a:rPr>
              <a:t>Practice: Think</a:t>
            </a:r>
            <a:endParaRPr/>
          </a:p>
        </p:txBody>
      </p:sp>
      <p:pic>
        <p:nvPicPr>
          <p:cNvPr id="53" name="Google Shape;53;p32" descr="Graphic 12"/>
          <p:cNvPicPr preferRelativeResize="0"/>
          <p:nvPr/>
        </p:nvPicPr>
        <p:blipFill rotWithShape="1">
          <a:blip r:embed="rId2">
            <a:alphaModFix/>
          </a:blip>
          <a:srcRect/>
          <a:stretch/>
        </p:blipFill>
        <p:spPr>
          <a:xfrm flipH="1">
            <a:off x="154038" y="300371"/>
            <a:ext cx="684161" cy="781897"/>
          </a:xfrm>
          <a:prstGeom prst="rect">
            <a:avLst/>
          </a:prstGeom>
          <a:noFill/>
          <a:ln>
            <a:noFill/>
          </a:ln>
        </p:spPr>
      </p:pic>
      <p:sp>
        <p:nvSpPr>
          <p:cNvPr id="54" name="Google Shape;54;p32"/>
          <p:cNvSpPr/>
          <p:nvPr/>
        </p:nvSpPr>
        <p:spPr>
          <a:xfrm>
            <a:off x="7058213" y="109691"/>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55" name="Google Shape;55;p32"/>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 name="Google Shape;57;p32"/>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16" name="Google Shape;6;p28">
            <a:extLst>
              <a:ext uri="{FF2B5EF4-FFF2-40B4-BE49-F238E27FC236}">
                <a16:creationId xmlns:a16="http://schemas.microsoft.com/office/drawing/2014/main" id="{AFA243BF-E20A-4797-A2D8-A6470CA1BE43}"/>
              </a:ext>
            </a:extLst>
          </p:cNvPr>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7" name="Google Shape;7;p28" descr="Picture 6">
            <a:extLst>
              <a:ext uri="{FF2B5EF4-FFF2-40B4-BE49-F238E27FC236}">
                <a16:creationId xmlns:a16="http://schemas.microsoft.com/office/drawing/2014/main" id="{EAF308B1-3FDB-4466-9BFB-9B9E142FD32F}"/>
              </a:ext>
            </a:extLst>
          </p:cNvPr>
          <p:cNvPicPr preferRelativeResize="0"/>
          <p:nvPr userDrawn="1"/>
        </p:nvPicPr>
        <p:blipFill rotWithShape="1">
          <a:blip r:embed="rId3">
            <a:alphaModFix/>
          </a:blip>
          <a:srcRect/>
          <a:stretch/>
        </p:blipFill>
        <p:spPr>
          <a:xfrm>
            <a:off x="29762" y="-5988"/>
            <a:ext cx="2150723" cy="169039"/>
          </a:xfrm>
          <a:prstGeom prst="rect">
            <a:avLst/>
          </a:prstGeom>
          <a:noFill/>
          <a:ln>
            <a:noFill/>
          </a:ln>
        </p:spPr>
      </p:pic>
      <p:sp>
        <p:nvSpPr>
          <p:cNvPr id="18" name="Google Shape;8;p28">
            <a:extLst>
              <a:ext uri="{FF2B5EF4-FFF2-40B4-BE49-F238E27FC236}">
                <a16:creationId xmlns:a16="http://schemas.microsoft.com/office/drawing/2014/main" id="{AFD02D16-68C1-448A-8B6E-D8433AF1F022}"/>
              </a:ext>
            </a:extLst>
          </p:cNvPr>
          <p:cNvSpPr txBox="1"/>
          <p:nvPr userDrawn="1"/>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Winter 2025</a:t>
            </a:r>
            <a:endParaRPr dirty="0"/>
          </a:p>
        </p:txBody>
      </p:sp>
      <p:sp>
        <p:nvSpPr>
          <p:cNvPr id="19" name="Google Shape;9;p28">
            <a:extLst>
              <a:ext uri="{FF2B5EF4-FFF2-40B4-BE49-F238E27FC236}">
                <a16:creationId xmlns:a16="http://schemas.microsoft.com/office/drawing/2014/main" id="{A46BFA3C-F6EC-4537-9FAF-F60EA06525E7}"/>
              </a:ext>
            </a:extLst>
          </p:cNvPr>
          <p:cNvSpPr txBox="1"/>
          <p:nvPr userDrawn="1"/>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racitce: Pair">
  <p:cSld name="Pracitce: Pair">
    <p:spTree>
      <p:nvGrpSpPr>
        <p:cNvPr id="1" name="Shape 58"/>
        <p:cNvGrpSpPr/>
        <p:nvPr/>
      </p:nvGrpSpPr>
      <p:grpSpPr>
        <a:xfrm>
          <a:off x="0" y="0"/>
          <a:ext cx="0" cy="0"/>
          <a:chOff x="0" y="0"/>
          <a:chExt cx="0" cy="0"/>
        </a:xfrm>
      </p:grpSpPr>
      <p:sp>
        <p:nvSpPr>
          <p:cNvPr id="63" name="Google Shape;63;p33"/>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4" name="Google Shape;64;p33"/>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65" name="Google Shape;65;p33"/>
          <p:cNvGrpSpPr/>
          <p:nvPr/>
        </p:nvGrpSpPr>
        <p:grpSpPr>
          <a:xfrm>
            <a:off x="8414950" y="403661"/>
            <a:ext cx="3380433" cy="556056"/>
            <a:chOff x="0" y="0"/>
            <a:chExt cx="3380431" cy="556054"/>
          </a:xfrm>
        </p:grpSpPr>
        <p:sp>
          <p:nvSpPr>
            <p:cNvPr id="66" name="Google Shape;66;p33"/>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 name="Google Shape;67;p33"/>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dirty="0">
                  <a:solidFill>
                    <a:srgbClr val="FFFFFF"/>
                  </a:solidFill>
                  <a:latin typeface="Calibri"/>
                  <a:ea typeface="Calibri"/>
                  <a:cs typeface="Calibri"/>
                  <a:sym typeface="Calibri"/>
                </a:rPr>
                <a:t>sli.do      #cse123</a:t>
              </a:r>
              <a:endParaRPr dirty="0"/>
            </a:p>
          </p:txBody>
        </p:sp>
      </p:grpSp>
      <p:sp>
        <p:nvSpPr>
          <p:cNvPr id="68" name="Google Shape;68;p33"/>
          <p:cNvSpPr txBox="1"/>
          <p:nvPr/>
        </p:nvSpPr>
        <p:spPr>
          <a:xfrm>
            <a:off x="1152635" y="300370"/>
            <a:ext cx="3661820"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dirty="0">
                <a:solidFill>
                  <a:srgbClr val="FFFFFF"/>
                </a:solidFill>
                <a:latin typeface="Calibri"/>
                <a:ea typeface="Calibri"/>
                <a:cs typeface="Calibri"/>
                <a:sym typeface="Calibri"/>
              </a:rPr>
              <a:t>Practice: Pair</a:t>
            </a:r>
            <a:endParaRPr dirty="0"/>
          </a:p>
        </p:txBody>
      </p:sp>
      <p:pic>
        <p:nvPicPr>
          <p:cNvPr id="69" name="Google Shape;69;p33" descr="Graphic 7"/>
          <p:cNvPicPr preferRelativeResize="0"/>
          <p:nvPr/>
        </p:nvPicPr>
        <p:blipFill rotWithShape="1">
          <a:blip r:embed="rId2">
            <a:alphaModFix/>
          </a:blip>
          <a:srcRect/>
          <a:stretch/>
        </p:blipFill>
        <p:spPr>
          <a:xfrm>
            <a:off x="154038" y="300371"/>
            <a:ext cx="961803" cy="769442"/>
          </a:xfrm>
          <a:prstGeom prst="rect">
            <a:avLst/>
          </a:prstGeom>
          <a:noFill/>
          <a:ln>
            <a:noFill/>
          </a:ln>
        </p:spPr>
      </p:pic>
      <p:sp>
        <p:nvSpPr>
          <p:cNvPr id="70" name="Google Shape;70;p33"/>
          <p:cNvSpPr/>
          <p:nvPr/>
        </p:nvSpPr>
        <p:spPr>
          <a:xfrm>
            <a:off x="7058213" y="123442"/>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71" name="Google Shape;71;p33"/>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 name="Google Shape;73;p33"/>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16" name="Google Shape;6;p28">
            <a:extLst>
              <a:ext uri="{FF2B5EF4-FFF2-40B4-BE49-F238E27FC236}">
                <a16:creationId xmlns:a16="http://schemas.microsoft.com/office/drawing/2014/main" id="{9BE32611-3CA5-44C0-AFEB-29CFEFF4B87B}"/>
              </a:ext>
            </a:extLst>
          </p:cNvPr>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7" name="Google Shape;7;p28" descr="Picture 6">
            <a:extLst>
              <a:ext uri="{FF2B5EF4-FFF2-40B4-BE49-F238E27FC236}">
                <a16:creationId xmlns:a16="http://schemas.microsoft.com/office/drawing/2014/main" id="{4B0CFB86-5BC1-4DE2-BF91-482B12416DF7}"/>
              </a:ext>
            </a:extLst>
          </p:cNvPr>
          <p:cNvPicPr preferRelativeResize="0"/>
          <p:nvPr userDrawn="1"/>
        </p:nvPicPr>
        <p:blipFill rotWithShape="1">
          <a:blip r:embed="rId3">
            <a:alphaModFix/>
          </a:blip>
          <a:srcRect/>
          <a:stretch/>
        </p:blipFill>
        <p:spPr>
          <a:xfrm>
            <a:off x="29762" y="-5988"/>
            <a:ext cx="2150723" cy="169039"/>
          </a:xfrm>
          <a:prstGeom prst="rect">
            <a:avLst/>
          </a:prstGeom>
          <a:noFill/>
          <a:ln>
            <a:noFill/>
          </a:ln>
        </p:spPr>
      </p:pic>
      <p:sp>
        <p:nvSpPr>
          <p:cNvPr id="18" name="Google Shape;8;p28">
            <a:extLst>
              <a:ext uri="{FF2B5EF4-FFF2-40B4-BE49-F238E27FC236}">
                <a16:creationId xmlns:a16="http://schemas.microsoft.com/office/drawing/2014/main" id="{3536ED75-476D-4380-841B-91303C59B7FD}"/>
              </a:ext>
            </a:extLst>
          </p:cNvPr>
          <p:cNvSpPr txBox="1"/>
          <p:nvPr userDrawn="1"/>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Winter 2025</a:t>
            </a:r>
            <a:endParaRPr dirty="0"/>
          </a:p>
        </p:txBody>
      </p:sp>
      <p:sp>
        <p:nvSpPr>
          <p:cNvPr id="19" name="Google Shape;9;p28">
            <a:extLst>
              <a:ext uri="{FF2B5EF4-FFF2-40B4-BE49-F238E27FC236}">
                <a16:creationId xmlns:a16="http://schemas.microsoft.com/office/drawing/2014/main" id="{1B931DF6-F7C7-4C3D-AF76-7D5F7ECBC082}"/>
              </a:ext>
            </a:extLst>
          </p:cNvPr>
          <p:cNvSpPr txBox="1"/>
          <p:nvPr userDrawn="1"/>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74"/>
        <p:cNvGrpSpPr/>
        <p:nvPr/>
      </p:nvGrpSpPr>
      <p:grpSpPr>
        <a:xfrm>
          <a:off x="0" y="0"/>
          <a:ext cx="0" cy="0"/>
          <a:chOff x="0" y="0"/>
          <a:chExt cx="0" cy="0"/>
        </a:xfrm>
      </p:grpSpPr>
      <p:sp>
        <p:nvSpPr>
          <p:cNvPr id="79" name="Google Shape;79;p34"/>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80" name="Google Shape;80;p34"/>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8" name="Google Shape;6;p28">
            <a:extLst>
              <a:ext uri="{FF2B5EF4-FFF2-40B4-BE49-F238E27FC236}">
                <a16:creationId xmlns:a16="http://schemas.microsoft.com/office/drawing/2014/main" id="{6E67F056-4AC2-42AC-82C2-7A28149F995B}"/>
              </a:ext>
            </a:extLst>
          </p:cNvPr>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9" name="Google Shape;7;p28" descr="Picture 6">
            <a:extLst>
              <a:ext uri="{FF2B5EF4-FFF2-40B4-BE49-F238E27FC236}">
                <a16:creationId xmlns:a16="http://schemas.microsoft.com/office/drawing/2014/main" id="{8E055793-69D7-4738-AEA9-2B1BF976CDBA}"/>
              </a:ext>
            </a:extLst>
          </p:cNvPr>
          <p:cNvPicPr preferRelativeResize="0"/>
          <p:nvPr userDrawn="1"/>
        </p:nvPicPr>
        <p:blipFill rotWithShape="1">
          <a:blip r:embed="rId2">
            <a:alphaModFix/>
          </a:blip>
          <a:srcRect/>
          <a:stretch/>
        </p:blipFill>
        <p:spPr>
          <a:xfrm>
            <a:off x="29762" y="-5988"/>
            <a:ext cx="2150723" cy="169039"/>
          </a:xfrm>
          <a:prstGeom prst="rect">
            <a:avLst/>
          </a:prstGeom>
          <a:noFill/>
          <a:ln>
            <a:noFill/>
          </a:ln>
        </p:spPr>
      </p:pic>
      <p:sp>
        <p:nvSpPr>
          <p:cNvPr id="10" name="Google Shape;8;p28">
            <a:extLst>
              <a:ext uri="{FF2B5EF4-FFF2-40B4-BE49-F238E27FC236}">
                <a16:creationId xmlns:a16="http://schemas.microsoft.com/office/drawing/2014/main" id="{BD3BBA7E-ACB7-4263-A69A-5466B70D2A82}"/>
              </a:ext>
            </a:extLst>
          </p:cNvPr>
          <p:cNvSpPr txBox="1"/>
          <p:nvPr userDrawn="1"/>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Winter 2025</a:t>
            </a:r>
            <a:endParaRPr dirty="0"/>
          </a:p>
        </p:txBody>
      </p:sp>
      <p:sp>
        <p:nvSpPr>
          <p:cNvPr id="11" name="Google Shape;9;p28">
            <a:extLst>
              <a:ext uri="{FF2B5EF4-FFF2-40B4-BE49-F238E27FC236}">
                <a16:creationId xmlns:a16="http://schemas.microsoft.com/office/drawing/2014/main" id="{372B8A18-C0C4-4FF7-A7F1-58BCD0BA53B8}"/>
              </a:ext>
            </a:extLst>
          </p:cNvPr>
          <p:cNvSpPr txBox="1"/>
          <p:nvPr userDrawn="1"/>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81"/>
        <p:cNvGrpSpPr/>
        <p:nvPr/>
      </p:nvGrpSpPr>
      <p:grpSpPr>
        <a:xfrm>
          <a:off x="0" y="0"/>
          <a:ext cx="0" cy="0"/>
          <a:chOff x="0" y="0"/>
          <a:chExt cx="0" cy="0"/>
        </a:xfrm>
      </p:grpSpPr>
      <p:sp>
        <p:nvSpPr>
          <p:cNvPr id="86" name="Google Shape;86;p35"/>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7" name="Google Shape;6;p28">
            <a:extLst>
              <a:ext uri="{FF2B5EF4-FFF2-40B4-BE49-F238E27FC236}">
                <a16:creationId xmlns:a16="http://schemas.microsoft.com/office/drawing/2014/main" id="{18E49FD7-7142-4CE6-A688-C5A5EDE97E71}"/>
              </a:ext>
            </a:extLst>
          </p:cNvPr>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 name="Google Shape;7;p28" descr="Picture 6">
            <a:extLst>
              <a:ext uri="{FF2B5EF4-FFF2-40B4-BE49-F238E27FC236}">
                <a16:creationId xmlns:a16="http://schemas.microsoft.com/office/drawing/2014/main" id="{26FCFA2C-1439-41F3-B2C7-5FE2D24D304C}"/>
              </a:ext>
            </a:extLst>
          </p:cNvPr>
          <p:cNvPicPr preferRelativeResize="0"/>
          <p:nvPr userDrawn="1"/>
        </p:nvPicPr>
        <p:blipFill rotWithShape="1">
          <a:blip r:embed="rId2">
            <a:alphaModFix/>
          </a:blip>
          <a:srcRect/>
          <a:stretch/>
        </p:blipFill>
        <p:spPr>
          <a:xfrm>
            <a:off x="29762" y="-5988"/>
            <a:ext cx="2150723" cy="169039"/>
          </a:xfrm>
          <a:prstGeom prst="rect">
            <a:avLst/>
          </a:prstGeom>
          <a:noFill/>
          <a:ln>
            <a:noFill/>
          </a:ln>
        </p:spPr>
      </p:pic>
      <p:sp>
        <p:nvSpPr>
          <p:cNvPr id="9" name="Google Shape;8;p28">
            <a:extLst>
              <a:ext uri="{FF2B5EF4-FFF2-40B4-BE49-F238E27FC236}">
                <a16:creationId xmlns:a16="http://schemas.microsoft.com/office/drawing/2014/main" id="{4029FE87-148C-48CC-923A-D9A88DB4B691}"/>
              </a:ext>
            </a:extLst>
          </p:cNvPr>
          <p:cNvSpPr txBox="1"/>
          <p:nvPr userDrawn="1"/>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Winter 2025</a:t>
            </a:r>
            <a:endParaRPr dirty="0"/>
          </a:p>
        </p:txBody>
      </p:sp>
      <p:sp>
        <p:nvSpPr>
          <p:cNvPr id="10" name="Google Shape;9;p28">
            <a:extLst>
              <a:ext uri="{FF2B5EF4-FFF2-40B4-BE49-F238E27FC236}">
                <a16:creationId xmlns:a16="http://schemas.microsoft.com/office/drawing/2014/main" id="{119EE8A5-B4E1-4421-8FA7-76250B99B90F}"/>
              </a:ext>
            </a:extLst>
          </p:cNvPr>
          <p:cNvSpPr txBox="1"/>
          <p:nvPr userDrawn="1"/>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8"/>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 name="Google Shape;7;p28" descr="Picture 6"/>
          <p:cNvPicPr preferRelativeResize="0"/>
          <p:nvPr/>
        </p:nvPicPr>
        <p:blipFill rotWithShape="1">
          <a:blip r:embed="rId9">
            <a:alphaModFix/>
          </a:blip>
          <a:srcRect/>
          <a:stretch/>
        </p:blipFill>
        <p:spPr>
          <a:xfrm>
            <a:off x="29762" y="-5988"/>
            <a:ext cx="2150723" cy="169039"/>
          </a:xfrm>
          <a:prstGeom prst="rect">
            <a:avLst/>
          </a:prstGeom>
          <a:noFill/>
          <a:ln>
            <a:noFill/>
          </a:ln>
        </p:spPr>
      </p:pic>
      <p:sp>
        <p:nvSpPr>
          <p:cNvPr id="8" name="Google Shape;8;p28"/>
          <p:cNvSpPr txBox="1"/>
          <p:nvPr/>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Winter 2025</a:t>
            </a:r>
            <a:endParaRPr dirty="0"/>
          </a:p>
        </p:txBody>
      </p:sp>
      <p:sp>
        <p:nvSpPr>
          <p:cNvPr id="9" name="Google Shape;9;p28"/>
          <p:cNvSpPr txBox="1"/>
          <p:nvPr/>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
        <p:nvSpPr>
          <p:cNvPr id="10" name="Google Shape;10;p28"/>
          <p:cNvSpPr txBox="1"/>
          <p:nvPr/>
        </p:nvSpPr>
        <p:spPr>
          <a:xfrm>
            <a:off x="614129" y="469556"/>
            <a:ext cx="1922714"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4400"/>
              <a:buFont typeface="Calibri"/>
              <a:buNone/>
            </a:pPr>
            <a:r>
              <a:rPr lang="en-US" sz="4400" b="1" i="0" u="none" strike="noStrike" cap="none">
                <a:solidFill>
                  <a:srgbClr val="000000"/>
                </a:solidFill>
                <a:latin typeface="Calibri"/>
                <a:ea typeface="Calibri"/>
                <a:cs typeface="Calibri"/>
                <a:sym typeface="Calibri"/>
              </a:rPr>
              <a:t>Agenda</a:t>
            </a:r>
            <a:endParaRPr/>
          </a:p>
        </p:txBody>
      </p:sp>
      <p:sp>
        <p:nvSpPr>
          <p:cNvPr id="11" name="Google Shape;11;p28"/>
          <p:cNvSpPr txBox="1">
            <a:spLocks noGrp="1"/>
          </p:cNvSpPr>
          <p:nvPr>
            <p:ph type="title"/>
          </p:nvPr>
        </p:nvSpPr>
        <p:spPr>
          <a:xfrm>
            <a:off x="609600" y="394855"/>
            <a:ext cx="10972800" cy="1205346"/>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9pPr>
          </a:lstStyle>
          <a:p>
            <a:endParaRPr dirty="0"/>
          </a:p>
        </p:txBody>
      </p:sp>
      <p:sp>
        <p:nvSpPr>
          <p:cNvPr id="12" name="Google Shape;12;p28"/>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13" name="Google Shape;13;p28"/>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b="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open.spotify.com/playlist/2ycEEh9Cc2llxbeC96sUlv?si=AjcBAsNlTEyTp8WWvb48-Q" TargetMode="Externa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courses.cs.washington.edu/courses/cse123/25wi/lectures/0/CSE%2012X%20Community%20Standards%20Video.mp4"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cs.uw.edu/123/syllabus/#revision-resubmission-and-reattempt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s.uw.edu/123/syllabus/#grade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cs.uw.edu/123/syllabus/#academic-honesty-and-collaboratio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forms.gle/A8RSUCXhhzuNF88i8" TargetMode="External"/><Relationship Id="rId2" Type="http://schemas.openxmlformats.org/officeDocument/2006/relationships/hyperlink" Target="https://my.uw.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3" Type="http://schemas.openxmlformats.org/officeDocument/2006/relationships/image" Target="../media/image16.jpg"/><Relationship Id="rId18" Type="http://schemas.openxmlformats.org/officeDocument/2006/relationships/image" Target="../media/image21.jpg"/><Relationship Id="rId26" Type="http://schemas.openxmlformats.org/officeDocument/2006/relationships/image" Target="../media/image29.jpg"/><Relationship Id="rId3" Type="http://schemas.openxmlformats.org/officeDocument/2006/relationships/hyperlink" Target="http://cs.uw.edu/123/staff" TargetMode="External"/><Relationship Id="rId21" Type="http://schemas.openxmlformats.org/officeDocument/2006/relationships/image" Target="../media/image24.png"/><Relationship Id="rId34" Type="http://schemas.openxmlformats.org/officeDocument/2006/relationships/image" Target="../media/image37.jpg"/><Relationship Id="rId7" Type="http://schemas.openxmlformats.org/officeDocument/2006/relationships/image" Target="../media/image10.jpg"/><Relationship Id="rId12" Type="http://schemas.openxmlformats.org/officeDocument/2006/relationships/image" Target="../media/image15.jpeg"/><Relationship Id="rId17" Type="http://schemas.openxmlformats.org/officeDocument/2006/relationships/image" Target="../media/image20.JPEG"/><Relationship Id="rId25" Type="http://schemas.openxmlformats.org/officeDocument/2006/relationships/image" Target="../media/image28.jpeg"/><Relationship Id="rId33" Type="http://schemas.openxmlformats.org/officeDocument/2006/relationships/image" Target="../media/image36.jpg"/><Relationship Id="rId2" Type="http://schemas.openxmlformats.org/officeDocument/2006/relationships/notesSlide" Target="../notesSlides/notesSlide3.xml"/><Relationship Id="rId16" Type="http://schemas.openxmlformats.org/officeDocument/2006/relationships/image" Target="../media/image19.jpg"/><Relationship Id="rId20" Type="http://schemas.openxmlformats.org/officeDocument/2006/relationships/image" Target="../media/image23.jpg"/><Relationship Id="rId29"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24" Type="http://schemas.openxmlformats.org/officeDocument/2006/relationships/image" Target="../media/image27.jpeg"/><Relationship Id="rId32" Type="http://schemas.openxmlformats.org/officeDocument/2006/relationships/image" Target="../media/image35.jpg"/><Relationship Id="rId5" Type="http://schemas.openxmlformats.org/officeDocument/2006/relationships/image" Target="../media/image8.jpg"/><Relationship Id="rId15" Type="http://schemas.openxmlformats.org/officeDocument/2006/relationships/image" Target="../media/image18.jpg"/><Relationship Id="rId23" Type="http://schemas.openxmlformats.org/officeDocument/2006/relationships/image" Target="../media/image26.png"/><Relationship Id="rId28" Type="http://schemas.openxmlformats.org/officeDocument/2006/relationships/image" Target="../media/image31.jpeg"/><Relationship Id="rId10" Type="http://schemas.openxmlformats.org/officeDocument/2006/relationships/image" Target="../media/image13.jpeg"/><Relationship Id="rId19" Type="http://schemas.openxmlformats.org/officeDocument/2006/relationships/image" Target="../media/image22.jpg"/><Relationship Id="rId31" Type="http://schemas.openxmlformats.org/officeDocument/2006/relationships/image" Target="../media/image34.jpg"/><Relationship Id="rId4" Type="http://schemas.openxmlformats.org/officeDocument/2006/relationships/image" Target="../media/image7.png"/><Relationship Id="rId9" Type="http://schemas.openxmlformats.org/officeDocument/2006/relationships/image" Target="../media/image12.jpeg"/><Relationship Id="rId14" Type="http://schemas.openxmlformats.org/officeDocument/2006/relationships/image" Target="../media/image17.jpeg"/><Relationship Id="rId22" Type="http://schemas.openxmlformats.org/officeDocument/2006/relationships/image" Target="../media/image25.png"/><Relationship Id="rId27" Type="http://schemas.openxmlformats.org/officeDocument/2006/relationships/image" Target="../media/image30.jpeg"/><Relationship Id="rId30" Type="http://schemas.openxmlformats.org/officeDocument/2006/relationships/image" Target="../media/image33.jpg"/><Relationship Id="rId8"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cs.uw.edu/12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a:spLocks noGrp="1"/>
          </p:cNvSpPr>
          <p:nvPr>
            <p:ph type="title"/>
          </p:nvPr>
        </p:nvSpPr>
        <p:spPr>
          <a:xfrm>
            <a:off x="356810" y="3784377"/>
            <a:ext cx="6212927" cy="1954786"/>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F0F0F0"/>
              </a:buClr>
              <a:buSzPts val="6000"/>
              <a:buFont typeface="Montserrat SemiBold"/>
              <a:buNone/>
            </a:pPr>
            <a:r>
              <a:rPr lang="en-US" sz="6000" b="0" dirty="0">
                <a:solidFill>
                  <a:srgbClr val="F0F0F0"/>
                </a:solidFill>
                <a:latin typeface="Montserrat SemiBold"/>
                <a:ea typeface="Montserrat SemiBold"/>
                <a:cs typeface="Montserrat SemiBold"/>
                <a:sym typeface="Montserrat SemiBold"/>
              </a:rPr>
              <a:t>Welcome </a:t>
            </a:r>
            <a:br>
              <a:rPr lang="en-US" sz="6000" b="0" dirty="0">
                <a:solidFill>
                  <a:srgbClr val="F0F0F0"/>
                </a:solidFill>
                <a:latin typeface="Montserrat SemiBold"/>
                <a:ea typeface="Montserrat SemiBold"/>
                <a:cs typeface="Montserrat SemiBold"/>
                <a:sym typeface="Montserrat SemiBold"/>
              </a:rPr>
            </a:br>
            <a:r>
              <a:rPr lang="en-US" sz="6000" b="0" dirty="0">
                <a:solidFill>
                  <a:srgbClr val="F0F0F0"/>
                </a:solidFill>
                <a:latin typeface="Montserrat SemiBold"/>
                <a:ea typeface="Montserrat SemiBold"/>
                <a:cs typeface="Montserrat SemiBold"/>
                <a:sym typeface="Montserrat SemiBold"/>
              </a:rPr>
              <a:t>&amp; Syllabus</a:t>
            </a:r>
            <a:endParaRPr dirty="0"/>
          </a:p>
        </p:txBody>
      </p:sp>
      <p:sp>
        <p:nvSpPr>
          <p:cNvPr id="92" name="Google Shape;92;p1"/>
          <p:cNvSpPr txBox="1"/>
          <p:nvPr/>
        </p:nvSpPr>
        <p:spPr>
          <a:xfrm>
            <a:off x="7148325" y="1757973"/>
            <a:ext cx="4385400" cy="1785064"/>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404040"/>
              </a:buClr>
              <a:buSzPts val="2200"/>
              <a:buFont typeface="Calibri"/>
              <a:buNone/>
            </a:pPr>
            <a:r>
              <a:rPr lang="en-US" sz="2200" b="1" i="1" u="none" strike="noStrike" cap="none" dirty="0">
                <a:solidFill>
                  <a:srgbClr val="404040"/>
                </a:solidFill>
                <a:latin typeface="Calibri"/>
                <a:ea typeface="Calibri"/>
                <a:cs typeface="Calibri"/>
                <a:sym typeface="Calibri"/>
              </a:rPr>
              <a:t>Talk to your neighbors:</a:t>
            </a:r>
            <a:endParaRPr dirty="0"/>
          </a:p>
          <a:p>
            <a:pPr marL="0" marR="0" lvl="0" indent="0" algn="ctr" rtl="0">
              <a:lnSpc>
                <a:spcPct val="100000"/>
              </a:lnSpc>
              <a:spcBef>
                <a:spcPts val="0"/>
              </a:spcBef>
              <a:spcAft>
                <a:spcPts val="0"/>
              </a:spcAft>
              <a:buClr>
                <a:srgbClr val="404040"/>
              </a:buClr>
              <a:buSzPts val="2200"/>
              <a:buFont typeface="Calibri"/>
              <a:buNone/>
            </a:pPr>
            <a:r>
              <a:rPr lang="en-US" sz="2200" b="0" i="1" u="none" strike="noStrike" cap="none" dirty="0">
                <a:solidFill>
                  <a:srgbClr val="404040"/>
                </a:solidFill>
                <a:latin typeface="Calibri"/>
                <a:ea typeface="Calibri"/>
                <a:cs typeface="Calibri"/>
                <a:sym typeface="Calibri"/>
              </a:rPr>
              <a:t>Introduce yourself to your neighbor!</a:t>
            </a:r>
            <a:br>
              <a:rPr lang="en-US" sz="2200" b="0" i="1" u="none" strike="noStrike" cap="none" dirty="0">
                <a:solidFill>
                  <a:srgbClr val="404040"/>
                </a:solidFill>
                <a:latin typeface="Calibri"/>
                <a:ea typeface="Calibri"/>
                <a:cs typeface="Calibri"/>
                <a:sym typeface="Calibri"/>
              </a:rPr>
            </a:br>
            <a:br>
              <a:rPr lang="en-US" sz="2200" b="0" i="1" u="none" strike="noStrike" cap="none" dirty="0">
                <a:solidFill>
                  <a:srgbClr val="404040"/>
                </a:solidFill>
                <a:latin typeface="Calibri"/>
                <a:ea typeface="Calibri"/>
                <a:cs typeface="Calibri"/>
                <a:sym typeface="Calibri"/>
              </a:rPr>
            </a:br>
            <a:r>
              <a:rPr lang="en-US" sz="2200" b="0" i="1" u="none" strike="noStrike" cap="none" dirty="0">
                <a:solidFill>
                  <a:srgbClr val="404040"/>
                </a:solidFill>
                <a:latin typeface="Calibri"/>
                <a:ea typeface="Calibri"/>
                <a:cs typeface="Calibri"/>
                <a:sym typeface="Calibri"/>
              </a:rPr>
              <a:t>What is your name? Major? What have you been up to the past week?</a:t>
            </a:r>
            <a:endParaRPr dirty="0"/>
          </a:p>
        </p:txBody>
      </p:sp>
      <p:pic>
        <p:nvPicPr>
          <p:cNvPr id="93" name="Google Shape;93;p1" descr="Picture 4"/>
          <p:cNvPicPr preferRelativeResize="0"/>
          <p:nvPr/>
        </p:nvPicPr>
        <p:blipFill rotWithShape="1">
          <a:blip r:embed="rId3">
            <a:alphaModFix/>
          </a:blip>
          <a:srcRect/>
          <a:stretch/>
        </p:blipFill>
        <p:spPr>
          <a:xfrm>
            <a:off x="4544971" y="3231358"/>
            <a:ext cx="1305170" cy="1305170"/>
          </a:xfrm>
          <a:prstGeom prst="rect">
            <a:avLst/>
          </a:prstGeom>
          <a:noFill/>
          <a:ln>
            <a:noFill/>
          </a:ln>
        </p:spPr>
      </p:pic>
      <p:sp>
        <p:nvSpPr>
          <p:cNvPr id="94" name="Google Shape;94;p1"/>
          <p:cNvSpPr txBox="1"/>
          <p:nvPr/>
        </p:nvSpPr>
        <p:spPr>
          <a:xfrm>
            <a:off x="7071026" y="1419273"/>
            <a:ext cx="4539900" cy="3387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A6A6A6"/>
              </a:buClr>
              <a:buSzPts val="1600"/>
              <a:buFont typeface="Montserrat SemiBold"/>
              <a:buNone/>
            </a:pPr>
            <a:r>
              <a:rPr lang="en-US" sz="1600" b="1" i="0" u="none" strike="noStrike" cap="none">
                <a:solidFill>
                  <a:srgbClr val="A6A6A6"/>
                </a:solidFill>
                <a:latin typeface="Montserrat SemiBold"/>
                <a:ea typeface="Montserrat SemiBold"/>
                <a:cs typeface="Montserrat SemiBold"/>
                <a:sym typeface="Montserrat SemiBold"/>
              </a:rPr>
              <a:t>BEFORE WE START</a:t>
            </a:r>
            <a:endParaRPr/>
          </a:p>
        </p:txBody>
      </p:sp>
      <p:sp>
        <p:nvSpPr>
          <p:cNvPr id="96" name="Google Shape;96;p1"/>
          <p:cNvSpPr txBox="1"/>
          <p:nvPr/>
        </p:nvSpPr>
        <p:spPr>
          <a:xfrm>
            <a:off x="6519481" y="3741864"/>
            <a:ext cx="2138245" cy="49241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2000" dirty="0">
                <a:solidFill>
                  <a:schemeClr val="lt2"/>
                </a:solidFill>
                <a:latin typeface="Montserrat ExtraBold"/>
                <a:ea typeface="Montserrat ExtraBold"/>
                <a:cs typeface="Montserrat ExtraBold"/>
                <a:sym typeface="Montserrat ExtraBold"/>
              </a:rPr>
              <a:t>Instructors:</a:t>
            </a:r>
            <a:endParaRPr sz="2000" dirty="0">
              <a:solidFill>
                <a:schemeClr val="lt2"/>
              </a:solidFill>
              <a:latin typeface="Montserrat ExtraBold"/>
              <a:ea typeface="Montserrat ExtraBold"/>
              <a:cs typeface="Montserrat ExtraBold"/>
              <a:sym typeface="Montserrat ExtraBold"/>
            </a:endParaRPr>
          </a:p>
        </p:txBody>
      </p:sp>
      <p:sp>
        <p:nvSpPr>
          <p:cNvPr id="98" name="Google Shape;98;p1"/>
          <p:cNvSpPr txBox="1"/>
          <p:nvPr/>
        </p:nvSpPr>
        <p:spPr>
          <a:xfrm>
            <a:off x="8657726" y="3736492"/>
            <a:ext cx="3053700" cy="8001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solidFill>
                  <a:schemeClr val="lt2"/>
                </a:solidFill>
                <a:latin typeface="Montserrat SemiBold"/>
                <a:ea typeface="Montserrat SemiBold"/>
                <a:cs typeface="Montserrat SemiBold"/>
                <a:sym typeface="Montserrat SemiBold"/>
              </a:rPr>
              <a:t>Brett Wortzman</a:t>
            </a:r>
          </a:p>
          <a:p>
            <a:pPr marL="0" lvl="0" indent="0" algn="l" rtl="0">
              <a:spcBef>
                <a:spcPts val="0"/>
              </a:spcBef>
              <a:spcAft>
                <a:spcPts val="0"/>
              </a:spcAft>
              <a:buNone/>
            </a:pPr>
            <a:r>
              <a:rPr lang="en-US" sz="2000" dirty="0">
                <a:solidFill>
                  <a:schemeClr val="lt2"/>
                </a:solidFill>
                <a:latin typeface="Montserrat SemiBold"/>
                <a:ea typeface="Montserrat SemiBold"/>
                <a:cs typeface="Montserrat SemiBold"/>
                <a:sym typeface="Montserrat SemiBold"/>
              </a:rPr>
              <a:t>Miya Natsuhara</a:t>
            </a:r>
          </a:p>
        </p:txBody>
      </p:sp>
      <p:pic>
        <p:nvPicPr>
          <p:cNvPr id="19" name="Picture 18">
            <a:extLst>
              <a:ext uri="{FF2B5EF4-FFF2-40B4-BE49-F238E27FC236}">
                <a16:creationId xmlns:a16="http://schemas.microsoft.com/office/drawing/2014/main" id="{F8AC6101-EF0A-4C4A-A4FB-8E7D0034E055}"/>
              </a:ext>
            </a:extLst>
          </p:cNvPr>
          <p:cNvPicPr>
            <a:picLocks noChangeAspect="1"/>
          </p:cNvPicPr>
          <p:nvPr/>
        </p:nvPicPr>
        <p:blipFill>
          <a:blip r:embed="rId4"/>
          <a:srcRect/>
          <a:stretch/>
        </p:blipFill>
        <p:spPr>
          <a:xfrm>
            <a:off x="2974562" y="5571926"/>
            <a:ext cx="1223090" cy="1223090"/>
          </a:xfrm>
          <a:prstGeom prst="rect">
            <a:avLst/>
          </a:prstGeom>
        </p:spPr>
      </p:pic>
      <p:sp>
        <p:nvSpPr>
          <p:cNvPr id="2" name="Google Shape;96;p1">
            <a:extLst>
              <a:ext uri="{FF2B5EF4-FFF2-40B4-BE49-F238E27FC236}">
                <a16:creationId xmlns:a16="http://schemas.microsoft.com/office/drawing/2014/main" id="{FCE87D4C-E427-F3B4-FC72-633BB9C5EC28}"/>
              </a:ext>
            </a:extLst>
          </p:cNvPr>
          <p:cNvSpPr txBox="1"/>
          <p:nvPr/>
        </p:nvSpPr>
        <p:spPr>
          <a:xfrm>
            <a:off x="5500614" y="4433103"/>
            <a:ext cx="2138245" cy="49241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2000" dirty="0">
                <a:solidFill>
                  <a:schemeClr val="lt2"/>
                </a:solidFill>
                <a:latin typeface="Montserrat ExtraBold"/>
                <a:ea typeface="Montserrat ExtraBold"/>
                <a:cs typeface="Montserrat ExtraBold"/>
                <a:sym typeface="Montserrat ExtraBold"/>
              </a:rPr>
              <a:t>TAs:</a:t>
            </a:r>
            <a:endParaRPr sz="2000" dirty="0">
              <a:solidFill>
                <a:schemeClr val="lt2"/>
              </a:solidFill>
              <a:latin typeface="Montserrat ExtraBold"/>
              <a:ea typeface="Montserrat ExtraBold"/>
              <a:cs typeface="Montserrat ExtraBold"/>
              <a:sym typeface="Montserrat ExtraBold"/>
            </a:endParaRPr>
          </a:p>
        </p:txBody>
      </p:sp>
      <p:graphicFrame>
        <p:nvGraphicFramePr>
          <p:cNvPr id="4" name="Table 3">
            <a:extLst>
              <a:ext uri="{FF2B5EF4-FFF2-40B4-BE49-F238E27FC236}">
                <a16:creationId xmlns:a16="http://schemas.microsoft.com/office/drawing/2014/main" id="{9866B73A-FD4D-A11E-D2C2-B6DA6F23C370}"/>
              </a:ext>
            </a:extLst>
          </p:cNvPr>
          <p:cNvGraphicFramePr>
            <a:graphicFrameLocks noGrp="1"/>
          </p:cNvGraphicFramePr>
          <p:nvPr>
            <p:extLst>
              <p:ext uri="{D42A27DB-BD31-4B8C-83A1-F6EECF244321}">
                <p14:modId xmlns:p14="http://schemas.microsoft.com/office/powerpoint/2010/main" val="1386160562"/>
              </p:ext>
            </p:extLst>
          </p:nvPr>
        </p:nvGraphicFramePr>
        <p:xfrm>
          <a:off x="7502629" y="4536528"/>
          <a:ext cx="4332561" cy="1804398"/>
        </p:xfrm>
        <a:graphic>
          <a:graphicData uri="http://schemas.openxmlformats.org/drawingml/2006/table">
            <a:tbl>
              <a:tblPr firstRow="1" bandRow="1">
                <a:tableStyleId>{2D5ABB26-0587-4C30-8999-92F81FD0307C}</a:tableStyleId>
              </a:tblPr>
              <a:tblGrid>
                <a:gridCol w="866512">
                  <a:extLst>
                    <a:ext uri="{9D8B030D-6E8A-4147-A177-3AD203B41FA5}">
                      <a16:colId xmlns:a16="http://schemas.microsoft.com/office/drawing/2014/main" val="2285619573"/>
                    </a:ext>
                  </a:extLst>
                </a:gridCol>
                <a:gridCol w="866512">
                  <a:extLst>
                    <a:ext uri="{9D8B030D-6E8A-4147-A177-3AD203B41FA5}">
                      <a16:colId xmlns:a16="http://schemas.microsoft.com/office/drawing/2014/main" val="3883267222"/>
                    </a:ext>
                  </a:extLst>
                </a:gridCol>
                <a:gridCol w="866512">
                  <a:extLst>
                    <a:ext uri="{9D8B030D-6E8A-4147-A177-3AD203B41FA5}">
                      <a16:colId xmlns:a16="http://schemas.microsoft.com/office/drawing/2014/main" val="3067426825"/>
                    </a:ext>
                  </a:extLst>
                </a:gridCol>
                <a:gridCol w="929810">
                  <a:extLst>
                    <a:ext uri="{9D8B030D-6E8A-4147-A177-3AD203B41FA5}">
                      <a16:colId xmlns:a16="http://schemas.microsoft.com/office/drawing/2014/main" val="4293795288"/>
                    </a:ext>
                  </a:extLst>
                </a:gridCol>
                <a:gridCol w="803215">
                  <a:extLst>
                    <a:ext uri="{9D8B030D-6E8A-4147-A177-3AD203B41FA5}">
                      <a16:colId xmlns:a16="http://schemas.microsoft.com/office/drawing/2014/main" val="3683209748"/>
                    </a:ext>
                  </a:extLst>
                </a:gridCol>
              </a:tblGrid>
              <a:tr h="300733">
                <a:tc>
                  <a:txBody>
                    <a:bodyPr/>
                    <a:lstStyle/>
                    <a:p>
                      <a:pPr algn="ctr"/>
                      <a:r>
                        <a:rPr lang="en-US" sz="1050" dirty="0" err="1">
                          <a:latin typeface="Montserrat SemiBold" panose="00000700000000000000" pitchFamily="2" charset="0"/>
                        </a:rPr>
                        <a:t>Arohan</a:t>
                      </a:r>
                      <a:endParaRPr lang="en-US" sz="1050" dirty="0">
                        <a:latin typeface="Montserrat SemiBold" panose="00000700000000000000" pitchFamily="2" charset="0"/>
                      </a:endParaRPr>
                    </a:p>
                  </a:txBody>
                  <a:tcPr anchor="ctr"/>
                </a:tc>
                <a:tc>
                  <a:txBody>
                    <a:bodyPr/>
                    <a:lstStyle/>
                    <a:p>
                      <a:pPr algn="ctr"/>
                      <a:r>
                        <a:rPr lang="en-US" sz="1050" dirty="0">
                          <a:latin typeface="Montserrat SemiBold" panose="00000700000000000000" pitchFamily="2" charset="0"/>
                        </a:rPr>
                        <a:t>Neha</a:t>
                      </a:r>
                    </a:p>
                  </a:txBody>
                  <a:tcPr anchor="ctr"/>
                </a:tc>
                <a:tc>
                  <a:txBody>
                    <a:bodyPr/>
                    <a:lstStyle/>
                    <a:p>
                      <a:pPr algn="ctr"/>
                      <a:r>
                        <a:rPr lang="en-US" sz="1050" dirty="0">
                          <a:latin typeface="Montserrat SemiBold" panose="00000700000000000000" pitchFamily="2" charset="0"/>
                        </a:rPr>
                        <a:t>Rushil</a:t>
                      </a:r>
                    </a:p>
                  </a:txBody>
                  <a:tcPr anchor="ctr"/>
                </a:tc>
                <a:tc>
                  <a:txBody>
                    <a:bodyPr/>
                    <a:lstStyle/>
                    <a:p>
                      <a:pPr algn="ctr"/>
                      <a:r>
                        <a:rPr lang="en-US" sz="1050" dirty="0">
                          <a:latin typeface="Montserrat SemiBold" panose="00000700000000000000" pitchFamily="2" charset="0"/>
                        </a:rPr>
                        <a:t>Johnathan</a:t>
                      </a:r>
                    </a:p>
                  </a:txBody>
                  <a:tcPr anchor="ctr"/>
                </a:tc>
                <a:tc>
                  <a:txBody>
                    <a:bodyPr/>
                    <a:lstStyle/>
                    <a:p>
                      <a:pPr algn="ctr"/>
                      <a:r>
                        <a:rPr lang="en-US" sz="1050" dirty="0">
                          <a:latin typeface="Montserrat SemiBold" panose="00000700000000000000" pitchFamily="2" charset="0"/>
                        </a:rPr>
                        <a:t>Nicholas</a:t>
                      </a:r>
                    </a:p>
                  </a:txBody>
                  <a:tcPr anchor="ctr"/>
                </a:tc>
                <a:extLst>
                  <a:ext uri="{0D108BD9-81ED-4DB2-BD59-A6C34878D82A}">
                    <a16:rowId xmlns:a16="http://schemas.microsoft.com/office/drawing/2014/main" val="3018865140"/>
                  </a:ext>
                </a:extLst>
              </a:tr>
              <a:tr h="300733">
                <a:tc>
                  <a:txBody>
                    <a:bodyPr/>
                    <a:lstStyle/>
                    <a:p>
                      <a:pPr algn="ctr"/>
                      <a:r>
                        <a:rPr lang="en-US" sz="1050" dirty="0">
                          <a:latin typeface="Montserrat SemiBold" panose="00000700000000000000" pitchFamily="2" charset="0"/>
                        </a:rPr>
                        <a:t>Sean</a:t>
                      </a:r>
                    </a:p>
                  </a:txBody>
                  <a:tcPr anchor="ctr"/>
                </a:tc>
                <a:tc>
                  <a:txBody>
                    <a:bodyPr/>
                    <a:lstStyle/>
                    <a:p>
                      <a:pPr algn="ctr"/>
                      <a:r>
                        <a:rPr lang="en-US" sz="1050" dirty="0">
                          <a:latin typeface="Montserrat SemiBold" panose="00000700000000000000" pitchFamily="2" charset="0"/>
                        </a:rPr>
                        <a:t>Hayden</a:t>
                      </a:r>
                    </a:p>
                  </a:txBody>
                  <a:tcPr anchor="ctr"/>
                </a:tc>
                <a:tc>
                  <a:txBody>
                    <a:bodyPr/>
                    <a:lstStyle/>
                    <a:p>
                      <a:pPr algn="ctr"/>
                      <a:r>
                        <a:rPr lang="en-US" sz="1050" dirty="0">
                          <a:latin typeface="Montserrat SemiBold" panose="00000700000000000000" pitchFamily="2" charset="0"/>
                        </a:rPr>
                        <a:t>Srihari</a:t>
                      </a:r>
                    </a:p>
                  </a:txBody>
                  <a:tcPr anchor="ctr"/>
                </a:tc>
                <a:tc>
                  <a:txBody>
                    <a:bodyPr/>
                    <a:lstStyle/>
                    <a:p>
                      <a:pPr algn="ctr"/>
                      <a:r>
                        <a:rPr lang="en-US" sz="1050" dirty="0">
                          <a:latin typeface="Montserrat SemiBold" panose="00000700000000000000" pitchFamily="2" charset="0"/>
                        </a:rPr>
                        <a:t>Benoit</a:t>
                      </a:r>
                    </a:p>
                  </a:txBody>
                  <a:tcPr anchor="ctr"/>
                </a:tc>
                <a:tc>
                  <a:txBody>
                    <a:bodyPr/>
                    <a:lstStyle/>
                    <a:p>
                      <a:pPr algn="ctr"/>
                      <a:r>
                        <a:rPr lang="en-US" sz="1050" dirty="0" err="1">
                          <a:latin typeface="Montserrat SemiBold" panose="00000700000000000000" pitchFamily="2" charset="0"/>
                        </a:rPr>
                        <a:t>Isayiah</a:t>
                      </a:r>
                      <a:endParaRPr lang="en-US" sz="1050" dirty="0">
                        <a:latin typeface="Montserrat SemiBold" panose="00000700000000000000" pitchFamily="2" charset="0"/>
                      </a:endParaRPr>
                    </a:p>
                  </a:txBody>
                  <a:tcPr anchor="ctr"/>
                </a:tc>
                <a:extLst>
                  <a:ext uri="{0D108BD9-81ED-4DB2-BD59-A6C34878D82A}">
                    <a16:rowId xmlns:a16="http://schemas.microsoft.com/office/drawing/2014/main" val="2718302219"/>
                  </a:ext>
                </a:extLst>
              </a:tr>
              <a:tr h="300733">
                <a:tc>
                  <a:txBody>
                    <a:bodyPr/>
                    <a:lstStyle/>
                    <a:p>
                      <a:pPr algn="ctr"/>
                      <a:r>
                        <a:rPr lang="en-US" sz="1050" dirty="0">
                          <a:latin typeface="Montserrat SemiBold" panose="00000700000000000000" pitchFamily="2" charset="0"/>
                        </a:rPr>
                        <a:t>Audrey</a:t>
                      </a:r>
                    </a:p>
                  </a:txBody>
                  <a:tcPr anchor="ctr"/>
                </a:tc>
                <a:tc>
                  <a:txBody>
                    <a:bodyPr/>
                    <a:lstStyle/>
                    <a:p>
                      <a:pPr algn="ctr"/>
                      <a:r>
                        <a:rPr lang="en-US" sz="1050" dirty="0">
                          <a:latin typeface="Montserrat SemiBold" panose="00000700000000000000" pitchFamily="2" charset="0"/>
                        </a:rPr>
                        <a:t>Chris</a:t>
                      </a:r>
                    </a:p>
                  </a:txBody>
                  <a:tcPr anchor="ctr"/>
                </a:tc>
                <a:tc>
                  <a:txBody>
                    <a:bodyPr/>
                    <a:lstStyle/>
                    <a:p>
                      <a:pPr algn="ctr"/>
                      <a:r>
                        <a:rPr lang="en-US" sz="1050" dirty="0">
                          <a:latin typeface="Montserrat SemiBold" panose="00000700000000000000" pitchFamily="2" charset="0"/>
                        </a:rPr>
                        <a:t>Andras</a:t>
                      </a:r>
                    </a:p>
                  </a:txBody>
                  <a:tcPr anchor="ctr"/>
                </a:tc>
                <a:tc>
                  <a:txBody>
                    <a:bodyPr/>
                    <a:lstStyle/>
                    <a:p>
                      <a:pPr algn="ctr"/>
                      <a:r>
                        <a:rPr lang="en-US" sz="1050" dirty="0">
                          <a:latin typeface="Montserrat SemiBold" panose="00000700000000000000" pitchFamily="2" charset="0"/>
                        </a:rPr>
                        <a:t>Jessica</a:t>
                      </a:r>
                    </a:p>
                  </a:txBody>
                  <a:tcPr anchor="ctr"/>
                </a:tc>
                <a:tc>
                  <a:txBody>
                    <a:bodyPr/>
                    <a:lstStyle/>
                    <a:p>
                      <a:pPr algn="ctr"/>
                      <a:r>
                        <a:rPr lang="en-US" sz="1050" dirty="0">
                          <a:latin typeface="Montserrat SemiBold" panose="00000700000000000000" pitchFamily="2" charset="0"/>
                        </a:rPr>
                        <a:t>Kavya</a:t>
                      </a:r>
                    </a:p>
                  </a:txBody>
                  <a:tcPr anchor="ctr"/>
                </a:tc>
                <a:extLst>
                  <a:ext uri="{0D108BD9-81ED-4DB2-BD59-A6C34878D82A}">
                    <a16:rowId xmlns:a16="http://schemas.microsoft.com/office/drawing/2014/main" val="3147651945"/>
                  </a:ext>
                </a:extLst>
              </a:tr>
              <a:tr h="300733">
                <a:tc>
                  <a:txBody>
                    <a:bodyPr/>
                    <a:lstStyle/>
                    <a:p>
                      <a:pPr algn="ctr"/>
                      <a:r>
                        <a:rPr lang="en-US" sz="1050" dirty="0">
                          <a:latin typeface="Montserrat SemiBold" panose="00000700000000000000" pitchFamily="2" charset="0"/>
                        </a:rPr>
                        <a:t>Cynthia</a:t>
                      </a:r>
                    </a:p>
                  </a:txBody>
                  <a:tcPr anchor="ctr"/>
                </a:tc>
                <a:tc>
                  <a:txBody>
                    <a:bodyPr/>
                    <a:lstStyle/>
                    <a:p>
                      <a:pPr algn="ctr"/>
                      <a:r>
                        <a:rPr lang="en-US" sz="1050" dirty="0">
                          <a:latin typeface="Montserrat SemiBold" panose="00000700000000000000" pitchFamily="2" charset="0"/>
                        </a:rPr>
                        <a:t>Shreya</a:t>
                      </a:r>
                    </a:p>
                  </a:txBody>
                  <a:tcPr anchor="ctr"/>
                </a:tc>
                <a:tc>
                  <a:txBody>
                    <a:bodyPr/>
                    <a:lstStyle/>
                    <a:p>
                      <a:pPr algn="ctr"/>
                      <a:r>
                        <a:rPr lang="en-US" sz="1050" dirty="0">
                          <a:latin typeface="Montserrat SemiBold" panose="00000700000000000000" pitchFamily="2" charset="0"/>
                        </a:rPr>
                        <a:t>Kieran</a:t>
                      </a:r>
                    </a:p>
                  </a:txBody>
                  <a:tcPr anchor="ctr"/>
                </a:tc>
                <a:tc>
                  <a:txBody>
                    <a:bodyPr/>
                    <a:lstStyle/>
                    <a:p>
                      <a:pPr algn="ctr"/>
                      <a:r>
                        <a:rPr lang="en-US" sz="1050" dirty="0">
                          <a:latin typeface="Montserrat SemiBold" panose="00000700000000000000" pitchFamily="2" charset="0"/>
                        </a:rPr>
                        <a:t>Rohan</a:t>
                      </a:r>
                    </a:p>
                  </a:txBody>
                  <a:tcPr anchor="ctr"/>
                </a:tc>
                <a:tc>
                  <a:txBody>
                    <a:bodyPr/>
                    <a:lstStyle/>
                    <a:p>
                      <a:pPr algn="ctr"/>
                      <a:r>
                        <a:rPr lang="en-US" sz="1050" dirty="0" err="1">
                          <a:latin typeface="Montserrat SemiBold" panose="00000700000000000000" pitchFamily="2" charset="0"/>
                        </a:rPr>
                        <a:t>Eeshani</a:t>
                      </a:r>
                      <a:endParaRPr lang="en-US" sz="1050" dirty="0">
                        <a:latin typeface="Montserrat SemiBold" panose="00000700000000000000" pitchFamily="2" charset="0"/>
                      </a:endParaRPr>
                    </a:p>
                  </a:txBody>
                  <a:tcPr anchor="ctr"/>
                </a:tc>
                <a:extLst>
                  <a:ext uri="{0D108BD9-81ED-4DB2-BD59-A6C34878D82A}">
                    <a16:rowId xmlns:a16="http://schemas.microsoft.com/office/drawing/2014/main" val="1745184837"/>
                  </a:ext>
                </a:extLst>
              </a:tr>
              <a:tr h="300733">
                <a:tc>
                  <a:txBody>
                    <a:bodyPr/>
                    <a:lstStyle/>
                    <a:p>
                      <a:pPr algn="ctr"/>
                      <a:r>
                        <a:rPr lang="en-US" sz="1050" dirty="0">
                          <a:latin typeface="Montserrat SemiBold" panose="00000700000000000000" pitchFamily="2" charset="0"/>
                        </a:rPr>
                        <a:t>Amy</a:t>
                      </a:r>
                    </a:p>
                  </a:txBody>
                  <a:tcPr anchor="ctr"/>
                </a:tc>
                <a:tc>
                  <a:txBody>
                    <a:bodyPr/>
                    <a:lstStyle/>
                    <a:p>
                      <a:pPr algn="ctr"/>
                      <a:r>
                        <a:rPr lang="en-US" sz="1050" dirty="0">
                          <a:latin typeface="Montserrat SemiBold" panose="00000700000000000000" pitchFamily="2" charset="0"/>
                        </a:rPr>
                        <a:t>Packard</a:t>
                      </a:r>
                    </a:p>
                  </a:txBody>
                  <a:tcPr anchor="ctr"/>
                </a:tc>
                <a:tc>
                  <a:txBody>
                    <a:bodyPr/>
                    <a:lstStyle/>
                    <a:p>
                      <a:pPr algn="ctr"/>
                      <a:r>
                        <a:rPr lang="en-US" sz="1050" dirty="0">
                          <a:latin typeface="Montserrat SemiBold" panose="00000700000000000000" pitchFamily="2" charset="0"/>
                        </a:rPr>
                        <a:t>Cora</a:t>
                      </a:r>
                    </a:p>
                  </a:txBody>
                  <a:tcPr anchor="ctr"/>
                </a:tc>
                <a:tc>
                  <a:txBody>
                    <a:bodyPr/>
                    <a:lstStyle/>
                    <a:p>
                      <a:pPr algn="ctr"/>
                      <a:r>
                        <a:rPr lang="en-US" sz="1050" dirty="0">
                          <a:latin typeface="Montserrat SemiBold" panose="00000700000000000000" pitchFamily="2" charset="0"/>
                        </a:rPr>
                        <a:t>Dixon</a:t>
                      </a:r>
                    </a:p>
                  </a:txBody>
                  <a:tcPr anchor="ctr"/>
                </a:tc>
                <a:tc>
                  <a:txBody>
                    <a:bodyPr/>
                    <a:lstStyle/>
                    <a:p>
                      <a:pPr algn="ctr"/>
                      <a:r>
                        <a:rPr lang="en-US" sz="1050" dirty="0">
                          <a:latin typeface="Montserrat SemiBold" panose="00000700000000000000" pitchFamily="2" charset="0"/>
                        </a:rPr>
                        <a:t>Nichole</a:t>
                      </a:r>
                    </a:p>
                  </a:txBody>
                  <a:tcPr anchor="ctr"/>
                </a:tc>
                <a:extLst>
                  <a:ext uri="{0D108BD9-81ED-4DB2-BD59-A6C34878D82A}">
                    <a16:rowId xmlns:a16="http://schemas.microsoft.com/office/drawing/2014/main" val="4066156089"/>
                  </a:ext>
                </a:extLst>
              </a:tr>
              <a:tr h="300733">
                <a:tc>
                  <a:txBody>
                    <a:bodyPr/>
                    <a:lstStyle/>
                    <a:p>
                      <a:pPr algn="ctr"/>
                      <a:r>
                        <a:rPr lang="en-US" sz="1050" dirty="0">
                          <a:latin typeface="Montserrat SemiBold" panose="00000700000000000000" pitchFamily="2" charset="0"/>
                        </a:rPr>
                        <a:t>Trien</a:t>
                      </a:r>
                    </a:p>
                  </a:txBody>
                  <a:tcPr anchor="ctr"/>
                </a:tc>
                <a:tc>
                  <a:txBody>
                    <a:bodyPr/>
                    <a:lstStyle/>
                    <a:p>
                      <a:pPr algn="ctr"/>
                      <a:r>
                        <a:rPr lang="en-US" sz="1050" dirty="0">
                          <a:latin typeface="Montserrat SemiBold" panose="00000700000000000000" pitchFamily="2" charset="0"/>
                        </a:rPr>
                        <a:t>Lawrence</a:t>
                      </a:r>
                    </a:p>
                  </a:txBody>
                  <a:tcPr anchor="ctr"/>
                </a:tc>
                <a:tc>
                  <a:txBody>
                    <a:bodyPr/>
                    <a:lstStyle/>
                    <a:p>
                      <a:pPr algn="ctr"/>
                      <a:r>
                        <a:rPr lang="en-US" sz="1050" dirty="0">
                          <a:latin typeface="Montserrat SemiBold" panose="00000700000000000000" pitchFamily="2" charset="0"/>
                        </a:rPr>
                        <a:t>Liza</a:t>
                      </a:r>
                    </a:p>
                  </a:txBody>
                  <a:tcPr anchor="ctr"/>
                </a:tc>
                <a:tc>
                  <a:txBody>
                    <a:bodyPr/>
                    <a:lstStyle/>
                    <a:p>
                      <a:pPr algn="ctr"/>
                      <a:r>
                        <a:rPr lang="en-US" sz="1050" dirty="0">
                          <a:latin typeface="Montserrat SemiBold" panose="00000700000000000000" pitchFamily="2" charset="0"/>
                        </a:rPr>
                        <a:t>Helena</a:t>
                      </a:r>
                    </a:p>
                  </a:txBody>
                  <a:tcPr anchor="ctr"/>
                </a:tc>
                <a:tc>
                  <a:txBody>
                    <a:bodyPr/>
                    <a:lstStyle/>
                    <a:p>
                      <a:pPr algn="ctr"/>
                      <a:endParaRPr lang="en-US" sz="1050" dirty="0">
                        <a:latin typeface="Montserrat SemiBold" panose="00000700000000000000" pitchFamily="2" charset="0"/>
                      </a:endParaRPr>
                    </a:p>
                  </a:txBody>
                  <a:tcPr anchor="ctr"/>
                </a:tc>
                <a:extLst>
                  <a:ext uri="{0D108BD9-81ED-4DB2-BD59-A6C34878D82A}">
                    <a16:rowId xmlns:a16="http://schemas.microsoft.com/office/drawing/2014/main" val="2321297574"/>
                  </a:ext>
                </a:extLst>
              </a:tr>
            </a:tbl>
          </a:graphicData>
        </a:graphic>
      </p:graphicFrame>
      <p:sp>
        <p:nvSpPr>
          <p:cNvPr id="5" name="TextBox 4">
            <a:extLst>
              <a:ext uri="{FF2B5EF4-FFF2-40B4-BE49-F238E27FC236}">
                <a16:creationId xmlns:a16="http://schemas.microsoft.com/office/drawing/2014/main" id="{79CBE9F9-FD6E-8D14-1B3A-4E4D34486E52}"/>
              </a:ext>
            </a:extLst>
          </p:cNvPr>
          <p:cNvSpPr txBox="1"/>
          <p:nvPr/>
        </p:nvSpPr>
        <p:spPr>
          <a:xfrm>
            <a:off x="6894095" y="6340926"/>
            <a:ext cx="4941095" cy="338554"/>
          </a:xfrm>
          <a:prstGeom prst="rect">
            <a:avLst/>
          </a:prstGeom>
          <a:noFill/>
        </p:spPr>
        <p:txBody>
          <a:bodyPr wrap="square" rtlCol="0">
            <a:spAutoFit/>
          </a:bodyPr>
          <a:lstStyle/>
          <a:p>
            <a:r>
              <a:rPr lang="en-US" sz="1600" dirty="0">
                <a:solidFill>
                  <a:srgbClr val="535353"/>
                </a:solidFill>
                <a:latin typeface="Montserrat SemiBold" panose="00000700000000000000" pitchFamily="2" charset="0"/>
              </a:rPr>
              <a:t>Music: </a:t>
            </a:r>
            <a:r>
              <a:rPr lang="en-US" sz="1600" dirty="0">
                <a:solidFill>
                  <a:srgbClr val="535353"/>
                </a:solidFill>
                <a:latin typeface="Montserrat SemiBold" panose="00000700000000000000" pitchFamily="2" charset="0"/>
                <a:hlinkClick r:id="rId5"/>
              </a:rPr>
              <a:t>CSE 123 25wi Lecture Tunes</a:t>
            </a:r>
            <a:endParaRPr lang="en-US" sz="1600" dirty="0">
              <a:solidFill>
                <a:srgbClr val="535353"/>
              </a:solidFill>
              <a:latin typeface="Montserrat SemiBold" panose="00000700000000000000"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94A96-438B-72E3-78F8-834116260CEB}"/>
              </a:ext>
            </a:extLst>
          </p:cNvPr>
          <p:cNvSpPr>
            <a:spLocks noGrp="1"/>
          </p:cNvSpPr>
          <p:nvPr>
            <p:ph type="title"/>
          </p:nvPr>
        </p:nvSpPr>
        <p:spPr/>
        <p:txBody>
          <a:bodyPr/>
          <a:lstStyle/>
          <a:p>
            <a:r>
              <a:rPr lang="en-US" dirty="0"/>
              <a:t>Creating an inclusive environment</a:t>
            </a:r>
          </a:p>
        </p:txBody>
      </p:sp>
      <p:sp>
        <p:nvSpPr>
          <p:cNvPr id="3" name="Text Placeholder 2">
            <a:extLst>
              <a:ext uri="{FF2B5EF4-FFF2-40B4-BE49-F238E27FC236}">
                <a16:creationId xmlns:a16="http://schemas.microsoft.com/office/drawing/2014/main" id="{9562048D-6941-B8AA-364F-4EE320C498F5}"/>
              </a:ext>
            </a:extLst>
          </p:cNvPr>
          <p:cNvSpPr>
            <a:spLocks noGrp="1"/>
          </p:cNvSpPr>
          <p:nvPr>
            <p:ph type="body" idx="1"/>
          </p:nvPr>
        </p:nvSpPr>
        <p:spPr>
          <a:xfrm>
            <a:off x="838200" y="3429000"/>
            <a:ext cx="10898688" cy="2747963"/>
          </a:xfrm>
        </p:spPr>
        <p:txBody>
          <a:bodyPr/>
          <a:lstStyle/>
          <a:p>
            <a:r>
              <a:rPr lang="en-US" dirty="0"/>
              <a:t>This is a more professional environment than hanging out with friends</a:t>
            </a:r>
          </a:p>
          <a:p>
            <a:r>
              <a:rPr lang="en-US" dirty="0"/>
              <a:t>Think about the impact your words can have.</a:t>
            </a:r>
          </a:p>
          <a:p>
            <a:r>
              <a:rPr lang="en-US" dirty="0"/>
              <a:t>Collaboration, Support, and Empathy</a:t>
            </a:r>
          </a:p>
          <a:p>
            <a:r>
              <a:rPr lang="en-US" dirty="0"/>
              <a:t>Check your own biases and communicate thoughtfully</a:t>
            </a:r>
          </a:p>
          <a:p>
            <a:r>
              <a:rPr lang="en-US" dirty="0"/>
              <a:t>Challenge unacceptable behaviors</a:t>
            </a:r>
          </a:p>
        </p:txBody>
      </p:sp>
      <p:sp>
        <p:nvSpPr>
          <p:cNvPr id="4" name="TextBox 3">
            <a:extLst>
              <a:ext uri="{FF2B5EF4-FFF2-40B4-BE49-F238E27FC236}">
                <a16:creationId xmlns:a16="http://schemas.microsoft.com/office/drawing/2014/main" id="{39B8675E-B541-FA2A-600A-9ED686EAC2E8}"/>
              </a:ext>
            </a:extLst>
          </p:cNvPr>
          <p:cNvSpPr txBox="1"/>
          <p:nvPr/>
        </p:nvSpPr>
        <p:spPr>
          <a:xfrm>
            <a:off x="1189973" y="1776200"/>
            <a:ext cx="1233030" cy="584775"/>
          </a:xfrm>
          <a:prstGeom prst="rect">
            <a:avLst/>
          </a:prstGeom>
          <a:noFill/>
        </p:spPr>
        <p:txBody>
          <a:bodyPr wrap="none" rtlCol="0">
            <a:spAutoFit/>
          </a:bodyPr>
          <a:lstStyle/>
          <a:p>
            <a:r>
              <a:rPr lang="en-US" sz="3200" dirty="0">
                <a:solidFill>
                  <a:srgbClr val="0070C0"/>
                </a:solidFill>
                <a:hlinkClick r:id="rId2">
                  <a:extLst>
                    <a:ext uri="{A12FA001-AC4F-418D-AE19-62706E023703}">
                      <ahyp:hlinkClr xmlns:ahyp="http://schemas.microsoft.com/office/drawing/2018/hyperlinkcolor" val="tx"/>
                    </a:ext>
                  </a:extLst>
                </a:hlinkClick>
              </a:rPr>
              <a:t>Video</a:t>
            </a:r>
            <a:endParaRPr lang="en-US" sz="3200" dirty="0">
              <a:solidFill>
                <a:srgbClr val="0070C0"/>
              </a:solidFill>
            </a:endParaRPr>
          </a:p>
        </p:txBody>
      </p:sp>
      <p:pic>
        <p:nvPicPr>
          <p:cNvPr id="6" name="Picture 5" descr="A white rectangular object with brown tape around it&#10;&#10;Description automatically generated">
            <a:extLst>
              <a:ext uri="{FF2B5EF4-FFF2-40B4-BE49-F238E27FC236}">
                <a16:creationId xmlns:a16="http://schemas.microsoft.com/office/drawing/2014/main" id="{EB3BC1EF-2ED2-D577-70EF-D46A7814AAD0}"/>
              </a:ext>
            </a:extLst>
          </p:cNvPr>
          <p:cNvPicPr>
            <a:picLocks noChangeAspect="1"/>
          </p:cNvPicPr>
          <p:nvPr/>
        </p:nvPicPr>
        <p:blipFill>
          <a:blip r:embed="rId3"/>
          <a:stretch>
            <a:fillRect/>
          </a:stretch>
        </p:blipFill>
        <p:spPr>
          <a:xfrm>
            <a:off x="2972717" y="1317861"/>
            <a:ext cx="3123283" cy="1938728"/>
          </a:xfrm>
          <a:prstGeom prst="rect">
            <a:avLst/>
          </a:prstGeom>
        </p:spPr>
      </p:pic>
    </p:spTree>
    <p:extLst>
      <p:ext uri="{BB962C8B-B14F-4D97-AF65-F5344CB8AC3E}">
        <p14:creationId xmlns:p14="http://schemas.microsoft.com/office/powerpoint/2010/main" val="1530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3"/>
          <p:cNvPicPr preferRelativeResize="0"/>
          <p:nvPr/>
        </p:nvPicPr>
        <p:blipFill>
          <a:blip r:embed="rId3">
            <a:alphaModFix/>
          </a:blip>
          <a:stretch>
            <a:fillRect/>
          </a:stretch>
        </p:blipFill>
        <p:spPr>
          <a:xfrm>
            <a:off x="7346272" y="2243375"/>
            <a:ext cx="1085399" cy="1085399"/>
          </a:xfrm>
          <a:prstGeom prst="rect">
            <a:avLst/>
          </a:prstGeom>
          <a:noFill/>
          <a:ln>
            <a:noFill/>
          </a:ln>
        </p:spPr>
      </p:pic>
      <p:sp>
        <p:nvSpPr>
          <p:cNvPr id="243" name="Google Shape;243;p13"/>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Other Course Tools</a:t>
            </a:r>
            <a:endParaRPr/>
          </a:p>
        </p:txBody>
      </p:sp>
      <p:pic>
        <p:nvPicPr>
          <p:cNvPr id="244" name="Google Shape;244;p13" descr="Picture 1"/>
          <p:cNvPicPr preferRelativeResize="0"/>
          <p:nvPr/>
        </p:nvPicPr>
        <p:blipFill rotWithShape="1">
          <a:blip r:embed="rId4">
            <a:alphaModFix/>
          </a:blip>
          <a:srcRect/>
          <a:stretch/>
        </p:blipFill>
        <p:spPr>
          <a:xfrm>
            <a:off x="529727" y="1442538"/>
            <a:ext cx="1441002" cy="1441003"/>
          </a:xfrm>
          <a:prstGeom prst="rect">
            <a:avLst/>
          </a:prstGeom>
          <a:noFill/>
          <a:ln>
            <a:noFill/>
          </a:ln>
        </p:spPr>
      </p:pic>
      <p:sp>
        <p:nvSpPr>
          <p:cNvPr id="245" name="Google Shape;245;p13"/>
          <p:cNvSpPr txBox="1"/>
          <p:nvPr/>
        </p:nvSpPr>
        <p:spPr>
          <a:xfrm>
            <a:off x="575447" y="3126887"/>
            <a:ext cx="5553212" cy="317005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a:solidFill>
                  <a:srgbClr val="000000"/>
                </a:solidFill>
                <a:latin typeface="Calibri"/>
                <a:ea typeface="Calibri"/>
                <a:cs typeface="Calibri"/>
                <a:sym typeface="Calibri"/>
              </a:rPr>
              <a:t>Ed</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Community &amp; Information</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Discussion Board </a:t>
            </a:r>
            <a:br>
              <a:rPr lang="en-US" sz="2000" b="0" i="0" u="none" strike="noStrike" cap="none" dirty="0">
                <a:solidFill>
                  <a:srgbClr val="000000"/>
                </a:solidFill>
                <a:latin typeface="Calibri"/>
                <a:ea typeface="Calibri"/>
                <a:cs typeface="Calibri"/>
                <a:sym typeface="Calibri"/>
              </a:rPr>
            </a:br>
            <a:r>
              <a:rPr lang="en-US" sz="2000" b="0" i="0" u="none" strike="noStrike" cap="none" dirty="0">
                <a:solidFill>
                  <a:srgbClr val="000000"/>
                </a:solidFill>
                <a:latin typeface="Calibri"/>
                <a:ea typeface="Calibri"/>
                <a:cs typeface="Calibri"/>
                <a:sym typeface="Calibri"/>
              </a:rPr>
              <a:t>(please ask &amp; answer!; anonymous option)</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Announcements</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Pre-Class Materials / Section Handouts</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Assignments</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Online IDE</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Submit assignments</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View Feedback</a:t>
            </a:r>
            <a:endParaRPr dirty="0"/>
          </a:p>
        </p:txBody>
      </p:sp>
      <p:pic>
        <p:nvPicPr>
          <p:cNvPr id="246" name="Google Shape;246;p13" descr="Picture 5"/>
          <p:cNvPicPr preferRelativeResize="0"/>
          <p:nvPr/>
        </p:nvPicPr>
        <p:blipFill rotWithShape="1">
          <a:blip r:embed="rId5">
            <a:alphaModFix/>
          </a:blip>
          <a:srcRect/>
          <a:stretch/>
        </p:blipFill>
        <p:spPr>
          <a:xfrm>
            <a:off x="7653734" y="3929483"/>
            <a:ext cx="777941" cy="777941"/>
          </a:xfrm>
          <a:prstGeom prst="rect">
            <a:avLst/>
          </a:prstGeom>
          <a:noFill/>
          <a:ln>
            <a:noFill/>
          </a:ln>
        </p:spPr>
      </p:pic>
      <p:pic>
        <p:nvPicPr>
          <p:cNvPr id="247" name="Google Shape;247;p13" descr="Picture 10"/>
          <p:cNvPicPr preferRelativeResize="0"/>
          <p:nvPr/>
        </p:nvPicPr>
        <p:blipFill rotWithShape="1">
          <a:blip r:embed="rId6">
            <a:alphaModFix/>
          </a:blip>
          <a:srcRect/>
          <a:stretch/>
        </p:blipFill>
        <p:spPr>
          <a:xfrm>
            <a:off x="6487378" y="1247881"/>
            <a:ext cx="1959367" cy="579973"/>
          </a:xfrm>
          <a:prstGeom prst="rect">
            <a:avLst/>
          </a:prstGeom>
          <a:noFill/>
          <a:ln>
            <a:noFill/>
          </a:ln>
        </p:spPr>
      </p:pic>
      <p:sp>
        <p:nvSpPr>
          <p:cNvPr id="248" name="Google Shape;248;p13"/>
          <p:cNvSpPr txBox="1"/>
          <p:nvPr/>
        </p:nvSpPr>
        <p:spPr>
          <a:xfrm>
            <a:off x="8937041" y="1247880"/>
            <a:ext cx="3433385" cy="7010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My Digital Hand</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Queueing in office hours</a:t>
            </a:r>
            <a:endParaRPr/>
          </a:p>
        </p:txBody>
      </p:sp>
      <p:sp>
        <p:nvSpPr>
          <p:cNvPr id="249" name="Google Shape;249;p13"/>
          <p:cNvSpPr txBox="1"/>
          <p:nvPr/>
        </p:nvSpPr>
        <p:spPr>
          <a:xfrm>
            <a:off x="8937041" y="2375709"/>
            <a:ext cx="2283300" cy="10158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dirty="0" err="1">
                <a:latin typeface="Calibri"/>
                <a:ea typeface="Calibri"/>
                <a:cs typeface="Calibri"/>
                <a:sym typeface="Calibri"/>
              </a:rPr>
              <a:t>VSCode</a:t>
            </a:r>
            <a:endParaRPr lang="en-US" sz="2000" b="1" dirty="0">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Arial" panose="020B0604020202020204" pitchFamily="34" charset="0"/>
              <a:buChar char="•"/>
            </a:pPr>
            <a:r>
              <a:rPr lang="en-US" sz="2000" b="0" i="0" u="none" strike="noStrike" cap="none" dirty="0">
                <a:solidFill>
                  <a:srgbClr val="000000"/>
                </a:solidFill>
                <a:latin typeface="Calibri"/>
                <a:ea typeface="Calibri"/>
                <a:cs typeface="Calibri"/>
                <a:sym typeface="Calibri"/>
              </a:rPr>
              <a:t>Develop offline</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Visual debugger</a:t>
            </a:r>
            <a:endParaRPr dirty="0"/>
          </a:p>
        </p:txBody>
      </p:sp>
      <p:sp>
        <p:nvSpPr>
          <p:cNvPr id="250" name="Google Shape;250;p13"/>
          <p:cNvSpPr txBox="1"/>
          <p:nvPr/>
        </p:nvSpPr>
        <p:spPr>
          <a:xfrm>
            <a:off x="8937041" y="3810622"/>
            <a:ext cx="2593800" cy="7080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Canvas</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Lecture recordings</a:t>
            </a:r>
            <a:endParaRPr/>
          </a:p>
        </p:txBody>
      </p:sp>
      <p:sp>
        <p:nvSpPr>
          <p:cNvPr id="251" name="Google Shape;251;p13"/>
          <p:cNvSpPr txBox="1"/>
          <p:nvPr/>
        </p:nvSpPr>
        <p:spPr>
          <a:xfrm>
            <a:off x="8937041" y="5245534"/>
            <a:ext cx="2593651" cy="13106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Sli.do</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In-class activities </a:t>
            </a:r>
            <a:br>
              <a:rPr lang="en-US" sz="2000" b="0" i="0" u="none" strike="noStrike" cap="none">
                <a:solidFill>
                  <a:srgbClr val="000000"/>
                </a:solidFill>
                <a:latin typeface="Calibri"/>
                <a:ea typeface="Calibri"/>
                <a:cs typeface="Calibri"/>
                <a:sym typeface="Calibri"/>
              </a:rPr>
            </a:br>
            <a:r>
              <a:rPr lang="en-US" sz="2000" b="0" i="0" u="none" strike="noStrike" cap="none">
                <a:solidFill>
                  <a:srgbClr val="000000"/>
                </a:solidFill>
                <a:latin typeface="Calibri"/>
                <a:ea typeface="Calibri"/>
                <a:cs typeface="Calibri"/>
                <a:sym typeface="Calibri"/>
              </a:rPr>
              <a:t>(ungraded)</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No account needed</a:t>
            </a:r>
            <a:endParaRPr/>
          </a:p>
        </p:txBody>
      </p:sp>
      <p:pic>
        <p:nvPicPr>
          <p:cNvPr id="252" name="Google Shape;252;p13" descr="Picture 2"/>
          <p:cNvPicPr preferRelativeResize="0"/>
          <p:nvPr/>
        </p:nvPicPr>
        <p:blipFill rotWithShape="1">
          <a:blip r:embed="rId7">
            <a:alphaModFix/>
          </a:blip>
          <a:srcRect/>
          <a:stretch/>
        </p:blipFill>
        <p:spPr>
          <a:xfrm>
            <a:off x="7638663" y="5510748"/>
            <a:ext cx="793012" cy="7930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8"/>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284" name="Google Shape;284;p18"/>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endParaRPr dirty="0"/>
          </a:p>
          <a:p>
            <a:pPr marL="685800" lvl="1" indent="-228600" algn="l" rtl="0">
              <a:lnSpc>
                <a:spcPct val="90000"/>
              </a:lnSpc>
              <a:spcBef>
                <a:spcPts val="500"/>
              </a:spcBef>
              <a:spcAft>
                <a:spcPts val="0"/>
              </a:spcAft>
              <a:buClr>
                <a:srgbClr val="FA8231"/>
              </a:buClr>
              <a:buSzPts val="2400"/>
              <a:buFont typeface="Helvetica Neue"/>
              <a:buChar char="-"/>
            </a:pPr>
            <a:r>
              <a:rPr lang="en-US" sz="2400" b="1" dirty="0">
                <a:solidFill>
                  <a:schemeClr val="accent5"/>
                </a:solidFill>
              </a:rPr>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Assignments and Grading</a:t>
            </a:r>
          </a:p>
        </p:txBody>
      </p:sp>
      <p:sp>
        <p:nvSpPr>
          <p:cNvPr id="285" name="Google Shape;285;p18"/>
          <p:cNvSpPr/>
          <p:nvPr/>
        </p:nvSpPr>
        <p:spPr>
          <a:xfrm rot="10800000">
            <a:off x="5500171" y="2765276"/>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Digression: Brett’s Pandemic Hobby</a:t>
            </a:r>
            <a:endParaRPr dirty="0"/>
          </a:p>
        </p:txBody>
      </p:sp>
      <p:sp>
        <p:nvSpPr>
          <p:cNvPr id="263" name="Google Shape;263;p16"/>
          <p:cNvSpPr txBox="1">
            <a:spLocks noGrp="1"/>
          </p:cNvSpPr>
          <p:nvPr>
            <p:ph type="body" idx="1"/>
          </p:nvPr>
        </p:nvSpPr>
        <p:spPr>
          <a:xfrm>
            <a:off x="838200" y="1825625"/>
            <a:ext cx="10273937" cy="421851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i="1"/>
              <a:t>Amigurumi: </a:t>
            </a:r>
            <a:r>
              <a:rPr lang="en-US"/>
              <a:t>Japanese art of creating crocheted or knitted stuffed toys</a:t>
            </a:r>
            <a:endParaRPr i="1"/>
          </a:p>
        </p:txBody>
      </p:sp>
      <p:pic>
        <p:nvPicPr>
          <p:cNvPr id="266" name="Google Shape;266;p16"/>
          <p:cNvPicPr preferRelativeResize="0"/>
          <p:nvPr/>
        </p:nvPicPr>
        <p:blipFill rotWithShape="1">
          <a:blip r:embed="rId3">
            <a:alphaModFix/>
          </a:blip>
          <a:srcRect l="14269" t="9557" r="15276" b="13343"/>
          <a:stretch/>
        </p:blipFill>
        <p:spPr>
          <a:xfrm>
            <a:off x="4946470" y="2534196"/>
            <a:ext cx="6165668" cy="3187338"/>
          </a:xfrm>
          <a:prstGeom prst="rect">
            <a:avLst/>
          </a:prstGeom>
          <a:noFill/>
          <a:ln>
            <a:noFill/>
          </a:ln>
        </p:spPr>
      </p:pic>
      <p:pic>
        <p:nvPicPr>
          <p:cNvPr id="267" name="Google Shape;267;p16" descr="Woobles penguin"/>
          <p:cNvPicPr preferRelativeResize="0"/>
          <p:nvPr/>
        </p:nvPicPr>
        <p:blipFill rotWithShape="1">
          <a:blip r:embed="rId4">
            <a:alphaModFix/>
          </a:blip>
          <a:srcRect l="14000" t="23600" r="4997"/>
          <a:stretch/>
        </p:blipFill>
        <p:spPr>
          <a:xfrm>
            <a:off x="838200" y="2534196"/>
            <a:ext cx="3372312" cy="3180803"/>
          </a:xfrm>
          <a:prstGeom prst="rect">
            <a:avLst/>
          </a:prstGeom>
          <a:noFill/>
          <a:ln>
            <a:noFill/>
          </a:ln>
        </p:spPr>
      </p:pic>
      <p:pic>
        <p:nvPicPr>
          <p:cNvPr id="2" name="Google Shape;256;p15">
            <a:extLst>
              <a:ext uri="{FF2B5EF4-FFF2-40B4-BE49-F238E27FC236}">
                <a16:creationId xmlns:a16="http://schemas.microsoft.com/office/drawing/2014/main" id="{7EF4DBB4-B251-A571-5C8C-E6E12F1FD96F}"/>
              </a:ext>
            </a:extLst>
          </p:cNvPr>
          <p:cNvPicPr preferRelativeResize="0"/>
          <p:nvPr/>
        </p:nvPicPr>
        <p:blipFill rotWithShape="1">
          <a:blip r:embed="rId3">
            <a:alphaModFix/>
          </a:blip>
          <a:srcRect l="45418" t="9557" r="15276" b="13343"/>
          <a:stretch/>
        </p:blipFill>
        <p:spPr>
          <a:xfrm>
            <a:off x="7672334" y="2534196"/>
            <a:ext cx="3439803" cy="31873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9"/>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How Learning Works</a:t>
            </a:r>
            <a:endParaRPr/>
          </a:p>
        </p:txBody>
      </p:sp>
      <p:sp>
        <p:nvSpPr>
          <p:cNvPr id="291" name="Google Shape;291;p19"/>
          <p:cNvSpPr txBox="1">
            <a:spLocks noGrp="1"/>
          </p:cNvSpPr>
          <p:nvPr>
            <p:ph type="body" idx="1"/>
          </p:nvPr>
        </p:nvSpPr>
        <p:spPr>
          <a:xfrm>
            <a:off x="838200" y="1371599"/>
            <a:ext cx="10515600" cy="5356954"/>
          </a:xfrm>
          <a:prstGeom prst="rect">
            <a:avLst/>
          </a:prstGeom>
          <a:noFill/>
          <a:ln>
            <a:noFill/>
          </a:ln>
        </p:spPr>
        <p:txBody>
          <a:bodyPr spcFirstLastPara="1" wrap="square" lIns="45700" tIns="45700" rIns="45700" bIns="45700" anchor="t" anchorCtr="0">
            <a:normAutofit/>
          </a:bodyPr>
          <a:lstStyle/>
          <a:p>
            <a:pPr marL="228600" lvl="0" indent="-228600" algn="l" rtl="0">
              <a:lnSpc>
                <a:spcPct val="81000"/>
              </a:lnSpc>
              <a:spcBef>
                <a:spcPts val="0"/>
              </a:spcBef>
              <a:spcAft>
                <a:spcPts val="0"/>
              </a:spcAft>
              <a:buClr>
                <a:srgbClr val="000000"/>
              </a:buClr>
              <a:buSzPts val="2500"/>
              <a:buChar char="•"/>
            </a:pPr>
            <a:r>
              <a:rPr lang="en-US" sz="2500"/>
              <a:t>Learning requires </a:t>
            </a:r>
            <a:r>
              <a:rPr lang="en-US" sz="2500" b="1"/>
              <a:t>active participation</a:t>
            </a:r>
            <a:r>
              <a:rPr lang="en-US" b="1"/>
              <a:t> </a:t>
            </a:r>
            <a:r>
              <a:rPr lang="en-US" sz="2500"/>
              <a:t>in the process. It’s not as simple as sitting and listening to someone talk at you.</a:t>
            </a:r>
            <a:endParaRPr/>
          </a:p>
          <a:p>
            <a:pPr marL="685800" lvl="1" indent="-228600" algn="l" rtl="0">
              <a:lnSpc>
                <a:spcPct val="81000"/>
              </a:lnSpc>
              <a:spcBef>
                <a:spcPts val="500"/>
              </a:spcBef>
              <a:spcAft>
                <a:spcPts val="0"/>
              </a:spcAft>
              <a:buClr>
                <a:srgbClr val="000000"/>
              </a:buClr>
              <a:buSzPts val="2200"/>
              <a:buFont typeface="Helvetica Neue"/>
              <a:buChar char="-"/>
            </a:pPr>
            <a:r>
              <a:rPr lang="en-US" sz="2200"/>
              <a:t>Requires </a:t>
            </a:r>
            <a:r>
              <a:rPr lang="en-US" sz="2500" b="1"/>
              <a:t>deliberate practice</a:t>
            </a:r>
            <a:r>
              <a:rPr lang="en-US" b="1"/>
              <a:t> </a:t>
            </a:r>
            <a:r>
              <a:rPr lang="en-US" sz="2200"/>
              <a:t>in </a:t>
            </a:r>
            <a:r>
              <a:rPr lang="en-US" sz="2500" b="1"/>
              <a:t>learning by doing</a:t>
            </a:r>
            <a:endParaRPr sz="2500"/>
          </a:p>
          <a:p>
            <a:pPr marL="685800" lvl="1" indent="-228600" algn="l" rtl="0">
              <a:lnSpc>
                <a:spcPct val="81000"/>
              </a:lnSpc>
              <a:spcBef>
                <a:spcPts val="500"/>
              </a:spcBef>
              <a:spcAft>
                <a:spcPts val="0"/>
              </a:spcAft>
              <a:buClr>
                <a:srgbClr val="000000"/>
              </a:buClr>
              <a:buSzPts val="2200"/>
              <a:buFont typeface="Helvetica Neue"/>
              <a:buChar char="-"/>
            </a:pPr>
            <a:r>
              <a:rPr lang="en-US" sz="2200"/>
              <a:t>Benefits from </a:t>
            </a:r>
            <a:r>
              <a:rPr lang="en-US" sz="2500" b="1"/>
              <a:t>collaborative learning</a:t>
            </a:r>
            <a:endParaRPr/>
          </a:p>
        </p:txBody>
      </p:sp>
      <p:pic>
        <p:nvPicPr>
          <p:cNvPr id="292" name="Google Shape;292;p19" descr="Picture 2"/>
          <p:cNvPicPr preferRelativeResize="0"/>
          <p:nvPr/>
        </p:nvPicPr>
        <p:blipFill rotWithShape="1">
          <a:blip r:embed="rId3">
            <a:alphaModFix/>
          </a:blip>
          <a:srcRect/>
          <a:stretch/>
        </p:blipFill>
        <p:spPr>
          <a:xfrm>
            <a:off x="8382938" y="4244247"/>
            <a:ext cx="3725308" cy="2484304"/>
          </a:xfrm>
          <a:prstGeom prst="rect">
            <a:avLst/>
          </a:prstGeom>
          <a:noFill/>
          <a:ln>
            <a:noFill/>
          </a:ln>
        </p:spPr>
      </p:pic>
      <p:sp>
        <p:nvSpPr>
          <p:cNvPr id="293" name="Google Shape;293;p19"/>
          <p:cNvSpPr txBox="1"/>
          <p:nvPr/>
        </p:nvSpPr>
        <p:spPr>
          <a:xfrm>
            <a:off x="838200" y="2936400"/>
            <a:ext cx="9976500" cy="2750787"/>
          </a:xfrm>
          <a:prstGeom prst="rect">
            <a:avLst/>
          </a:prstGeom>
          <a:noFill/>
          <a:ln>
            <a:noFill/>
          </a:ln>
        </p:spPr>
        <p:txBody>
          <a:bodyPr spcFirstLastPara="1" wrap="square" lIns="91425" tIns="91425" rIns="91425" bIns="91425" anchor="t" anchorCtr="0">
            <a:spAutoFit/>
          </a:bodyPr>
          <a:lstStyle/>
          <a:p>
            <a:pPr marL="228600" lvl="0" indent="-228600" algn="l" rtl="0">
              <a:lnSpc>
                <a:spcPct val="81000"/>
              </a:lnSpc>
              <a:spcBef>
                <a:spcPts val="1000"/>
              </a:spcBef>
              <a:spcAft>
                <a:spcPts val="0"/>
              </a:spcAft>
              <a:buClr>
                <a:schemeClr val="dk1"/>
              </a:buClr>
              <a:buSzPts val="2500"/>
              <a:buChar char="•"/>
            </a:pPr>
            <a:r>
              <a:rPr lang="en-US" sz="2500" dirty="0">
                <a:solidFill>
                  <a:schemeClr val="dk1"/>
                </a:solidFill>
                <a:latin typeface="Calibri"/>
                <a:ea typeface="Calibri"/>
                <a:cs typeface="Calibri"/>
                <a:sym typeface="Calibri"/>
              </a:rPr>
              <a:t>Hybrid classroom model</a:t>
            </a:r>
            <a:endParaRPr sz="2800" dirty="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dirty="0">
                <a:solidFill>
                  <a:schemeClr val="dk1"/>
                </a:solidFill>
                <a:latin typeface="Calibri"/>
                <a:ea typeface="Calibri"/>
                <a:cs typeface="Calibri"/>
                <a:sym typeface="Calibri"/>
              </a:rPr>
              <a:t>Asks you to do some preparation before class in the form</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of readings and practice problems.</a:t>
            </a:r>
            <a:endParaRPr sz="2800" dirty="0">
              <a:solidFill>
                <a:schemeClr val="dk1"/>
              </a:solidFill>
              <a:latin typeface="Calibri"/>
              <a:ea typeface="Calibri"/>
              <a:cs typeface="Calibri"/>
              <a:sym typeface="Calibri"/>
            </a:endParaRPr>
          </a:p>
          <a:p>
            <a:pPr marL="1143000" lvl="2" indent="-228600" algn="l" rtl="0">
              <a:lnSpc>
                <a:spcPct val="81000"/>
              </a:lnSpc>
              <a:spcBef>
                <a:spcPts val="500"/>
              </a:spcBef>
              <a:spcAft>
                <a:spcPts val="0"/>
              </a:spcAft>
              <a:buClr>
                <a:schemeClr val="dk1"/>
              </a:buClr>
              <a:buSzPts val="1800"/>
              <a:buFont typeface="Helvetica Neue"/>
              <a:buChar char="-"/>
            </a:pPr>
            <a:r>
              <a:rPr lang="en-US" sz="1800" dirty="0">
                <a:solidFill>
                  <a:schemeClr val="dk1"/>
                </a:solidFill>
                <a:latin typeface="Calibri"/>
                <a:ea typeface="Calibri"/>
                <a:cs typeface="Calibri"/>
                <a:sym typeface="Calibri"/>
              </a:rPr>
              <a:t>Should take ~30 minutes outside of class per lesson</a:t>
            </a:r>
            <a:endParaRPr sz="2800" dirty="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dirty="0">
                <a:solidFill>
                  <a:schemeClr val="dk1"/>
                </a:solidFill>
                <a:latin typeface="Calibri"/>
                <a:ea typeface="Calibri"/>
                <a:cs typeface="Calibri"/>
                <a:sym typeface="Calibri"/>
              </a:rPr>
              <a:t>Class will start with brief recap, then pick up</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where the reading and practice problems leave off.</a:t>
            </a:r>
            <a:endParaRPr sz="2800" dirty="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dirty="0">
                <a:solidFill>
                  <a:schemeClr val="dk1"/>
                </a:solidFill>
                <a:latin typeface="Calibri"/>
                <a:ea typeface="Calibri"/>
                <a:cs typeface="Calibri"/>
                <a:sym typeface="Calibri"/>
              </a:rPr>
              <a:t>Attendance isn’t graded, but showing up and trying</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is the first step in succeeding in the class!</a:t>
            </a:r>
            <a:endParaRPr sz="2800" dirty="0">
              <a:latin typeface="Calibri"/>
              <a:ea typeface="Calibri"/>
              <a:cs typeface="Calibri"/>
              <a:sym typeface="Calibri"/>
            </a:endParaRPr>
          </a:p>
        </p:txBody>
      </p:sp>
      <p:sp>
        <p:nvSpPr>
          <p:cNvPr id="294" name="Google Shape;294;p19"/>
          <p:cNvSpPr txBox="1"/>
          <p:nvPr/>
        </p:nvSpPr>
        <p:spPr>
          <a:xfrm>
            <a:off x="838200" y="5559600"/>
            <a:ext cx="6520500" cy="1109100"/>
          </a:xfrm>
          <a:prstGeom prst="rect">
            <a:avLst/>
          </a:prstGeom>
          <a:noFill/>
          <a:ln>
            <a:noFill/>
          </a:ln>
        </p:spPr>
        <p:txBody>
          <a:bodyPr spcFirstLastPara="1" wrap="square" lIns="91425" tIns="91425" rIns="91425" bIns="91425" anchor="t" anchorCtr="0">
            <a:spAutoFit/>
          </a:bodyPr>
          <a:lstStyle/>
          <a:p>
            <a:pPr marL="228600" lvl="0" indent="-228600" algn="l" rtl="0">
              <a:lnSpc>
                <a:spcPct val="81000"/>
              </a:lnSpc>
              <a:spcBef>
                <a:spcPts val="1000"/>
              </a:spcBef>
              <a:spcAft>
                <a:spcPts val="0"/>
              </a:spcAft>
              <a:buClr>
                <a:schemeClr val="dk1"/>
              </a:buClr>
              <a:buSzPts val="2500"/>
              <a:buChar char="•"/>
            </a:pPr>
            <a:r>
              <a:rPr lang="en-US" sz="2500">
                <a:solidFill>
                  <a:schemeClr val="dk1"/>
                </a:solidFill>
                <a:latin typeface="Calibri"/>
                <a:ea typeface="Calibri"/>
                <a:cs typeface="Calibri"/>
                <a:sym typeface="Calibri"/>
              </a:rPr>
              <a:t>Pre-class materials are ungraded, but…</a:t>
            </a:r>
            <a:endParaRPr sz="280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a:solidFill>
                  <a:schemeClr val="dk1"/>
                </a:solidFill>
                <a:latin typeface="Calibri"/>
                <a:ea typeface="Calibri"/>
                <a:cs typeface="Calibri"/>
                <a:sym typeface="Calibri"/>
              </a:rPr>
              <a:t>It’s okay if you find them challenging! That means</a:t>
            </a:r>
            <a:br>
              <a:rPr lang="en-US" sz="22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you are learning!</a:t>
            </a:r>
            <a:endParaRPr sz="28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1"/>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Getting Help</a:t>
            </a:r>
            <a:endParaRPr/>
          </a:p>
        </p:txBody>
      </p:sp>
      <p:sp>
        <p:nvSpPr>
          <p:cNvPr id="306" name="Google Shape;306;p21"/>
          <p:cNvSpPr txBox="1">
            <a:spLocks noGrp="1"/>
          </p:cNvSpPr>
          <p:nvPr>
            <p:ph type="body" idx="1"/>
          </p:nvPr>
        </p:nvSpPr>
        <p:spPr>
          <a:xfrm>
            <a:off x="838200" y="1371600"/>
            <a:ext cx="10515600" cy="988500"/>
          </a:xfrm>
          <a:prstGeom prst="rect">
            <a:avLst/>
          </a:prstGeom>
          <a:noFill/>
          <a:ln>
            <a:noFill/>
          </a:ln>
        </p:spPr>
        <p:txBody>
          <a:bodyPr spcFirstLastPara="1" wrap="square" lIns="45700" tIns="45700" rIns="45700" bIns="45700" anchor="t" anchorCtr="0">
            <a:normAutofit/>
          </a:bodyPr>
          <a:lstStyle/>
          <a:p>
            <a:pPr marL="228600" lvl="0" indent="-228600" algn="l" rtl="0">
              <a:lnSpc>
                <a:spcPct val="72000"/>
              </a:lnSpc>
              <a:spcBef>
                <a:spcPts val="0"/>
              </a:spcBef>
              <a:spcAft>
                <a:spcPts val="0"/>
              </a:spcAft>
              <a:buClr>
                <a:srgbClr val="000000"/>
              </a:buClr>
              <a:buSzPts val="2300"/>
              <a:buChar char="•"/>
            </a:pPr>
            <a:r>
              <a:rPr lang="en-US" sz="2300"/>
              <a:t>Discussion Board</a:t>
            </a:r>
            <a:endParaRPr/>
          </a:p>
          <a:p>
            <a:pPr marL="685800" lvl="1" indent="-228600" algn="l" rtl="0">
              <a:lnSpc>
                <a:spcPct val="72000"/>
              </a:lnSpc>
              <a:spcBef>
                <a:spcPts val="500"/>
              </a:spcBef>
              <a:spcAft>
                <a:spcPts val="0"/>
              </a:spcAft>
              <a:buClr>
                <a:srgbClr val="000000"/>
              </a:buClr>
              <a:buSzPts val="2000"/>
              <a:buFont typeface="Helvetica Neue"/>
              <a:buChar char="-"/>
            </a:pPr>
            <a:r>
              <a:rPr lang="en-US" sz="2000"/>
              <a:t>Feel free to make a public or private post on Ed</a:t>
            </a:r>
            <a:endParaRPr/>
          </a:p>
          <a:p>
            <a:pPr marL="685800" lvl="1" indent="-228600" algn="l" rtl="0">
              <a:lnSpc>
                <a:spcPct val="72000"/>
              </a:lnSpc>
              <a:spcBef>
                <a:spcPts val="500"/>
              </a:spcBef>
              <a:spcAft>
                <a:spcPts val="0"/>
              </a:spcAft>
              <a:buClr>
                <a:srgbClr val="000000"/>
              </a:buClr>
              <a:buSzPts val="2000"/>
              <a:buFont typeface="Helvetica Neue"/>
              <a:buChar char="-"/>
            </a:pPr>
            <a:r>
              <a:rPr lang="en-US" sz="2000"/>
              <a:t>We encourage you to answer other peoples’ questions! A great way to learn</a:t>
            </a:r>
            <a:endParaRPr/>
          </a:p>
        </p:txBody>
      </p:sp>
      <p:sp>
        <p:nvSpPr>
          <p:cNvPr id="307" name="Google Shape;307;p21"/>
          <p:cNvSpPr txBox="1"/>
          <p:nvPr/>
        </p:nvSpPr>
        <p:spPr>
          <a:xfrm>
            <a:off x="838200" y="2360100"/>
            <a:ext cx="10240200" cy="1011000"/>
          </a:xfrm>
          <a:prstGeom prst="rect">
            <a:avLst/>
          </a:prstGeom>
          <a:noFill/>
          <a:ln>
            <a:noFill/>
          </a:ln>
        </p:spPr>
        <p:txBody>
          <a:bodyPr spcFirstLastPara="1" wrap="square" lIns="91425" tIns="91425" rIns="91425" bIns="91425" anchor="ctr" anchorCtr="0">
            <a:spAutoFit/>
          </a:bodyPr>
          <a:lstStyle/>
          <a:p>
            <a:pPr marL="228600" lvl="0" indent="-228600" algn="l" rtl="0">
              <a:lnSpc>
                <a:spcPct val="72000"/>
              </a:lnSpc>
              <a:spcBef>
                <a:spcPts val="1000"/>
              </a:spcBef>
              <a:spcAft>
                <a:spcPts val="0"/>
              </a:spcAft>
              <a:buClr>
                <a:schemeClr val="dk1"/>
              </a:buClr>
              <a:buSzPts val="2300"/>
              <a:buChar char="•"/>
            </a:pPr>
            <a:r>
              <a:rPr lang="en-US" sz="2300">
                <a:solidFill>
                  <a:schemeClr val="dk1"/>
                </a:solidFill>
                <a:latin typeface="Calibri"/>
                <a:ea typeface="Calibri"/>
                <a:cs typeface="Calibri"/>
                <a:sym typeface="Calibri"/>
              </a:rPr>
              <a:t>Introductory Programming Lab (Office Hours) </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TAs can help you face to face in office hours, and look at your code</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You can go to the IPL with </a:t>
            </a:r>
            <a:r>
              <a:rPr lang="en-US" sz="2000" b="1">
                <a:solidFill>
                  <a:schemeClr val="dk1"/>
                </a:solidFill>
                <a:latin typeface="Calibri"/>
                <a:ea typeface="Calibri"/>
                <a:cs typeface="Calibri"/>
                <a:sym typeface="Calibri"/>
              </a:rPr>
              <a:t>any </a:t>
            </a:r>
            <a:r>
              <a:rPr lang="en-US" sz="2000">
                <a:solidFill>
                  <a:schemeClr val="dk1"/>
                </a:solidFill>
                <a:latin typeface="Calibri"/>
                <a:ea typeface="Calibri"/>
                <a:cs typeface="Calibri"/>
                <a:sym typeface="Calibri"/>
              </a:rPr>
              <a:t>course questions, not just assignments</a:t>
            </a:r>
            <a:endParaRPr sz="2000">
              <a:latin typeface="Calibri"/>
              <a:ea typeface="Calibri"/>
              <a:cs typeface="Calibri"/>
              <a:sym typeface="Calibri"/>
            </a:endParaRPr>
          </a:p>
        </p:txBody>
      </p:sp>
      <p:sp>
        <p:nvSpPr>
          <p:cNvPr id="308" name="Google Shape;308;p21"/>
          <p:cNvSpPr txBox="1"/>
          <p:nvPr/>
        </p:nvSpPr>
        <p:spPr>
          <a:xfrm>
            <a:off x="838200" y="3371100"/>
            <a:ext cx="10515600" cy="1156200"/>
          </a:xfrm>
          <a:prstGeom prst="rect">
            <a:avLst/>
          </a:prstGeom>
          <a:noFill/>
          <a:ln>
            <a:noFill/>
          </a:ln>
        </p:spPr>
        <p:txBody>
          <a:bodyPr spcFirstLastPara="1" wrap="square" lIns="91425" tIns="91425" rIns="91425" bIns="91425" anchor="ctr" anchorCtr="0">
            <a:spAutoFit/>
          </a:bodyPr>
          <a:lstStyle/>
          <a:p>
            <a:pPr marL="228600" lvl="0" indent="-228600" algn="l" rtl="0">
              <a:lnSpc>
                <a:spcPct val="72000"/>
              </a:lnSpc>
              <a:spcBef>
                <a:spcPts val="1000"/>
              </a:spcBef>
              <a:spcAft>
                <a:spcPts val="0"/>
              </a:spcAft>
              <a:buClr>
                <a:schemeClr val="dk1"/>
              </a:buClr>
              <a:buSzPts val="2300"/>
              <a:buChar char="•"/>
            </a:pPr>
            <a:r>
              <a:rPr lang="en-US" sz="2300" dirty="0">
                <a:solidFill>
                  <a:schemeClr val="dk1"/>
                </a:solidFill>
                <a:latin typeface="Calibri"/>
                <a:ea typeface="Calibri"/>
                <a:cs typeface="Calibri"/>
                <a:sym typeface="Calibri"/>
              </a:rPr>
              <a:t>Section</a:t>
            </a:r>
            <a:endParaRPr sz="2800" dirty="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dirty="0">
                <a:solidFill>
                  <a:schemeClr val="dk1"/>
                </a:solidFill>
                <a:latin typeface="Calibri"/>
                <a:ea typeface="Calibri"/>
                <a:cs typeface="Calibri"/>
                <a:sym typeface="Calibri"/>
              </a:rPr>
              <a:t>Work through related problems, get to know your TA who is here to support you</a:t>
            </a:r>
            <a:endParaRPr sz="2800" dirty="0">
              <a:solidFill>
                <a:schemeClr val="dk1"/>
              </a:solidFill>
              <a:latin typeface="Calibri"/>
              <a:ea typeface="Calibri"/>
              <a:cs typeface="Calibri"/>
              <a:sym typeface="Calibri"/>
            </a:endParaRPr>
          </a:p>
          <a:p>
            <a:pPr marL="0" lvl="0" indent="0" algn="l" rtl="0">
              <a:spcBef>
                <a:spcPts val="0"/>
              </a:spcBef>
              <a:spcAft>
                <a:spcPts val="0"/>
              </a:spcAft>
              <a:buNone/>
            </a:pPr>
            <a:endParaRPr sz="2800" dirty="0">
              <a:latin typeface="Calibri"/>
              <a:ea typeface="Calibri"/>
              <a:cs typeface="Calibri"/>
              <a:sym typeface="Calibri"/>
            </a:endParaRPr>
          </a:p>
        </p:txBody>
      </p:sp>
      <p:sp>
        <p:nvSpPr>
          <p:cNvPr id="309" name="Google Shape;309;p21"/>
          <p:cNvSpPr txBox="1"/>
          <p:nvPr/>
        </p:nvSpPr>
        <p:spPr>
          <a:xfrm>
            <a:off x="838200" y="4142175"/>
            <a:ext cx="10515600" cy="725400"/>
          </a:xfrm>
          <a:prstGeom prst="rect">
            <a:avLst/>
          </a:prstGeom>
          <a:noFill/>
          <a:ln>
            <a:noFill/>
          </a:ln>
        </p:spPr>
        <p:txBody>
          <a:bodyPr spcFirstLastPara="1" wrap="square" lIns="91425" tIns="91425" rIns="91425" bIns="91425" anchor="t" anchorCtr="0">
            <a:spAutoFit/>
          </a:bodyPr>
          <a:lstStyle/>
          <a:p>
            <a:pPr marL="228600" lvl="0" indent="-228600" algn="l" rtl="0">
              <a:lnSpc>
                <a:spcPct val="72000"/>
              </a:lnSpc>
              <a:spcBef>
                <a:spcPts val="1000"/>
              </a:spcBef>
              <a:spcAft>
                <a:spcPts val="0"/>
              </a:spcAft>
              <a:buClr>
                <a:schemeClr val="dk1"/>
              </a:buClr>
              <a:buSzPts val="2300"/>
              <a:buChar char="•"/>
            </a:pPr>
            <a:r>
              <a:rPr lang="en-US" sz="2300">
                <a:solidFill>
                  <a:schemeClr val="dk1"/>
                </a:solidFill>
                <a:latin typeface="Calibri"/>
                <a:ea typeface="Calibri"/>
                <a:cs typeface="Calibri"/>
                <a:sym typeface="Calibri"/>
              </a:rPr>
              <a:t>Your Peers</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We encourage you to form study groups! Discord or Ed are great places to do that</a:t>
            </a:r>
            <a:endParaRPr sz="2800">
              <a:latin typeface="Calibri"/>
              <a:ea typeface="Calibri"/>
              <a:cs typeface="Calibri"/>
              <a:sym typeface="Calibri"/>
            </a:endParaRPr>
          </a:p>
        </p:txBody>
      </p:sp>
      <p:sp>
        <p:nvSpPr>
          <p:cNvPr id="310" name="Google Shape;310;p21"/>
          <p:cNvSpPr txBox="1"/>
          <p:nvPr/>
        </p:nvSpPr>
        <p:spPr>
          <a:xfrm>
            <a:off x="838200" y="4867575"/>
            <a:ext cx="10240200" cy="2234812"/>
          </a:xfrm>
          <a:prstGeom prst="rect">
            <a:avLst/>
          </a:prstGeom>
          <a:noFill/>
          <a:ln>
            <a:noFill/>
          </a:ln>
        </p:spPr>
        <p:txBody>
          <a:bodyPr spcFirstLastPara="1" wrap="square" lIns="91425" tIns="91425" rIns="91425" bIns="91425" anchor="t" anchorCtr="0">
            <a:spAutoFit/>
          </a:bodyPr>
          <a:lstStyle/>
          <a:p>
            <a:pPr marL="228600" lvl="0" indent="-228600" algn="l" rtl="0">
              <a:lnSpc>
                <a:spcPct val="72000"/>
              </a:lnSpc>
              <a:spcBef>
                <a:spcPts val="1000"/>
              </a:spcBef>
              <a:spcAft>
                <a:spcPts val="0"/>
              </a:spcAft>
              <a:buClr>
                <a:schemeClr val="dk1"/>
              </a:buClr>
              <a:buSzPts val="2300"/>
              <a:buChar char="•"/>
            </a:pPr>
            <a:r>
              <a:rPr lang="en-US" sz="2300" dirty="0">
                <a:solidFill>
                  <a:schemeClr val="dk1"/>
                </a:solidFill>
                <a:latin typeface="Calibri"/>
                <a:ea typeface="Calibri"/>
                <a:cs typeface="Calibri"/>
                <a:sym typeface="Calibri"/>
              </a:rPr>
              <a:t>Email</a:t>
            </a:r>
            <a:endParaRPr sz="2800" dirty="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dirty="0">
                <a:solidFill>
                  <a:schemeClr val="dk1"/>
                </a:solidFill>
                <a:latin typeface="Calibri"/>
                <a:ea typeface="Calibri"/>
                <a:cs typeface="Calibri"/>
                <a:sym typeface="Calibri"/>
              </a:rPr>
              <a:t>We prefer that all content and logistic questions go on the Ed discussion board (even if you make them private). Many more students than staff!</a:t>
            </a:r>
            <a:endParaRPr sz="2800" dirty="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dirty="0">
                <a:solidFill>
                  <a:schemeClr val="dk1"/>
                </a:solidFill>
                <a:latin typeface="Calibri"/>
                <a:ea typeface="Calibri"/>
                <a:cs typeface="Calibri"/>
                <a:sym typeface="Calibri"/>
              </a:rPr>
              <a:t>For serious personal circumstances, you can email Miya/Brett directly. It never hurts to email us, but if it’s a common logistic question, we may politely ask you to post on the discussion board instead.</a:t>
            </a:r>
            <a:endParaRPr sz="2800" dirty="0">
              <a:solidFill>
                <a:schemeClr val="dk1"/>
              </a:solidFill>
              <a:latin typeface="Calibri"/>
              <a:ea typeface="Calibri"/>
              <a:cs typeface="Calibri"/>
              <a:sym typeface="Calibri"/>
            </a:endParaRPr>
          </a:p>
          <a:p>
            <a:pPr marL="0" lvl="0" indent="0" algn="l" rtl="0">
              <a:spcBef>
                <a:spcPts val="0"/>
              </a:spcBef>
              <a:spcAft>
                <a:spcPts val="0"/>
              </a:spcAft>
              <a:buNone/>
            </a:pPr>
            <a:endParaRPr sz="2800"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05C937AE-EDFB-A809-7757-8A137ECE8006}"/>
            </a:ext>
          </a:extLst>
        </p:cNvPr>
        <p:cNvGrpSpPr/>
        <p:nvPr/>
      </p:nvGrpSpPr>
      <p:grpSpPr>
        <a:xfrm>
          <a:off x="0" y="0"/>
          <a:ext cx="0" cy="0"/>
          <a:chOff x="0" y="0"/>
          <a:chExt cx="0" cy="0"/>
        </a:xfrm>
      </p:grpSpPr>
      <p:sp>
        <p:nvSpPr>
          <p:cNvPr id="283" name="Google Shape;283;p18">
            <a:extLst>
              <a:ext uri="{FF2B5EF4-FFF2-40B4-BE49-F238E27FC236}">
                <a16:creationId xmlns:a16="http://schemas.microsoft.com/office/drawing/2014/main" id="{229195AC-7E64-107F-EE68-5B6612D19F70}"/>
              </a:ext>
            </a:extLst>
          </p:cNvPr>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284" name="Google Shape;284;p18">
            <a:extLst>
              <a:ext uri="{FF2B5EF4-FFF2-40B4-BE49-F238E27FC236}">
                <a16:creationId xmlns:a16="http://schemas.microsoft.com/office/drawing/2014/main" id="{06DF227E-B537-2D84-80B9-286A4EBB6782}"/>
              </a:ext>
            </a:extLst>
          </p:cNvPr>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chemeClr val="tx1"/>
                </a:solidFill>
                <a:latin typeface="Calibri"/>
                <a:ea typeface="Calibri"/>
                <a:cs typeface="Calibri"/>
                <a:sym typeface="Calibri"/>
              </a:rPr>
              <a:t>Introductions</a:t>
            </a:r>
            <a:endParaRPr dirty="0">
              <a:solidFill>
                <a:schemeClr val="tx1"/>
              </a:solidFill>
            </a:endParaRPr>
          </a:p>
          <a:p>
            <a:pPr marL="228600" lvl="0" indent="-228600" algn="l" rtl="0">
              <a:lnSpc>
                <a:spcPct val="90000"/>
              </a:lnSpc>
              <a:spcBef>
                <a:spcPts val="1000"/>
              </a:spcBef>
              <a:spcAft>
                <a:spcPts val="0"/>
              </a:spcAft>
              <a:buClrTx/>
              <a:buSzPts val="2800"/>
              <a:buChar char="•"/>
            </a:pPr>
            <a:r>
              <a:rPr lang="en-US" dirty="0">
                <a:solidFill>
                  <a:schemeClr val="tx1"/>
                </a:solidFill>
              </a:rPr>
              <a:t>About this Course</a:t>
            </a:r>
            <a:endParaRPr dirty="0">
              <a:solidFill>
                <a:schemeClr val="tx1"/>
              </a:solidFill>
            </a:endParaRPr>
          </a:p>
          <a:p>
            <a:pPr marL="685800" lvl="1" indent="-228600" algn="l" rtl="0">
              <a:lnSpc>
                <a:spcPct val="90000"/>
              </a:lnSpc>
              <a:spcBef>
                <a:spcPts val="500"/>
              </a:spcBef>
              <a:spcAft>
                <a:spcPts val="0"/>
              </a:spcAft>
              <a:buClr>
                <a:srgbClr val="000000"/>
              </a:buClr>
              <a:buSzPts val="2400"/>
              <a:buFont typeface="Helvetica Neue"/>
              <a:buChar char="-"/>
            </a:pPr>
            <a:r>
              <a:rPr lang="en-US" sz="2400" dirty="0">
                <a:solidFill>
                  <a:schemeClr val="tx1"/>
                </a:solidFill>
              </a:rPr>
              <a:t>Course Components &amp; Tools</a:t>
            </a:r>
            <a:endParaRPr dirty="0">
              <a:solidFill>
                <a:schemeClr val="tx1"/>
              </a:solidFill>
            </a:endParaRPr>
          </a:p>
          <a:p>
            <a:pPr marL="685800" lvl="1" indent="-228600" algn="l" rtl="0">
              <a:lnSpc>
                <a:spcPct val="90000"/>
              </a:lnSpc>
              <a:spcBef>
                <a:spcPts val="500"/>
              </a:spcBef>
              <a:spcAft>
                <a:spcPts val="0"/>
              </a:spcAft>
              <a:buClrTx/>
              <a:buSzPts val="2400"/>
              <a:buFont typeface="Helvetica Neue"/>
              <a:buChar char="-"/>
            </a:pPr>
            <a:r>
              <a:rPr lang="en-US" sz="2400" dirty="0">
                <a:solidFill>
                  <a:schemeClr val="tx1"/>
                </a:solidFill>
              </a:rPr>
              <a:t>Making the Most of this Class</a:t>
            </a:r>
            <a:endParaRPr dirty="0">
              <a:solidFill>
                <a:schemeClr val="tx1"/>
              </a:solidFill>
            </a:endParaRPr>
          </a:p>
          <a:p>
            <a:pPr marL="228600" lvl="0" indent="-228600" algn="l" rtl="0">
              <a:lnSpc>
                <a:spcPct val="90000"/>
              </a:lnSpc>
              <a:spcBef>
                <a:spcPts val="1000"/>
              </a:spcBef>
              <a:spcAft>
                <a:spcPts val="0"/>
              </a:spcAft>
              <a:buClr>
                <a:srgbClr val="000000"/>
              </a:buClr>
              <a:buSzPts val="2800"/>
              <a:buChar char="•"/>
            </a:pPr>
            <a:r>
              <a:rPr lang="en-US" sz="2800" b="1" i="0" u="none" strike="noStrike" cap="none" dirty="0">
                <a:solidFill>
                  <a:srgbClr val="EE8A64"/>
                </a:solidFill>
                <a:latin typeface="Calibri"/>
                <a:ea typeface="Calibri"/>
                <a:cs typeface="Calibri"/>
                <a:sym typeface="Calibri"/>
              </a:rPr>
              <a:t>Assignments and Grading</a:t>
            </a:r>
          </a:p>
        </p:txBody>
      </p:sp>
      <p:sp>
        <p:nvSpPr>
          <p:cNvPr id="285" name="Google Shape;285;p18">
            <a:extLst>
              <a:ext uri="{FF2B5EF4-FFF2-40B4-BE49-F238E27FC236}">
                <a16:creationId xmlns:a16="http://schemas.microsoft.com/office/drawing/2014/main" id="{2FA1A400-CFD0-B2B8-8E05-31F2CC28956A}"/>
              </a:ext>
            </a:extLst>
          </p:cNvPr>
          <p:cNvSpPr/>
          <p:nvPr/>
        </p:nvSpPr>
        <p:spPr>
          <a:xfrm rot="10800000">
            <a:off x="4976296" y="3274533"/>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56800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Assignments and Grading</a:t>
            </a:r>
            <a:endParaRPr/>
          </a:p>
        </p:txBody>
      </p:sp>
      <p:sp>
        <p:nvSpPr>
          <p:cNvPr id="360" name="Google Shape;360;p25"/>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Our goal in the course is for you to </a:t>
            </a:r>
            <a:r>
              <a:rPr lang="en-US" b="1"/>
              <a:t>gain proficiency the concepts and skills </a:t>
            </a:r>
            <a:r>
              <a:rPr lang="en-US"/>
              <a:t>we teach</a:t>
            </a:r>
            <a:endParaRPr/>
          </a:p>
          <a:p>
            <a:pPr marL="228600" lvl="0" indent="-228600" algn="l" rtl="0">
              <a:lnSpc>
                <a:spcPct val="90000"/>
              </a:lnSpc>
              <a:spcBef>
                <a:spcPts val="1000"/>
              </a:spcBef>
              <a:spcAft>
                <a:spcPts val="0"/>
              </a:spcAft>
              <a:buClr>
                <a:schemeClr val="dk1"/>
              </a:buClr>
              <a:buSzPts val="2800"/>
              <a:buChar char="•"/>
            </a:pPr>
            <a:r>
              <a:rPr lang="en-US"/>
              <a:t>We assess your proficiency by asking you to apply the concepts and skills on tasks or problems</a:t>
            </a:r>
            <a:endParaRPr/>
          </a:p>
          <a:p>
            <a:pPr marL="228600" lvl="0" indent="-228600" algn="l" rtl="0">
              <a:lnSpc>
                <a:spcPct val="90000"/>
              </a:lnSpc>
              <a:spcBef>
                <a:spcPts val="1000"/>
              </a:spcBef>
              <a:spcAft>
                <a:spcPts val="0"/>
              </a:spcAft>
              <a:buClr>
                <a:schemeClr val="dk1"/>
              </a:buClr>
              <a:buSzPts val="2800"/>
              <a:buChar char="•"/>
            </a:pPr>
            <a:r>
              <a:rPr lang="en-US"/>
              <a:t>By necessity, we are assessing your </a:t>
            </a:r>
            <a:r>
              <a:rPr lang="en-US" i="1"/>
              <a:t>work</a:t>
            </a:r>
            <a:r>
              <a:rPr lang="en-US"/>
              <a:t> as a proxy for your proficiency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Assignments</a:t>
            </a:r>
            <a:endParaRPr/>
          </a:p>
        </p:txBody>
      </p:sp>
      <p:sp>
        <p:nvSpPr>
          <p:cNvPr id="368" name="Google Shape;368;p26"/>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ts val="2800"/>
              <a:buChar char="•"/>
            </a:pPr>
            <a:r>
              <a:rPr lang="en-US" dirty="0"/>
              <a:t>Your learning in this course will be assessed in four ways:</a:t>
            </a:r>
            <a:endParaRPr dirty="0"/>
          </a:p>
          <a:p>
            <a:pPr marL="685800" lvl="1" indent="-228600" algn="l" rtl="0">
              <a:lnSpc>
                <a:spcPct val="90000"/>
              </a:lnSpc>
              <a:spcBef>
                <a:spcPts val="500"/>
              </a:spcBef>
              <a:spcAft>
                <a:spcPts val="0"/>
              </a:spcAft>
              <a:buClr>
                <a:schemeClr val="dk1"/>
              </a:buClr>
              <a:buSzPts val="2400"/>
              <a:buChar char="•"/>
            </a:pPr>
            <a:r>
              <a:rPr lang="en-US" dirty="0"/>
              <a:t>Programming Assignments (~biweekly, 4 total)</a:t>
            </a:r>
            <a:endParaRPr dirty="0"/>
          </a:p>
          <a:p>
            <a:pPr marL="1143000" lvl="2" indent="-228600" algn="l" rtl="0">
              <a:lnSpc>
                <a:spcPct val="90000"/>
              </a:lnSpc>
              <a:spcBef>
                <a:spcPts val="500"/>
              </a:spcBef>
              <a:spcAft>
                <a:spcPts val="0"/>
              </a:spcAft>
              <a:buClr>
                <a:schemeClr val="dk1"/>
              </a:buClr>
              <a:buSzPts val="2000"/>
              <a:buChar char="•"/>
            </a:pPr>
            <a:r>
              <a:rPr lang="en-US" dirty="0"/>
              <a:t>Structured programming assignments to assess your proficiency of programming concepts</a:t>
            </a:r>
            <a:endParaRPr dirty="0"/>
          </a:p>
          <a:p>
            <a:pPr marL="685800" lvl="1" indent="-228600" algn="l" rtl="0">
              <a:lnSpc>
                <a:spcPct val="90000"/>
              </a:lnSpc>
              <a:spcBef>
                <a:spcPts val="500"/>
              </a:spcBef>
              <a:spcAft>
                <a:spcPts val="0"/>
              </a:spcAft>
              <a:buClr>
                <a:schemeClr val="dk1"/>
              </a:buClr>
              <a:buSzPts val="2400"/>
              <a:buChar char="•"/>
            </a:pPr>
            <a:r>
              <a:rPr lang="en-US" dirty="0"/>
              <a:t>Creative Projects (~biweekly, 4 total)</a:t>
            </a:r>
            <a:endParaRPr dirty="0"/>
          </a:p>
          <a:p>
            <a:pPr marL="1143000" lvl="2" indent="-228600" algn="l" rtl="0">
              <a:lnSpc>
                <a:spcPct val="90000"/>
              </a:lnSpc>
              <a:spcBef>
                <a:spcPts val="500"/>
              </a:spcBef>
              <a:spcAft>
                <a:spcPts val="0"/>
              </a:spcAft>
              <a:buClr>
                <a:schemeClr val="dk1"/>
              </a:buClr>
              <a:buSzPts val="2000"/>
              <a:buChar char="•"/>
            </a:pPr>
            <a:r>
              <a:rPr lang="en-US" dirty="0"/>
              <a:t>Smaller, more open-ended assignments to give you space to explore</a:t>
            </a:r>
            <a:endParaRPr dirty="0"/>
          </a:p>
          <a:p>
            <a:pPr marL="685800" lvl="1" indent="-228600" algn="l" rtl="0">
              <a:lnSpc>
                <a:spcPct val="90000"/>
              </a:lnSpc>
              <a:spcBef>
                <a:spcPts val="500"/>
              </a:spcBef>
              <a:spcAft>
                <a:spcPts val="0"/>
              </a:spcAft>
              <a:buClr>
                <a:schemeClr val="dk1"/>
              </a:buClr>
              <a:buSzPts val="2400"/>
              <a:buChar char="•"/>
            </a:pPr>
            <a:r>
              <a:rPr lang="en-US" dirty="0"/>
              <a:t>Quizzes (3 total, in section)</a:t>
            </a:r>
            <a:endParaRPr dirty="0"/>
          </a:p>
          <a:p>
            <a:pPr marL="1143000" lvl="2" indent="-228600" algn="l" rtl="0">
              <a:lnSpc>
                <a:spcPct val="90000"/>
              </a:lnSpc>
              <a:spcBef>
                <a:spcPts val="500"/>
              </a:spcBef>
              <a:spcAft>
                <a:spcPts val="0"/>
              </a:spcAft>
              <a:buClr>
                <a:schemeClr val="dk1"/>
              </a:buClr>
              <a:buSzPts val="2000"/>
              <a:buChar char="•"/>
            </a:pPr>
            <a:r>
              <a:rPr lang="en-US" dirty="0"/>
              <a:t>Series of problems covering all material up to that point</a:t>
            </a:r>
            <a:endParaRPr dirty="0"/>
          </a:p>
          <a:p>
            <a:pPr marL="685800" lvl="1" indent="-228600" algn="l" rtl="0">
              <a:lnSpc>
                <a:spcPct val="90000"/>
              </a:lnSpc>
              <a:spcBef>
                <a:spcPts val="500"/>
              </a:spcBef>
              <a:spcAft>
                <a:spcPts val="0"/>
              </a:spcAft>
              <a:buClr>
                <a:schemeClr val="dk1"/>
              </a:buClr>
              <a:buSzPts val="2400"/>
              <a:buChar char="•"/>
            </a:pPr>
            <a:r>
              <a:rPr lang="en-US" dirty="0"/>
              <a:t>Final Exam (Tuesday, March 18)</a:t>
            </a:r>
            <a:endParaRPr dirty="0"/>
          </a:p>
          <a:p>
            <a:pPr marL="1143000" lvl="2" indent="-228600" algn="l" rtl="0">
              <a:lnSpc>
                <a:spcPct val="90000"/>
              </a:lnSpc>
              <a:spcBef>
                <a:spcPts val="500"/>
              </a:spcBef>
              <a:spcAft>
                <a:spcPts val="0"/>
              </a:spcAft>
              <a:buSzPts val="2400"/>
              <a:buChar char="•"/>
            </a:pPr>
            <a:r>
              <a:rPr lang="en-US" dirty="0"/>
              <a:t>Final, culminating assessment of all your skills and knowledge</a:t>
            </a:r>
            <a:endParaRPr dirty="0"/>
          </a:p>
          <a:p>
            <a:pPr marL="1143000" lvl="2" indent="-76200" algn="l" rtl="0">
              <a:lnSpc>
                <a:spcPct val="90000"/>
              </a:lnSpc>
              <a:spcBef>
                <a:spcPts val="500"/>
              </a:spcBef>
              <a:spcAft>
                <a:spcPts val="0"/>
              </a:spcAft>
              <a:buSzPts val="2400"/>
              <a:buNone/>
            </a:pPr>
            <a:endParaRPr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Resubmission and Ignored Quiz Problems</a:t>
            </a:r>
            <a:endParaRPr dirty="0"/>
          </a:p>
        </p:txBody>
      </p:sp>
      <p:sp>
        <p:nvSpPr>
          <p:cNvPr id="376" name="Google Shape;376;p27"/>
          <p:cNvSpPr txBox="1">
            <a:spLocks noGrp="1"/>
          </p:cNvSpPr>
          <p:nvPr>
            <p:ph type="body" idx="1"/>
          </p:nvPr>
        </p:nvSpPr>
        <p:spPr>
          <a:xfrm>
            <a:off x="838200" y="1825624"/>
            <a:ext cx="10515600" cy="4508393"/>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ts val="3294"/>
              <a:buNone/>
            </a:pPr>
            <a:r>
              <a:rPr lang="en-US" i="1" dirty="0"/>
              <a:t>Learning takes time, and doesn’t always happen on the first try</a:t>
            </a:r>
            <a:endParaRPr dirty="0"/>
          </a:p>
          <a:p>
            <a:pPr marL="228600" lvl="0" indent="-50800" algn="l" rtl="0">
              <a:lnSpc>
                <a:spcPct val="90000"/>
              </a:lnSpc>
              <a:spcBef>
                <a:spcPts val="1000"/>
              </a:spcBef>
              <a:spcAft>
                <a:spcPts val="0"/>
              </a:spcAft>
              <a:buClr>
                <a:schemeClr val="dk1"/>
              </a:buClr>
              <a:buSzPts val="3294"/>
              <a:buNone/>
            </a:pPr>
            <a:endParaRPr dirty="0"/>
          </a:p>
          <a:p>
            <a:pPr marL="228600" lvl="0" indent="-228600" algn="l" rtl="0">
              <a:lnSpc>
                <a:spcPct val="90000"/>
              </a:lnSpc>
              <a:spcBef>
                <a:spcPts val="1000"/>
              </a:spcBef>
              <a:spcAft>
                <a:spcPts val="0"/>
              </a:spcAft>
              <a:buClr>
                <a:schemeClr val="dk1"/>
              </a:buClr>
              <a:buSzPts val="3294"/>
              <a:buChar char="•"/>
            </a:pPr>
            <a:r>
              <a:rPr lang="en-US" dirty="0"/>
              <a:t>One previous Programming Assignment or Creative Project can be </a:t>
            </a:r>
            <a:r>
              <a:rPr lang="en-US" b="1" dirty="0"/>
              <a:t>resubmitted</a:t>
            </a:r>
            <a:r>
              <a:rPr lang="en-US" dirty="0"/>
              <a:t> each week</a:t>
            </a:r>
            <a:endParaRPr dirty="0"/>
          </a:p>
          <a:p>
            <a:pPr marL="685800" lvl="1" indent="-228600" algn="l" rtl="0">
              <a:lnSpc>
                <a:spcPct val="90000"/>
              </a:lnSpc>
              <a:spcBef>
                <a:spcPts val="500"/>
              </a:spcBef>
              <a:spcAft>
                <a:spcPts val="0"/>
              </a:spcAft>
              <a:buClr>
                <a:schemeClr val="dk1"/>
              </a:buClr>
              <a:buSzPts val="2824"/>
              <a:buChar char="•"/>
            </a:pPr>
            <a:r>
              <a:rPr lang="en-US" dirty="0"/>
              <a:t>Must be accompanied by a write-up describing changes (via Google Form)</a:t>
            </a:r>
            <a:endParaRPr dirty="0"/>
          </a:p>
          <a:p>
            <a:pPr marL="685800" lvl="1" indent="-228600" algn="l" rtl="0">
              <a:lnSpc>
                <a:spcPct val="90000"/>
              </a:lnSpc>
              <a:spcBef>
                <a:spcPts val="500"/>
              </a:spcBef>
              <a:spcAft>
                <a:spcPts val="0"/>
              </a:spcAft>
              <a:buClr>
                <a:schemeClr val="dk1"/>
              </a:buClr>
              <a:buSzPts val="2824"/>
              <a:buChar char="•"/>
            </a:pPr>
            <a:r>
              <a:rPr lang="en-US" dirty="0"/>
              <a:t>Grade on resubmission will replace original grade</a:t>
            </a:r>
            <a:endParaRPr dirty="0"/>
          </a:p>
          <a:p>
            <a:pPr marL="685800" lvl="1" indent="-228600" algn="l" rtl="0">
              <a:lnSpc>
                <a:spcPct val="90000"/>
              </a:lnSpc>
              <a:spcBef>
                <a:spcPts val="500"/>
              </a:spcBef>
              <a:spcAft>
                <a:spcPts val="0"/>
              </a:spcAft>
              <a:buClr>
                <a:schemeClr val="dk1"/>
              </a:buClr>
              <a:buSzPts val="2824"/>
              <a:buChar char="•"/>
            </a:pPr>
            <a:r>
              <a:rPr lang="en-US" dirty="0"/>
              <a:t>An assignment can be resubmitted in the 3 cycles after feedback has been published</a:t>
            </a:r>
          </a:p>
          <a:p>
            <a:pPr marL="685800" lvl="1" indent="-228600" algn="l" rtl="0">
              <a:lnSpc>
                <a:spcPct val="90000"/>
              </a:lnSpc>
              <a:spcBef>
                <a:spcPts val="500"/>
              </a:spcBef>
              <a:spcAft>
                <a:spcPts val="0"/>
              </a:spcAft>
              <a:buClr>
                <a:schemeClr val="dk1"/>
              </a:buClr>
              <a:buSzPts val="2824"/>
              <a:buChar char="•"/>
            </a:pPr>
            <a:r>
              <a:rPr lang="en-US" i="1" dirty="0"/>
              <a:t>Tip: Resubmit as early as possible! </a:t>
            </a:r>
            <a:endParaRPr i="1" dirty="0"/>
          </a:p>
          <a:p>
            <a:pPr marL="228600" lvl="0" indent="-228600" algn="l" rtl="0">
              <a:lnSpc>
                <a:spcPct val="90000"/>
              </a:lnSpc>
              <a:spcBef>
                <a:spcPts val="500"/>
              </a:spcBef>
              <a:spcAft>
                <a:spcPts val="0"/>
              </a:spcAft>
              <a:buSzPts val="2824"/>
              <a:buChar char="•"/>
            </a:pPr>
            <a:r>
              <a:rPr lang="en-US" dirty="0"/>
              <a:t>We will ignore your </a:t>
            </a:r>
            <a:r>
              <a:rPr lang="en-US" b="1" dirty="0"/>
              <a:t>two lowest quiz problem grades</a:t>
            </a:r>
            <a:endParaRPr dirty="0"/>
          </a:p>
          <a:p>
            <a:pPr marL="685800" lvl="1" indent="-228600" algn="l" rtl="0">
              <a:lnSpc>
                <a:spcPct val="90000"/>
              </a:lnSpc>
              <a:spcBef>
                <a:spcPts val="500"/>
              </a:spcBef>
              <a:spcAft>
                <a:spcPts val="0"/>
              </a:spcAft>
              <a:buSzPts val="2420"/>
              <a:buChar char="•"/>
            </a:pPr>
            <a:r>
              <a:rPr lang="en-US" dirty="0"/>
              <a:t>No special action required– we’ll do this automatically</a:t>
            </a:r>
            <a:endParaRPr dirty="0"/>
          </a:p>
          <a:p>
            <a:pPr marL="228600" lvl="0" indent="-228600" algn="l" rtl="0">
              <a:lnSpc>
                <a:spcPct val="90000"/>
              </a:lnSpc>
              <a:spcBef>
                <a:spcPts val="1000"/>
              </a:spcBef>
              <a:spcAft>
                <a:spcPts val="0"/>
              </a:spcAft>
              <a:buClr>
                <a:schemeClr val="dk1"/>
              </a:buClr>
              <a:buSzPts val="3294"/>
              <a:buChar char="•"/>
            </a:pPr>
            <a:endParaRPr lang="en-US" dirty="0"/>
          </a:p>
          <a:p>
            <a:pPr marL="228600" lvl="0" indent="-228600" algn="l" rtl="0">
              <a:lnSpc>
                <a:spcPct val="90000"/>
              </a:lnSpc>
              <a:spcBef>
                <a:spcPts val="1000"/>
              </a:spcBef>
              <a:spcAft>
                <a:spcPts val="0"/>
              </a:spcAft>
              <a:buClr>
                <a:schemeClr val="dk1"/>
              </a:buClr>
              <a:buSzPts val="3294"/>
              <a:buChar char="•"/>
            </a:pPr>
            <a:r>
              <a:rPr lang="en-US" dirty="0"/>
              <a:t>See the </a:t>
            </a:r>
            <a:r>
              <a:rPr lang="en-US" u="sng" dirty="0">
                <a:solidFill>
                  <a:schemeClr val="hlink"/>
                </a:solidFill>
                <a:hlinkClick r:id="rId3"/>
              </a:rPr>
              <a:t>syllabus</a:t>
            </a:r>
            <a:r>
              <a:rPr lang="en-US" dirty="0"/>
              <a:t> for more details</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110" name="Google Shape;110;p2"/>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chemeClr val="accent5"/>
              </a:buClr>
              <a:buSzPts val="2800"/>
              <a:buChar char="•"/>
            </a:pPr>
            <a:r>
              <a:rPr lang="en-US" b="1" dirty="0">
                <a:solidFill>
                  <a:schemeClr val="accent5"/>
                </a:solidFill>
              </a:rPr>
              <a:t>Introductions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endParaRPr dirty="0"/>
          </a:p>
          <a:p>
            <a:pPr marL="685800" lvl="1" indent="-228600" algn="l" rtl="0">
              <a:lnSpc>
                <a:spcPct val="90000"/>
              </a:lnSpc>
              <a:spcBef>
                <a:spcPts val="12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Assignments and Grading</a:t>
            </a:r>
          </a:p>
        </p:txBody>
      </p:sp>
      <p:sp>
        <p:nvSpPr>
          <p:cNvPr id="111" name="Google Shape;111;p2"/>
          <p:cNvSpPr/>
          <p:nvPr/>
        </p:nvSpPr>
        <p:spPr>
          <a:xfrm rot="10800000">
            <a:off x="3519616" y="1458097"/>
            <a:ext cx="444844" cy="308920"/>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Grading</a:t>
            </a:r>
            <a:endParaRPr/>
          </a:p>
        </p:txBody>
      </p:sp>
      <p:sp>
        <p:nvSpPr>
          <p:cNvPr id="384" name="Google Shape;384;p28"/>
          <p:cNvSpPr txBox="1">
            <a:spLocks noGrp="1"/>
          </p:cNvSpPr>
          <p:nvPr>
            <p:ph type="body" idx="1"/>
          </p:nvPr>
        </p:nvSpPr>
        <p:spPr>
          <a:xfrm>
            <a:off x="838200" y="1825625"/>
            <a:ext cx="9220200" cy="4218516"/>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en-US" i="1" dirty="0"/>
              <a:t>Grades should reflect your proficiency in the course objectives</a:t>
            </a:r>
            <a:endParaRPr dirty="0"/>
          </a:p>
          <a:p>
            <a:pPr marL="0" lvl="0" indent="0" algn="l" rtl="0">
              <a:lnSpc>
                <a:spcPct val="90000"/>
              </a:lnSpc>
              <a:spcBef>
                <a:spcPts val="1000"/>
              </a:spcBef>
              <a:spcAft>
                <a:spcPts val="0"/>
              </a:spcAft>
              <a:buClr>
                <a:schemeClr val="dk1"/>
              </a:buClr>
              <a:buSzPct val="100000"/>
              <a:buNone/>
            </a:pPr>
            <a:endParaRPr i="1" dirty="0"/>
          </a:p>
          <a:p>
            <a:pPr marL="228600" lvl="0" indent="-228600" algn="l" rtl="0">
              <a:lnSpc>
                <a:spcPct val="90000"/>
              </a:lnSpc>
              <a:spcBef>
                <a:spcPts val="1000"/>
              </a:spcBef>
              <a:spcAft>
                <a:spcPts val="0"/>
              </a:spcAft>
              <a:buClr>
                <a:schemeClr val="dk1"/>
              </a:buClr>
              <a:buSzPct val="100000"/>
              <a:buChar char="•"/>
            </a:pPr>
            <a:r>
              <a:rPr lang="en-US" dirty="0"/>
              <a:t>All assignments will be graded </a:t>
            </a:r>
            <a:r>
              <a:rPr lang="en-US" b="1" dirty="0"/>
              <a:t>E (Excellent), S (Satisfactory), or N (Not yet)</a:t>
            </a:r>
            <a:endParaRPr dirty="0"/>
          </a:p>
          <a:p>
            <a:pPr marL="685800" lvl="1" indent="-228600" algn="l" rtl="0">
              <a:lnSpc>
                <a:spcPct val="90000"/>
              </a:lnSpc>
              <a:spcBef>
                <a:spcPts val="1000"/>
              </a:spcBef>
              <a:spcAft>
                <a:spcPts val="0"/>
              </a:spcAft>
              <a:buSzPct val="100000"/>
              <a:buChar char="•"/>
            </a:pPr>
            <a:r>
              <a:rPr lang="en-US" dirty="0"/>
              <a:t>Under certain circumstances, a grade of U (</a:t>
            </a:r>
            <a:r>
              <a:rPr lang="en-US" dirty="0" err="1"/>
              <a:t>Unassessable</a:t>
            </a:r>
            <a:r>
              <a:rPr lang="en-US" dirty="0"/>
              <a:t>) may be assigned</a:t>
            </a:r>
            <a:endParaRPr dirty="0"/>
          </a:p>
          <a:p>
            <a:pPr marL="228600" lvl="0" indent="-228600" algn="l" rtl="0">
              <a:lnSpc>
                <a:spcPct val="90000"/>
              </a:lnSpc>
              <a:spcBef>
                <a:spcPts val="1000"/>
              </a:spcBef>
              <a:spcAft>
                <a:spcPts val="0"/>
              </a:spcAft>
              <a:buClr>
                <a:schemeClr val="dk1"/>
              </a:buClr>
              <a:buSzPct val="100000"/>
              <a:buChar char="•"/>
            </a:pPr>
            <a:r>
              <a:rPr lang="en-US" dirty="0"/>
              <a:t>Final grades will be assigned based on the </a:t>
            </a:r>
            <a:r>
              <a:rPr lang="en-US" b="1" dirty="0"/>
              <a:t>amount of work at each level</a:t>
            </a:r>
            <a:endParaRPr dirty="0"/>
          </a:p>
          <a:p>
            <a:pPr marL="228600" lvl="0" indent="-117475" algn="l" rtl="0">
              <a:lnSpc>
                <a:spcPct val="90000"/>
              </a:lnSpc>
              <a:spcBef>
                <a:spcPts val="1000"/>
              </a:spcBef>
              <a:spcAft>
                <a:spcPts val="0"/>
              </a:spcAft>
              <a:buClr>
                <a:schemeClr val="dk1"/>
              </a:buClr>
              <a:buSzPct val="100000"/>
              <a:buNone/>
            </a:pPr>
            <a:endParaRPr dirty="0"/>
          </a:p>
          <a:p>
            <a:pPr marL="228600" lvl="0" indent="-228600" algn="l" rtl="0">
              <a:lnSpc>
                <a:spcPct val="90000"/>
              </a:lnSpc>
              <a:spcBef>
                <a:spcPts val="1000"/>
              </a:spcBef>
              <a:spcAft>
                <a:spcPts val="0"/>
              </a:spcAft>
              <a:buClr>
                <a:schemeClr val="dk1"/>
              </a:buClr>
              <a:buSzPct val="100000"/>
              <a:buChar char="•"/>
            </a:pPr>
            <a:r>
              <a:rPr lang="en-US" dirty="0"/>
              <a:t>See the </a:t>
            </a:r>
            <a:r>
              <a:rPr lang="en-US" u="sng" dirty="0">
                <a:solidFill>
                  <a:schemeClr val="hlink"/>
                </a:solidFill>
                <a:hlinkClick r:id="rId3"/>
              </a:rPr>
              <a:t>syllabus</a:t>
            </a:r>
            <a:r>
              <a:rPr lang="en-US" dirty="0"/>
              <a:t> for more details</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Collaboration Policy</a:t>
            </a:r>
            <a:endParaRPr/>
          </a:p>
        </p:txBody>
      </p:sp>
      <p:sp>
        <p:nvSpPr>
          <p:cNvPr id="402" name="Google Shape;402;p30"/>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fontScale="92500" lnSpcReduction="20000"/>
          </a:bodyPr>
          <a:lstStyle/>
          <a:p>
            <a:pPr marL="228600" indent="-228600">
              <a:buClr>
                <a:schemeClr val="dk1"/>
              </a:buClr>
              <a:buSzPts val="2800"/>
            </a:pPr>
            <a:r>
              <a:rPr lang="en-US" dirty="0"/>
              <a:t>When we assess your work in this class, we need to know that it’s </a:t>
            </a:r>
            <a:r>
              <a:rPr lang="en-US" i="1" dirty="0"/>
              <a:t>yours</a:t>
            </a:r>
            <a:r>
              <a:rPr lang="en-US" dirty="0"/>
              <a:t>.</a:t>
            </a:r>
          </a:p>
          <a:p>
            <a:pPr marL="228600" indent="-228600">
              <a:buClr>
                <a:schemeClr val="dk1"/>
              </a:buClr>
              <a:buSzPts val="2800"/>
            </a:pPr>
            <a:r>
              <a:rPr lang="en-US" dirty="0"/>
              <a:t>Unless otherwise specified, </a:t>
            </a:r>
            <a:r>
              <a:rPr lang="en-US" b="1" dirty="0"/>
              <a:t>all graded work must be completed individually.</a:t>
            </a:r>
          </a:p>
          <a:p>
            <a:pPr marL="228600" lvl="0" indent="-228600" algn="l" rtl="0">
              <a:lnSpc>
                <a:spcPct val="90000"/>
              </a:lnSpc>
              <a:spcBef>
                <a:spcPts val="1000"/>
              </a:spcBef>
              <a:spcAft>
                <a:spcPts val="0"/>
              </a:spcAft>
              <a:buClr>
                <a:schemeClr val="dk1"/>
              </a:buClr>
              <a:buSzPts val="2800"/>
              <a:buNone/>
            </a:pPr>
            <a:endParaRPr lang="en-US" dirty="0"/>
          </a:p>
          <a:p>
            <a:pPr marL="228600" lvl="0" indent="-228600" algn="l" rtl="0">
              <a:lnSpc>
                <a:spcPct val="90000"/>
              </a:lnSpc>
              <a:spcBef>
                <a:spcPts val="1000"/>
              </a:spcBef>
              <a:spcAft>
                <a:spcPts val="0"/>
              </a:spcAft>
              <a:buClr>
                <a:schemeClr val="dk1"/>
              </a:buClr>
              <a:buSzPts val="2800"/>
              <a:buNone/>
            </a:pPr>
            <a:r>
              <a:rPr lang="en-US" dirty="0"/>
              <a:t>Some specific rules to highlight:</a:t>
            </a:r>
          </a:p>
          <a:p>
            <a:pPr marL="685800" lvl="1" indent="-228600">
              <a:buClr>
                <a:schemeClr val="dk1"/>
              </a:buClr>
              <a:buSzPts val="2800"/>
              <a:buFont typeface="Arial" panose="020B0604020202020204" pitchFamily="34" charset="0"/>
              <a:buChar char="•"/>
            </a:pPr>
            <a:r>
              <a:rPr lang="en-US" dirty="0"/>
              <a:t>do not share your own solution code or view solution code from any source – including but not limited to other students, tutors, or the internet</a:t>
            </a:r>
          </a:p>
          <a:p>
            <a:pPr marL="685800" lvl="1" indent="-228600">
              <a:buClr>
                <a:schemeClr val="dk1"/>
              </a:buClr>
              <a:buSzPts val="2800"/>
              <a:buFont typeface="Arial" panose="020B0604020202020204" pitchFamily="34" charset="0"/>
              <a:buChar char="•"/>
            </a:pPr>
            <a:r>
              <a:rPr lang="en-US" dirty="0"/>
              <a:t>do not use AI tools (e.g. ChatGPT) on graded work in any capacity</a:t>
            </a:r>
          </a:p>
          <a:p>
            <a:pPr marL="228600" lvl="0" indent="-228600" algn="l" rtl="0">
              <a:lnSpc>
                <a:spcPct val="90000"/>
              </a:lnSpc>
              <a:spcBef>
                <a:spcPts val="1000"/>
              </a:spcBef>
              <a:spcAft>
                <a:spcPts val="0"/>
              </a:spcAft>
              <a:buClr>
                <a:schemeClr val="dk1"/>
              </a:buClr>
              <a:buSzPts val="2800"/>
              <a:buNone/>
            </a:pPr>
            <a:endParaRPr lang="en-US" dirty="0"/>
          </a:p>
          <a:p>
            <a:pPr marL="228600" lvl="0" indent="-228600" algn="l" rtl="0">
              <a:lnSpc>
                <a:spcPct val="90000"/>
              </a:lnSpc>
              <a:spcBef>
                <a:spcPts val="1000"/>
              </a:spcBef>
              <a:spcAft>
                <a:spcPts val="0"/>
              </a:spcAft>
              <a:buClr>
                <a:schemeClr val="dk1"/>
              </a:buClr>
              <a:buSzPts val="2800"/>
              <a:buNone/>
            </a:pPr>
            <a:r>
              <a:rPr lang="en-US" dirty="0"/>
              <a:t>See the </a:t>
            </a:r>
            <a:r>
              <a:rPr lang="en-US" dirty="0">
                <a:hlinkClick r:id="rId3"/>
              </a:rPr>
              <a:t>syllabus</a:t>
            </a:r>
            <a:r>
              <a:rPr lang="en-US" dirty="0"/>
              <a:t> for more details (this is </a:t>
            </a:r>
            <a:r>
              <a:rPr lang="en-US" i="1" dirty="0"/>
              <a:t>very</a:t>
            </a:r>
            <a:r>
              <a:rPr lang="en-US" dirty="0"/>
              <a:t> important to understand).</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C0C9-441F-4C38-9C94-839976AF013A}"/>
              </a:ext>
            </a:extLst>
          </p:cNvPr>
          <p:cNvSpPr>
            <a:spLocks noGrp="1"/>
          </p:cNvSpPr>
          <p:nvPr>
            <p:ph type="title"/>
          </p:nvPr>
        </p:nvSpPr>
        <p:spPr/>
        <p:txBody>
          <a:bodyPr/>
          <a:lstStyle/>
          <a:p>
            <a:r>
              <a:rPr lang="en-US" dirty="0"/>
              <a:t>Coming up…</a:t>
            </a:r>
          </a:p>
        </p:txBody>
      </p:sp>
      <p:sp>
        <p:nvSpPr>
          <p:cNvPr id="3" name="Text Placeholder 2">
            <a:extLst>
              <a:ext uri="{FF2B5EF4-FFF2-40B4-BE49-F238E27FC236}">
                <a16:creationId xmlns:a16="http://schemas.microsoft.com/office/drawing/2014/main" id="{FD7CF905-9EA8-466D-9E03-CFB690D69BF0}"/>
              </a:ext>
            </a:extLst>
          </p:cNvPr>
          <p:cNvSpPr>
            <a:spLocks noGrp="1"/>
          </p:cNvSpPr>
          <p:nvPr>
            <p:ph type="body" idx="1"/>
          </p:nvPr>
        </p:nvSpPr>
        <p:spPr/>
        <p:txBody>
          <a:bodyPr>
            <a:normAutofit/>
          </a:bodyPr>
          <a:lstStyle/>
          <a:p>
            <a:r>
              <a:rPr lang="en-US" dirty="0"/>
              <a:t>🧑‍🏫 Go to your first quiz section and meet your TAs tomorrow! </a:t>
            </a:r>
          </a:p>
          <a:p>
            <a:pPr lvl="1"/>
            <a:r>
              <a:rPr lang="en-US" sz="2400" dirty="0"/>
              <a:t>Make sure to double check </a:t>
            </a:r>
            <a:r>
              <a:rPr lang="en-US" sz="2400" dirty="0" err="1">
                <a:hlinkClick r:id="rId2"/>
              </a:rPr>
              <a:t>MyUW</a:t>
            </a:r>
            <a:r>
              <a:rPr lang="en-US" sz="2400" dirty="0"/>
              <a:t> for the location. </a:t>
            </a:r>
          </a:p>
          <a:p>
            <a:r>
              <a:rPr lang="en-US" dirty="0"/>
              <a:t>💻 Complete Pre-Class Work 1 before class on Friday! </a:t>
            </a:r>
          </a:p>
          <a:p>
            <a:pPr lvl="1"/>
            <a:r>
              <a:rPr lang="en-US" sz="2400" dirty="0"/>
              <a:t>It will be posted and linked from the course calendar later today. </a:t>
            </a:r>
          </a:p>
          <a:p>
            <a:r>
              <a:rPr lang="en-US" dirty="0"/>
              <a:t>❓ Complete the </a:t>
            </a:r>
            <a:r>
              <a:rPr lang="en-US" dirty="0">
                <a:hlinkClick r:id="rId3"/>
              </a:rPr>
              <a:t>Introductory Survey</a:t>
            </a:r>
            <a:endParaRPr lang="en-US" dirty="0"/>
          </a:p>
          <a:p>
            <a:pPr lvl="1"/>
            <a:r>
              <a:rPr lang="en-US" sz="2400" dirty="0"/>
              <a:t>This helps us gather data about the students taking our classes and their backgrounds, to inform future offerings. </a:t>
            </a:r>
          </a:p>
          <a:p>
            <a:r>
              <a:rPr lang="en-US" dirty="0"/>
              <a:t>🙋 Consider attending the Review Session on Monday, Jan 13 </a:t>
            </a:r>
          </a:p>
          <a:p>
            <a:pPr lvl="1"/>
            <a:r>
              <a:rPr lang="en-US" sz="2400" dirty="0"/>
              <a:t>12:30pm – 1:20pm in ARC 147 ; 2:30pm – 3:20pm in GUG 220</a:t>
            </a:r>
          </a:p>
          <a:p>
            <a:pPr lvl="1"/>
            <a:r>
              <a:rPr lang="en-US" sz="2400" dirty="0"/>
              <a:t>Optional, hopefully recorded (waiting for confirmation)</a:t>
            </a:r>
          </a:p>
          <a:p>
            <a:endParaRPr lang="en-US" dirty="0"/>
          </a:p>
        </p:txBody>
      </p:sp>
    </p:spTree>
    <p:extLst>
      <p:ext uri="{BB962C8B-B14F-4D97-AF65-F5344CB8AC3E}">
        <p14:creationId xmlns:p14="http://schemas.microsoft.com/office/powerpoint/2010/main" val="3979328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a:spLocks noGrp="1"/>
          </p:cNvSpPr>
          <p:nvPr>
            <p:ph type="title"/>
          </p:nvPr>
        </p:nvSpPr>
        <p:spPr>
          <a:xfrm>
            <a:off x="838200" y="456565"/>
            <a:ext cx="10515600" cy="762600"/>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Course Staff</a:t>
            </a:r>
            <a:endParaRPr/>
          </a:p>
        </p:txBody>
      </p:sp>
      <p:sp>
        <p:nvSpPr>
          <p:cNvPr id="117" name="Google Shape;117;p3"/>
          <p:cNvSpPr txBox="1">
            <a:spLocks noGrp="1"/>
          </p:cNvSpPr>
          <p:nvPr>
            <p:ph type="body" idx="1"/>
          </p:nvPr>
        </p:nvSpPr>
        <p:spPr>
          <a:xfrm>
            <a:off x="838199" y="1219199"/>
            <a:ext cx="5908771" cy="5222385"/>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Instructors: </a:t>
            </a:r>
            <a:r>
              <a:rPr lang="en-US" dirty="0"/>
              <a:t>Brett Wortzman</a:t>
            </a:r>
            <a:br>
              <a:rPr lang="en-US" dirty="0"/>
            </a:br>
            <a:r>
              <a:rPr lang="en-US" dirty="0"/>
              <a:t>                     Miya Natsuhara</a:t>
            </a:r>
          </a:p>
          <a:p>
            <a:pPr marL="228600" lvl="0" indent="-228600" algn="l" rtl="0">
              <a:lnSpc>
                <a:spcPct val="90000"/>
              </a:lnSpc>
              <a:spcBef>
                <a:spcPts val="0"/>
              </a:spcBef>
              <a:spcAft>
                <a:spcPts val="0"/>
              </a:spcAft>
              <a:buClr>
                <a:srgbClr val="000000"/>
              </a:buClr>
              <a:buSzPts val="2800"/>
              <a:buChar char="•"/>
            </a:pPr>
            <a:endParaRPr sz="2800" b="0" i="0" u="none" strike="noStrike" cap="none" dirty="0">
              <a:solidFill>
                <a:srgbClr val="000000"/>
              </a:solidFill>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Teaching Assistants: </a:t>
            </a:r>
            <a:r>
              <a:rPr lang="en-US" sz="2800" b="0" i="0" u="sng" strike="noStrike" cap="none" dirty="0">
                <a:solidFill>
                  <a:srgbClr val="0563C1"/>
                </a:solidFill>
                <a:latin typeface="Calibri"/>
                <a:ea typeface="Calibri"/>
                <a:cs typeface="Calibri"/>
                <a:sym typeface="Calibri"/>
              </a:rPr>
              <a:t>29 </a:t>
            </a:r>
            <a:r>
              <a:rPr lang="en-US" u="sng" dirty="0">
                <a:solidFill>
                  <a:srgbClr val="0563C1"/>
                </a:solidFill>
                <a:hlinkClick r:id="rId3">
                  <a:extLst>
                    <a:ext uri="{A12FA001-AC4F-418D-AE19-62706E023703}">
                      <ahyp:hlinkClr xmlns:ahyp="http://schemas.microsoft.com/office/drawing/2018/hyperlinkcolor" val="tx"/>
                    </a:ext>
                  </a:extLst>
                </a:hlinkClick>
              </a:rPr>
              <a:t>Fantastic TAs!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Available in section, office hours, and discussion board</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Invaluable source of information &amp; help in this course</a:t>
            </a:r>
            <a:endParaRPr dirty="0"/>
          </a:p>
          <a:p>
            <a:pPr marL="0" lvl="1" indent="457200" algn="l" rtl="0">
              <a:lnSpc>
                <a:spcPct val="90000"/>
              </a:lnSpc>
              <a:spcBef>
                <a:spcPts val="500"/>
              </a:spcBef>
              <a:spcAft>
                <a:spcPts val="0"/>
              </a:spcAft>
              <a:buClr>
                <a:srgbClr val="000000"/>
              </a:buClr>
              <a:buSzPts val="2400"/>
              <a:buNone/>
            </a:pPr>
            <a:endParaRPr sz="2400"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We’re excited to get to know you!</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Our goal is to help you succeed </a:t>
            </a:r>
            <a:r>
              <a:rPr lang="en-US" dirty="0">
                <a:latin typeface="Noto Sans Symbols"/>
                <a:ea typeface="Noto Sans Symbols"/>
                <a:cs typeface="Noto Sans Symbols"/>
                <a:sym typeface="Noto Sans Symbols"/>
              </a:rPr>
              <a:t>☺ </a:t>
            </a:r>
            <a:endParaRPr dirty="0"/>
          </a:p>
        </p:txBody>
      </p:sp>
      <p:pic>
        <p:nvPicPr>
          <p:cNvPr id="8" name="Picture 7" descr="A group of people posing for a picture&#10;&#10;Description automatically generated">
            <a:extLst>
              <a:ext uri="{FF2B5EF4-FFF2-40B4-BE49-F238E27FC236}">
                <a16:creationId xmlns:a16="http://schemas.microsoft.com/office/drawing/2014/main" id="{0647EC51-2F7F-C775-4B8C-60CA68771C68}"/>
              </a:ext>
            </a:extLst>
          </p:cNvPr>
          <p:cNvPicPr>
            <a:picLocks noChangeAspect="1"/>
          </p:cNvPicPr>
          <p:nvPr/>
        </p:nvPicPr>
        <p:blipFill>
          <a:blip r:embed="rId4"/>
          <a:srcRect l="5811"/>
          <a:stretch/>
        </p:blipFill>
        <p:spPr>
          <a:xfrm>
            <a:off x="9548603" y="4735800"/>
            <a:ext cx="689766" cy="685800"/>
          </a:xfrm>
          <a:prstGeom prst="rect">
            <a:avLst/>
          </a:prstGeom>
        </p:spPr>
      </p:pic>
      <p:pic>
        <p:nvPicPr>
          <p:cNvPr id="11" name="Picture 10" descr="A person sitting on a blanket in the grass&#10;&#10;Description automatically generated">
            <a:extLst>
              <a:ext uri="{FF2B5EF4-FFF2-40B4-BE49-F238E27FC236}">
                <a16:creationId xmlns:a16="http://schemas.microsoft.com/office/drawing/2014/main" id="{114698E5-6266-1498-E1D5-AF0EFD0B5F1E}"/>
              </a:ext>
            </a:extLst>
          </p:cNvPr>
          <p:cNvPicPr>
            <a:picLocks noChangeAspect="1"/>
          </p:cNvPicPr>
          <p:nvPr/>
        </p:nvPicPr>
        <p:blipFill>
          <a:blip r:embed="rId5"/>
          <a:stretch>
            <a:fillRect/>
          </a:stretch>
        </p:blipFill>
        <p:spPr>
          <a:xfrm>
            <a:off x="10369776" y="4735800"/>
            <a:ext cx="685800" cy="685800"/>
          </a:xfrm>
          <a:prstGeom prst="rect">
            <a:avLst/>
          </a:prstGeom>
        </p:spPr>
      </p:pic>
      <p:pic>
        <p:nvPicPr>
          <p:cNvPr id="15" name="Picture 14" descr="A person standing in front of a body of water with a city in the background&#10;&#10;Description automatically generated">
            <a:extLst>
              <a:ext uri="{FF2B5EF4-FFF2-40B4-BE49-F238E27FC236}">
                <a16:creationId xmlns:a16="http://schemas.microsoft.com/office/drawing/2014/main" id="{5279D321-6288-6A54-9E29-A5707F471920}"/>
              </a:ext>
            </a:extLst>
          </p:cNvPr>
          <p:cNvPicPr>
            <a:picLocks noChangeAspect="1"/>
          </p:cNvPicPr>
          <p:nvPr/>
        </p:nvPicPr>
        <p:blipFill>
          <a:blip r:embed="rId6"/>
          <a:stretch>
            <a:fillRect/>
          </a:stretch>
        </p:blipFill>
        <p:spPr>
          <a:xfrm>
            <a:off x="10376601" y="3942900"/>
            <a:ext cx="685800" cy="685800"/>
          </a:xfrm>
          <a:prstGeom prst="rect">
            <a:avLst/>
          </a:prstGeom>
        </p:spPr>
      </p:pic>
      <p:pic>
        <p:nvPicPr>
          <p:cNvPr id="18" name="Picture 17" descr="A person sitting on a chair&#10;&#10;Description automatically generated">
            <a:extLst>
              <a:ext uri="{FF2B5EF4-FFF2-40B4-BE49-F238E27FC236}">
                <a16:creationId xmlns:a16="http://schemas.microsoft.com/office/drawing/2014/main" id="{4F2EC61D-F289-ED5C-8C28-F2A7491E2703}"/>
              </a:ext>
            </a:extLst>
          </p:cNvPr>
          <p:cNvPicPr>
            <a:picLocks noChangeAspect="1"/>
          </p:cNvPicPr>
          <p:nvPr/>
        </p:nvPicPr>
        <p:blipFill>
          <a:blip r:embed="rId7"/>
          <a:stretch>
            <a:fillRect/>
          </a:stretch>
        </p:blipFill>
        <p:spPr>
          <a:xfrm>
            <a:off x="9552569" y="3942900"/>
            <a:ext cx="685800" cy="685800"/>
          </a:xfrm>
          <a:prstGeom prst="rect">
            <a:avLst/>
          </a:prstGeom>
        </p:spPr>
      </p:pic>
      <p:pic>
        <p:nvPicPr>
          <p:cNvPr id="22" name="Picture 21" descr="A person wearing sunglasses and lying in a hammock&#10;&#10;Description automatically generated">
            <a:extLst>
              <a:ext uri="{FF2B5EF4-FFF2-40B4-BE49-F238E27FC236}">
                <a16:creationId xmlns:a16="http://schemas.microsoft.com/office/drawing/2014/main" id="{E5929F76-CAFB-AB52-0628-56DCBDAF0DA6}"/>
              </a:ext>
            </a:extLst>
          </p:cNvPr>
          <p:cNvPicPr>
            <a:picLocks noChangeAspect="1"/>
          </p:cNvPicPr>
          <p:nvPr/>
        </p:nvPicPr>
        <p:blipFill>
          <a:blip r:embed="rId8"/>
          <a:srcRect l="15420" r="9579"/>
          <a:stretch/>
        </p:blipFill>
        <p:spPr>
          <a:xfrm rot="5400000">
            <a:off x="8735362" y="4735800"/>
            <a:ext cx="685800" cy="685800"/>
          </a:xfrm>
          <a:prstGeom prst="rect">
            <a:avLst/>
          </a:prstGeom>
        </p:spPr>
      </p:pic>
      <p:pic>
        <p:nvPicPr>
          <p:cNvPr id="26" name="Picture 25" descr="A person standing in the snow&#10;&#10;Description automatically generated">
            <a:extLst>
              <a:ext uri="{FF2B5EF4-FFF2-40B4-BE49-F238E27FC236}">
                <a16:creationId xmlns:a16="http://schemas.microsoft.com/office/drawing/2014/main" id="{E67A78C8-F42C-7DE4-EB87-8C1DA1EEADE3}"/>
              </a:ext>
            </a:extLst>
          </p:cNvPr>
          <p:cNvPicPr>
            <a:picLocks noChangeAspect="1"/>
          </p:cNvPicPr>
          <p:nvPr/>
        </p:nvPicPr>
        <p:blipFill>
          <a:blip r:embed="rId9"/>
          <a:stretch>
            <a:fillRect/>
          </a:stretch>
        </p:blipFill>
        <p:spPr>
          <a:xfrm>
            <a:off x="10369776" y="3150000"/>
            <a:ext cx="685800" cy="685800"/>
          </a:xfrm>
          <a:prstGeom prst="rect">
            <a:avLst/>
          </a:prstGeom>
        </p:spPr>
      </p:pic>
      <p:pic>
        <p:nvPicPr>
          <p:cNvPr id="30" name="Picture 29" descr="A person with goggles on his head&#10;&#10;Description automatically generated">
            <a:extLst>
              <a:ext uri="{FF2B5EF4-FFF2-40B4-BE49-F238E27FC236}">
                <a16:creationId xmlns:a16="http://schemas.microsoft.com/office/drawing/2014/main" id="{D1CE4E80-4F43-9437-204A-874B8B6B6D92}"/>
              </a:ext>
            </a:extLst>
          </p:cNvPr>
          <p:cNvPicPr>
            <a:picLocks noChangeAspect="1"/>
          </p:cNvPicPr>
          <p:nvPr/>
        </p:nvPicPr>
        <p:blipFill>
          <a:blip r:embed="rId10"/>
          <a:stretch>
            <a:fillRect/>
          </a:stretch>
        </p:blipFill>
        <p:spPr>
          <a:xfrm>
            <a:off x="9552569" y="3150000"/>
            <a:ext cx="685800" cy="685800"/>
          </a:xfrm>
          <a:prstGeom prst="rect">
            <a:avLst/>
          </a:prstGeom>
        </p:spPr>
      </p:pic>
      <p:pic>
        <p:nvPicPr>
          <p:cNvPr id="34" name="Picture 33" descr="A person playing a guitar&#10;&#10;Description automatically generated">
            <a:extLst>
              <a:ext uri="{FF2B5EF4-FFF2-40B4-BE49-F238E27FC236}">
                <a16:creationId xmlns:a16="http://schemas.microsoft.com/office/drawing/2014/main" id="{77448984-AA22-3BA9-E326-19582A9C6113}"/>
              </a:ext>
            </a:extLst>
          </p:cNvPr>
          <p:cNvPicPr>
            <a:picLocks noChangeAspect="1"/>
          </p:cNvPicPr>
          <p:nvPr/>
        </p:nvPicPr>
        <p:blipFill>
          <a:blip r:embed="rId11"/>
          <a:stretch>
            <a:fillRect/>
          </a:stretch>
        </p:blipFill>
        <p:spPr>
          <a:xfrm>
            <a:off x="7918364" y="3942900"/>
            <a:ext cx="684761" cy="685800"/>
          </a:xfrm>
          <a:prstGeom prst="rect">
            <a:avLst/>
          </a:prstGeom>
        </p:spPr>
      </p:pic>
      <p:pic>
        <p:nvPicPr>
          <p:cNvPr id="38" name="Picture 37" descr="A person standing in front of a body of water with a city in the background&#10;&#10;Description automatically generated">
            <a:extLst>
              <a:ext uri="{FF2B5EF4-FFF2-40B4-BE49-F238E27FC236}">
                <a16:creationId xmlns:a16="http://schemas.microsoft.com/office/drawing/2014/main" id="{A00B10CC-64C4-85EA-D482-16CFAB5EA7BF}"/>
              </a:ext>
            </a:extLst>
          </p:cNvPr>
          <p:cNvPicPr>
            <a:picLocks noChangeAspect="1"/>
          </p:cNvPicPr>
          <p:nvPr/>
        </p:nvPicPr>
        <p:blipFill>
          <a:blip r:embed="rId12"/>
          <a:stretch>
            <a:fillRect/>
          </a:stretch>
        </p:blipFill>
        <p:spPr>
          <a:xfrm>
            <a:off x="8735362" y="3942900"/>
            <a:ext cx="685800" cy="685800"/>
          </a:xfrm>
          <a:prstGeom prst="rect">
            <a:avLst/>
          </a:prstGeom>
        </p:spPr>
      </p:pic>
      <p:pic>
        <p:nvPicPr>
          <p:cNvPr id="42" name="Picture 41" descr="A person standing in front of a body of water&#10;&#10;Description automatically generated">
            <a:extLst>
              <a:ext uri="{FF2B5EF4-FFF2-40B4-BE49-F238E27FC236}">
                <a16:creationId xmlns:a16="http://schemas.microsoft.com/office/drawing/2014/main" id="{CD8C7680-827D-7ED3-5592-FFB95AD519B0}"/>
              </a:ext>
            </a:extLst>
          </p:cNvPr>
          <p:cNvPicPr>
            <a:picLocks noChangeAspect="1"/>
          </p:cNvPicPr>
          <p:nvPr/>
        </p:nvPicPr>
        <p:blipFill>
          <a:blip r:embed="rId13"/>
          <a:stretch>
            <a:fillRect/>
          </a:stretch>
        </p:blipFill>
        <p:spPr>
          <a:xfrm>
            <a:off x="7099288" y="3942900"/>
            <a:ext cx="685800" cy="685800"/>
          </a:xfrm>
          <a:prstGeom prst="rect">
            <a:avLst/>
          </a:prstGeom>
        </p:spPr>
      </p:pic>
      <p:pic>
        <p:nvPicPr>
          <p:cNvPr id="46" name="Picture 45" descr="A person sitting in a chair with a dog&#10;&#10;Description automatically generated">
            <a:extLst>
              <a:ext uri="{FF2B5EF4-FFF2-40B4-BE49-F238E27FC236}">
                <a16:creationId xmlns:a16="http://schemas.microsoft.com/office/drawing/2014/main" id="{52F7F524-8621-B6AA-03DD-83D64984AAC4}"/>
              </a:ext>
            </a:extLst>
          </p:cNvPr>
          <p:cNvPicPr>
            <a:picLocks noChangeAspect="1"/>
          </p:cNvPicPr>
          <p:nvPr/>
        </p:nvPicPr>
        <p:blipFill>
          <a:blip r:embed="rId14"/>
          <a:stretch>
            <a:fillRect/>
          </a:stretch>
        </p:blipFill>
        <p:spPr>
          <a:xfrm>
            <a:off x="8735362" y="3150000"/>
            <a:ext cx="685800" cy="685800"/>
          </a:xfrm>
          <a:prstGeom prst="rect">
            <a:avLst/>
          </a:prstGeom>
        </p:spPr>
      </p:pic>
      <p:pic>
        <p:nvPicPr>
          <p:cNvPr id="50" name="Picture 49" descr="A person in a red dress&#10;&#10;Description automatically generated">
            <a:extLst>
              <a:ext uri="{FF2B5EF4-FFF2-40B4-BE49-F238E27FC236}">
                <a16:creationId xmlns:a16="http://schemas.microsoft.com/office/drawing/2014/main" id="{59A272BE-0B17-910B-BC1A-5D53E99818DE}"/>
              </a:ext>
            </a:extLst>
          </p:cNvPr>
          <p:cNvPicPr>
            <a:picLocks noChangeAspect="1"/>
          </p:cNvPicPr>
          <p:nvPr/>
        </p:nvPicPr>
        <p:blipFill>
          <a:blip r:embed="rId15"/>
          <a:stretch>
            <a:fillRect/>
          </a:stretch>
        </p:blipFill>
        <p:spPr>
          <a:xfrm>
            <a:off x="7917325" y="3139641"/>
            <a:ext cx="686630" cy="685800"/>
          </a:xfrm>
          <a:prstGeom prst="rect">
            <a:avLst/>
          </a:prstGeom>
        </p:spPr>
      </p:pic>
      <p:pic>
        <p:nvPicPr>
          <p:cNvPr id="54" name="Picture 53" descr="A person posing for a picture with a bridge in the background&#10;&#10;Description automatically generated">
            <a:extLst>
              <a:ext uri="{FF2B5EF4-FFF2-40B4-BE49-F238E27FC236}">
                <a16:creationId xmlns:a16="http://schemas.microsoft.com/office/drawing/2014/main" id="{B63C083A-4585-37AD-246B-1D38C70C3947}"/>
              </a:ext>
            </a:extLst>
          </p:cNvPr>
          <p:cNvPicPr>
            <a:picLocks noChangeAspect="1"/>
          </p:cNvPicPr>
          <p:nvPr/>
        </p:nvPicPr>
        <p:blipFill>
          <a:blip r:embed="rId16"/>
          <a:stretch>
            <a:fillRect/>
          </a:stretch>
        </p:blipFill>
        <p:spPr>
          <a:xfrm>
            <a:off x="7099288" y="3144591"/>
            <a:ext cx="685800" cy="685800"/>
          </a:xfrm>
          <a:prstGeom prst="rect">
            <a:avLst/>
          </a:prstGeom>
        </p:spPr>
      </p:pic>
      <p:pic>
        <p:nvPicPr>
          <p:cNvPr id="58" name="Picture 57" descr="A person standing in front of a snowy mountain&#10;&#10;Description automatically generated">
            <a:extLst>
              <a:ext uri="{FF2B5EF4-FFF2-40B4-BE49-F238E27FC236}">
                <a16:creationId xmlns:a16="http://schemas.microsoft.com/office/drawing/2014/main" id="{B3763F95-9100-647F-9C89-D4A5CC281250}"/>
              </a:ext>
            </a:extLst>
          </p:cNvPr>
          <p:cNvPicPr>
            <a:picLocks noChangeAspect="1"/>
          </p:cNvPicPr>
          <p:nvPr/>
        </p:nvPicPr>
        <p:blipFill>
          <a:blip r:embed="rId17"/>
          <a:stretch>
            <a:fillRect/>
          </a:stretch>
        </p:blipFill>
        <p:spPr>
          <a:xfrm>
            <a:off x="7099288" y="2357100"/>
            <a:ext cx="685800" cy="685800"/>
          </a:xfrm>
          <a:prstGeom prst="rect">
            <a:avLst/>
          </a:prstGeom>
        </p:spPr>
      </p:pic>
      <p:pic>
        <p:nvPicPr>
          <p:cNvPr id="60" name="Picture 59" descr="A person smiling at the camera&#10;&#10;Description automatically generated">
            <a:extLst>
              <a:ext uri="{FF2B5EF4-FFF2-40B4-BE49-F238E27FC236}">
                <a16:creationId xmlns:a16="http://schemas.microsoft.com/office/drawing/2014/main" id="{9B0EF43E-9380-32AB-4C52-B2DA75AB57C1}"/>
              </a:ext>
            </a:extLst>
          </p:cNvPr>
          <p:cNvPicPr>
            <a:picLocks noChangeAspect="1"/>
          </p:cNvPicPr>
          <p:nvPr/>
        </p:nvPicPr>
        <p:blipFill>
          <a:blip r:embed="rId18"/>
          <a:stretch>
            <a:fillRect/>
          </a:stretch>
        </p:blipFill>
        <p:spPr>
          <a:xfrm>
            <a:off x="11193808" y="3942900"/>
            <a:ext cx="665675" cy="685800"/>
          </a:xfrm>
          <a:prstGeom prst="rect">
            <a:avLst/>
          </a:prstGeom>
        </p:spPr>
      </p:pic>
      <p:pic>
        <p:nvPicPr>
          <p:cNvPr id="62" name="Picture 61" descr="A person smiling at the camera&#10;&#10;Description automatically generated">
            <a:extLst>
              <a:ext uri="{FF2B5EF4-FFF2-40B4-BE49-F238E27FC236}">
                <a16:creationId xmlns:a16="http://schemas.microsoft.com/office/drawing/2014/main" id="{8C43E882-BB85-6C12-544E-1D4E146B9645}"/>
              </a:ext>
            </a:extLst>
          </p:cNvPr>
          <p:cNvPicPr>
            <a:picLocks noChangeAspect="1"/>
          </p:cNvPicPr>
          <p:nvPr/>
        </p:nvPicPr>
        <p:blipFill>
          <a:blip r:embed="rId19"/>
          <a:stretch>
            <a:fillRect/>
          </a:stretch>
        </p:blipFill>
        <p:spPr>
          <a:xfrm>
            <a:off x="7917325" y="2335800"/>
            <a:ext cx="685800" cy="685800"/>
          </a:xfrm>
          <a:prstGeom prst="rect">
            <a:avLst/>
          </a:prstGeom>
        </p:spPr>
      </p:pic>
      <p:pic>
        <p:nvPicPr>
          <p:cNvPr id="64" name="Picture 63" descr="A person sitting on a stone staircase&#10;&#10;Description automatically generated">
            <a:extLst>
              <a:ext uri="{FF2B5EF4-FFF2-40B4-BE49-F238E27FC236}">
                <a16:creationId xmlns:a16="http://schemas.microsoft.com/office/drawing/2014/main" id="{FA2325E9-0AD3-C889-D060-7A07220050CA}"/>
              </a:ext>
            </a:extLst>
          </p:cNvPr>
          <p:cNvPicPr>
            <a:picLocks noChangeAspect="1"/>
          </p:cNvPicPr>
          <p:nvPr/>
        </p:nvPicPr>
        <p:blipFill>
          <a:blip r:embed="rId20"/>
          <a:stretch>
            <a:fillRect/>
          </a:stretch>
        </p:blipFill>
        <p:spPr>
          <a:xfrm>
            <a:off x="8735362" y="2335800"/>
            <a:ext cx="685800" cy="685800"/>
          </a:xfrm>
          <a:prstGeom prst="rect">
            <a:avLst/>
          </a:prstGeom>
        </p:spPr>
      </p:pic>
      <p:pic>
        <p:nvPicPr>
          <p:cNvPr id="66" name="Picture 65" descr="A person in a red shirt&#10;&#10;Description automatically generated">
            <a:extLst>
              <a:ext uri="{FF2B5EF4-FFF2-40B4-BE49-F238E27FC236}">
                <a16:creationId xmlns:a16="http://schemas.microsoft.com/office/drawing/2014/main" id="{51843441-DB8B-0C59-8B06-D0A1B70FAADC}"/>
              </a:ext>
            </a:extLst>
          </p:cNvPr>
          <p:cNvPicPr>
            <a:picLocks noChangeAspect="1"/>
          </p:cNvPicPr>
          <p:nvPr/>
        </p:nvPicPr>
        <p:blipFill>
          <a:blip r:embed="rId21"/>
          <a:stretch>
            <a:fillRect/>
          </a:stretch>
        </p:blipFill>
        <p:spPr>
          <a:xfrm>
            <a:off x="11205415" y="3150000"/>
            <a:ext cx="704235" cy="685800"/>
          </a:xfrm>
          <a:prstGeom prst="rect">
            <a:avLst/>
          </a:prstGeom>
        </p:spPr>
      </p:pic>
      <p:pic>
        <p:nvPicPr>
          <p:cNvPr id="68" name="Picture 67" descr="A person smiling at camera&#10;&#10;Description automatically generated">
            <a:extLst>
              <a:ext uri="{FF2B5EF4-FFF2-40B4-BE49-F238E27FC236}">
                <a16:creationId xmlns:a16="http://schemas.microsoft.com/office/drawing/2014/main" id="{7054021F-E2F4-15F1-6D16-BA818C37735A}"/>
              </a:ext>
            </a:extLst>
          </p:cNvPr>
          <p:cNvPicPr>
            <a:picLocks noChangeAspect="1"/>
          </p:cNvPicPr>
          <p:nvPr/>
        </p:nvPicPr>
        <p:blipFill>
          <a:blip r:embed="rId22"/>
          <a:stretch>
            <a:fillRect/>
          </a:stretch>
        </p:blipFill>
        <p:spPr>
          <a:xfrm>
            <a:off x="9557476" y="2335800"/>
            <a:ext cx="681981" cy="685800"/>
          </a:xfrm>
          <a:prstGeom prst="rect">
            <a:avLst/>
          </a:prstGeom>
        </p:spPr>
      </p:pic>
      <p:pic>
        <p:nvPicPr>
          <p:cNvPr id="70" name="Picture 69" descr="A person standing on a beach with arms outstretched&#10;&#10;Description automatically generated">
            <a:extLst>
              <a:ext uri="{FF2B5EF4-FFF2-40B4-BE49-F238E27FC236}">
                <a16:creationId xmlns:a16="http://schemas.microsoft.com/office/drawing/2014/main" id="{315F1ACE-DDA0-3937-E608-902F7A45004C}"/>
              </a:ext>
            </a:extLst>
          </p:cNvPr>
          <p:cNvPicPr>
            <a:picLocks noChangeAspect="1"/>
          </p:cNvPicPr>
          <p:nvPr/>
        </p:nvPicPr>
        <p:blipFill>
          <a:blip r:embed="rId23"/>
          <a:srcRect l="7134" r="3568"/>
          <a:stretch/>
        </p:blipFill>
        <p:spPr>
          <a:xfrm>
            <a:off x="11193808" y="2357100"/>
            <a:ext cx="677183" cy="685800"/>
          </a:xfrm>
          <a:prstGeom prst="rect">
            <a:avLst/>
          </a:prstGeom>
        </p:spPr>
      </p:pic>
      <p:pic>
        <p:nvPicPr>
          <p:cNvPr id="72" name="Picture 71" descr="A person smiling at the camera&#10;&#10;Description automatically generated">
            <a:extLst>
              <a:ext uri="{FF2B5EF4-FFF2-40B4-BE49-F238E27FC236}">
                <a16:creationId xmlns:a16="http://schemas.microsoft.com/office/drawing/2014/main" id="{D9167A33-A822-F052-069B-BF628912C455}"/>
              </a:ext>
            </a:extLst>
          </p:cNvPr>
          <p:cNvPicPr>
            <a:picLocks noChangeAspect="1"/>
          </p:cNvPicPr>
          <p:nvPr/>
        </p:nvPicPr>
        <p:blipFill>
          <a:blip r:embed="rId24"/>
          <a:stretch>
            <a:fillRect/>
          </a:stretch>
        </p:blipFill>
        <p:spPr>
          <a:xfrm>
            <a:off x="10375771" y="2357100"/>
            <a:ext cx="685800" cy="685800"/>
          </a:xfrm>
          <a:prstGeom prst="rect">
            <a:avLst/>
          </a:prstGeom>
        </p:spPr>
      </p:pic>
      <p:pic>
        <p:nvPicPr>
          <p:cNvPr id="74" name="Picture 73" descr="A person smiling at the camera&#10;&#10;Description automatically generated">
            <a:extLst>
              <a:ext uri="{FF2B5EF4-FFF2-40B4-BE49-F238E27FC236}">
                <a16:creationId xmlns:a16="http://schemas.microsoft.com/office/drawing/2014/main" id="{F73AAA42-192D-B733-0C9D-71FBBB0105E0}"/>
              </a:ext>
            </a:extLst>
          </p:cNvPr>
          <p:cNvPicPr>
            <a:picLocks noChangeAspect="1"/>
          </p:cNvPicPr>
          <p:nvPr/>
        </p:nvPicPr>
        <p:blipFill>
          <a:blip r:embed="rId25"/>
          <a:stretch>
            <a:fillRect/>
          </a:stretch>
        </p:blipFill>
        <p:spPr>
          <a:xfrm>
            <a:off x="8735002" y="5528700"/>
            <a:ext cx="686519" cy="685800"/>
          </a:xfrm>
          <a:prstGeom prst="rect">
            <a:avLst/>
          </a:prstGeom>
        </p:spPr>
      </p:pic>
      <p:pic>
        <p:nvPicPr>
          <p:cNvPr id="76" name="Picture 75" descr="A person in a white dress posing for a picture&#10;&#10;Description automatically generated">
            <a:extLst>
              <a:ext uri="{FF2B5EF4-FFF2-40B4-BE49-F238E27FC236}">
                <a16:creationId xmlns:a16="http://schemas.microsoft.com/office/drawing/2014/main" id="{964722E1-4157-236D-CE5A-36C731146FF0}"/>
              </a:ext>
            </a:extLst>
          </p:cNvPr>
          <p:cNvPicPr>
            <a:picLocks noChangeAspect="1"/>
          </p:cNvPicPr>
          <p:nvPr/>
        </p:nvPicPr>
        <p:blipFill>
          <a:blip r:embed="rId26"/>
          <a:stretch>
            <a:fillRect/>
          </a:stretch>
        </p:blipFill>
        <p:spPr>
          <a:xfrm>
            <a:off x="11173683" y="4735800"/>
            <a:ext cx="685800" cy="685800"/>
          </a:xfrm>
          <a:prstGeom prst="rect">
            <a:avLst/>
          </a:prstGeom>
        </p:spPr>
      </p:pic>
      <p:pic>
        <p:nvPicPr>
          <p:cNvPr id="1026" name="Picture 2" descr="Photo of Brett Wortzman">
            <a:extLst>
              <a:ext uri="{FF2B5EF4-FFF2-40B4-BE49-F238E27FC236}">
                <a16:creationId xmlns:a16="http://schemas.microsoft.com/office/drawing/2014/main" id="{BBE9E215-61A0-6373-07C6-89D9E28BB37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942290" y="405883"/>
            <a:ext cx="132167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 of Miya Natsuhara">
            <a:extLst>
              <a:ext uri="{FF2B5EF4-FFF2-40B4-BE49-F238E27FC236}">
                <a16:creationId xmlns:a16="http://schemas.microsoft.com/office/drawing/2014/main" id="{40A066BE-0B1D-CE1C-492C-3A6E1B7D18B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681119" y="405883"/>
            <a:ext cx="137445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erson smiling in front of a dome&#10;&#10;Description automatically generated">
            <a:extLst>
              <a:ext uri="{FF2B5EF4-FFF2-40B4-BE49-F238E27FC236}">
                <a16:creationId xmlns:a16="http://schemas.microsoft.com/office/drawing/2014/main" id="{9B566902-5315-609E-5E82-14F2271E80EE}"/>
              </a:ext>
            </a:extLst>
          </p:cNvPr>
          <p:cNvPicPr>
            <a:picLocks noChangeAspect="1"/>
          </p:cNvPicPr>
          <p:nvPr/>
        </p:nvPicPr>
        <p:blipFill>
          <a:blip r:embed="rId29"/>
          <a:stretch>
            <a:fillRect/>
          </a:stretch>
        </p:blipFill>
        <p:spPr>
          <a:xfrm>
            <a:off x="7099288" y="5523450"/>
            <a:ext cx="685800" cy="685800"/>
          </a:xfrm>
          <a:prstGeom prst="rect">
            <a:avLst/>
          </a:prstGeom>
        </p:spPr>
      </p:pic>
      <p:pic>
        <p:nvPicPr>
          <p:cNvPr id="21" name="Picture 20" descr="A person in a purple shirt&#10;&#10;Description automatically generated">
            <a:extLst>
              <a:ext uri="{FF2B5EF4-FFF2-40B4-BE49-F238E27FC236}">
                <a16:creationId xmlns:a16="http://schemas.microsoft.com/office/drawing/2014/main" id="{570863E8-FFE5-1E8F-3E62-87FB734B3B75}"/>
              </a:ext>
            </a:extLst>
          </p:cNvPr>
          <p:cNvPicPr>
            <a:picLocks noChangeAspect="1"/>
          </p:cNvPicPr>
          <p:nvPr/>
        </p:nvPicPr>
        <p:blipFill>
          <a:blip r:embed="rId30"/>
          <a:srcRect l="5850" r="15264"/>
          <a:stretch/>
        </p:blipFill>
        <p:spPr>
          <a:xfrm>
            <a:off x="10375771" y="5528700"/>
            <a:ext cx="685801" cy="685800"/>
          </a:xfrm>
          <a:prstGeom prst="rect">
            <a:avLst/>
          </a:prstGeom>
        </p:spPr>
      </p:pic>
      <p:pic>
        <p:nvPicPr>
          <p:cNvPr id="24" name="Picture 23" descr="A person standing on a boat&#10;&#10;Description automatically generated">
            <a:extLst>
              <a:ext uri="{FF2B5EF4-FFF2-40B4-BE49-F238E27FC236}">
                <a16:creationId xmlns:a16="http://schemas.microsoft.com/office/drawing/2014/main" id="{00D10D8D-A014-1B65-EFF6-0D1DA1515A72}"/>
              </a:ext>
            </a:extLst>
          </p:cNvPr>
          <p:cNvPicPr>
            <a:picLocks noChangeAspect="1"/>
          </p:cNvPicPr>
          <p:nvPr/>
        </p:nvPicPr>
        <p:blipFill>
          <a:blip r:embed="rId31"/>
          <a:stretch>
            <a:fillRect/>
          </a:stretch>
        </p:blipFill>
        <p:spPr>
          <a:xfrm>
            <a:off x="7099288" y="4746159"/>
            <a:ext cx="685800" cy="685800"/>
          </a:xfrm>
          <a:prstGeom prst="rect">
            <a:avLst/>
          </a:prstGeom>
        </p:spPr>
      </p:pic>
      <p:pic>
        <p:nvPicPr>
          <p:cNvPr id="27" name="Picture 26" descr="A person pointing at a statue of a flower&#10;&#10;Description automatically generated">
            <a:extLst>
              <a:ext uri="{FF2B5EF4-FFF2-40B4-BE49-F238E27FC236}">
                <a16:creationId xmlns:a16="http://schemas.microsoft.com/office/drawing/2014/main" id="{4035694E-38CD-666E-DD0F-A6C5D137BB02}"/>
              </a:ext>
            </a:extLst>
          </p:cNvPr>
          <p:cNvPicPr>
            <a:picLocks noChangeAspect="1"/>
          </p:cNvPicPr>
          <p:nvPr/>
        </p:nvPicPr>
        <p:blipFill>
          <a:blip r:embed="rId32"/>
          <a:stretch>
            <a:fillRect/>
          </a:stretch>
        </p:blipFill>
        <p:spPr>
          <a:xfrm>
            <a:off x="7919323" y="4746159"/>
            <a:ext cx="685800" cy="685800"/>
          </a:xfrm>
          <a:prstGeom prst="rect">
            <a:avLst/>
          </a:prstGeom>
        </p:spPr>
      </p:pic>
      <p:pic>
        <p:nvPicPr>
          <p:cNvPr id="29" name="Picture 28" descr="A person wearing glasses and a hat posing for the camera&#10;&#10;Description automatically generated">
            <a:extLst>
              <a:ext uri="{FF2B5EF4-FFF2-40B4-BE49-F238E27FC236}">
                <a16:creationId xmlns:a16="http://schemas.microsoft.com/office/drawing/2014/main" id="{08466EF8-D6EB-4ACD-573E-5BB57A744A5D}"/>
              </a:ext>
            </a:extLst>
          </p:cNvPr>
          <p:cNvPicPr>
            <a:picLocks noChangeAspect="1"/>
          </p:cNvPicPr>
          <p:nvPr/>
        </p:nvPicPr>
        <p:blipFill>
          <a:blip r:embed="rId33"/>
          <a:stretch>
            <a:fillRect/>
          </a:stretch>
        </p:blipFill>
        <p:spPr>
          <a:xfrm>
            <a:off x="9538815" y="5551612"/>
            <a:ext cx="685800" cy="685800"/>
          </a:xfrm>
          <a:prstGeom prst="rect">
            <a:avLst/>
          </a:prstGeom>
        </p:spPr>
      </p:pic>
      <p:pic>
        <p:nvPicPr>
          <p:cNvPr id="32" name="Picture 31" descr="A person standing on stairs with a cup of coffee&#10;&#10;Description automatically generated">
            <a:extLst>
              <a:ext uri="{FF2B5EF4-FFF2-40B4-BE49-F238E27FC236}">
                <a16:creationId xmlns:a16="http://schemas.microsoft.com/office/drawing/2014/main" id="{F20A6905-0649-3363-3544-6203F038831C}"/>
              </a:ext>
            </a:extLst>
          </p:cNvPr>
          <p:cNvPicPr>
            <a:picLocks noChangeAspect="1"/>
          </p:cNvPicPr>
          <p:nvPr/>
        </p:nvPicPr>
        <p:blipFill>
          <a:blip r:embed="rId34"/>
          <a:srcRect t="15343" b="16401"/>
          <a:stretch/>
        </p:blipFill>
        <p:spPr>
          <a:xfrm>
            <a:off x="7916362" y="5523450"/>
            <a:ext cx="685800" cy="68399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5"/>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What is this Class?</a:t>
            </a:r>
            <a:endParaRPr/>
          </a:p>
        </p:txBody>
      </p:sp>
      <p:sp>
        <p:nvSpPr>
          <p:cNvPr id="132" name="Google Shape;132;p5"/>
          <p:cNvSpPr txBox="1"/>
          <p:nvPr/>
        </p:nvSpPr>
        <p:spPr>
          <a:xfrm>
            <a:off x="620959" y="1531279"/>
            <a:ext cx="5306249" cy="452391"/>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600"/>
              <a:buFont typeface="Calibri"/>
              <a:buNone/>
            </a:pPr>
            <a:r>
              <a:rPr lang="en-US" sz="2600" b="1" i="0" u="none" strike="noStrike" cap="none" dirty="0">
                <a:solidFill>
                  <a:srgbClr val="000000"/>
                </a:solidFill>
                <a:latin typeface="Calibri"/>
                <a:ea typeface="Calibri"/>
                <a:cs typeface="Calibri"/>
                <a:sym typeface="Calibri"/>
              </a:rPr>
              <a:t>CSE 121 – Computer Programming I</a:t>
            </a:r>
            <a:endParaRPr dirty="0"/>
          </a:p>
        </p:txBody>
      </p:sp>
      <p:sp>
        <p:nvSpPr>
          <p:cNvPr id="133" name="Google Shape;133;p5"/>
          <p:cNvSpPr txBox="1"/>
          <p:nvPr/>
        </p:nvSpPr>
        <p:spPr>
          <a:xfrm>
            <a:off x="620959" y="1983670"/>
            <a:ext cx="5306251" cy="3941259"/>
          </a:xfrm>
          <a:prstGeom prst="rect">
            <a:avLst/>
          </a:prstGeom>
          <a:noFill/>
          <a:ln>
            <a:noFill/>
          </a:ln>
        </p:spPr>
        <p:txBody>
          <a:bodyPr spcFirstLastPara="1" wrap="square" lIns="45700" tIns="45700" rIns="45700" bIns="45700" anchor="t" anchorCtr="0">
            <a:normAutofit/>
          </a:bodyPr>
          <a:lstStyle/>
          <a:p>
            <a:pPr marL="637794" marR="0" lvl="1" indent="-212597" algn="l" rtl="0">
              <a:lnSpc>
                <a:spcPct val="81000"/>
              </a:lnSpc>
              <a:spcBef>
                <a:spcPts val="400"/>
              </a:spcBef>
              <a:spcAft>
                <a:spcPts val="0"/>
              </a:spcAft>
              <a:buClr>
                <a:srgbClr val="000000"/>
              </a:buClr>
              <a:buSzPts val="2045"/>
              <a:buFont typeface="Helvetica Neue"/>
              <a:buChar char="-"/>
            </a:pPr>
            <a:r>
              <a:rPr lang="en-US" sz="2000" b="0" i="0" u="none" strike="noStrike" cap="none" dirty="0">
                <a:solidFill>
                  <a:srgbClr val="000000"/>
                </a:solidFill>
                <a:latin typeface="Calibri"/>
                <a:ea typeface="Calibri"/>
                <a:cs typeface="Calibri"/>
                <a:sym typeface="Calibri"/>
              </a:rPr>
              <a:t>Data types (int, String, </a:t>
            </a:r>
            <a:r>
              <a:rPr lang="en-US" sz="2000" b="0" i="0" u="none" strike="noStrike" cap="none" dirty="0" err="1">
                <a:solidFill>
                  <a:srgbClr val="000000"/>
                </a:solidFill>
                <a:latin typeface="Calibri"/>
                <a:ea typeface="Calibri"/>
                <a:cs typeface="Calibri"/>
                <a:sym typeface="Calibri"/>
              </a:rPr>
              <a:t>boolean</a:t>
            </a:r>
            <a:r>
              <a:rPr lang="en-US" sz="2000" b="0" i="0" u="none" strike="noStrike" cap="none" dirty="0">
                <a:solidFill>
                  <a:srgbClr val="000000"/>
                </a:solidFill>
                <a:latin typeface="Calibri"/>
                <a:ea typeface="Calibri"/>
                <a:cs typeface="Calibri"/>
                <a:sym typeface="Calibri"/>
              </a:rPr>
              <a:t>)</a:t>
            </a:r>
            <a:endParaRPr sz="2000" dirty="0"/>
          </a:p>
          <a:p>
            <a:pPr marL="637794" marR="0" lvl="1" indent="-212597" algn="l" rtl="0">
              <a:lnSpc>
                <a:spcPct val="81000"/>
              </a:lnSpc>
              <a:spcBef>
                <a:spcPts val="400"/>
              </a:spcBef>
              <a:spcAft>
                <a:spcPts val="0"/>
              </a:spcAft>
              <a:buClr>
                <a:srgbClr val="000000"/>
              </a:buClr>
              <a:buSzPts val="2045"/>
              <a:buFont typeface="Helvetica Neue"/>
              <a:buChar char="-"/>
            </a:pPr>
            <a:r>
              <a:rPr lang="en-US" sz="2000" b="0" i="0" u="none" strike="noStrike" cap="none" dirty="0">
                <a:solidFill>
                  <a:srgbClr val="000000"/>
                </a:solidFill>
                <a:latin typeface="Calibri"/>
                <a:ea typeface="Calibri"/>
                <a:cs typeface="Calibri"/>
                <a:sym typeface="Calibri"/>
              </a:rPr>
              <a:t>Methods / Functions</a:t>
            </a:r>
            <a:endParaRPr sz="2000" dirty="0"/>
          </a:p>
          <a:p>
            <a:pPr marL="1062989" marR="0" lvl="2" indent="-212597" algn="l" rtl="0">
              <a:lnSpc>
                <a:spcPct val="81000"/>
              </a:lnSpc>
              <a:spcBef>
                <a:spcPts val="400"/>
              </a:spcBef>
              <a:spcAft>
                <a:spcPts val="0"/>
              </a:spcAft>
              <a:buClr>
                <a:srgbClr val="000000"/>
              </a:buClr>
              <a:buSzPts val="1674"/>
              <a:buFont typeface="Helvetica Neue"/>
              <a:buChar char="-"/>
            </a:pPr>
            <a:r>
              <a:rPr lang="en-US" b="0" i="0" u="none" strike="noStrike" cap="none" dirty="0">
                <a:solidFill>
                  <a:srgbClr val="000000"/>
                </a:solidFill>
                <a:latin typeface="Calibri"/>
                <a:ea typeface="Calibri"/>
                <a:cs typeface="Calibri"/>
                <a:sym typeface="Calibri"/>
              </a:rPr>
              <a:t>Parameters</a:t>
            </a:r>
            <a:r>
              <a:rPr lang="en-US" dirty="0">
                <a:ea typeface="Calibri"/>
              </a:rPr>
              <a:t>, </a:t>
            </a:r>
            <a:r>
              <a:rPr lang="en-US" b="0" i="0" u="none" strike="noStrike" cap="none" dirty="0">
                <a:solidFill>
                  <a:srgbClr val="000000"/>
                </a:solidFill>
                <a:latin typeface="Calibri"/>
                <a:ea typeface="Calibri"/>
                <a:cs typeface="Calibri"/>
                <a:sym typeface="Calibri"/>
              </a:rPr>
              <a:t>Returns</a:t>
            </a:r>
            <a:endParaRPr dirty="0"/>
          </a:p>
          <a:p>
            <a:pPr marL="637794" marR="0" lvl="1" indent="-212597" algn="l" rtl="0">
              <a:lnSpc>
                <a:spcPct val="81000"/>
              </a:lnSpc>
              <a:spcBef>
                <a:spcPts val="400"/>
              </a:spcBef>
              <a:spcAft>
                <a:spcPts val="0"/>
              </a:spcAft>
              <a:buClr>
                <a:srgbClr val="000000"/>
              </a:buClr>
              <a:buSzPts val="2045"/>
              <a:buFont typeface="Helvetica Neue"/>
              <a:buChar char="-"/>
            </a:pPr>
            <a:r>
              <a:rPr lang="en-US" sz="2000" b="0" i="0" u="none" strike="noStrike" cap="none" dirty="0">
                <a:solidFill>
                  <a:srgbClr val="000000"/>
                </a:solidFill>
                <a:latin typeface="Calibri"/>
                <a:ea typeface="Calibri"/>
                <a:cs typeface="Calibri"/>
                <a:sym typeface="Calibri"/>
              </a:rPr>
              <a:t>Control structures</a:t>
            </a:r>
            <a:endParaRPr sz="2000" dirty="0"/>
          </a:p>
          <a:p>
            <a:pPr marL="1062989" marR="0" lvl="2" indent="-212597" algn="l" rtl="0">
              <a:lnSpc>
                <a:spcPct val="81000"/>
              </a:lnSpc>
              <a:spcBef>
                <a:spcPts val="400"/>
              </a:spcBef>
              <a:spcAft>
                <a:spcPts val="0"/>
              </a:spcAft>
              <a:buClr>
                <a:srgbClr val="000000"/>
              </a:buClr>
              <a:buSzPts val="1674"/>
              <a:buFont typeface="Helvetica Neue"/>
              <a:buChar char="-"/>
            </a:pPr>
            <a:r>
              <a:rPr lang="en-US" b="0" i="0" u="none" strike="noStrike" cap="none" dirty="0">
                <a:solidFill>
                  <a:srgbClr val="000000"/>
                </a:solidFill>
                <a:latin typeface="Calibri"/>
                <a:ea typeface="Calibri"/>
                <a:cs typeface="Calibri"/>
                <a:sym typeface="Calibri"/>
              </a:rPr>
              <a:t>Loops</a:t>
            </a:r>
            <a:r>
              <a:rPr lang="en-US" dirty="0">
                <a:ea typeface="Calibri"/>
              </a:rPr>
              <a:t>, </a:t>
            </a:r>
            <a:r>
              <a:rPr lang="en-US" b="0" i="0" u="none" strike="noStrike" cap="none" dirty="0">
                <a:solidFill>
                  <a:srgbClr val="000000"/>
                </a:solidFill>
                <a:latin typeface="Calibri"/>
                <a:ea typeface="Calibri"/>
                <a:cs typeface="Calibri"/>
                <a:sym typeface="Calibri"/>
              </a:rPr>
              <a:t>Conditionals</a:t>
            </a:r>
            <a:endParaRPr dirty="0"/>
          </a:p>
          <a:p>
            <a:pPr marL="637794" marR="0" lvl="1" indent="-212597" algn="l" rtl="0">
              <a:lnSpc>
                <a:spcPct val="81000"/>
              </a:lnSpc>
              <a:spcBef>
                <a:spcPts val="400"/>
              </a:spcBef>
              <a:spcAft>
                <a:spcPts val="0"/>
              </a:spcAft>
              <a:buClr>
                <a:srgbClr val="000000"/>
              </a:buClr>
              <a:buSzPts val="2045"/>
              <a:buFont typeface="Helvetica Neue"/>
              <a:buChar char="-"/>
            </a:pPr>
            <a:r>
              <a:rPr lang="en-US" sz="2000" b="0" i="0" u="none" strike="noStrike" cap="none" dirty="0">
                <a:solidFill>
                  <a:srgbClr val="000000"/>
                </a:solidFill>
                <a:latin typeface="Calibri"/>
                <a:ea typeface="Calibri"/>
                <a:cs typeface="Calibri"/>
                <a:sym typeface="Calibri"/>
              </a:rPr>
              <a:t>Arrays &amp; 2</a:t>
            </a:r>
            <a:r>
              <a:rPr lang="en-US" sz="2000" dirty="0">
                <a:latin typeface="Calibri"/>
                <a:ea typeface="Calibri"/>
                <a:cs typeface="Calibri"/>
                <a:sym typeface="Calibri"/>
              </a:rPr>
              <a:t>D</a:t>
            </a:r>
            <a:r>
              <a:rPr lang="en-US" sz="2000" b="0" i="0" u="none" strike="noStrike" cap="none" dirty="0">
                <a:solidFill>
                  <a:srgbClr val="000000"/>
                </a:solidFill>
                <a:latin typeface="Calibri"/>
                <a:ea typeface="Calibri"/>
                <a:cs typeface="Calibri"/>
                <a:sym typeface="Calibri"/>
              </a:rPr>
              <a:t> </a:t>
            </a:r>
            <a:r>
              <a:rPr lang="en-US" sz="2000" dirty="0">
                <a:latin typeface="Calibri"/>
                <a:ea typeface="Calibri"/>
                <a:cs typeface="Calibri"/>
                <a:sym typeface="Calibri"/>
              </a:rPr>
              <a:t>arrays</a:t>
            </a:r>
          </a:p>
          <a:p>
            <a:pPr marL="637794" marR="0" lvl="1" indent="-212597" algn="l" rtl="0">
              <a:lnSpc>
                <a:spcPct val="81000"/>
              </a:lnSpc>
              <a:spcBef>
                <a:spcPts val="400"/>
              </a:spcBef>
              <a:spcAft>
                <a:spcPts val="0"/>
              </a:spcAft>
              <a:buClr>
                <a:srgbClr val="000000"/>
              </a:buClr>
              <a:buSzPts val="2045"/>
              <a:buFont typeface="Helvetica Neue"/>
              <a:buChar char="-"/>
            </a:pPr>
            <a:r>
              <a:rPr lang="en-US" sz="2000" b="1" i="0" u="none" strike="noStrike" cap="none" dirty="0">
                <a:solidFill>
                  <a:srgbClr val="000000"/>
                </a:solidFill>
                <a:latin typeface="Calibri"/>
                <a:ea typeface="Calibri"/>
                <a:cs typeface="Calibri"/>
                <a:sym typeface="Calibri"/>
              </a:rPr>
              <a:t>Computational Thinking</a:t>
            </a:r>
            <a:br>
              <a:rPr lang="en-US" sz="2000" b="1" i="0" u="none" strike="noStrike" cap="none" dirty="0">
                <a:solidFill>
                  <a:srgbClr val="000000"/>
                </a:solidFill>
                <a:latin typeface="Calibri"/>
                <a:ea typeface="Calibri"/>
                <a:cs typeface="Calibri"/>
                <a:sym typeface="Calibri"/>
              </a:rPr>
            </a:br>
            <a:r>
              <a:rPr lang="en-US" b="0" i="0" u="none" strike="noStrike" cap="none" dirty="0">
                <a:solidFill>
                  <a:srgbClr val="000000"/>
                </a:solidFill>
                <a:latin typeface="Calibri"/>
                <a:ea typeface="Calibri"/>
                <a:cs typeface="Calibri"/>
                <a:sym typeface="Calibri"/>
              </a:rPr>
              <a:t>(language agnostic)</a:t>
            </a:r>
            <a:endParaRPr lang="en-US" dirty="0"/>
          </a:p>
        </p:txBody>
      </p:sp>
      <p:sp>
        <p:nvSpPr>
          <p:cNvPr id="134" name="Google Shape;134;p5"/>
          <p:cNvSpPr txBox="1"/>
          <p:nvPr/>
        </p:nvSpPr>
        <p:spPr>
          <a:xfrm>
            <a:off x="6401549" y="1531279"/>
            <a:ext cx="5306100" cy="4524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600"/>
              <a:buFont typeface="Calibri"/>
              <a:buNone/>
            </a:pPr>
            <a:r>
              <a:rPr lang="en-US" sz="2600" b="1" i="0" u="none" strike="noStrike" cap="none" dirty="0">
                <a:solidFill>
                  <a:srgbClr val="000000"/>
                </a:solidFill>
                <a:latin typeface="Calibri"/>
                <a:ea typeface="Calibri"/>
                <a:cs typeface="Calibri"/>
                <a:sym typeface="Calibri"/>
              </a:rPr>
              <a:t>CSE 122 – Computer Programming II</a:t>
            </a:r>
            <a:endParaRPr dirty="0"/>
          </a:p>
        </p:txBody>
      </p:sp>
      <p:sp>
        <p:nvSpPr>
          <p:cNvPr id="135" name="Google Shape;135;p5"/>
          <p:cNvSpPr txBox="1"/>
          <p:nvPr/>
        </p:nvSpPr>
        <p:spPr>
          <a:xfrm>
            <a:off x="6401249" y="1983670"/>
            <a:ext cx="5306400" cy="1844567"/>
          </a:xfrm>
          <a:prstGeom prst="rect">
            <a:avLst/>
          </a:prstGeom>
          <a:noFill/>
          <a:ln>
            <a:noFill/>
          </a:ln>
        </p:spPr>
        <p:txBody>
          <a:bodyPr spcFirstLastPara="1" wrap="square" lIns="45700" tIns="45700" rIns="45700" bIns="45700" anchor="t" anchorCtr="0">
            <a:spAutoFit/>
          </a:bodyPr>
          <a:lstStyle/>
          <a:p>
            <a:pPr marL="685800" marR="0" lvl="1" indent="-228600" algn="l" rtl="0">
              <a:lnSpc>
                <a:spcPct val="90000"/>
              </a:lnSpc>
              <a:spcBef>
                <a:spcPts val="0"/>
              </a:spcBef>
              <a:spcAft>
                <a:spcPts val="0"/>
              </a:spcAft>
              <a:buClr>
                <a:srgbClr val="000000"/>
              </a:buClr>
              <a:buSzPts val="2400"/>
              <a:buFont typeface="Helvetica Neue"/>
              <a:buChar char="-"/>
            </a:pPr>
            <a:r>
              <a:rPr lang="en-US" sz="2000" b="0" i="0" u="none" strike="noStrike" cap="none" dirty="0">
                <a:solidFill>
                  <a:srgbClr val="000000"/>
                </a:solidFill>
                <a:latin typeface="Calibri"/>
                <a:ea typeface="Calibri"/>
                <a:cs typeface="Calibri"/>
                <a:sym typeface="Calibri"/>
              </a:rPr>
              <a:t>Functional Decomposition</a:t>
            </a:r>
            <a:endParaRPr sz="2000" b="0" i="0" u="none" strike="noStrike" cap="none" dirty="0">
              <a:solidFill>
                <a:srgbClr val="000000"/>
              </a:solidFill>
              <a:latin typeface="Calibri"/>
              <a:ea typeface="Calibri"/>
              <a:cs typeface="Calibri"/>
              <a:sym typeface="Calibri"/>
            </a:endParaRPr>
          </a:p>
          <a:p>
            <a:pPr marL="685800" marR="0" lvl="1" indent="-228600" algn="l" rtl="0">
              <a:lnSpc>
                <a:spcPct val="90000"/>
              </a:lnSpc>
              <a:spcBef>
                <a:spcPts val="0"/>
              </a:spcBef>
              <a:spcAft>
                <a:spcPts val="0"/>
              </a:spcAft>
              <a:buSzPts val="2400"/>
              <a:buFont typeface="Calibri"/>
              <a:buChar char="-"/>
            </a:pPr>
            <a:r>
              <a:rPr lang="en-US" sz="2000" dirty="0">
                <a:latin typeface="Calibri"/>
                <a:ea typeface="Calibri"/>
                <a:cs typeface="Calibri"/>
                <a:sym typeface="Calibri"/>
              </a:rPr>
              <a:t>File I/O</a:t>
            </a:r>
            <a:endParaRPr sz="2000" dirty="0">
              <a:latin typeface="Calibri"/>
              <a:ea typeface="Calibri"/>
              <a:cs typeface="Calibri"/>
              <a:sym typeface="Calibri"/>
            </a:endParaRPr>
          </a:p>
          <a:p>
            <a:pPr marL="685800" marR="0" lvl="1" indent="-228600" algn="l" rtl="0">
              <a:lnSpc>
                <a:spcPct val="90000"/>
              </a:lnSpc>
              <a:spcBef>
                <a:spcPts val="500"/>
              </a:spcBef>
              <a:spcAft>
                <a:spcPts val="0"/>
              </a:spcAft>
              <a:buClr>
                <a:srgbClr val="000000"/>
              </a:buClr>
              <a:buSzPts val="2400"/>
              <a:buFont typeface="Helvetica Neue"/>
              <a:buChar char="-"/>
            </a:pPr>
            <a:r>
              <a:rPr lang="en-US" sz="2000" b="0" i="0" u="none" strike="noStrike" cap="none" dirty="0">
                <a:solidFill>
                  <a:srgbClr val="000000"/>
                </a:solidFill>
                <a:latin typeface="Calibri"/>
                <a:ea typeface="Calibri"/>
                <a:cs typeface="Calibri"/>
                <a:sym typeface="Calibri"/>
              </a:rPr>
              <a:t>Using data structures</a:t>
            </a:r>
            <a:endParaRPr sz="2000" dirty="0"/>
          </a:p>
          <a:p>
            <a:pPr marL="1143000" marR="0" lvl="2" indent="-228600" algn="l" rtl="0">
              <a:lnSpc>
                <a:spcPct val="90000"/>
              </a:lnSpc>
              <a:spcBef>
                <a:spcPts val="500"/>
              </a:spcBef>
              <a:spcAft>
                <a:spcPts val="0"/>
              </a:spcAft>
              <a:buClr>
                <a:srgbClr val="000000"/>
              </a:buClr>
              <a:buSzPts val="2000"/>
              <a:buFont typeface="Helvetica Neue"/>
              <a:buChar char="-"/>
            </a:pPr>
            <a:r>
              <a:rPr lang="en-US" b="0" i="0" u="none" strike="noStrike" cap="none" dirty="0">
                <a:solidFill>
                  <a:srgbClr val="000000"/>
                </a:solidFill>
                <a:latin typeface="Calibri"/>
                <a:ea typeface="Calibri"/>
                <a:cs typeface="Calibri"/>
                <a:sym typeface="Calibri"/>
              </a:rPr>
              <a:t>List</a:t>
            </a:r>
            <a:r>
              <a:rPr lang="en-US" dirty="0">
                <a:ea typeface="Calibri"/>
              </a:rPr>
              <a:t>, </a:t>
            </a:r>
            <a:r>
              <a:rPr lang="en-US" b="0" i="0" u="none" strike="noStrike" cap="none" dirty="0">
                <a:solidFill>
                  <a:srgbClr val="000000"/>
                </a:solidFill>
                <a:latin typeface="Calibri"/>
                <a:ea typeface="Calibri"/>
                <a:cs typeface="Calibri"/>
                <a:sym typeface="Calibri"/>
              </a:rPr>
              <a:t>Stacks / Queues</a:t>
            </a:r>
            <a:r>
              <a:rPr lang="en-US" dirty="0">
                <a:ea typeface="Calibri"/>
              </a:rPr>
              <a:t>, </a:t>
            </a:r>
            <a:r>
              <a:rPr lang="en-US" b="0" i="0" u="none" strike="noStrike" cap="none" dirty="0">
                <a:solidFill>
                  <a:srgbClr val="000000"/>
                </a:solidFill>
                <a:latin typeface="Calibri"/>
                <a:ea typeface="Calibri"/>
                <a:cs typeface="Calibri"/>
                <a:sym typeface="Calibri"/>
              </a:rPr>
              <a:t>Sets</a:t>
            </a:r>
            <a:r>
              <a:rPr lang="en-US" dirty="0">
                <a:ea typeface="Calibri"/>
              </a:rPr>
              <a:t>, </a:t>
            </a:r>
            <a:r>
              <a:rPr lang="en-US" b="0" i="0" u="none" strike="noStrike" cap="none" dirty="0">
                <a:solidFill>
                  <a:srgbClr val="000000"/>
                </a:solidFill>
                <a:latin typeface="Calibri"/>
                <a:ea typeface="Calibri"/>
                <a:cs typeface="Calibri"/>
                <a:sym typeface="Calibri"/>
              </a:rPr>
              <a:t>Maps</a:t>
            </a:r>
            <a:endParaRPr dirty="0"/>
          </a:p>
          <a:p>
            <a:pPr marL="685800" marR="0" lvl="1" indent="-228600" algn="l" rtl="0">
              <a:lnSpc>
                <a:spcPct val="90000"/>
              </a:lnSpc>
              <a:spcBef>
                <a:spcPts val="500"/>
              </a:spcBef>
              <a:spcAft>
                <a:spcPts val="0"/>
              </a:spcAft>
              <a:buClr>
                <a:srgbClr val="000000"/>
              </a:buClr>
              <a:buSzPts val="2400"/>
              <a:buFont typeface="Helvetica Neue"/>
              <a:buChar char="-"/>
            </a:pPr>
            <a:r>
              <a:rPr lang="en-US" sz="2000" b="0" i="0" u="none" strike="noStrike" cap="none" dirty="0">
                <a:solidFill>
                  <a:srgbClr val="000000"/>
                </a:solidFill>
                <a:latin typeface="Calibri"/>
                <a:ea typeface="Calibri"/>
                <a:cs typeface="Calibri"/>
                <a:sym typeface="Calibri"/>
              </a:rPr>
              <a:t>Object Oriented Programming</a:t>
            </a:r>
            <a:endParaRPr sz="2000" dirty="0"/>
          </a:p>
          <a:p>
            <a:pPr marL="1143000" marR="0" lvl="2" indent="-228600" algn="l" rtl="0">
              <a:lnSpc>
                <a:spcPct val="90000"/>
              </a:lnSpc>
              <a:spcBef>
                <a:spcPts val="500"/>
              </a:spcBef>
              <a:spcAft>
                <a:spcPts val="0"/>
              </a:spcAft>
              <a:buClr>
                <a:srgbClr val="000000"/>
              </a:buClr>
              <a:buSzPts val="2000"/>
              <a:buFont typeface="Helvetica Neue"/>
              <a:buChar char="-"/>
            </a:pPr>
            <a:r>
              <a:rPr lang="en-US" b="0" i="0" u="none" strike="noStrike" cap="none" dirty="0">
                <a:solidFill>
                  <a:srgbClr val="000000"/>
                </a:solidFill>
                <a:latin typeface="Calibri"/>
                <a:ea typeface="Calibri"/>
                <a:cs typeface="Calibri"/>
                <a:sym typeface="Calibri"/>
              </a:rPr>
              <a:t>Interfaces </a:t>
            </a:r>
            <a:endParaRPr dirty="0"/>
          </a:p>
        </p:txBody>
      </p:sp>
      <p:sp>
        <p:nvSpPr>
          <p:cNvPr id="7" name="Google Shape;134;p5">
            <a:extLst>
              <a:ext uri="{FF2B5EF4-FFF2-40B4-BE49-F238E27FC236}">
                <a16:creationId xmlns:a16="http://schemas.microsoft.com/office/drawing/2014/main" id="{FE8C47B3-D3D5-4FE4-AD7B-80DDFC5CC965}"/>
              </a:ext>
            </a:extLst>
          </p:cNvPr>
          <p:cNvSpPr txBox="1"/>
          <p:nvPr/>
        </p:nvSpPr>
        <p:spPr>
          <a:xfrm>
            <a:off x="3442950" y="4331427"/>
            <a:ext cx="5306100" cy="4524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600"/>
              <a:buFont typeface="Calibri"/>
              <a:buNone/>
            </a:pPr>
            <a:r>
              <a:rPr lang="en-US" sz="2600" b="1" i="0" u="none" strike="noStrike" cap="none" dirty="0">
                <a:solidFill>
                  <a:srgbClr val="000000"/>
                </a:solidFill>
                <a:latin typeface="Calibri"/>
                <a:ea typeface="Calibri"/>
                <a:cs typeface="Calibri"/>
                <a:sym typeface="Calibri"/>
              </a:rPr>
              <a:t>CSE 123 – Computer Programming III</a:t>
            </a:r>
            <a:endParaRPr dirty="0"/>
          </a:p>
        </p:txBody>
      </p:sp>
      <p:sp>
        <p:nvSpPr>
          <p:cNvPr id="10" name="Google Shape;135;p5">
            <a:extLst>
              <a:ext uri="{FF2B5EF4-FFF2-40B4-BE49-F238E27FC236}">
                <a16:creationId xmlns:a16="http://schemas.microsoft.com/office/drawing/2014/main" id="{515F7EB4-8AA6-44AC-8618-928D44D2FA6B}"/>
              </a:ext>
            </a:extLst>
          </p:cNvPr>
          <p:cNvSpPr txBox="1"/>
          <p:nvPr/>
        </p:nvSpPr>
        <p:spPr>
          <a:xfrm>
            <a:off x="3160654" y="4783827"/>
            <a:ext cx="5532958" cy="1972807"/>
          </a:xfrm>
          <a:prstGeom prst="rect">
            <a:avLst/>
          </a:prstGeom>
          <a:noFill/>
          <a:ln>
            <a:noFill/>
          </a:ln>
        </p:spPr>
        <p:txBody>
          <a:bodyPr spcFirstLastPara="1" wrap="square" lIns="45700" tIns="45700" rIns="45700" bIns="45700" anchor="t" anchorCtr="0">
            <a:spAutoFit/>
          </a:bodyPr>
          <a:lstStyle/>
          <a:p>
            <a:pPr marL="685800" marR="0" lvl="1" indent="-228600" algn="l" rtl="0">
              <a:lnSpc>
                <a:spcPct val="90000"/>
              </a:lnSpc>
              <a:spcBef>
                <a:spcPts val="500"/>
              </a:spcBef>
              <a:spcAft>
                <a:spcPts val="0"/>
              </a:spcAft>
              <a:buClr>
                <a:srgbClr val="000000"/>
              </a:buClr>
              <a:buSzPts val="2400"/>
              <a:buFont typeface="Helvetica Neue"/>
              <a:buChar char="-"/>
            </a:pPr>
            <a:r>
              <a:rPr lang="en-US" sz="2000" b="0" i="0" u="none" strike="noStrike" cap="none" dirty="0">
                <a:solidFill>
                  <a:srgbClr val="000000"/>
                </a:solidFill>
                <a:latin typeface="Calibri"/>
                <a:ea typeface="Calibri"/>
                <a:cs typeface="Calibri"/>
                <a:sym typeface="Calibri"/>
              </a:rPr>
              <a:t>Advanced Object Oriented Programming</a:t>
            </a:r>
            <a:endParaRPr sz="2000" dirty="0"/>
          </a:p>
          <a:p>
            <a:pPr marL="1143000" marR="0" lvl="2" indent="-228600" algn="l" rtl="0">
              <a:lnSpc>
                <a:spcPct val="90000"/>
              </a:lnSpc>
              <a:spcBef>
                <a:spcPts val="500"/>
              </a:spcBef>
              <a:spcAft>
                <a:spcPts val="0"/>
              </a:spcAft>
              <a:buClr>
                <a:srgbClr val="000000"/>
              </a:buClr>
              <a:buSzPts val="2000"/>
              <a:buFont typeface="Helvetica Neue"/>
              <a:buChar char="-"/>
            </a:pPr>
            <a:r>
              <a:rPr lang="en-US" dirty="0">
                <a:latin typeface="Calibri"/>
                <a:cs typeface="Calibri"/>
                <a:sym typeface="Calibri"/>
              </a:rPr>
              <a:t>Comparable, Inheritance/Polymorphism, Abstract Classes</a:t>
            </a:r>
            <a:endParaRPr dirty="0"/>
          </a:p>
          <a:p>
            <a:pPr marL="685800" lvl="1" indent="-228600">
              <a:lnSpc>
                <a:spcPct val="90000"/>
              </a:lnSpc>
              <a:spcBef>
                <a:spcPts val="500"/>
              </a:spcBef>
              <a:buSzPts val="2400"/>
              <a:buFont typeface="Helvetica Neue"/>
              <a:buChar char="-"/>
            </a:pPr>
            <a:r>
              <a:rPr lang="en-US" sz="2000" dirty="0">
                <a:latin typeface="Calibri"/>
                <a:ea typeface="Calibri"/>
                <a:cs typeface="Calibri"/>
                <a:sym typeface="Calibri"/>
              </a:rPr>
              <a:t>Implementing data structures</a:t>
            </a:r>
            <a:endParaRPr lang="en-US" sz="2000" dirty="0"/>
          </a:p>
          <a:p>
            <a:pPr marL="1143000" lvl="2" indent="-228600">
              <a:lnSpc>
                <a:spcPct val="90000"/>
              </a:lnSpc>
              <a:spcBef>
                <a:spcPts val="500"/>
              </a:spcBef>
              <a:buSzPts val="2000"/>
              <a:buFont typeface="Helvetica Neue"/>
              <a:buChar char="-"/>
            </a:pPr>
            <a:r>
              <a:rPr lang="en-US" dirty="0" err="1">
                <a:latin typeface="Calibri"/>
                <a:ea typeface="Calibri"/>
                <a:cs typeface="Calibri"/>
                <a:sym typeface="Calibri"/>
              </a:rPr>
              <a:t>ArrayLists</a:t>
            </a:r>
            <a:r>
              <a:rPr lang="en-US" dirty="0">
                <a:latin typeface="Calibri"/>
                <a:ea typeface="Calibri"/>
                <a:cs typeface="Calibri"/>
                <a:sym typeface="Calibri"/>
              </a:rPr>
              <a:t>, </a:t>
            </a:r>
            <a:r>
              <a:rPr lang="en-US" dirty="0" err="1">
                <a:latin typeface="Calibri"/>
                <a:ea typeface="Calibri"/>
                <a:cs typeface="Calibri"/>
                <a:sym typeface="Calibri"/>
              </a:rPr>
              <a:t>LinkedLists</a:t>
            </a:r>
            <a:r>
              <a:rPr lang="en-US" dirty="0">
                <a:latin typeface="Calibri"/>
                <a:ea typeface="Calibri"/>
                <a:cs typeface="Calibri"/>
                <a:sym typeface="Calibri"/>
              </a:rPr>
              <a:t>, Trees</a:t>
            </a:r>
          </a:p>
          <a:p>
            <a:pPr marL="685800" lvl="1" indent="-228600">
              <a:lnSpc>
                <a:spcPct val="90000"/>
              </a:lnSpc>
              <a:spcBef>
                <a:spcPts val="500"/>
              </a:spcBef>
              <a:buSzPts val="2400"/>
              <a:buFont typeface="Helvetica Neue"/>
              <a:buChar char="-"/>
            </a:pPr>
            <a:r>
              <a:rPr lang="en-US" sz="2000" dirty="0">
                <a:latin typeface="Calibri"/>
                <a:ea typeface="Calibri"/>
                <a:cs typeface="Calibri"/>
                <a:sym typeface="Calibri"/>
              </a:rPr>
              <a:t>Recursion</a:t>
            </a:r>
          </a:p>
          <a:p>
            <a:pPr marL="685800" lvl="1" indent="-228600">
              <a:lnSpc>
                <a:spcPct val="90000"/>
              </a:lnSpc>
              <a:spcBef>
                <a:spcPts val="500"/>
              </a:spcBef>
              <a:buSzPts val="2400"/>
              <a:buFont typeface="Helvetica Neue"/>
              <a:buChar char="-"/>
            </a:pPr>
            <a:r>
              <a:rPr lang="en-US" sz="2000" dirty="0">
                <a:latin typeface="Calibri"/>
                <a:ea typeface="Calibri"/>
                <a:cs typeface="Calibri"/>
                <a:sym typeface="Calibri"/>
              </a:rPr>
              <a:t>Critical analysis of design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par>
                                <p:cTn id="8" presetID="10" presetClass="entr" presetSubtype="0" fill="hold" nodeType="withEffect">
                                  <p:stCondLst>
                                    <p:cond delay="0"/>
                                  </p:stCondLst>
                                  <p:childTnLst>
                                    <p:set>
                                      <p:cBhvr>
                                        <p:cTn id="9" dur="1" fill="hold">
                                          <p:stCondLst>
                                            <p:cond delay="0"/>
                                          </p:stCondLst>
                                        </p:cTn>
                                        <p:tgtEl>
                                          <p:spTgt spid="135"/>
                                        </p:tgtEl>
                                        <p:attrNameLst>
                                          <p:attrName>style.visibility</p:attrName>
                                        </p:attrNameLst>
                                      </p:cBhvr>
                                      <p:to>
                                        <p:strVal val="visible"/>
                                      </p:to>
                                    </p:set>
                                    <p:animEffect transition="in" filter="fade">
                                      <p:cBhvr>
                                        <p:cTn id="10" dur="1000"/>
                                        <p:tgtEl>
                                          <p:spTgt spid="1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Why 123?</a:t>
            </a:r>
            <a:endParaRPr dirty="0"/>
          </a:p>
        </p:txBody>
      </p:sp>
      <p:sp>
        <p:nvSpPr>
          <p:cNvPr id="147" name="Google Shape;147;p7"/>
          <p:cNvSpPr txBox="1">
            <a:spLocks noGrp="1"/>
          </p:cNvSpPr>
          <p:nvPr>
            <p:ph type="body" idx="1"/>
          </p:nvPr>
        </p:nvSpPr>
        <p:spPr>
          <a:xfrm>
            <a:off x="838200" y="1371600"/>
            <a:ext cx="9248775" cy="4805363"/>
          </a:xfrm>
          <a:prstGeom prst="rect">
            <a:avLst/>
          </a:prstGeom>
          <a:noFill/>
          <a:ln>
            <a:noFill/>
          </a:ln>
        </p:spPr>
        <p:txBody>
          <a:bodyPr spcFirstLastPara="1" wrap="square" lIns="45700" tIns="45700" rIns="45700" bIns="45700" anchor="t" anchorCtr="0">
            <a:normAutofit/>
          </a:bodyPr>
          <a:lstStyle/>
          <a:p>
            <a:pPr marL="514350" indent="-514350">
              <a:spcBef>
                <a:spcPts val="0"/>
              </a:spcBef>
              <a:buSzPts val="2800"/>
              <a:buFont typeface="+mj-lt"/>
              <a:buAutoNum type="arabicPeriod"/>
            </a:pPr>
            <a:r>
              <a:rPr lang="en-US" dirty="0"/>
              <a:t>To solve more complex problems by leveraging more complex programming structures / patterns</a:t>
            </a:r>
          </a:p>
          <a:p>
            <a:pPr marL="514350" indent="-514350">
              <a:spcBef>
                <a:spcPts val="0"/>
              </a:spcBef>
              <a:buSzPts val="2800"/>
              <a:buFont typeface="+mj-lt"/>
              <a:buAutoNum type="arabicPeriod"/>
            </a:pPr>
            <a:endParaRPr lang="en-US" dirty="0"/>
          </a:p>
          <a:p>
            <a:pPr marL="514350" indent="-514350">
              <a:spcBef>
                <a:spcPts val="0"/>
              </a:spcBef>
              <a:buSzPts val="2800"/>
              <a:buFont typeface="+mj-lt"/>
              <a:buAutoNum type="arabicPeriod"/>
            </a:pPr>
            <a:endParaRPr lang="en-US" dirty="0"/>
          </a:p>
          <a:p>
            <a:pPr marL="514350" marR="0" lvl="0" indent="-514350" algn="l" rtl="0">
              <a:lnSpc>
                <a:spcPct val="90000"/>
              </a:lnSpc>
              <a:spcBef>
                <a:spcPts val="0"/>
              </a:spcBef>
              <a:spcAft>
                <a:spcPts val="0"/>
              </a:spcAft>
              <a:buClr>
                <a:srgbClr val="000000"/>
              </a:buClr>
              <a:buSzPts val="2800"/>
              <a:buFont typeface="Arial"/>
              <a:buAutoNum type="arabicPeriod"/>
            </a:pPr>
            <a:r>
              <a:rPr lang="en-US" dirty="0"/>
              <a:t>To better rationalize specific design decisions</a:t>
            </a:r>
          </a:p>
          <a:p>
            <a:pPr marL="800100" lvl="1">
              <a:spcBef>
                <a:spcPts val="0"/>
              </a:spcBef>
              <a:buSzPts val="2800"/>
            </a:pPr>
            <a:r>
              <a:rPr lang="en-US" sz="2000" dirty="0"/>
              <a:t>How to “best” structure programs</a:t>
            </a:r>
          </a:p>
          <a:p>
            <a:pPr marL="800100" lvl="1">
              <a:spcBef>
                <a:spcPts val="0"/>
              </a:spcBef>
              <a:buSzPts val="2800"/>
            </a:pPr>
            <a:r>
              <a:rPr lang="en-US" sz="2000" dirty="0"/>
              <a:t>Which data structures are “most” appropriate to use</a:t>
            </a:r>
            <a:endParaRPr lang="en-US" dirty="0"/>
          </a:p>
          <a:p>
            <a:pPr marL="514350" indent="-514350">
              <a:spcBef>
                <a:spcPts val="0"/>
              </a:spcBef>
              <a:buSzPts val="2800"/>
              <a:buFont typeface="Arial"/>
              <a:buAutoNum type="arabicPeriod"/>
            </a:pPr>
            <a:endParaRPr lang="en-US" dirty="0"/>
          </a:p>
          <a:p>
            <a:pPr marL="514350" indent="-514350">
              <a:spcBef>
                <a:spcPts val="0"/>
              </a:spcBef>
              <a:buSzPts val="2800"/>
              <a:buFont typeface="Arial"/>
              <a:buAutoNum type="arabicPeriod"/>
            </a:pPr>
            <a:endParaRPr lang="en-US" dirty="0"/>
          </a:p>
          <a:p>
            <a:pPr marL="514350" indent="-514350">
              <a:spcBef>
                <a:spcPts val="0"/>
              </a:spcBef>
              <a:buSzPts val="2800"/>
              <a:buFont typeface="Arial"/>
              <a:buAutoNum type="arabicPeriod"/>
            </a:pPr>
            <a:r>
              <a:rPr lang="en-US" dirty="0"/>
              <a:t>To understand and critically analyze intersections between Computer Science and society</a:t>
            </a:r>
          </a:p>
          <a:p>
            <a:pPr marL="800100" lvl="1">
              <a:spcBef>
                <a:spcPts val="0"/>
              </a:spcBef>
              <a:buSzPts val="2800"/>
            </a:pPr>
            <a:r>
              <a:rPr lang="en-US" sz="2000" dirty="0"/>
              <a:t>Search engines, algorithmic art, machine learning, etc.</a:t>
            </a:r>
          </a:p>
          <a:p>
            <a:pPr marL="800100" lvl="1">
              <a:spcBef>
                <a:spcPts val="0"/>
              </a:spcBef>
              <a:buSzPts val="2800"/>
            </a:pPr>
            <a:r>
              <a:rPr lang="en-US" sz="2000" dirty="0"/>
              <a:t>Developing informed opinions on current issues</a:t>
            </a:r>
            <a:endParaRPr lang="en-US" sz="2400" b="0" i="0" u="none" strike="noStrike" cap="none" dirty="0">
              <a:solidFill>
                <a:srgbClr val="000000"/>
              </a:solidFill>
              <a:latin typeface="Calibri"/>
              <a:ea typeface="Calibri"/>
              <a:cs typeface="Calibri"/>
              <a:sym typeface="Calibri"/>
            </a:endParaRPr>
          </a:p>
          <a:p>
            <a:pPr marL="514350" marR="0" lvl="0" indent="-514350" algn="l" rtl="0">
              <a:lnSpc>
                <a:spcPct val="90000"/>
              </a:lnSpc>
              <a:spcBef>
                <a:spcPts val="0"/>
              </a:spcBef>
              <a:spcAft>
                <a:spcPts val="0"/>
              </a:spcAft>
              <a:buClr>
                <a:srgbClr val="000000"/>
              </a:buClr>
              <a:buSzPts val="2800"/>
              <a:buFont typeface="Arial"/>
              <a:buAutoNum type="arabicPeriod"/>
            </a:pPr>
            <a:endParaRPr lang="en-US" dirty="0"/>
          </a:p>
          <a:p>
            <a:pPr marL="514350" marR="0" lvl="0" indent="-514350" algn="l" rtl="0">
              <a:lnSpc>
                <a:spcPct val="90000"/>
              </a:lnSpc>
              <a:spcBef>
                <a:spcPts val="0"/>
              </a:spcBef>
              <a:spcAft>
                <a:spcPts val="0"/>
              </a:spcAft>
              <a:buClr>
                <a:srgbClr val="000000"/>
              </a:buClr>
              <a:buSzPts val="2800"/>
              <a:buFont typeface="Arial"/>
              <a:buAutoNum type="arabicPeriod"/>
            </a:pPr>
            <a:endParaRPr lang="en-US" sz="2800" b="0" i="0" u="none" strike="noStrike" cap="none" dirty="0">
              <a:solidFill>
                <a:srgbClr val="000000"/>
              </a:solidFill>
              <a:latin typeface="Calibri"/>
              <a:ea typeface="Calibri"/>
              <a:cs typeface="Calibri"/>
              <a:sym typeface="Calibri"/>
            </a:endParaRPr>
          </a:p>
          <a:p>
            <a:pPr marL="514350" marR="0" lvl="0" indent="-514350" algn="l" rtl="0">
              <a:lnSpc>
                <a:spcPct val="90000"/>
              </a:lnSpc>
              <a:spcBef>
                <a:spcPts val="0"/>
              </a:spcBef>
              <a:spcAft>
                <a:spcPts val="0"/>
              </a:spcAft>
              <a:buClr>
                <a:srgbClr val="000000"/>
              </a:buClr>
              <a:buSzPts val="2800"/>
              <a:buFont typeface="Arial"/>
              <a:buAutoNum type="arabicPeriod"/>
            </a:pPr>
            <a:endParaRPr lang="en-US" dirty="0"/>
          </a:p>
          <a:p>
            <a:pPr marL="514350" marR="0" lvl="0" indent="-514350" algn="l" rtl="0">
              <a:lnSpc>
                <a:spcPct val="90000"/>
              </a:lnSpc>
              <a:spcBef>
                <a:spcPts val="0"/>
              </a:spcBef>
              <a:spcAft>
                <a:spcPts val="0"/>
              </a:spcAft>
              <a:buClr>
                <a:srgbClr val="000000"/>
              </a:buClr>
              <a:buSzPts val="2800"/>
              <a:buFont typeface="Arial"/>
              <a:buAutoNum type="arabicPeriod"/>
            </a:pPr>
            <a:endParaRPr lang="en-US" sz="2800" b="0" i="0" u="none" strike="noStrike" cap="none" dirty="0">
              <a:solidFill>
                <a:srgbClr val="000000"/>
              </a:solidFill>
              <a:latin typeface="Calibri"/>
              <a:ea typeface="Calibri"/>
              <a:cs typeface="Calibri"/>
              <a:sym typeface="Calibri"/>
            </a:endParaRPr>
          </a:p>
          <a:p>
            <a:pPr marL="514350" marR="0" lvl="0" indent="-514350" algn="l" rtl="0">
              <a:lnSpc>
                <a:spcPct val="90000"/>
              </a:lnSpc>
              <a:spcBef>
                <a:spcPts val="0"/>
              </a:spcBef>
              <a:spcAft>
                <a:spcPts val="0"/>
              </a:spcAft>
              <a:buClr>
                <a:srgbClr val="000000"/>
              </a:buClr>
              <a:buSzPts val="2800"/>
              <a:buFont typeface="Arial"/>
              <a:buAutoNum type="arabicPeriod"/>
            </a:pPr>
            <a:endParaRPr lang="en-US" dirty="0"/>
          </a:p>
          <a:p>
            <a:pPr marL="514350" marR="0" lvl="0" indent="-514350" algn="l" rtl="0">
              <a:lnSpc>
                <a:spcPct val="90000"/>
              </a:lnSpc>
              <a:spcBef>
                <a:spcPts val="0"/>
              </a:spcBef>
              <a:spcAft>
                <a:spcPts val="0"/>
              </a:spcAft>
              <a:buClr>
                <a:srgbClr val="000000"/>
              </a:buClr>
              <a:buSzPts val="2800"/>
              <a:buFont typeface="Arial"/>
              <a:buAutoNum type="arabicPeriod"/>
            </a:pPr>
            <a:endParaRPr lang="en-US" sz="2800" b="0" i="0" u="none" strike="noStrike" cap="none" dirty="0">
              <a:solidFill>
                <a:srgbClr val="000000"/>
              </a:solidFill>
              <a:latin typeface="Calibri"/>
              <a:ea typeface="Calibri"/>
              <a:cs typeface="Calibri"/>
              <a:sym typeface="Calibri"/>
            </a:endParaRPr>
          </a:p>
          <a:p>
            <a:pPr marL="514350" marR="0" lvl="0" indent="-514350" algn="l" rtl="0">
              <a:lnSpc>
                <a:spcPct val="90000"/>
              </a:lnSpc>
              <a:spcBef>
                <a:spcPts val="0"/>
              </a:spcBef>
              <a:spcAft>
                <a:spcPts val="0"/>
              </a:spcAft>
              <a:buClr>
                <a:srgbClr val="000000"/>
              </a:buClr>
              <a:buSzPts val="2800"/>
              <a:buFont typeface="Arial"/>
              <a:buAutoNum type="arabicPeriod"/>
            </a:pPr>
            <a:endParaRPr lang="en-US" sz="2800" b="0" i="0" u="none" strike="noStrike" cap="none" dirty="0">
              <a:solidFill>
                <a:srgbClr val="000000"/>
              </a:solidFill>
              <a:latin typeface="Calibri"/>
              <a:ea typeface="Calibri"/>
              <a:cs typeface="Calibri"/>
              <a:sym typeface="Calibri"/>
            </a:endParaRPr>
          </a:p>
          <a:p>
            <a:pPr marL="514350" marR="0" lvl="0" indent="-514350" algn="l" rtl="0">
              <a:lnSpc>
                <a:spcPct val="90000"/>
              </a:lnSpc>
              <a:spcBef>
                <a:spcPts val="0"/>
              </a:spcBef>
              <a:spcAft>
                <a:spcPts val="0"/>
              </a:spcAft>
              <a:buClr>
                <a:srgbClr val="000000"/>
              </a:buClr>
              <a:buSzPts val="2800"/>
              <a:buFont typeface="Arial"/>
              <a:buAutoNum type="arabicPeriod"/>
            </a:pPr>
            <a:endParaRPr dirty="0"/>
          </a:p>
        </p:txBody>
      </p:sp>
      <p:sp>
        <p:nvSpPr>
          <p:cNvPr id="3" name="Right Brace 2">
            <a:extLst>
              <a:ext uri="{FF2B5EF4-FFF2-40B4-BE49-F238E27FC236}">
                <a16:creationId xmlns:a16="http://schemas.microsoft.com/office/drawing/2014/main" id="{6A8AD491-4B21-457E-AD7E-D270102A5920}"/>
              </a:ext>
            </a:extLst>
          </p:cNvPr>
          <p:cNvSpPr/>
          <p:nvPr/>
        </p:nvSpPr>
        <p:spPr>
          <a:xfrm>
            <a:off x="10072687" y="1371600"/>
            <a:ext cx="392907" cy="255031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Right Brace 14">
            <a:extLst>
              <a:ext uri="{FF2B5EF4-FFF2-40B4-BE49-F238E27FC236}">
                <a16:creationId xmlns:a16="http://schemas.microsoft.com/office/drawing/2014/main" id="{DBFC2A86-1405-4062-A74C-E0F584EAD3FC}"/>
              </a:ext>
            </a:extLst>
          </p:cNvPr>
          <p:cNvSpPr/>
          <p:nvPr/>
        </p:nvSpPr>
        <p:spPr>
          <a:xfrm>
            <a:off x="10072687" y="4575572"/>
            <a:ext cx="392907" cy="15109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42A5E5A6-6315-454D-95E1-DD1F2EA1B924}"/>
              </a:ext>
            </a:extLst>
          </p:cNvPr>
          <p:cNvSpPr txBox="1"/>
          <p:nvPr/>
        </p:nvSpPr>
        <p:spPr>
          <a:xfrm>
            <a:off x="10544176" y="2323593"/>
            <a:ext cx="1600199" cy="646331"/>
          </a:xfrm>
          <a:prstGeom prst="rect">
            <a:avLst/>
          </a:prstGeom>
          <a:noFill/>
        </p:spPr>
        <p:txBody>
          <a:bodyPr wrap="square" rtlCol="0">
            <a:spAutoFit/>
          </a:bodyPr>
          <a:lstStyle/>
          <a:p>
            <a:pPr algn="ctr"/>
            <a:r>
              <a:rPr lang="en-US" sz="1800" b="1" dirty="0"/>
              <a:t>Be a better programmer</a:t>
            </a:r>
          </a:p>
        </p:txBody>
      </p:sp>
      <p:sp>
        <p:nvSpPr>
          <p:cNvPr id="17" name="TextBox 16">
            <a:extLst>
              <a:ext uri="{FF2B5EF4-FFF2-40B4-BE49-F238E27FC236}">
                <a16:creationId xmlns:a16="http://schemas.microsoft.com/office/drawing/2014/main" id="{B150D4D5-0916-4BE3-A7AF-A0A11EE18724}"/>
              </a:ext>
            </a:extLst>
          </p:cNvPr>
          <p:cNvSpPr txBox="1"/>
          <p:nvPr/>
        </p:nvSpPr>
        <p:spPr>
          <a:xfrm>
            <a:off x="10622757" y="5092809"/>
            <a:ext cx="1443036" cy="646331"/>
          </a:xfrm>
          <a:prstGeom prst="rect">
            <a:avLst/>
          </a:prstGeom>
          <a:noFill/>
        </p:spPr>
        <p:txBody>
          <a:bodyPr wrap="square" rtlCol="0">
            <a:spAutoFit/>
          </a:bodyPr>
          <a:lstStyle/>
          <a:p>
            <a:pPr algn="ctr"/>
            <a:r>
              <a:rPr lang="en-US" sz="1800" b="1" dirty="0"/>
              <a:t>Be a better person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7">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7">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7">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7">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7">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build="p"/>
      <p:bldP spid="3" grpId="0" animBg="1"/>
      <p:bldP spid="15" grpId="0" animBg="1"/>
      <p:bldP spid="4"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Prerequisite Knowledge</a:t>
            </a:r>
            <a:endParaRPr/>
          </a:p>
        </p:txBody>
      </p:sp>
      <p:sp>
        <p:nvSpPr>
          <p:cNvPr id="191" name="Google Shape;191;p45"/>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SzPts val="2800"/>
              <a:buChar char="•"/>
            </a:pPr>
            <a:r>
              <a:rPr lang="en-US"/>
              <a:t>Comfort with control structures </a:t>
            </a:r>
            <a:endParaRPr/>
          </a:p>
          <a:p>
            <a:pPr marL="914400" lvl="1" indent="-342900" algn="l" rtl="0">
              <a:lnSpc>
                <a:spcPct val="90000"/>
              </a:lnSpc>
              <a:spcBef>
                <a:spcPts val="500"/>
              </a:spcBef>
              <a:spcAft>
                <a:spcPts val="0"/>
              </a:spcAft>
              <a:buSzPts val="2400"/>
              <a:buChar char="•"/>
            </a:pPr>
            <a:r>
              <a:rPr lang="en-US"/>
              <a:t>loops, conditionals, methods/functions </a:t>
            </a:r>
            <a:endParaRPr/>
          </a:p>
          <a:p>
            <a:pPr marL="457200" lvl="0" indent="-342900" algn="l" rtl="0">
              <a:lnSpc>
                <a:spcPct val="90000"/>
              </a:lnSpc>
              <a:spcBef>
                <a:spcPts val="1000"/>
              </a:spcBef>
              <a:spcAft>
                <a:spcPts val="0"/>
              </a:spcAft>
              <a:buSzPts val="2800"/>
              <a:buChar char="•"/>
            </a:pPr>
            <a:r>
              <a:rPr lang="en-US"/>
              <a:t>Experience with using basic data structures</a:t>
            </a:r>
            <a:endParaRPr/>
          </a:p>
          <a:p>
            <a:pPr marL="914400" lvl="1" indent="-342900" algn="l" rtl="0">
              <a:lnSpc>
                <a:spcPct val="90000"/>
              </a:lnSpc>
              <a:spcBef>
                <a:spcPts val="500"/>
              </a:spcBef>
              <a:spcAft>
                <a:spcPts val="0"/>
              </a:spcAft>
              <a:buSzPts val="2400"/>
              <a:buChar char="•"/>
            </a:pPr>
            <a:r>
              <a:rPr lang="en-US"/>
              <a:t>arrays, lists, sets, maps</a:t>
            </a:r>
            <a:endParaRPr/>
          </a:p>
          <a:p>
            <a:pPr marL="457200" lvl="0" indent="-342900" algn="l" rtl="0">
              <a:lnSpc>
                <a:spcPct val="90000"/>
              </a:lnSpc>
              <a:spcBef>
                <a:spcPts val="1000"/>
              </a:spcBef>
              <a:spcAft>
                <a:spcPts val="0"/>
              </a:spcAft>
              <a:buSzPts val="2800"/>
              <a:buChar char="•"/>
            </a:pPr>
            <a:r>
              <a:rPr lang="en-US"/>
              <a:t>Experience with console and file input/output</a:t>
            </a:r>
            <a:endParaRPr/>
          </a:p>
          <a:p>
            <a:pPr marL="457200" lvl="0" indent="-342900" algn="l" rtl="0">
              <a:lnSpc>
                <a:spcPct val="90000"/>
              </a:lnSpc>
              <a:spcBef>
                <a:spcPts val="1000"/>
              </a:spcBef>
              <a:spcAft>
                <a:spcPts val="0"/>
              </a:spcAft>
              <a:buSzPts val="2800"/>
              <a:buChar char="•"/>
            </a:pPr>
            <a:r>
              <a:rPr lang="en-US"/>
              <a:t>Exposure to simple object-oriented programming </a:t>
            </a:r>
            <a:endParaRPr/>
          </a:p>
          <a:p>
            <a:pPr marL="914400" lvl="1" indent="-342900" algn="l" rtl="0">
              <a:lnSpc>
                <a:spcPct val="90000"/>
              </a:lnSpc>
              <a:spcBef>
                <a:spcPts val="500"/>
              </a:spcBef>
              <a:spcAft>
                <a:spcPts val="0"/>
              </a:spcAft>
              <a:buSzPts val="2400"/>
              <a:buChar char="•"/>
            </a:pPr>
            <a:r>
              <a:rPr lang="en-US"/>
              <a:t>classes, interfaces</a:t>
            </a:r>
            <a:endParaRPr/>
          </a:p>
          <a:p>
            <a:pPr marL="457200" lvl="0" indent="-342900" algn="l" rtl="0">
              <a:lnSpc>
                <a:spcPct val="90000"/>
              </a:lnSpc>
              <a:spcBef>
                <a:spcPts val="1000"/>
              </a:spcBef>
              <a:spcAft>
                <a:spcPts val="0"/>
              </a:spcAft>
              <a:buSzPts val="2800"/>
              <a:buChar char="•"/>
            </a:pPr>
            <a:r>
              <a:rPr lang="en-US"/>
              <a:t>Programming experience </a:t>
            </a:r>
            <a:r>
              <a:rPr lang="en-US" i="1"/>
              <a:t>in Java</a:t>
            </a:r>
            <a:endParaRPr/>
          </a:p>
          <a:p>
            <a:pPr marL="914400" lvl="1" indent="-342900" algn="l" rtl="0">
              <a:lnSpc>
                <a:spcPct val="90000"/>
              </a:lnSpc>
              <a:spcBef>
                <a:spcPts val="500"/>
              </a:spcBef>
              <a:spcAft>
                <a:spcPts val="0"/>
              </a:spcAft>
              <a:buSzPts val="2400"/>
              <a:buChar char="•"/>
            </a:pPr>
            <a:r>
              <a:rPr lang="en-US"/>
              <a:t>Or willingness to pick up on your own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6;p29">
            <a:extLst>
              <a:ext uri="{FF2B5EF4-FFF2-40B4-BE49-F238E27FC236}">
                <a16:creationId xmlns:a16="http://schemas.microsoft.com/office/drawing/2014/main" id="{36709576-3780-239B-BBCE-43860BD613D4}"/>
              </a:ext>
            </a:extLst>
          </p:cNvPr>
          <p:cNvSpPr/>
          <p:nvPr/>
        </p:nvSpPr>
        <p:spPr>
          <a:xfrm>
            <a:off x="3838865" y="2088086"/>
            <a:ext cx="4514270" cy="1340914"/>
          </a:xfrm>
          <a:prstGeom prst="roundRect">
            <a:avLst>
              <a:gd name="adj" fmla="val 9433"/>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dirty="0">
              <a:solidFill>
                <a:srgbClr val="FFFFFF"/>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C5AEC4D0-EAEF-81C3-CF5E-BAD6512D4259}"/>
              </a:ext>
            </a:extLst>
          </p:cNvPr>
          <p:cNvPicPr>
            <a:picLocks noChangeAspect="1"/>
          </p:cNvPicPr>
          <p:nvPr/>
        </p:nvPicPr>
        <p:blipFill>
          <a:blip r:embed="rId2"/>
          <a:srcRect/>
          <a:stretch/>
        </p:blipFill>
        <p:spPr>
          <a:xfrm>
            <a:off x="7086734" y="2168024"/>
            <a:ext cx="1201177" cy="1201177"/>
          </a:xfrm>
          <a:prstGeom prst="rect">
            <a:avLst/>
          </a:prstGeom>
        </p:spPr>
      </p:pic>
      <p:sp>
        <p:nvSpPr>
          <p:cNvPr id="2" name="Title 1">
            <a:extLst>
              <a:ext uri="{FF2B5EF4-FFF2-40B4-BE49-F238E27FC236}">
                <a16:creationId xmlns:a16="http://schemas.microsoft.com/office/drawing/2014/main" id="{23DBE096-C45E-8C4F-74FB-C839D43544C5}"/>
              </a:ext>
            </a:extLst>
          </p:cNvPr>
          <p:cNvSpPr>
            <a:spLocks noGrp="1"/>
          </p:cNvSpPr>
          <p:nvPr>
            <p:ph type="title"/>
          </p:nvPr>
        </p:nvSpPr>
        <p:spPr/>
        <p:txBody>
          <a:bodyPr/>
          <a:lstStyle/>
          <a:p>
            <a:r>
              <a:rPr lang="en-US" dirty="0"/>
              <a:t>What do you want to get out of this course?</a:t>
            </a:r>
          </a:p>
        </p:txBody>
      </p:sp>
      <p:sp>
        <p:nvSpPr>
          <p:cNvPr id="6" name="Google Shape;28;p29">
            <a:extLst>
              <a:ext uri="{FF2B5EF4-FFF2-40B4-BE49-F238E27FC236}">
                <a16:creationId xmlns:a16="http://schemas.microsoft.com/office/drawing/2014/main" id="{19FFA4C6-B816-3A2F-F9E5-929CCAEE81D0}"/>
              </a:ext>
            </a:extLst>
          </p:cNvPr>
          <p:cNvSpPr txBox="1"/>
          <p:nvPr/>
        </p:nvSpPr>
        <p:spPr>
          <a:xfrm>
            <a:off x="4149918" y="2558508"/>
            <a:ext cx="2866943" cy="46162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95959"/>
              </a:buClr>
              <a:buSzPts val="2000"/>
              <a:buFont typeface="Montserrat SemiBold"/>
              <a:buNone/>
            </a:pPr>
            <a:r>
              <a:rPr lang="en-US" sz="2400" b="0" i="0" u="none" strike="noStrike" cap="none" dirty="0" err="1">
                <a:solidFill>
                  <a:srgbClr val="595959"/>
                </a:solidFill>
                <a:latin typeface="Montserrat SemiBold"/>
                <a:ea typeface="Montserrat SemiBold"/>
                <a:cs typeface="Montserrat SemiBold"/>
                <a:sym typeface="Montserrat SemiBold"/>
              </a:rPr>
              <a:t>sli.do</a:t>
            </a:r>
            <a:r>
              <a:rPr lang="en-US" sz="2400" b="0" i="0" u="none" strike="noStrike" cap="none" dirty="0">
                <a:solidFill>
                  <a:srgbClr val="595959"/>
                </a:solidFill>
                <a:latin typeface="Montserrat SemiBold"/>
                <a:ea typeface="Montserrat SemiBold"/>
                <a:cs typeface="Montserrat SemiBold"/>
                <a:sym typeface="Montserrat SemiBold"/>
              </a:rPr>
              <a:t>    #cse123 </a:t>
            </a:r>
            <a:endParaRPr sz="2400" dirty="0"/>
          </a:p>
        </p:txBody>
      </p:sp>
    </p:spTree>
    <p:extLst>
      <p:ext uri="{BB962C8B-B14F-4D97-AF65-F5344CB8AC3E}">
        <p14:creationId xmlns:p14="http://schemas.microsoft.com/office/powerpoint/2010/main" val="1852669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9"/>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170" name="Google Shape;170;p9"/>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About this Course</a:t>
            </a:r>
            <a:endParaRPr dirty="0"/>
          </a:p>
          <a:p>
            <a:pPr marL="685800" lvl="1" indent="-228600" algn="l" rtl="0">
              <a:lnSpc>
                <a:spcPct val="90000"/>
              </a:lnSpc>
              <a:spcBef>
                <a:spcPts val="500"/>
              </a:spcBef>
              <a:spcAft>
                <a:spcPts val="0"/>
              </a:spcAft>
              <a:buClr>
                <a:schemeClr val="accent5"/>
              </a:buClr>
              <a:buSzPts val="2400"/>
              <a:buFont typeface="Helvetica Neue"/>
              <a:buChar char="-"/>
            </a:pPr>
            <a:r>
              <a:rPr lang="en-US" sz="2400" b="1" dirty="0">
                <a:solidFill>
                  <a:schemeClr val="accent5"/>
                </a:solidFill>
              </a:rPr>
              <a:t>Course Components &amp; Tools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Assignments and Grading</a:t>
            </a:r>
          </a:p>
        </p:txBody>
      </p:sp>
      <p:sp>
        <p:nvSpPr>
          <p:cNvPr id="171" name="Google Shape;171;p9"/>
          <p:cNvSpPr/>
          <p:nvPr/>
        </p:nvSpPr>
        <p:spPr>
          <a:xfrm rot="10800000">
            <a:off x="5373121" y="2378988"/>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3" name="Picture 2">
            <a:extLst>
              <a:ext uri="{FF2B5EF4-FFF2-40B4-BE49-F238E27FC236}">
                <a16:creationId xmlns:a16="http://schemas.microsoft.com/office/drawing/2014/main" id="{C7D95717-DA10-4048-A859-B4B763BE1BCE}"/>
              </a:ext>
            </a:extLst>
          </p:cNvPr>
          <p:cNvPicPr>
            <a:picLocks noChangeAspect="1"/>
          </p:cNvPicPr>
          <p:nvPr/>
        </p:nvPicPr>
        <p:blipFill>
          <a:blip r:embed="rId3"/>
          <a:srcRect/>
          <a:stretch/>
        </p:blipFill>
        <p:spPr>
          <a:xfrm>
            <a:off x="6007277" y="2414874"/>
            <a:ext cx="4402813" cy="3327623"/>
          </a:xfrm>
          <a:prstGeom prst="rect">
            <a:avLst/>
          </a:prstGeom>
        </p:spPr>
      </p:pic>
      <p:sp>
        <p:nvSpPr>
          <p:cNvPr id="214" name="Google Shape;214;p11"/>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Course Website</a:t>
            </a:r>
            <a:endParaRPr dirty="0"/>
          </a:p>
        </p:txBody>
      </p:sp>
      <p:grpSp>
        <p:nvGrpSpPr>
          <p:cNvPr id="215" name="Google Shape;215;p11"/>
          <p:cNvGrpSpPr/>
          <p:nvPr/>
        </p:nvGrpSpPr>
        <p:grpSpPr>
          <a:xfrm>
            <a:off x="3107375" y="1247578"/>
            <a:ext cx="5977249" cy="885659"/>
            <a:chOff x="-1" y="0"/>
            <a:chExt cx="5977248" cy="885657"/>
          </a:xfrm>
        </p:grpSpPr>
        <p:sp>
          <p:nvSpPr>
            <p:cNvPr id="216" name="Google Shape;216;p11"/>
            <p:cNvSpPr/>
            <p:nvPr/>
          </p:nvSpPr>
          <p:spPr>
            <a:xfrm>
              <a:off x="-1" y="0"/>
              <a:ext cx="5977248" cy="885657"/>
            </a:xfrm>
            <a:prstGeom prst="rect">
              <a:avLst/>
            </a:prstGeom>
            <a:solidFill>
              <a:srgbClr val="BACCF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17" name="Google Shape;217;p11"/>
            <p:cNvSpPr txBox="1"/>
            <p:nvPr/>
          </p:nvSpPr>
          <p:spPr>
            <a:xfrm>
              <a:off x="45719" y="117708"/>
              <a:ext cx="5885700" cy="646500"/>
            </a:xfrm>
            <a:prstGeom prst="rect">
              <a:avLst/>
            </a:prstGeom>
            <a:solidFill>
              <a:srgbClr val="BACCF6"/>
            </a:solid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563C1"/>
                </a:buClr>
                <a:buSzPts val="3600"/>
                <a:buFont typeface="Calibri"/>
                <a:buNone/>
              </a:pPr>
              <a:r>
                <a:rPr lang="en-US" sz="3600" b="1" u="sng" dirty="0">
                  <a:solidFill>
                    <a:srgbClr val="0563C1"/>
                  </a:solidFill>
                  <a:latin typeface="Calibri"/>
                  <a:ea typeface="Calibri"/>
                  <a:cs typeface="Calibri"/>
                  <a:sym typeface="Calibri"/>
                  <a:hlinkClick r:id="rId4"/>
                </a:rPr>
                <a:t>cs.uw.edu/123</a:t>
              </a:r>
              <a:endParaRPr dirty="0">
                <a:solidFill>
                  <a:srgbClr val="0563C1"/>
                </a:solidFill>
              </a:endParaRPr>
            </a:p>
          </p:txBody>
        </p:sp>
      </p:grpSp>
      <p:sp>
        <p:nvSpPr>
          <p:cNvPr id="218" name="Google Shape;218;p11"/>
          <p:cNvSpPr/>
          <p:nvPr/>
        </p:nvSpPr>
        <p:spPr>
          <a:xfrm flipH="1">
            <a:off x="929490" y="2372068"/>
            <a:ext cx="4909356" cy="2683800"/>
          </a:xfrm>
          <a:custGeom>
            <a:avLst/>
            <a:gdLst/>
            <a:ahLst/>
            <a:cxnLst/>
            <a:rect l="l" t="t" r="r" b="b"/>
            <a:pathLst>
              <a:path w="21600" h="21600" extrusionOk="0">
                <a:moveTo>
                  <a:pt x="3540" y="0"/>
                </a:moveTo>
                <a:lnTo>
                  <a:pt x="21600" y="0"/>
                </a:lnTo>
                <a:lnTo>
                  <a:pt x="21600" y="21600"/>
                </a:lnTo>
                <a:lnTo>
                  <a:pt x="3540" y="21600"/>
                </a:lnTo>
                <a:lnTo>
                  <a:pt x="3540" y="18000"/>
                </a:lnTo>
                <a:lnTo>
                  <a:pt x="0" y="15220"/>
                </a:lnTo>
                <a:lnTo>
                  <a:pt x="3540" y="12600"/>
                </a:lnTo>
                <a:close/>
              </a:path>
            </a:pathLst>
          </a:custGeom>
          <a:solidFill>
            <a:srgbClr val="D6DCE5"/>
          </a:solidFill>
          <a:ln>
            <a:noFill/>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19" name="Google Shape;219;p11"/>
          <p:cNvSpPr txBox="1"/>
          <p:nvPr/>
        </p:nvSpPr>
        <p:spPr>
          <a:xfrm>
            <a:off x="1029352" y="5294699"/>
            <a:ext cx="2221231" cy="370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Review the syllabus!</a:t>
            </a:r>
            <a:endParaRPr dirty="0"/>
          </a:p>
        </p:txBody>
      </p:sp>
      <p:sp>
        <p:nvSpPr>
          <p:cNvPr id="221" name="Google Shape;221;p11"/>
          <p:cNvSpPr txBox="1"/>
          <p:nvPr/>
        </p:nvSpPr>
        <p:spPr>
          <a:xfrm>
            <a:off x="5955996" y="5829626"/>
            <a:ext cx="6636907" cy="9296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Contains most course info – check frequently!</a:t>
            </a:r>
            <a:endParaRPr dirty="0"/>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Announcements, Calendar, Lecture Slides, Office Hours schedule, </a:t>
            </a:r>
            <a:br>
              <a:rPr lang="en-US" sz="1800" b="0" i="0" u="none" strike="noStrike" cap="none" dirty="0">
                <a:solidFill>
                  <a:srgbClr val="000000"/>
                </a:solidFill>
                <a:latin typeface="Calibri"/>
                <a:ea typeface="Calibri"/>
                <a:cs typeface="Calibri"/>
                <a:sym typeface="Calibri"/>
              </a:rPr>
            </a:br>
            <a:r>
              <a:rPr lang="en-US" sz="1800" b="0" i="0" u="none" strike="noStrike" cap="none" dirty="0">
                <a:solidFill>
                  <a:srgbClr val="000000"/>
                </a:solidFill>
                <a:latin typeface="Calibri"/>
                <a:ea typeface="Calibri"/>
                <a:cs typeface="Calibri"/>
                <a:sym typeface="Calibri"/>
              </a:rPr>
              <a:t>Staff Bios, Important Links </a:t>
            </a:r>
            <a:endParaRPr dirty="0"/>
          </a:p>
        </p:txBody>
      </p:sp>
      <p:pic>
        <p:nvPicPr>
          <p:cNvPr id="5" name="Picture 4">
            <a:extLst>
              <a:ext uri="{FF2B5EF4-FFF2-40B4-BE49-F238E27FC236}">
                <a16:creationId xmlns:a16="http://schemas.microsoft.com/office/drawing/2014/main" id="{2EF2511B-3C15-450F-BBCC-7EEFFFFA290F}"/>
              </a:ext>
            </a:extLst>
          </p:cNvPr>
          <p:cNvPicPr>
            <a:picLocks noChangeAspect="1"/>
          </p:cNvPicPr>
          <p:nvPr/>
        </p:nvPicPr>
        <p:blipFill>
          <a:blip r:embed="rId5"/>
          <a:srcRect t="-99" b="40049"/>
          <a:stretch/>
        </p:blipFill>
        <p:spPr>
          <a:xfrm>
            <a:off x="1029352" y="2688185"/>
            <a:ext cx="3883069" cy="20515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SE 373 Summer 2020">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SE 373 Summer 2020">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758</TotalTime>
  <Words>1497</Words>
  <Application>Microsoft Office PowerPoint</Application>
  <PresentationFormat>Widescreen</PresentationFormat>
  <Paragraphs>245</Paragraphs>
  <Slides>22</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Montserrat ExtraBold</vt:lpstr>
      <vt:lpstr>Noto Sans Symbols</vt:lpstr>
      <vt:lpstr>Helvetica Neue</vt:lpstr>
      <vt:lpstr>Montserrat SemiBold</vt:lpstr>
      <vt:lpstr>Arial</vt:lpstr>
      <vt:lpstr>Calibri</vt:lpstr>
      <vt:lpstr>Montserrat</vt:lpstr>
      <vt:lpstr>CSE 373 Summer 2020</vt:lpstr>
      <vt:lpstr>Welcome  &amp; Syllabus</vt:lpstr>
      <vt:lpstr>Lecture Outline</vt:lpstr>
      <vt:lpstr>Course Staff</vt:lpstr>
      <vt:lpstr>What is this Class?</vt:lpstr>
      <vt:lpstr>Why 123?</vt:lpstr>
      <vt:lpstr>Prerequisite Knowledge</vt:lpstr>
      <vt:lpstr>What do you want to get out of this course?</vt:lpstr>
      <vt:lpstr>Lecture Outline</vt:lpstr>
      <vt:lpstr>Course Website</vt:lpstr>
      <vt:lpstr>Creating an inclusive environment</vt:lpstr>
      <vt:lpstr>Other Course Tools</vt:lpstr>
      <vt:lpstr>Lecture Outline</vt:lpstr>
      <vt:lpstr>Digression: Brett’s Pandemic Hobby</vt:lpstr>
      <vt:lpstr>How Learning Works</vt:lpstr>
      <vt:lpstr>Getting Help</vt:lpstr>
      <vt:lpstr>Lecture Outline</vt:lpstr>
      <vt:lpstr>Assignments and Grading</vt:lpstr>
      <vt:lpstr>Assignments</vt:lpstr>
      <vt:lpstr>Resubmission and Ignored Quiz Problems</vt:lpstr>
      <vt:lpstr>Grading</vt:lpstr>
      <vt:lpstr>Collaboration Policy</vt:lpstr>
      <vt:lpstr>Coming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Comparable!</dc:title>
  <dc:creator>cse-loaner</dc:creator>
  <cp:lastModifiedBy>mnats</cp:lastModifiedBy>
  <cp:revision>40</cp:revision>
  <dcterms:modified xsi:type="dcterms:W3CDTF">2025-01-08T19:53:13Z</dcterms:modified>
</cp:coreProperties>
</file>