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62" r:id="rId3"/>
    <p:sldId id="348" r:id="rId4"/>
    <p:sldId id="897" r:id="rId5"/>
    <p:sldId id="881" r:id="rId6"/>
    <p:sldId id="883" r:id="rId7"/>
    <p:sldId id="885" r:id="rId8"/>
    <p:sldId id="884" r:id="rId9"/>
    <p:sldId id="886" r:id="rId10"/>
    <p:sldId id="887" r:id="rId11"/>
    <p:sldId id="898" r:id="rId12"/>
    <p:sldId id="872" r:id="rId13"/>
    <p:sldId id="869" r:id="rId14"/>
    <p:sldId id="871" r:id="rId15"/>
    <p:sldId id="882" r:id="rId16"/>
    <p:sldId id="877" r:id="rId17"/>
    <p:sldId id="874" r:id="rId18"/>
    <p:sldId id="895" r:id="rId19"/>
    <p:sldId id="896" r:id="rId20"/>
    <p:sldId id="879" r:id="rId21"/>
    <p:sldId id="899" r:id="rId22"/>
    <p:sldId id="880" r:id="rId23"/>
    <p:sldId id="8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362"/>
            <p14:sldId id="348"/>
            <p14:sldId id="897"/>
            <p14:sldId id="881"/>
            <p14:sldId id="883"/>
            <p14:sldId id="885"/>
            <p14:sldId id="884"/>
            <p14:sldId id="886"/>
            <p14:sldId id="887"/>
            <p14:sldId id="898"/>
            <p14:sldId id="872"/>
            <p14:sldId id="869"/>
            <p14:sldId id="871"/>
            <p14:sldId id="882"/>
            <p14:sldId id="877"/>
            <p14:sldId id="874"/>
            <p14:sldId id="895"/>
            <p14:sldId id="896"/>
            <p14:sldId id="879"/>
            <p14:sldId id="899"/>
            <p14:sldId id="880"/>
            <p14:sldId id="8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7EA"/>
    <a:srgbClr val="FFF2CC"/>
    <a:srgbClr val="C0FCF0"/>
    <a:srgbClr val="FA8231"/>
    <a:srgbClr val="0FB9B1"/>
    <a:srgbClr val="54A0FF"/>
    <a:srgbClr val="FAFAFA"/>
    <a:srgbClr val="F5F5F5"/>
    <a:srgbClr val="EF5777"/>
    <a:srgbClr val="F7B7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5" autoAdjust="0"/>
    <p:restoredTop sz="91361"/>
  </p:normalViewPr>
  <p:slideViewPr>
    <p:cSldViewPr snapToGrid="0" snapToObjects="1">
      <p:cViewPr varScale="1">
        <p:scale>
          <a:sx n="111" d="100"/>
          <a:sy n="111" d="100"/>
        </p:scale>
        <p:origin x="216" y="472"/>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7/7/25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B6226-E642-10B0-730C-CA63F126DC08}"/>
              </a:ext>
            </a:extLst>
          </p:cNvPr>
          <p:cNvPicPr>
            <a:picLocks noChangeAspect="1"/>
          </p:cNvPicPr>
          <p:nvPr userDrawn="1"/>
        </p:nvPicPr>
        <p:blipFill>
          <a:blip r:embed="rId2"/>
          <a:srcRect/>
          <a:stretch/>
        </p:blipFill>
        <p:spPr>
          <a:xfrm>
            <a:off x="-82520" y="236757"/>
            <a:ext cx="12540363" cy="7181466"/>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04</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#cse123A </a:t>
            </a:r>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D4665F1-33EC-4353-8520-98D4BB9613F0}"/>
              </a:ext>
            </a:extLst>
          </p:cNvPr>
          <p:cNvPicPr>
            <a:picLocks noChangeAspect="1"/>
          </p:cNvPicPr>
          <p:nvPr userDrawn="1"/>
        </p:nvPicPr>
        <p:blipFill>
          <a:blip r:embed="rId4"/>
          <a:stretch>
            <a:fillRect/>
          </a:stretch>
        </p:blipFill>
        <p:spPr>
          <a:xfrm>
            <a:off x="7371295" y="305990"/>
            <a:ext cx="731520" cy="731520"/>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1" name="Picture 10">
            <a:extLst>
              <a:ext uri="{FF2B5EF4-FFF2-40B4-BE49-F238E27FC236}">
                <a16:creationId xmlns:a16="http://schemas.microsoft.com/office/drawing/2014/main" id="{79AD8943-881A-494F-ACB5-810780E356C5}"/>
              </a:ext>
            </a:extLst>
          </p:cNvPr>
          <p:cNvPicPr>
            <a:picLocks noChangeAspect="1"/>
          </p:cNvPicPr>
          <p:nvPr userDrawn="1"/>
        </p:nvPicPr>
        <p:blipFill>
          <a:blip r:embed="rId4"/>
          <a:stretch>
            <a:fillRect/>
          </a:stretch>
        </p:blipFill>
        <p:spPr>
          <a:xfrm>
            <a:off x="7371295" y="305990"/>
            <a:ext cx="731520" cy="731520"/>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Summer 2025</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04: Linked Nodes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ourses.cs.washington.edu/courses/cse123/25su/rubrics/#programming-assignment-rubric" TargetMode="External"/><Relationship Id="rId2" Type="http://schemas.openxmlformats.org/officeDocument/2006/relationships/hyperlink" Target="https://edstem.org/us/courses/77398/discussion/6547881"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Linked Nodes</a:t>
            </a:r>
          </a:p>
        </p:txBody>
      </p:sp>
      <p:sp>
        <p:nvSpPr>
          <p:cNvPr id="4" name="TextBox 3">
            <a:extLst>
              <a:ext uri="{FF2B5EF4-FFF2-40B4-BE49-F238E27FC236}">
                <a16:creationId xmlns:a16="http://schemas.microsoft.com/office/drawing/2014/main" id="{1140A5DD-90C5-8F48-BFF7-AE8301DF7CEF}"/>
              </a:ext>
            </a:extLst>
          </p:cNvPr>
          <p:cNvSpPr txBox="1"/>
          <p:nvPr/>
        </p:nvSpPr>
        <p:spPr>
          <a:xfrm>
            <a:off x="7498025" y="2041170"/>
            <a:ext cx="4476805" cy="1269578"/>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endParaRPr lang="en-US" sz="1000" b="1" i="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What’s your favorite </a:t>
            </a:r>
            <a:br>
              <a:rPr lang="en-US" sz="2200" i="1" dirty="0">
                <a:solidFill>
                  <a:schemeClr val="tx1">
                    <a:lumMod val="75000"/>
                    <a:lumOff val="25000"/>
                  </a:schemeClr>
                </a:solidFill>
                <a:latin typeface="Calibri" panose="020F0502020204030204" pitchFamily="34" charset="0"/>
                <a:cs typeface="Calibri" panose="020F0502020204030204" pitchFamily="34" charset="0"/>
              </a:rPr>
            </a:br>
            <a:r>
              <a:rPr lang="en-US" sz="2200" i="1" dirty="0">
                <a:solidFill>
                  <a:schemeClr val="tx1">
                    <a:lumMod val="75000"/>
                    <a:lumOff val="25000"/>
                  </a:schemeClr>
                </a:solidFill>
                <a:latin typeface="Calibri" panose="020F0502020204030204" pitchFamily="34" charset="0"/>
                <a:cs typeface="Calibri" panose="020F0502020204030204" pitchFamily="34" charset="0"/>
              </a:rPr>
              <a:t>data structure to use?</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8" name="Google Shape;96;p1">
            <a:extLst>
              <a:ext uri="{FF2B5EF4-FFF2-40B4-BE49-F238E27FC236}">
                <a16:creationId xmlns:a16="http://schemas.microsoft.com/office/drawing/2014/main" id="{57405DEF-3466-474C-92C1-A9D5A25287C9}"/>
              </a:ext>
            </a:extLst>
          </p:cNvPr>
          <p:cNvSpPr txBox="1"/>
          <p:nvPr/>
        </p:nvSpPr>
        <p:spPr>
          <a:xfrm>
            <a:off x="6819080" y="3390896"/>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85000"/>
                    <a:lumOff val="15000"/>
                  </a:schemeClr>
                </a:solidFill>
                <a:latin typeface="Montserrat ExtraBold"/>
                <a:ea typeface="Montserrat ExtraBold"/>
                <a:cs typeface="Montserrat ExtraBold"/>
                <a:sym typeface="Montserrat ExtraBold"/>
              </a:rPr>
              <a:t>Instructors:</a:t>
            </a:r>
            <a:endParaRPr sz="2000" dirty="0">
              <a:solidFill>
                <a:schemeClr val="tx1">
                  <a:lumMod val="85000"/>
                  <a:lumOff val="15000"/>
                </a:schemeClr>
              </a:solidFill>
              <a:latin typeface="Montserrat ExtraBold"/>
              <a:ea typeface="Montserrat ExtraBold"/>
              <a:cs typeface="Montserrat ExtraBold"/>
              <a:sym typeface="Montserrat ExtraBold"/>
            </a:endParaRPr>
          </a:p>
        </p:txBody>
      </p:sp>
      <p:sp>
        <p:nvSpPr>
          <p:cNvPr id="9" name="Google Shape;98;p1">
            <a:extLst>
              <a:ext uri="{FF2B5EF4-FFF2-40B4-BE49-F238E27FC236}">
                <a16:creationId xmlns:a16="http://schemas.microsoft.com/office/drawing/2014/main" id="{84664540-F91D-4C8F-A182-24FE0EA9953A}"/>
              </a:ext>
            </a:extLst>
          </p:cNvPr>
          <p:cNvSpPr txBox="1"/>
          <p:nvPr/>
        </p:nvSpPr>
        <p:spPr>
          <a:xfrm>
            <a:off x="8957325" y="3385524"/>
            <a:ext cx="30537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tx1">
                    <a:lumMod val="85000"/>
                    <a:lumOff val="15000"/>
                  </a:schemeClr>
                </a:solidFill>
                <a:latin typeface="Montserrat SemiBold"/>
                <a:ea typeface="Montserrat SemiBold"/>
                <a:cs typeface="Montserrat SemiBold"/>
                <a:sym typeface="Montserrat SemiBold"/>
              </a:rPr>
              <a:t>Ziao Yin</a:t>
            </a:r>
          </a:p>
        </p:txBody>
      </p:sp>
      <p:cxnSp>
        <p:nvCxnSpPr>
          <p:cNvPr id="12" name="Straight Connector 11">
            <a:extLst>
              <a:ext uri="{FF2B5EF4-FFF2-40B4-BE49-F238E27FC236}">
                <a16:creationId xmlns:a16="http://schemas.microsoft.com/office/drawing/2014/main" id="{F50CF5EF-0470-4507-BAF5-D09BC7F0CFA2}"/>
              </a:ext>
            </a:extLst>
          </p:cNvPr>
          <p:cNvCxnSpPr/>
          <p:nvPr/>
        </p:nvCxnSpPr>
        <p:spPr>
          <a:xfrm>
            <a:off x="7542720" y="327563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5122DFD-1D01-83FC-C849-9414BF0A5739}"/>
              </a:ext>
            </a:extLst>
          </p:cNvPr>
          <p:cNvGraphicFramePr>
            <a:graphicFrameLocks noGrp="1"/>
          </p:cNvGraphicFramePr>
          <p:nvPr>
            <p:extLst>
              <p:ext uri="{D42A27DB-BD31-4B8C-83A1-F6EECF244321}">
                <p14:modId xmlns:p14="http://schemas.microsoft.com/office/powerpoint/2010/main" val="46870588"/>
              </p:ext>
            </p:extLst>
          </p:nvPr>
        </p:nvGraphicFramePr>
        <p:xfrm>
          <a:off x="7650409" y="3897018"/>
          <a:ext cx="4467485" cy="2706597"/>
        </p:xfrm>
        <a:graphic>
          <a:graphicData uri="http://schemas.openxmlformats.org/drawingml/2006/table">
            <a:tbl>
              <a:tblPr firstRow="1" bandRow="1">
                <a:tableStyleId>{2D5ABB26-0587-4C30-8999-92F81FD0307C}</a:tableStyleId>
              </a:tblPr>
              <a:tblGrid>
                <a:gridCol w="893497">
                  <a:extLst>
                    <a:ext uri="{9D8B030D-6E8A-4147-A177-3AD203B41FA5}">
                      <a16:colId xmlns:a16="http://schemas.microsoft.com/office/drawing/2014/main" val="2285619573"/>
                    </a:ext>
                  </a:extLst>
                </a:gridCol>
                <a:gridCol w="893497">
                  <a:extLst>
                    <a:ext uri="{9D8B030D-6E8A-4147-A177-3AD203B41FA5}">
                      <a16:colId xmlns:a16="http://schemas.microsoft.com/office/drawing/2014/main" val="3883267222"/>
                    </a:ext>
                  </a:extLst>
                </a:gridCol>
                <a:gridCol w="893497">
                  <a:extLst>
                    <a:ext uri="{9D8B030D-6E8A-4147-A177-3AD203B41FA5}">
                      <a16:colId xmlns:a16="http://schemas.microsoft.com/office/drawing/2014/main" val="3067426825"/>
                    </a:ext>
                  </a:extLst>
                </a:gridCol>
                <a:gridCol w="958766">
                  <a:extLst>
                    <a:ext uri="{9D8B030D-6E8A-4147-A177-3AD203B41FA5}">
                      <a16:colId xmlns:a16="http://schemas.microsoft.com/office/drawing/2014/main" val="4293795288"/>
                    </a:ext>
                  </a:extLst>
                </a:gridCol>
                <a:gridCol w="828228">
                  <a:extLst>
                    <a:ext uri="{9D8B030D-6E8A-4147-A177-3AD203B41FA5}">
                      <a16:colId xmlns:a16="http://schemas.microsoft.com/office/drawing/2014/main" val="3683209748"/>
                    </a:ext>
                  </a:extLst>
                </a:gridCol>
              </a:tblGrid>
              <a:tr h="300733">
                <a:tc>
                  <a:txBody>
                    <a:bodyPr/>
                    <a:lstStyle/>
                    <a:p>
                      <a:pPr algn="ctr"/>
                      <a:r>
                        <a:rPr lang="en-US" sz="1050" dirty="0">
                          <a:latin typeface="Montserrat SemiBold" panose="00000700000000000000" pitchFamily="2" charset="0"/>
                        </a:rPr>
                        <a:t>Trien</a:t>
                      </a:r>
                    </a:p>
                  </a:txBody>
                  <a:tcPr anchor="ctr"/>
                </a:tc>
                <a:tc>
                  <a:txBody>
                    <a:bodyPr/>
                    <a:lstStyle/>
                    <a:p>
                      <a:pPr algn="ctr"/>
                      <a:r>
                        <a:rPr lang="en-US" sz="1050" dirty="0">
                          <a:latin typeface="Montserrat SemiBold" panose="00000700000000000000" pitchFamily="2" charset="0"/>
                        </a:rPr>
                        <a:t>Nichole </a:t>
                      </a:r>
                    </a:p>
                  </a:txBody>
                  <a:tcPr anchor="ctr"/>
                </a:tc>
                <a:tc>
                  <a:txBody>
                    <a:bodyPr/>
                    <a:lstStyle/>
                    <a:p>
                      <a:pPr algn="ctr"/>
                      <a:r>
                        <a:rPr lang="en-US" sz="1050" dirty="0">
                          <a:latin typeface="Montserrat SemiBold" panose="00000700000000000000" pitchFamily="2" charset="0"/>
                        </a:rPr>
                        <a:t>Chris</a:t>
                      </a:r>
                    </a:p>
                  </a:txBody>
                  <a:tcPr anchor="ctr"/>
                </a:tc>
                <a:tc>
                  <a:txBody>
                    <a:bodyPr/>
                    <a:lstStyle/>
                    <a:p>
                      <a:pPr algn="ctr"/>
                      <a:r>
                        <a:rPr lang="en-US" sz="1050" dirty="0">
                          <a:latin typeface="Montserrat SemiBold" panose="00000700000000000000" pitchFamily="2" charset="0"/>
                        </a:rPr>
                        <a:t>Packard</a:t>
                      </a:r>
                    </a:p>
                  </a:txBody>
                  <a:tcPr anchor="ctr"/>
                </a:tc>
                <a:tc>
                  <a:txBody>
                    <a:bodyPr/>
                    <a:lstStyle/>
                    <a:p>
                      <a:pPr algn="ctr"/>
                      <a:r>
                        <a:rPr lang="en-US" sz="1050" dirty="0">
                          <a:latin typeface="Montserrat SemiBold" panose="00000700000000000000" pitchFamily="2" charset="0"/>
                        </a:rPr>
                        <a:t>Eeshani</a:t>
                      </a:r>
                    </a:p>
                  </a:txBody>
                  <a:tcPr anchor="ctr"/>
                </a:tc>
                <a:extLst>
                  <a:ext uri="{0D108BD9-81ED-4DB2-BD59-A6C34878D82A}">
                    <a16:rowId xmlns:a16="http://schemas.microsoft.com/office/drawing/2014/main" val="3018865140"/>
                  </a:ext>
                </a:extLst>
              </a:tr>
              <a:tr h="300733">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extLst>
                  <a:ext uri="{0D108BD9-81ED-4DB2-BD59-A6C34878D82A}">
                    <a16:rowId xmlns:a16="http://schemas.microsoft.com/office/drawing/2014/main" val="2718302219"/>
                  </a:ext>
                </a:extLst>
              </a:tr>
              <a:tr h="300733">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extLst>
                  <a:ext uri="{0D108BD9-81ED-4DB2-BD59-A6C34878D82A}">
                    <a16:rowId xmlns:a16="http://schemas.microsoft.com/office/drawing/2014/main" val="3147651945"/>
                  </a:ext>
                </a:extLst>
              </a:tr>
              <a:tr h="300733">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extLst>
                  <a:ext uri="{0D108BD9-81ED-4DB2-BD59-A6C34878D82A}">
                    <a16:rowId xmlns:a16="http://schemas.microsoft.com/office/drawing/2014/main" val="1745184837"/>
                  </a:ext>
                </a:extLst>
              </a:tr>
              <a:tr h="300733">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extLst>
                  <a:ext uri="{0D108BD9-81ED-4DB2-BD59-A6C34878D82A}">
                    <a16:rowId xmlns:a16="http://schemas.microsoft.com/office/drawing/2014/main" val="4066156089"/>
                  </a:ext>
                </a:extLst>
              </a:tr>
              <a:tr h="300733">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extLst>
                  <a:ext uri="{0D108BD9-81ED-4DB2-BD59-A6C34878D82A}">
                    <a16:rowId xmlns:a16="http://schemas.microsoft.com/office/drawing/2014/main" val="2321297574"/>
                  </a:ext>
                </a:extLst>
              </a:tr>
              <a:tr h="300733">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extLst>
                  <a:ext uri="{0D108BD9-81ED-4DB2-BD59-A6C34878D82A}">
                    <a16:rowId xmlns:a16="http://schemas.microsoft.com/office/drawing/2014/main" val="3416126013"/>
                  </a:ext>
                </a:extLst>
              </a:tr>
              <a:tr h="300733">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extLst>
                  <a:ext uri="{0D108BD9-81ED-4DB2-BD59-A6C34878D82A}">
                    <a16:rowId xmlns:a16="http://schemas.microsoft.com/office/drawing/2014/main" val="3922605431"/>
                  </a:ext>
                </a:extLst>
              </a:tr>
              <a:tr h="300733">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extLst>
                  <a:ext uri="{0D108BD9-81ED-4DB2-BD59-A6C34878D82A}">
                    <a16:rowId xmlns:a16="http://schemas.microsoft.com/office/drawing/2014/main" val="892005051"/>
                  </a:ext>
                </a:extLst>
              </a:tr>
            </a:tbl>
          </a:graphicData>
        </a:graphic>
      </p:graphicFrame>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607307079"/>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extLst>
              <p:ext uri="{D42A27DB-BD31-4B8C-83A1-F6EECF244321}">
                <p14:modId xmlns:p14="http://schemas.microsoft.com/office/powerpoint/2010/main" val="1255749531"/>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1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b="1" dirty="0">
                <a:solidFill>
                  <a:schemeClr val="accent5"/>
                </a:solidFill>
              </a:rPr>
              <a:t>Contiguous / Non-Contiguous Memory Review</a:t>
            </a:r>
          </a:p>
          <a:p>
            <a:pPr>
              <a:spcAft>
                <a:spcPts val="1200"/>
              </a:spcAft>
            </a:pPr>
            <a:r>
              <a:rPr lang="en-US" dirty="0" err="1">
                <a:solidFill>
                  <a:schemeClr val="tx1">
                    <a:lumMod val="85000"/>
                    <a:lumOff val="15000"/>
                  </a:schemeClr>
                </a:solidFill>
              </a:rPr>
              <a:t>ListNode</a:t>
            </a:r>
            <a:r>
              <a:rPr lang="en-US" dirty="0">
                <a:solidFill>
                  <a:schemeClr val="tx1">
                    <a:lumMod val="85000"/>
                    <a:lumOff val="15000"/>
                  </a:schemeClr>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8120814" y="2766543"/>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50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Memory</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4" name="Table 4">
            <a:extLst>
              <a:ext uri="{FF2B5EF4-FFF2-40B4-BE49-F238E27FC236}">
                <a16:creationId xmlns:a16="http://schemas.microsoft.com/office/drawing/2014/main" id="{7B8B12F9-5A59-4A04-8231-41ACA25759F7}"/>
              </a:ext>
            </a:extLst>
          </p:cNvPr>
          <p:cNvGraphicFramePr>
            <a:graphicFrameLocks noGrp="1"/>
          </p:cNvGraphicFramePr>
          <p:nvPr>
            <p:extLst>
              <p:ext uri="{D42A27DB-BD31-4B8C-83A1-F6EECF244321}">
                <p14:modId xmlns:p14="http://schemas.microsoft.com/office/powerpoint/2010/main" val="1089902314"/>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Tree>
    <p:extLst>
      <p:ext uri="{BB962C8B-B14F-4D97-AF65-F5344CB8AC3E}">
        <p14:creationId xmlns:p14="http://schemas.microsoft.com/office/powerpoint/2010/main" val="34584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array (1)</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new int[10];</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9" name="Table 4">
            <a:extLst>
              <a:ext uri="{FF2B5EF4-FFF2-40B4-BE49-F238E27FC236}">
                <a16:creationId xmlns:a16="http://schemas.microsoft.com/office/drawing/2014/main" id="{7D8EFA41-01D5-41BF-952F-6D2F357B1C45}"/>
              </a:ext>
            </a:extLst>
          </p:cNvPr>
          <p:cNvGraphicFramePr>
            <a:graphicFrameLocks noGrp="1"/>
          </p:cNvGraphicFramePr>
          <p:nvPr>
            <p:extLst>
              <p:ext uri="{D42A27DB-BD31-4B8C-83A1-F6EECF244321}">
                <p14:modId xmlns:p14="http://schemas.microsoft.com/office/powerpoint/2010/main" val="391873134"/>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1" name="TextBox 10">
            <a:extLst>
              <a:ext uri="{FF2B5EF4-FFF2-40B4-BE49-F238E27FC236}">
                <a16:creationId xmlns:a16="http://schemas.microsoft.com/office/drawing/2014/main" id="{E9F6C2B2-BC32-4814-8544-9BA270E21A62}"/>
              </a:ext>
            </a:extLst>
          </p:cNvPr>
          <p:cNvSpPr txBox="1"/>
          <p:nvPr/>
        </p:nvSpPr>
        <p:spPr>
          <a:xfrm>
            <a:off x="1282699" y="3091508"/>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sp>
        <p:nvSpPr>
          <p:cNvPr id="13" name="Rectangle: Rounded Corners 12">
            <a:extLst>
              <a:ext uri="{FF2B5EF4-FFF2-40B4-BE49-F238E27FC236}">
                <a16:creationId xmlns:a16="http://schemas.microsoft.com/office/drawing/2014/main" id="{E1AF44BF-36F8-4F74-8879-F0C1F6870CBE}"/>
              </a:ext>
            </a:extLst>
          </p:cNvPr>
          <p:cNvSpPr/>
          <p:nvPr/>
        </p:nvSpPr>
        <p:spPr>
          <a:xfrm>
            <a:off x="1277835" y="3614728"/>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59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array (2)</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a:t>
            </a:r>
            <a:r>
              <a:rPr lang="en-US" dirty="0">
                <a:highlight>
                  <a:srgbClr val="FFF2CC"/>
                </a:highlight>
                <a:latin typeface="Consolas" panose="020B0609020204030204" pitchFamily="49" charset="0"/>
              </a:rPr>
              <a:t>new int[7]</a:t>
            </a:r>
            <a:r>
              <a:rPr lang="en-US" dirty="0">
                <a:latin typeface="Consolas" panose="020B0609020204030204" pitchFamily="49" charset="0"/>
              </a:rPr>
              <a:t>;</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1282699" y="3091508"/>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sp>
        <p:nvSpPr>
          <p:cNvPr id="13" name="Arrow: Bent 12">
            <a:extLst>
              <a:ext uri="{FF2B5EF4-FFF2-40B4-BE49-F238E27FC236}">
                <a16:creationId xmlns:a16="http://schemas.microsoft.com/office/drawing/2014/main" id="{C985CD91-EFA3-42EE-9505-7009712CCFCD}"/>
              </a:ext>
            </a:extLst>
          </p:cNvPr>
          <p:cNvSpPr/>
          <p:nvPr/>
        </p:nvSpPr>
        <p:spPr>
          <a:xfrm rot="10800000" flipH="1">
            <a:off x="1571949" y="3981022"/>
            <a:ext cx="2108199" cy="1179821"/>
          </a:xfrm>
          <a:prstGeom prst="bentArrow">
            <a:avLst>
              <a:gd name="adj1" fmla="val 13955"/>
              <a:gd name="adj2" fmla="val 19303"/>
              <a:gd name="adj3" fmla="val 33917"/>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Rounded Corners 18">
            <a:extLst>
              <a:ext uri="{FF2B5EF4-FFF2-40B4-BE49-F238E27FC236}">
                <a16:creationId xmlns:a16="http://schemas.microsoft.com/office/drawing/2014/main" id="{F1B25D1D-9DD8-41F2-9220-38CF6C9D1B9D}"/>
              </a:ext>
            </a:extLst>
          </p:cNvPr>
          <p:cNvSpPr/>
          <p:nvPr/>
        </p:nvSpPr>
        <p:spPr>
          <a:xfrm>
            <a:off x="1277835" y="3614728"/>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246F6DA-902A-4F34-8BEA-0D6E75E3DC32}"/>
              </a:ext>
            </a:extLst>
          </p:cNvPr>
          <p:cNvSpPr/>
          <p:nvPr/>
        </p:nvSpPr>
        <p:spPr>
          <a:xfrm>
            <a:off x="1453477" y="3802361"/>
            <a:ext cx="423636"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8BF8002-5078-40C6-86B5-92A822B068A7}"/>
              </a:ext>
            </a:extLst>
          </p:cNvPr>
          <p:cNvSpPr txBox="1"/>
          <p:nvPr/>
        </p:nvSpPr>
        <p:spPr>
          <a:xfrm>
            <a:off x="3495911" y="5972743"/>
            <a:ext cx="5866927" cy="584775"/>
          </a:xfrm>
          <a:prstGeom prst="rect">
            <a:avLst/>
          </a:prstGeom>
          <a:noFill/>
        </p:spPr>
        <p:txBody>
          <a:bodyPr wrap="none" rtlCol="0">
            <a:spAutoFit/>
          </a:bodyPr>
          <a:lstStyle/>
          <a:p>
            <a:r>
              <a:rPr lang="en-US" sz="3200" i="1" dirty="0"/>
              <a:t>We call this “</a:t>
            </a:r>
            <a:r>
              <a:rPr lang="en-US" sz="3200" b="1" i="1" dirty="0"/>
              <a:t>contiguous</a:t>
            </a:r>
            <a:r>
              <a:rPr lang="en-US" sz="3200" i="1" dirty="0"/>
              <a:t>” memory</a:t>
            </a:r>
          </a:p>
        </p:txBody>
      </p:sp>
      <p:graphicFrame>
        <p:nvGraphicFramePr>
          <p:cNvPr id="18" name="Table 4">
            <a:extLst>
              <a:ext uri="{FF2B5EF4-FFF2-40B4-BE49-F238E27FC236}">
                <a16:creationId xmlns:a16="http://schemas.microsoft.com/office/drawing/2014/main" id="{52748D12-2635-45C9-BD85-89C2C3E4AC85}"/>
              </a:ext>
            </a:extLst>
          </p:cNvPr>
          <p:cNvGraphicFramePr>
            <a:graphicFrameLocks noGrp="1"/>
          </p:cNvGraphicFramePr>
          <p:nvPr>
            <p:extLst>
              <p:ext uri="{D42A27DB-BD31-4B8C-83A1-F6EECF244321}">
                <p14:modId xmlns:p14="http://schemas.microsoft.com/office/powerpoint/2010/main" val="3285756376"/>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Tree>
    <p:extLst>
      <p:ext uri="{BB962C8B-B14F-4D97-AF65-F5344CB8AC3E}">
        <p14:creationId xmlns:p14="http://schemas.microsoft.com/office/powerpoint/2010/main" val="37529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err="1">
                <a:latin typeface="Consolas" panose="020B0609020204030204" pitchFamily="49" charset="0"/>
              </a:rPr>
              <a:t>ListNode</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latin typeface="Calibri" panose="020F0502020204030204" pitchFamily="34" charset="0"/>
              </a:rPr>
              <a:t>Java class representing a “</a:t>
            </a:r>
            <a:r>
              <a:rPr lang="en-US" b="1" dirty="0">
                <a:latin typeface="Calibri" panose="020F0502020204030204" pitchFamily="34" charset="0"/>
              </a:rPr>
              <a:t>node</a:t>
            </a:r>
            <a:r>
              <a:rPr lang="en-US" dirty="0">
                <a:latin typeface="Calibri" panose="020F0502020204030204" pitchFamily="34" charset="0"/>
              </a:rPr>
              <a:t>”</a:t>
            </a:r>
          </a:p>
          <a:p>
            <a:r>
              <a:rPr lang="en-US" dirty="0">
                <a:latin typeface="Calibri" panose="020F0502020204030204" pitchFamily="34" charset="0"/>
              </a:rPr>
              <a:t>Two fields to store discussed state:</a:t>
            </a:r>
          </a:p>
          <a:p>
            <a:pPr lvl="1"/>
            <a:r>
              <a:rPr lang="en-US" dirty="0"/>
              <a:t>Fields are public?! We’ll come back to this</a:t>
            </a:r>
          </a:p>
          <a:p>
            <a:pPr lvl="1"/>
            <a:endParaRPr lang="en-US" dirty="0">
              <a:latin typeface="Consolas" panose="020B0609020204030204" pitchFamily="49" charset="0"/>
            </a:endParaRPr>
          </a:p>
          <a:p>
            <a:r>
              <a:rPr lang="en-US" dirty="0"/>
              <a:t>Why can </a:t>
            </a:r>
            <a:r>
              <a:rPr lang="en-US" dirty="0" err="1">
                <a:latin typeface="Consolas" panose="020B0609020204030204" pitchFamily="49" charset="0"/>
              </a:rPr>
              <a:t>ListNode</a:t>
            </a:r>
            <a:r>
              <a:rPr lang="en-US" dirty="0"/>
              <a:t> be a field in the </a:t>
            </a:r>
            <a:r>
              <a:rPr lang="en-US" dirty="0" err="1">
                <a:latin typeface="Consolas" panose="020B0609020204030204" pitchFamily="49" charset="0"/>
              </a:rPr>
              <a:t>ListNode</a:t>
            </a:r>
            <a:r>
              <a:rPr lang="en-US" dirty="0"/>
              <a:t> class?</a:t>
            </a:r>
          </a:p>
          <a:p>
            <a:endParaRPr lang="en-US" dirty="0"/>
          </a:p>
        </p:txBody>
      </p:sp>
      <p:sp>
        <p:nvSpPr>
          <p:cNvPr id="4" name="TextBox 3">
            <a:extLst>
              <a:ext uri="{FF2B5EF4-FFF2-40B4-BE49-F238E27FC236}">
                <a16:creationId xmlns:a16="http://schemas.microsoft.com/office/drawing/2014/main" id="{A58A17DA-DE4C-427A-B524-BE3547514971}"/>
              </a:ext>
            </a:extLst>
          </p:cNvPr>
          <p:cNvSpPr txBox="1"/>
          <p:nvPr/>
        </p:nvSpPr>
        <p:spPr>
          <a:xfrm>
            <a:off x="3178374" y="4196443"/>
            <a:ext cx="5835252" cy="2339102"/>
          </a:xfrm>
          <a:prstGeom prst="rect">
            <a:avLst/>
          </a:prstGeom>
          <a:noFill/>
        </p:spPr>
        <p:txBody>
          <a:bodyPr wrap="none" rtlCol="0">
            <a:spAutoFit/>
          </a:bodyPr>
          <a:lstStyle/>
          <a:p>
            <a:pPr marL="0" indent="0">
              <a:buNone/>
            </a:pPr>
            <a:r>
              <a:rPr lang="en-US" sz="3200" dirty="0">
                <a:latin typeface="Consolas" panose="020B0609020204030204" pitchFamily="49" charset="0"/>
              </a:rPr>
              <a:t>public class </a:t>
            </a:r>
            <a:r>
              <a:rPr lang="en-US" sz="3200" dirty="0" err="1">
                <a:latin typeface="Consolas" panose="020B0609020204030204" pitchFamily="49" charset="0"/>
              </a:rPr>
              <a:t>ListNode</a:t>
            </a:r>
            <a:r>
              <a:rPr lang="en-US" sz="3200" dirty="0">
                <a:latin typeface="Consolas" panose="020B0609020204030204" pitchFamily="49" charset="0"/>
              </a:rPr>
              <a:t> {</a:t>
            </a:r>
          </a:p>
          <a:p>
            <a:pPr marL="0" indent="0">
              <a:buNone/>
            </a:pPr>
            <a:r>
              <a:rPr lang="en-US" sz="3200" dirty="0">
                <a:latin typeface="Consolas" panose="020B0609020204030204" pitchFamily="49" charset="0"/>
              </a:rPr>
              <a:t>    public int data;</a:t>
            </a:r>
          </a:p>
          <a:p>
            <a:pPr marL="0" indent="0">
              <a:buNone/>
            </a:pPr>
            <a:r>
              <a:rPr lang="en-US" sz="3200" dirty="0">
                <a:latin typeface="Consolas" panose="020B0609020204030204" pitchFamily="49" charset="0"/>
              </a:rPr>
              <a:t>    public </a:t>
            </a:r>
            <a:r>
              <a:rPr lang="en-US" sz="3200" dirty="0" err="1">
                <a:latin typeface="Consolas" panose="020B0609020204030204" pitchFamily="49" charset="0"/>
              </a:rPr>
              <a:t>ListNode</a:t>
            </a:r>
            <a:r>
              <a:rPr lang="en-US" sz="3200" dirty="0">
                <a:latin typeface="Consolas" panose="020B0609020204030204" pitchFamily="49" charset="0"/>
              </a:rPr>
              <a:t> next;</a:t>
            </a:r>
          </a:p>
          <a:p>
            <a:pPr marL="0" indent="0">
              <a:buNone/>
            </a:pPr>
            <a:r>
              <a:rPr lang="en-US" sz="3200" dirty="0">
                <a:latin typeface="Consolas" panose="020B0609020204030204" pitchFamily="49" charset="0"/>
              </a:rPr>
              <a:t>}</a:t>
            </a:r>
          </a:p>
          <a:p>
            <a:endParaRPr lang="en-US" dirty="0"/>
          </a:p>
        </p:txBody>
      </p:sp>
    </p:spTree>
    <p:extLst>
      <p:ext uri="{BB962C8B-B14F-4D97-AF65-F5344CB8AC3E}">
        <p14:creationId xmlns:p14="http://schemas.microsoft.com/office/powerpoint/2010/main" val="36016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(1)</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err="1">
                <a:latin typeface="Consolas" panose="020B0609020204030204" pitchFamily="49" charset="0"/>
              </a:rPr>
              <a:t>ListNode</a:t>
            </a:r>
            <a:r>
              <a:rPr lang="en-US" dirty="0">
                <a:latin typeface="Consolas" panose="020B0609020204030204" pitchFamily="49" charset="0"/>
              </a:rPr>
              <a:t> list = new </a:t>
            </a:r>
            <a:r>
              <a:rPr lang="en-US" dirty="0" err="1">
                <a:latin typeface="Consolas" panose="020B0609020204030204" pitchFamily="49" charset="0"/>
              </a:rPr>
              <a:t>ListNode</a:t>
            </a:r>
            <a:r>
              <a:rPr lang="en-US" dirty="0">
                <a:latin typeface="Consolas" panose="020B0609020204030204" pitchFamily="49" charset="0"/>
              </a:rPr>
              <a:t>(1, new </a:t>
            </a:r>
            <a:r>
              <a:rPr lang="en-US" dirty="0" err="1">
                <a:latin typeface="Consolas" panose="020B0609020204030204" pitchFamily="49" charset="0"/>
              </a:rPr>
              <a:t>ListNode</a:t>
            </a:r>
            <a:r>
              <a:rPr lang="en-US" dirty="0">
                <a:latin typeface="Consolas" panose="020B0609020204030204" pitchFamily="49" charset="0"/>
              </a:rPr>
              <a:t>(2));</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4">
            <a:extLst>
              <a:ext uri="{FF2B5EF4-FFF2-40B4-BE49-F238E27FC236}">
                <a16:creationId xmlns:a16="http://schemas.microsoft.com/office/drawing/2014/main" id="{70653A71-ACB0-47DC-A3B9-A0DD34F455EF}"/>
              </a:ext>
            </a:extLst>
          </p:cNvPr>
          <p:cNvGraphicFramePr>
            <a:graphicFrameLocks noGrp="1"/>
          </p:cNvGraphicFramePr>
          <p:nvPr>
            <p:extLst>
              <p:ext uri="{D42A27DB-BD31-4B8C-83A1-F6EECF244321}">
                <p14:modId xmlns:p14="http://schemas.microsoft.com/office/powerpoint/2010/main" val="3306766886"/>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Tree>
    <p:extLst>
      <p:ext uri="{BB962C8B-B14F-4D97-AF65-F5344CB8AC3E}">
        <p14:creationId xmlns:p14="http://schemas.microsoft.com/office/powerpoint/2010/main" val="182068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normAutofit/>
          </a:bodyPr>
          <a:lstStyle/>
          <a:p>
            <a:r>
              <a:rPr lang="en-US" dirty="0"/>
              <a:t>Contiguous vs. Non-contiguous: </a:t>
            </a:r>
            <a:r>
              <a:rPr lang="en-US" dirty="0" err="1"/>
              <a:t>ListNode</a:t>
            </a:r>
            <a:r>
              <a:rPr lang="en-US" dirty="0"/>
              <a:t> (2)</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r>
              <a:rPr lang="en-US" dirty="0">
                <a:latin typeface="Consolas" panose="020B0609020204030204" pitchFamily="49" charset="0"/>
              </a:rPr>
              <a:t> new </a:t>
            </a:r>
            <a:r>
              <a:rPr lang="en-US" dirty="0" err="1">
                <a:latin typeface="Consolas" panose="020B0609020204030204" pitchFamily="49" charset="0"/>
              </a:rPr>
              <a:t>ListNode</a:t>
            </a:r>
            <a:r>
              <a:rPr lang="en-US" dirty="0">
                <a:latin typeface="Consolas" panose="020B0609020204030204" pitchFamily="49" charset="0"/>
              </a:rPr>
              <a:t>(2));</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4">
            <a:extLst>
              <a:ext uri="{FF2B5EF4-FFF2-40B4-BE49-F238E27FC236}">
                <a16:creationId xmlns:a16="http://schemas.microsoft.com/office/drawing/2014/main" id="{F2C165B6-D9B5-4D76-B6F0-608909D1BACB}"/>
              </a:ext>
            </a:extLst>
          </p:cNvPr>
          <p:cNvGraphicFramePr>
            <a:graphicFrameLocks noGrp="1"/>
          </p:cNvGraphicFramePr>
          <p:nvPr>
            <p:extLst>
              <p:ext uri="{D42A27DB-BD31-4B8C-83A1-F6EECF244321}">
                <p14:modId xmlns:p14="http://schemas.microsoft.com/office/powerpoint/2010/main" val="4156220512"/>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200" dirty="0">
                        <a:highlight>
                          <a:srgbClr val="FFF2CC"/>
                        </a:highlight>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(3)</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r>
              <a:rPr lang="en-US" dirty="0">
                <a:latin typeface="Consolas" panose="020B0609020204030204" pitchFamily="49" charset="0"/>
              </a:rPr>
              <a:t> </a:t>
            </a:r>
            <a:r>
              <a:rPr lang="en-US" dirty="0">
                <a:highlight>
                  <a:srgbClr val="CEC7EA"/>
                </a:highlight>
                <a:latin typeface="Consolas" panose="020B0609020204030204" pitchFamily="49" charset="0"/>
              </a:rPr>
              <a:t>new </a:t>
            </a:r>
            <a:r>
              <a:rPr lang="en-US" dirty="0" err="1">
                <a:highlight>
                  <a:srgbClr val="CEC7EA"/>
                </a:highlight>
                <a:latin typeface="Consolas" panose="020B0609020204030204" pitchFamily="49" charset="0"/>
              </a:rPr>
              <a:t>ListNode</a:t>
            </a:r>
            <a:r>
              <a:rPr lang="en-US" dirty="0">
                <a:highlight>
                  <a:srgbClr val="CEC7EA"/>
                </a:highlight>
                <a:latin typeface="Consolas" panose="020B0609020204030204" pitchFamily="49" charset="0"/>
              </a:rPr>
              <a:t>(2)</a:t>
            </a:r>
            <a:r>
              <a:rPr lang="en-US" dirty="0">
                <a:latin typeface="Consolas" panose="020B0609020204030204" pitchFamily="49" charset="0"/>
              </a:rPr>
              <a:t>);</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4">
            <a:extLst>
              <a:ext uri="{FF2B5EF4-FFF2-40B4-BE49-F238E27FC236}">
                <a16:creationId xmlns:a16="http://schemas.microsoft.com/office/drawing/2014/main" id="{F2C165B6-D9B5-4D76-B6F0-608909D1BACB}"/>
              </a:ext>
            </a:extLst>
          </p:cNvPr>
          <p:cNvGraphicFramePr>
            <a:graphicFrameLocks noGrp="1"/>
          </p:cNvGraphicFramePr>
          <p:nvPr>
            <p:extLst>
              <p:ext uri="{D42A27DB-BD31-4B8C-83A1-F6EECF244321}">
                <p14:modId xmlns:p14="http://schemas.microsoft.com/office/powerpoint/2010/main" val="688891256"/>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200" dirty="0">
                        <a:highlight>
                          <a:srgbClr val="FFF2CC"/>
                        </a:highlight>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697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(4)</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r>
              <a:rPr lang="en-US" dirty="0">
                <a:latin typeface="Consolas" panose="020B0609020204030204" pitchFamily="49" charset="0"/>
              </a:rPr>
              <a:t> </a:t>
            </a:r>
            <a:r>
              <a:rPr lang="en-US" dirty="0">
                <a:highlight>
                  <a:srgbClr val="CEC7EA"/>
                </a:highlight>
                <a:latin typeface="Consolas" panose="020B0609020204030204" pitchFamily="49" charset="0"/>
              </a:rPr>
              <a:t>new </a:t>
            </a:r>
            <a:r>
              <a:rPr lang="en-US" dirty="0" err="1">
                <a:highlight>
                  <a:srgbClr val="CEC7EA"/>
                </a:highlight>
                <a:latin typeface="Consolas" panose="020B0609020204030204" pitchFamily="49" charset="0"/>
              </a:rPr>
              <a:t>ListNode</a:t>
            </a:r>
            <a:r>
              <a:rPr lang="en-US" dirty="0">
                <a:highlight>
                  <a:srgbClr val="CEC7EA"/>
                </a:highlight>
                <a:latin typeface="Consolas" panose="020B0609020204030204" pitchFamily="49" charset="0"/>
              </a:rPr>
              <a:t>(2)</a:t>
            </a:r>
            <a:r>
              <a:rPr lang="en-US" dirty="0">
                <a:latin typeface="Consolas" panose="020B0609020204030204" pitchFamily="49" charset="0"/>
              </a:rPr>
              <a:t>);</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4">
            <a:extLst>
              <a:ext uri="{FF2B5EF4-FFF2-40B4-BE49-F238E27FC236}">
                <a16:creationId xmlns:a16="http://schemas.microsoft.com/office/drawing/2014/main" id="{F2C165B6-D9B5-4D76-B6F0-608909D1BACB}"/>
              </a:ext>
            </a:extLst>
          </p:cNvPr>
          <p:cNvGraphicFramePr>
            <a:graphicFrameLocks noGrp="1"/>
          </p:cNvGraphicFramePr>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200" dirty="0">
                        <a:highlight>
                          <a:srgbClr val="FFF2CC"/>
                        </a:highlight>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Bent 10">
            <a:extLst>
              <a:ext uri="{FF2B5EF4-FFF2-40B4-BE49-F238E27FC236}">
                <a16:creationId xmlns:a16="http://schemas.microsoft.com/office/drawing/2014/main" id="{C5D66292-8530-4E62-BF0B-9E1E355E107B}"/>
              </a:ext>
            </a:extLst>
          </p:cNvPr>
          <p:cNvSpPr/>
          <p:nvPr/>
        </p:nvSpPr>
        <p:spPr>
          <a:xfrm rot="10800000" flipH="1">
            <a:off x="4996403" y="3603887"/>
            <a:ext cx="3025130" cy="1192605"/>
          </a:xfrm>
          <a:prstGeom prst="bentArrow">
            <a:avLst>
              <a:gd name="adj1" fmla="val 7627"/>
              <a:gd name="adj2" fmla="val 9136"/>
              <a:gd name="adj3" fmla="val 19232"/>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Rounded Corners 12">
            <a:extLst>
              <a:ext uri="{FF2B5EF4-FFF2-40B4-BE49-F238E27FC236}">
                <a16:creationId xmlns:a16="http://schemas.microsoft.com/office/drawing/2014/main" id="{FD615615-092E-443D-8AE8-B7C1C92F2913}"/>
              </a:ext>
            </a:extLst>
          </p:cNvPr>
          <p:cNvSpPr/>
          <p:nvPr/>
        </p:nvSpPr>
        <p:spPr>
          <a:xfrm>
            <a:off x="4867032" y="3484811"/>
            <a:ext cx="367809" cy="1758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24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dirty="0" err="1">
                <a:solidFill>
                  <a:schemeClr val="tx1">
                    <a:lumMod val="85000"/>
                    <a:lumOff val="15000"/>
                  </a:schemeClr>
                </a:solidFill>
              </a:rPr>
              <a:t>ListNode</a:t>
            </a:r>
            <a:r>
              <a:rPr lang="en-US" dirty="0">
                <a:solidFill>
                  <a:schemeClr val="tx1">
                    <a:lumMod val="85000"/>
                    <a:lumOff val="15000"/>
                  </a:schemeClr>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669274" y="14414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45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Summary</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endParaRPr lang="en-US" dirty="0">
              <a:latin typeface="Calibri" panose="020F0502020204030204" pitchFamily="34" charset="0"/>
            </a:endParaRPr>
          </a:p>
          <a:p>
            <a:r>
              <a:rPr lang="en-US" dirty="0">
                <a:latin typeface="Calibri" panose="020F0502020204030204" pitchFamily="34" charset="0"/>
              </a:rPr>
              <a:t>Contiguous memory = impossible to resize directly</a:t>
            </a:r>
          </a:p>
          <a:p>
            <a:pPr lvl="1"/>
            <a:r>
              <a:rPr lang="en-US" dirty="0">
                <a:latin typeface="Calibri" panose="020F0502020204030204" pitchFamily="34" charset="0"/>
              </a:rPr>
              <a:t>Surrounding stuff in memory (we can’t just overwrite)</a:t>
            </a:r>
          </a:p>
          <a:p>
            <a:pPr lvl="1"/>
            <a:r>
              <a:rPr lang="en-US" dirty="0">
                <a:latin typeface="Calibri" panose="020F0502020204030204" pitchFamily="34" charset="0"/>
              </a:rPr>
              <a:t>Best we can manage is get more space and copy</a:t>
            </a:r>
          </a:p>
          <a:p>
            <a:r>
              <a:rPr lang="en-US" dirty="0">
                <a:latin typeface="Calibri" panose="020F0502020204030204" pitchFamily="34" charset="0"/>
              </a:rPr>
              <a:t>Non-contiguous memory = easy to resize</a:t>
            </a:r>
          </a:p>
          <a:p>
            <a:pPr lvl="1"/>
            <a:r>
              <a:rPr lang="en-US" dirty="0">
                <a:latin typeface="Calibri" panose="020F0502020204030204" pitchFamily="34" charset="0"/>
              </a:rPr>
              <a:t>Just get some more memory and link it to the rest</a:t>
            </a:r>
          </a:p>
        </p:txBody>
      </p:sp>
    </p:spTree>
    <p:extLst>
      <p:ext uri="{BB962C8B-B14F-4D97-AF65-F5344CB8AC3E}">
        <p14:creationId xmlns:p14="http://schemas.microsoft.com/office/powerpoint/2010/main" val="1968889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b="1" dirty="0" err="1">
                <a:solidFill>
                  <a:schemeClr val="accent5"/>
                </a:solidFill>
              </a:rPr>
              <a:t>ListNode</a:t>
            </a:r>
            <a:r>
              <a:rPr lang="en-US" b="1" dirty="0">
                <a:solidFill>
                  <a:schemeClr val="accent5"/>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970424" y="342900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065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Linked Nodes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We want to chain together </a:t>
            </a:r>
            <a:r>
              <a:rPr lang="en-US" dirty="0" err="1">
                <a:latin typeface="Consolas" panose="020B0609020204030204" pitchFamily="49" charset="0"/>
              </a:rPr>
              <a:t>ints</a:t>
            </a:r>
            <a:r>
              <a:rPr lang="en-US" dirty="0">
                <a:latin typeface="Calibri" panose="020F0502020204030204" pitchFamily="34" charset="0"/>
              </a:rPr>
              <a:t> “</a:t>
            </a:r>
            <a:r>
              <a:rPr lang="en-US" b="1" dirty="0">
                <a:latin typeface="Calibri" panose="020F0502020204030204" pitchFamily="34" charset="0"/>
              </a:rPr>
              <a:t>non-contiguously</a:t>
            </a:r>
            <a:r>
              <a:rPr lang="en-US" dirty="0">
                <a:latin typeface="Calibri" panose="020F0502020204030204" pitchFamily="34" charset="0"/>
              </a:rPr>
              <a:t>”</a:t>
            </a:r>
          </a:p>
          <a:p>
            <a:pPr marL="0" indent="0">
              <a:buNone/>
            </a:pPr>
            <a:endParaRPr lang="en-US" dirty="0">
              <a:latin typeface="Calibri" panose="020F0502020204030204" pitchFamily="34" charset="0"/>
            </a:endParaRPr>
          </a:p>
          <a:p>
            <a:r>
              <a:rPr lang="en-US" dirty="0">
                <a:latin typeface="Calibri" panose="020F0502020204030204" pitchFamily="34" charset="0"/>
              </a:rPr>
              <a:t>Accomplish this with nodes we link together</a:t>
            </a:r>
          </a:p>
          <a:p>
            <a:pPr lvl="1"/>
            <a:r>
              <a:rPr lang="en-US" dirty="0">
                <a:latin typeface="Calibri" panose="020F0502020204030204" pitchFamily="34" charset="0"/>
              </a:rPr>
              <a:t>Each node stores an </a:t>
            </a:r>
            <a:r>
              <a:rPr lang="en-US" dirty="0">
                <a:latin typeface="Consolas" panose="020B0609020204030204" pitchFamily="49" charset="0"/>
              </a:rPr>
              <a:t>int</a:t>
            </a:r>
            <a:r>
              <a:rPr lang="en-US" dirty="0">
                <a:latin typeface="Calibri" panose="020F0502020204030204" pitchFamily="34" charset="0"/>
              </a:rPr>
              <a:t> (</a:t>
            </a:r>
            <a:r>
              <a:rPr lang="en-US" i="1" dirty="0">
                <a:latin typeface="Calibri" panose="020F0502020204030204" pitchFamily="34" charset="0"/>
              </a:rPr>
              <a:t>data</a:t>
            </a:r>
            <a:r>
              <a:rPr lang="en-US" dirty="0">
                <a:latin typeface="Calibri" panose="020F0502020204030204" pitchFamily="34" charset="0"/>
              </a:rPr>
              <a:t>) and an reference to the next node (</a:t>
            </a:r>
            <a:r>
              <a:rPr lang="en-US" i="1" dirty="0">
                <a:latin typeface="Calibri" panose="020F0502020204030204" pitchFamily="34" charset="0"/>
              </a:rPr>
              <a:t>next</a:t>
            </a:r>
            <a:r>
              <a:rPr lang="en-US" dirty="0">
                <a:latin typeface="Calibri" panose="020F0502020204030204" pitchFamily="34" charset="0"/>
              </a:rPr>
              <a:t>)</a:t>
            </a:r>
          </a:p>
          <a:p>
            <a:endParaRPr lang="en-US" dirty="0">
              <a:latin typeface="Calibri" panose="020F0502020204030204" pitchFamily="34" charset="0"/>
            </a:endParaRPr>
          </a:p>
        </p:txBody>
      </p:sp>
      <p:pic>
        <p:nvPicPr>
          <p:cNvPr id="2050" name="Picture 2"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15DAE3D7-9D28-4619-8CFE-32E2751E5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65" y="4689022"/>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0F16D6-91E7-4A26-A6A2-C8F11AA207D9}"/>
              </a:ext>
            </a:extLst>
          </p:cNvPr>
          <p:cNvSpPr txBox="1"/>
          <p:nvPr/>
        </p:nvSpPr>
        <p:spPr>
          <a:xfrm>
            <a:off x="956455" y="4125874"/>
            <a:ext cx="759119" cy="461665"/>
          </a:xfrm>
          <a:prstGeom prst="rect">
            <a:avLst/>
          </a:prstGeom>
          <a:noFill/>
        </p:spPr>
        <p:txBody>
          <a:bodyPr wrap="none" rtlCol="0">
            <a:spAutoFit/>
          </a:bodyPr>
          <a:lstStyle/>
          <a:p>
            <a:r>
              <a:rPr lang="en-US" sz="2400" i="1" dirty="0"/>
              <a:t>data</a:t>
            </a:r>
          </a:p>
        </p:txBody>
      </p:sp>
      <p:sp>
        <p:nvSpPr>
          <p:cNvPr id="8" name="TextBox 7">
            <a:extLst>
              <a:ext uri="{FF2B5EF4-FFF2-40B4-BE49-F238E27FC236}">
                <a16:creationId xmlns:a16="http://schemas.microsoft.com/office/drawing/2014/main" id="{9AD82A0C-2B71-42C1-8C0F-535491B9677B}"/>
              </a:ext>
            </a:extLst>
          </p:cNvPr>
          <p:cNvSpPr txBox="1"/>
          <p:nvPr/>
        </p:nvSpPr>
        <p:spPr>
          <a:xfrm>
            <a:off x="1844309" y="4128595"/>
            <a:ext cx="721095" cy="461665"/>
          </a:xfrm>
          <a:prstGeom prst="rect">
            <a:avLst/>
          </a:prstGeom>
          <a:noFill/>
        </p:spPr>
        <p:txBody>
          <a:bodyPr wrap="none" rtlCol="0">
            <a:spAutoFit/>
          </a:bodyPr>
          <a:lstStyle/>
          <a:p>
            <a:r>
              <a:rPr lang="en-US" sz="2400" i="1" dirty="0"/>
              <a:t>next</a:t>
            </a:r>
          </a:p>
        </p:txBody>
      </p:sp>
      <p:sp>
        <p:nvSpPr>
          <p:cNvPr id="6" name="Left Brace 5">
            <a:extLst>
              <a:ext uri="{FF2B5EF4-FFF2-40B4-BE49-F238E27FC236}">
                <a16:creationId xmlns:a16="http://schemas.microsoft.com/office/drawing/2014/main" id="{94A1E9FB-B5C3-483E-B6D5-E40CFB6FAC69}"/>
              </a:ext>
            </a:extLst>
          </p:cNvPr>
          <p:cNvSpPr/>
          <p:nvPr/>
        </p:nvSpPr>
        <p:spPr>
          <a:xfrm rot="16200000">
            <a:off x="1510392" y="5078185"/>
            <a:ext cx="236765" cy="1722663"/>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DB61FC8-E588-499A-8D37-3A318F93CB6A}"/>
              </a:ext>
            </a:extLst>
          </p:cNvPr>
          <p:cNvSpPr txBox="1"/>
          <p:nvPr/>
        </p:nvSpPr>
        <p:spPr>
          <a:xfrm>
            <a:off x="1195400" y="6170602"/>
            <a:ext cx="808235" cy="461665"/>
          </a:xfrm>
          <a:prstGeom prst="rect">
            <a:avLst/>
          </a:prstGeom>
          <a:noFill/>
        </p:spPr>
        <p:txBody>
          <a:bodyPr wrap="none" rtlCol="0">
            <a:spAutoFit/>
          </a:bodyPr>
          <a:lstStyle/>
          <a:p>
            <a:r>
              <a:rPr lang="en-US" sz="2400" i="1" dirty="0"/>
              <a:t>node</a:t>
            </a:r>
          </a:p>
        </p:txBody>
      </p:sp>
      <p:sp>
        <p:nvSpPr>
          <p:cNvPr id="11" name="Left Brace 10">
            <a:extLst>
              <a:ext uri="{FF2B5EF4-FFF2-40B4-BE49-F238E27FC236}">
                <a16:creationId xmlns:a16="http://schemas.microsoft.com/office/drawing/2014/main" id="{D5EEA914-11FD-402D-AAFB-3933C6CB75F1}"/>
              </a:ext>
            </a:extLst>
          </p:cNvPr>
          <p:cNvSpPr/>
          <p:nvPr/>
        </p:nvSpPr>
        <p:spPr>
          <a:xfrm rot="5400000">
            <a:off x="1201427" y="4241265"/>
            <a:ext cx="236765" cy="1132279"/>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2F156BFC-45F0-44BE-B86B-5219DED7F307}"/>
              </a:ext>
            </a:extLst>
          </p:cNvPr>
          <p:cNvSpPr/>
          <p:nvPr/>
        </p:nvSpPr>
        <p:spPr>
          <a:xfrm rot="5400000">
            <a:off x="2063612" y="4499294"/>
            <a:ext cx="248829" cy="604158"/>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51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animBg="1"/>
      <p:bldP spid="10" grpId="0"/>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latin typeface="+mn-lt"/>
              </a:rPr>
              <a:t>Iterating over </a:t>
            </a:r>
            <a:r>
              <a:rPr lang="en-US" dirty="0" err="1">
                <a:latin typeface="Consolas" panose="020B0609020204030204" pitchFamily="49" charset="0"/>
              </a:rPr>
              <a:t>ListNodes</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t>General pattern iteration code will follow:</a:t>
            </a:r>
          </a:p>
        </p:txBody>
      </p:sp>
      <p:sp>
        <p:nvSpPr>
          <p:cNvPr id="4" name="TextBox 3">
            <a:extLst>
              <a:ext uri="{FF2B5EF4-FFF2-40B4-BE49-F238E27FC236}">
                <a16:creationId xmlns:a16="http://schemas.microsoft.com/office/drawing/2014/main" id="{A58A17DA-DE4C-427A-B524-BE3547514971}"/>
              </a:ext>
            </a:extLst>
          </p:cNvPr>
          <p:cNvSpPr txBox="1"/>
          <p:nvPr/>
        </p:nvSpPr>
        <p:spPr>
          <a:xfrm>
            <a:off x="3517408" y="2439412"/>
            <a:ext cx="5157181" cy="3046988"/>
          </a:xfrm>
          <a:prstGeom prst="rect">
            <a:avLst/>
          </a:prstGeom>
          <a:noFill/>
        </p:spPr>
        <p:txBody>
          <a:bodyPr wrap="none" rtlCol="0">
            <a:spAutoFit/>
          </a:bodyPr>
          <a:lstStyle/>
          <a:p>
            <a:r>
              <a:rPr lang="en-US" sz="3200" dirty="0" err="1">
                <a:latin typeface="Consolas" panose="020B0609020204030204" pitchFamily="49" charset="0"/>
              </a:rPr>
              <a:t>ListNode</a:t>
            </a:r>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front;</a:t>
            </a:r>
          </a:p>
          <a:p>
            <a:r>
              <a:rPr lang="en-US" sz="3200" dirty="0">
                <a:latin typeface="Consolas" panose="020B0609020204030204" pitchFamily="49" charset="0"/>
              </a:rPr>
              <a:t>while (</a:t>
            </a:r>
            <a:r>
              <a:rPr lang="en-US" sz="3200" dirty="0" err="1">
                <a:latin typeface="Consolas" panose="020B0609020204030204" pitchFamily="49" charset="0"/>
              </a:rPr>
              <a:t>curr</a:t>
            </a:r>
            <a:r>
              <a:rPr lang="en-US" sz="3200" dirty="0">
                <a:latin typeface="Consolas" panose="020B0609020204030204" pitchFamily="49" charset="0"/>
              </a:rPr>
              <a:t> != null) {</a:t>
            </a:r>
          </a:p>
          <a:p>
            <a:r>
              <a:rPr lang="en-US" sz="3200" dirty="0">
                <a:latin typeface="Consolas" panose="020B0609020204030204" pitchFamily="49" charset="0"/>
              </a:rPr>
              <a:t>    // Do something</a:t>
            </a:r>
          </a:p>
          <a:p>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a:t>
            </a:r>
            <a:r>
              <a:rPr lang="en-US" sz="3200" dirty="0" err="1">
                <a:latin typeface="Consolas" panose="020B0609020204030204" pitchFamily="49" charset="0"/>
              </a:rPr>
              <a:t>curr.next</a:t>
            </a:r>
            <a:r>
              <a:rPr lang="en-US" sz="3200" dirty="0">
                <a:latin typeface="Consolas" panose="020B0609020204030204" pitchFamily="49" charset="0"/>
              </a:rPr>
              <a:t>;</a:t>
            </a:r>
          </a:p>
          <a:p>
            <a:r>
              <a:rPr lang="en-US" sz="3200" dirty="0">
                <a:latin typeface="Consolas" panose="020B0609020204030204" pitchFamily="49" charset="0"/>
              </a:rPr>
              <a:t>}</a:t>
            </a:r>
          </a:p>
        </p:txBody>
      </p:sp>
    </p:spTree>
    <p:extLst>
      <p:ext uri="{BB962C8B-B14F-4D97-AF65-F5344CB8AC3E}">
        <p14:creationId xmlns:p14="http://schemas.microsoft.com/office/powerpoint/2010/main" val="84569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4D22-2D4C-4789-9B03-8A7FDCAC1D9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FF1C577-68D8-4BC7-B753-009897A9FD5B}"/>
              </a:ext>
            </a:extLst>
          </p:cNvPr>
          <p:cNvSpPr>
            <a:spLocks noGrp="1"/>
          </p:cNvSpPr>
          <p:nvPr>
            <p:ph idx="1"/>
          </p:nvPr>
        </p:nvSpPr>
        <p:spPr/>
        <p:txBody>
          <a:bodyPr>
            <a:normAutofit/>
          </a:bodyPr>
          <a:lstStyle/>
          <a:p>
            <a:r>
              <a:rPr lang="en-US" dirty="0">
                <a:hlinkClick r:id="rId2"/>
              </a:rPr>
              <a:t>Resubmission Cycle 0 open</a:t>
            </a:r>
            <a:r>
              <a:rPr lang="en-US" dirty="0"/>
              <a:t>, closes today (Jul 11th)</a:t>
            </a:r>
          </a:p>
          <a:p>
            <a:pPr lvl="1"/>
            <a:r>
              <a:rPr lang="en-US" dirty="0"/>
              <a:t>Normally resubmissions will be open Mon – Fri each week</a:t>
            </a:r>
          </a:p>
          <a:p>
            <a:r>
              <a:rPr lang="en-US" dirty="0"/>
              <a:t>Programming Assignment 0 due tonight, Wed April 16 at 11:59pm!</a:t>
            </a:r>
          </a:p>
          <a:p>
            <a:pPr lvl="1"/>
            <a:r>
              <a:rPr lang="en-US" dirty="0"/>
              <a:t>See generic </a:t>
            </a:r>
            <a:r>
              <a:rPr lang="en-US" dirty="0">
                <a:hlinkClick r:id="rId3"/>
              </a:rPr>
              <a:t>Programming Assignment rubric </a:t>
            </a:r>
            <a:r>
              <a:rPr lang="en-US" dirty="0"/>
              <a:t>posted on website </a:t>
            </a:r>
          </a:p>
        </p:txBody>
      </p:sp>
    </p:spTree>
    <p:extLst>
      <p:ext uri="{BB962C8B-B14F-4D97-AF65-F5344CB8AC3E}">
        <p14:creationId xmlns:p14="http://schemas.microsoft.com/office/powerpoint/2010/main" val="428973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chemeClr val="accent5"/>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dirty="0" err="1">
                <a:solidFill>
                  <a:schemeClr val="tx1">
                    <a:lumMod val="85000"/>
                    <a:lumOff val="15000"/>
                  </a:schemeClr>
                </a:solidFill>
              </a:rPr>
              <a:t>ListNode</a:t>
            </a:r>
            <a:r>
              <a:rPr lang="en-US" dirty="0">
                <a:solidFill>
                  <a:schemeClr val="tx1">
                    <a:lumMod val="85000"/>
                    <a:lumOff val="15000"/>
                  </a:schemeClr>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519976" y="211496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56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518586049"/>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72286"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Tree>
    <p:extLst>
      <p:ext uri="{BB962C8B-B14F-4D97-AF65-F5344CB8AC3E}">
        <p14:creationId xmlns:p14="http://schemas.microsoft.com/office/powerpoint/2010/main" val="19016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1954589196"/>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Tree>
    <p:extLst>
      <p:ext uri="{BB962C8B-B14F-4D97-AF65-F5344CB8AC3E}">
        <p14:creationId xmlns:p14="http://schemas.microsoft.com/office/powerpoint/2010/main" val="413868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582900903"/>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11</a:t>
            </a:r>
          </a:p>
        </p:txBody>
      </p:sp>
    </p:spTree>
    <p:extLst>
      <p:ext uri="{BB962C8B-B14F-4D97-AF65-F5344CB8AC3E}">
        <p14:creationId xmlns:p14="http://schemas.microsoft.com/office/powerpoint/2010/main" val="147484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797840714"/>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extLst>
              <p:ext uri="{D42A27DB-BD31-4B8C-83A1-F6EECF244321}">
                <p14:modId xmlns:p14="http://schemas.microsoft.com/office/powerpoint/2010/main" val="3285441074"/>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04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3284947773"/>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004017"/>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33294</TotalTime>
  <Words>1960</Words>
  <Application>Microsoft Macintosh PowerPoint</Application>
  <PresentationFormat>Widescreen</PresentationFormat>
  <Paragraphs>780</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System Font Regular</vt:lpstr>
      <vt:lpstr>Arial</vt:lpstr>
      <vt:lpstr>Calibri</vt:lpstr>
      <vt:lpstr>Consolas</vt:lpstr>
      <vt:lpstr>Montserrat</vt:lpstr>
      <vt:lpstr>Montserrat ExtraBold</vt:lpstr>
      <vt:lpstr>Montserrat SemiBold</vt:lpstr>
      <vt:lpstr>CSE 373 Summer 2020</vt:lpstr>
      <vt:lpstr>Linked Nodes</vt:lpstr>
      <vt:lpstr>Lecture Outline</vt:lpstr>
      <vt:lpstr>Announcements</vt:lpstr>
      <vt:lpstr>Lecture Outline</vt:lpstr>
      <vt:lpstr>Reference Semantics</vt:lpstr>
      <vt:lpstr>Reference Semantics</vt:lpstr>
      <vt:lpstr>Reference Semantics</vt:lpstr>
      <vt:lpstr>Reference Semantics</vt:lpstr>
      <vt:lpstr>Reference Semantics</vt:lpstr>
      <vt:lpstr>Reference Semantics</vt:lpstr>
      <vt:lpstr>Lecture Outline</vt:lpstr>
      <vt:lpstr>Contiguous vs. Non-contiguous: Memory</vt:lpstr>
      <vt:lpstr>Contiguous vs. Non-contiguous: array (1)</vt:lpstr>
      <vt:lpstr>Contiguous vs. Non-contiguous: array (2)</vt:lpstr>
      <vt:lpstr>ListNode</vt:lpstr>
      <vt:lpstr>Contiguous vs. Non-contiguous: ListNode (1)</vt:lpstr>
      <vt:lpstr>Contiguous vs. Non-contiguous: ListNode (2)</vt:lpstr>
      <vt:lpstr>Contiguous vs. Non-contiguous: ListNode (3)</vt:lpstr>
      <vt:lpstr>Contiguous vs. Non-contiguous: ListNode (4)</vt:lpstr>
      <vt:lpstr>Contiguous vs. Non-contiguous: Summary</vt:lpstr>
      <vt:lpstr>Lecture Outline</vt:lpstr>
      <vt:lpstr>Linked Nodes</vt:lpstr>
      <vt:lpstr>Iterating over ListNodes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ziyin</cp:lastModifiedBy>
  <cp:revision>479</cp:revision>
  <cp:lastPrinted>2022-09-27T21:33:44Z</cp:lastPrinted>
  <dcterms:created xsi:type="dcterms:W3CDTF">2020-06-13T06:27:42Z</dcterms:created>
  <dcterms:modified xsi:type="dcterms:W3CDTF">2025-07-07T20:18:33Z</dcterms:modified>
</cp:coreProperties>
</file>