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2" r:id="rId2"/>
    <p:sldId id="348" r:id="rId3"/>
    <p:sldId id="362" r:id="rId4"/>
    <p:sldId id="347" r:id="rId5"/>
    <p:sldId id="433" r:id="rId6"/>
    <p:sldId id="430" r:id="rId7"/>
    <p:sldId id="431" r:id="rId8"/>
    <p:sldId id="392" r:id="rId9"/>
    <p:sldId id="393" r:id="rId10"/>
    <p:sldId id="434" r:id="rId11"/>
    <p:sldId id="388" r:id="rId12"/>
    <p:sldId id="412" r:id="rId13"/>
    <p:sldId id="413" r:id="rId14"/>
    <p:sldId id="396" r:id="rId15"/>
    <p:sldId id="414" r:id="rId16"/>
    <p:sldId id="415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20" r:id="rId28"/>
    <p:sldId id="421" r:id="rId29"/>
    <p:sldId id="416" r:id="rId30"/>
    <p:sldId id="422" r:id="rId31"/>
    <p:sldId id="423" r:id="rId32"/>
    <p:sldId id="426" r:id="rId33"/>
    <p:sldId id="424" r:id="rId34"/>
    <p:sldId id="42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32"/>
            <p14:sldId id="348"/>
            <p14:sldId id="362"/>
            <p14:sldId id="347"/>
            <p14:sldId id="433"/>
            <p14:sldId id="430"/>
            <p14:sldId id="431"/>
            <p14:sldId id="392"/>
            <p14:sldId id="393"/>
            <p14:sldId id="434"/>
            <p14:sldId id="388"/>
            <p14:sldId id="412"/>
            <p14:sldId id="413"/>
            <p14:sldId id="396"/>
            <p14:sldId id="414"/>
            <p14:sldId id="415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20"/>
            <p14:sldId id="421"/>
            <p14:sldId id="416"/>
            <p14:sldId id="422"/>
            <p14:sldId id="423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64"/>
    <a:srgbClr val="FFFFFF"/>
    <a:srgbClr val="0FB9B1"/>
    <a:srgbClr val="54A0FF"/>
    <a:srgbClr val="FAFAFA"/>
    <a:srgbClr val="F5F5F5"/>
    <a:srgbClr val="EF5777"/>
    <a:srgbClr val="F7B731"/>
    <a:srgbClr val="FA8231"/>
    <a:srgbClr val="4E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9" autoAdjust="0"/>
    <p:restoredTop sz="91361"/>
  </p:normalViewPr>
  <p:slideViewPr>
    <p:cSldViewPr snapToGrid="0" snapToObjects="1">
      <p:cViewPr varScale="1">
        <p:scale>
          <a:sx n="111" d="100"/>
          <a:sy n="111" d="100"/>
        </p:scale>
        <p:origin x="232" y="4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00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606B8-B39B-1619-8F38-52FB5E14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BE02E-5C1E-C2AF-30AC-3A35B96ED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8DD20-659D-42AD-A720-2D9E10600E3D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D050A-3174-0883-2351-899E7388C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2FB95-173F-0561-5F4B-762BEFE9C1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F641-C5DF-498D-90F6-047004DB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0" y="5494621"/>
            <a:ext cx="4263332" cy="1363380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9685/discussion/6809670" TargetMode="External"/><Relationship Id="rId2" Type="http://schemas.openxmlformats.org/officeDocument/2006/relationships/hyperlink" Target="https://courses.cs.washington.edu/courses/cse123/25su/rubrics/#programming-assignment-rubric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2800" dirty="0"/>
              <a:t>Implementing Data Structures;</a:t>
            </a:r>
            <a:r>
              <a:rPr lang="en-US" sz="3600" dirty="0"/>
              <a:t> </a:t>
            </a:r>
            <a:r>
              <a:rPr lang="en-US" sz="3600" dirty="0" err="1">
                <a:latin typeface="Consolas" panose="020B0609020204030204" pitchFamily="49" charset="0"/>
              </a:rPr>
              <a:t>ArrayIntList</a:t>
            </a:r>
            <a:endParaRPr lang="en-US" sz="36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65391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If so, what?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3EC24B46-69F4-41BE-9750-EE4C0A043ED9}"/>
              </a:ext>
            </a:extLst>
          </p:cNvPr>
          <p:cNvSpPr txBox="1"/>
          <p:nvPr/>
        </p:nvSpPr>
        <p:spPr>
          <a:xfrm>
            <a:off x="6819080" y="339089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9092069-4E6C-4491-B1F3-8BE724EAF7EC}"/>
              </a:ext>
            </a:extLst>
          </p:cNvPr>
          <p:cNvSpPr txBox="1"/>
          <p:nvPr/>
        </p:nvSpPr>
        <p:spPr>
          <a:xfrm>
            <a:off x="8957325" y="338552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 Yin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329887-0DA3-40BA-94C4-51DE023797C4}"/>
              </a:ext>
            </a:extLst>
          </p:cNvPr>
          <p:cNvCxnSpPr/>
          <p:nvPr/>
        </p:nvCxnSpPr>
        <p:spPr>
          <a:xfrm>
            <a:off x="7542720" y="327563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E4CFDA48-B105-CFDF-DCC9-827BBE55F35B}"/>
              </a:ext>
            </a:extLst>
          </p:cNvPr>
          <p:cNvSpPr txBox="1"/>
          <p:nvPr/>
        </p:nvSpPr>
        <p:spPr>
          <a:xfrm>
            <a:off x="7098384" y="4106451"/>
            <a:ext cx="78981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7A4D51-ED4E-0FF3-A05F-D5E542F94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65401"/>
              </p:ext>
            </p:extLst>
          </p:nvPr>
        </p:nvGraphicFramePr>
        <p:xfrm>
          <a:off x="7650409" y="3721526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61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ED975-1E05-B318-03BB-ED1213FF8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D9-0996-71E1-CE92-90FDBCE1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B70D-F579-155C-FD6B-727CCCFB9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Implementing </a:t>
            </a:r>
            <a:r>
              <a:rPr lang="en-US" b="1" dirty="0" err="1">
                <a:solidFill>
                  <a:srgbClr val="EE8A64"/>
                </a:solidFill>
                <a:latin typeface="Consolas" panose="020B0609020204030204" pitchFamily="49" charset="0"/>
              </a:rPr>
              <a:t>ArrayList</a:t>
            </a:r>
            <a:endParaRPr lang="en-US" b="1" dirty="0">
              <a:solidFill>
                <a:srgbClr val="EE8A6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EEB9537-B06B-0DD6-B55A-455CCE63ED87}"/>
              </a:ext>
            </a:extLst>
          </p:cNvPr>
          <p:cNvSpPr/>
          <p:nvPr/>
        </p:nvSpPr>
        <p:spPr>
          <a:xfrm rot="10800000">
            <a:off x="5179607" y="27796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716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96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61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7900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4D22-2D4C-4789-9B03-8A7FDCAC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C577-68D8-4BC7-B753-009897A9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feedback will be released today</a:t>
            </a:r>
          </a:p>
          <a:p>
            <a:r>
              <a:rPr lang="en-US" dirty="0"/>
              <a:t>Programming Assignment 0 due Wed Jul 9 at 11:59pm!</a:t>
            </a:r>
          </a:p>
          <a:p>
            <a:pPr lvl="1"/>
            <a:r>
              <a:rPr lang="en-US" dirty="0"/>
              <a:t>See generic </a:t>
            </a:r>
            <a:r>
              <a:rPr lang="en-US" dirty="0">
                <a:hlinkClick r:id="rId2"/>
              </a:rPr>
              <a:t>Programming Assignment rubric </a:t>
            </a:r>
            <a:r>
              <a:rPr lang="en-US" dirty="0"/>
              <a:t>posted on website </a:t>
            </a:r>
          </a:p>
          <a:p>
            <a:r>
              <a:rPr lang="en-US" dirty="0">
                <a:hlinkClick r:id="rId3"/>
              </a:rPr>
              <a:t>Resubmission Cycle 0 open</a:t>
            </a:r>
            <a:r>
              <a:rPr lang="en-US" dirty="0"/>
              <a:t>, closes on Fri (April 18)</a:t>
            </a:r>
          </a:p>
          <a:p>
            <a:pPr lvl="1"/>
            <a:r>
              <a:rPr lang="en-US" dirty="0"/>
              <a:t>Normally resubmissions will be open Mon – Fri each week</a:t>
            </a:r>
          </a:p>
          <a:p>
            <a:r>
              <a:rPr lang="en-US" dirty="0"/>
              <a:t>Creative Project 1 will be released tomorrow, Thurs April 17</a:t>
            </a:r>
          </a:p>
          <a:p>
            <a:pPr lvl="1"/>
            <a:r>
              <a:rPr lang="en-US"/>
              <a:t>Focused on design and implementation of data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942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3871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303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149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9" grpId="0" animBg="1"/>
      <p:bldP spid="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470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0192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Interface v.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17968" y="14414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72749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83905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76486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Integrating reflections to in-class components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50DD-9E5B-0B55-E551-DFB83B61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2DDA-F3ED-D303-DFA3-CB0DBE4B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D6B3-F16E-E598-E9D5-2DDCE795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EE8A64"/>
                </a:solidFill>
              </a:rPr>
              <a:t>Interface vs. Implementation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ArrayList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B1BE07A-0EAC-28B1-CE0F-8EEC81C830F4}"/>
              </a:ext>
            </a:extLst>
          </p:cNvPr>
          <p:cNvSpPr/>
          <p:nvPr/>
        </p:nvSpPr>
        <p:spPr>
          <a:xfrm rot="10800000">
            <a:off x="5558145" y="21254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A8A-4932-79DD-78D0-02EE78DA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versus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E59C-D0CD-2ACF-AEB5-AF3EA9086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Interface: what something </a:t>
            </a:r>
            <a:r>
              <a:rPr lang="en-US" i="1" dirty="0"/>
              <a:t>should </a:t>
            </a:r>
            <a:r>
              <a:rPr lang="en-US" dirty="0"/>
              <a:t>do</a:t>
            </a:r>
          </a:p>
          <a:p>
            <a:endParaRPr lang="en-US" dirty="0"/>
          </a:p>
          <a:p>
            <a:r>
              <a:rPr lang="en-US" dirty="0"/>
              <a:t>Implementation:</a:t>
            </a:r>
            <a:r>
              <a:rPr lang="en-US" i="1" dirty="0"/>
              <a:t> how</a:t>
            </a:r>
            <a:r>
              <a:rPr lang="en-US" dirty="0"/>
              <a:t> something is done</a:t>
            </a:r>
          </a:p>
          <a:p>
            <a:endParaRPr lang="en-US" dirty="0"/>
          </a:p>
          <a:p>
            <a:r>
              <a:rPr lang="en-US" dirty="0"/>
              <a:t>These are different!</a:t>
            </a:r>
          </a:p>
          <a:p>
            <a:endParaRPr lang="en-US" dirty="0"/>
          </a:p>
          <a:p>
            <a:r>
              <a:rPr lang="en-US" dirty="0"/>
              <a:t>Big theme of CSE 123: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choose between different implementations of same interface</a:t>
            </a:r>
          </a:p>
        </p:txBody>
      </p:sp>
    </p:spTree>
    <p:extLst>
      <p:ext uri="{BB962C8B-B14F-4D97-AF65-F5344CB8AC3E}">
        <p14:creationId xmlns:p14="http://schemas.microsoft.com/office/powerpoint/2010/main" val="350754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C3C6-EA93-497C-C306-9E081FC5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4D3-27CB-2796-3F04-09A2D964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versus Implementor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A0DEAC-3086-1AE7-DBF8-297DD2947A9B}"/>
              </a:ext>
            </a:extLst>
          </p:cNvPr>
          <p:cNvGrpSpPr/>
          <p:nvPr/>
        </p:nvGrpSpPr>
        <p:grpSpPr>
          <a:xfrm>
            <a:off x="1663149" y="4164496"/>
            <a:ext cx="848139" cy="1781589"/>
            <a:chOff x="1245705" y="2276062"/>
            <a:chExt cx="848139" cy="17815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B05EE7-024F-FBDD-0DE9-1028DBDAEFD8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D499CE1-53B2-5FCD-E3FA-AEA66DD8437C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E29C53-C148-2C15-4836-3E054ED8002B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BEFE55-7D08-9D31-36D9-9499BED96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98CFEE-443A-8896-16E2-C36C9B61EE63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1C0B19-92A3-01D9-D9AF-0F2D8AFEA9FD}"/>
              </a:ext>
            </a:extLst>
          </p:cNvPr>
          <p:cNvSpPr txBox="1"/>
          <p:nvPr/>
        </p:nvSpPr>
        <p:spPr>
          <a:xfrm>
            <a:off x="1716157" y="6148886"/>
            <a:ext cx="904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Client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317E00-5EC2-5AE4-B300-D06A31BC6BAE}"/>
              </a:ext>
            </a:extLst>
          </p:cNvPr>
          <p:cNvGrpSpPr/>
          <p:nvPr/>
        </p:nvGrpSpPr>
        <p:grpSpPr>
          <a:xfrm>
            <a:off x="8524462" y="4164496"/>
            <a:ext cx="848139" cy="1781589"/>
            <a:chOff x="1245705" y="2276062"/>
            <a:chExt cx="848139" cy="178158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485680-4B1A-26E3-ADAF-05DEFBA8D793}"/>
                </a:ext>
              </a:extLst>
            </p:cNvPr>
            <p:cNvSpPr/>
            <p:nvPr/>
          </p:nvSpPr>
          <p:spPr>
            <a:xfrm>
              <a:off x="1421297" y="2276062"/>
              <a:ext cx="496956" cy="4969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672EFE-F183-E98E-7825-E04E4D8E9055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1669774" y="2773018"/>
              <a:ext cx="1" cy="1103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ECA2C9-96A5-8326-6942-9BC19D56CE47}"/>
                </a:ext>
              </a:extLst>
            </p:cNvPr>
            <p:cNvCxnSpPr>
              <a:cxnSpLocks/>
            </p:cNvCxnSpPr>
            <p:nvPr/>
          </p:nvCxnSpPr>
          <p:spPr>
            <a:xfrm>
              <a:off x="1663146" y="3848929"/>
              <a:ext cx="238540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7E9182-0227-67E0-0D97-CDD4118AFE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1297" y="3841474"/>
              <a:ext cx="248477" cy="2087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8CD29F-C010-8747-81CC-45EEEABBDAB0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5" y="3056283"/>
              <a:ext cx="84813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756AE3-B939-C1FD-E592-48B8C0178361}"/>
              </a:ext>
            </a:extLst>
          </p:cNvPr>
          <p:cNvSpPr txBox="1"/>
          <p:nvPr/>
        </p:nvSpPr>
        <p:spPr>
          <a:xfrm>
            <a:off x="8131721" y="6148886"/>
            <a:ext cx="18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Implementor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E5FA48B-0252-36CC-1F86-AE07FF717BB4}"/>
              </a:ext>
            </a:extLst>
          </p:cNvPr>
          <p:cNvSpPr/>
          <p:nvPr/>
        </p:nvSpPr>
        <p:spPr>
          <a:xfrm>
            <a:off x="1333500" y="2453184"/>
            <a:ext cx="163995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Client Code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400DEFD-BA9E-D987-5804-1F363A5FD253}"/>
              </a:ext>
            </a:extLst>
          </p:cNvPr>
          <p:cNvSpPr/>
          <p:nvPr/>
        </p:nvSpPr>
        <p:spPr>
          <a:xfrm>
            <a:off x="8187360" y="2489753"/>
            <a:ext cx="1986166" cy="6659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37AE97-3427-A9D2-D457-4B3BECF66200}"/>
              </a:ext>
            </a:extLst>
          </p:cNvPr>
          <p:cNvCxnSpPr>
            <a:cxnSpLocks/>
          </p:cNvCxnSpPr>
          <p:nvPr/>
        </p:nvCxnSpPr>
        <p:spPr>
          <a:xfrm>
            <a:off x="3294615" y="2767859"/>
            <a:ext cx="4571586" cy="36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0C7042E-69A8-0320-AD65-4A93C40A001A}"/>
              </a:ext>
            </a:extLst>
          </p:cNvPr>
          <p:cNvSpPr txBox="1"/>
          <p:nvPr/>
        </p:nvSpPr>
        <p:spPr>
          <a:xfrm>
            <a:off x="3670589" y="225892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7B2B34-C327-C6A4-0448-CB708752B62F}"/>
              </a:ext>
            </a:extLst>
          </p:cNvPr>
          <p:cNvCxnSpPr/>
          <p:nvPr/>
        </p:nvCxnSpPr>
        <p:spPr>
          <a:xfrm>
            <a:off x="5580408" y="1888435"/>
            <a:ext cx="0" cy="427689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87597D2-5C1B-E793-2B52-B8826C9B6244}"/>
              </a:ext>
            </a:extLst>
          </p:cNvPr>
          <p:cNvSpPr txBox="1"/>
          <p:nvPr/>
        </p:nvSpPr>
        <p:spPr>
          <a:xfrm rot="16200000">
            <a:off x="4703191" y="4646213"/>
            <a:ext cx="1199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06295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86265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+mn-lt"/>
                        </a:rPr>
                        <a:t>java.util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15430</TotalTime>
  <Words>2199</Words>
  <Application>Microsoft Macintosh PowerPoint</Application>
  <PresentationFormat>Widescreen</PresentationFormat>
  <Paragraphs>578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System Font Regular</vt:lpstr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CSE 373 Summer 2020</vt:lpstr>
      <vt:lpstr>Implementing Data Structures; ArrayIntList</vt:lpstr>
      <vt:lpstr>Announcements</vt:lpstr>
      <vt:lpstr>Lecture Outline</vt:lpstr>
      <vt:lpstr>Revisiting Reflections</vt:lpstr>
      <vt:lpstr>Lecture Outline</vt:lpstr>
      <vt:lpstr>Interface versus Implementation</vt:lpstr>
      <vt:lpstr>Client versus Implementor</vt:lpstr>
      <vt:lpstr>Arrays vs. ArrayLists</vt:lpstr>
      <vt:lpstr>Implementing Data Structures</vt:lpstr>
      <vt:lpstr>Lecture Outline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ziyin</cp:lastModifiedBy>
  <cp:revision>324</cp:revision>
  <cp:lastPrinted>2022-09-27T21:33:44Z</cp:lastPrinted>
  <dcterms:created xsi:type="dcterms:W3CDTF">2020-06-13T06:27:42Z</dcterms:created>
  <dcterms:modified xsi:type="dcterms:W3CDTF">2025-07-07T20:18:50Z</dcterms:modified>
</cp:coreProperties>
</file>