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24" r:id="rId3"/>
    <p:sldId id="952" r:id="rId4"/>
    <p:sldId id="951" r:id="rId5"/>
    <p:sldId id="925" r:id="rId6"/>
    <p:sldId id="927" r:id="rId7"/>
    <p:sldId id="949" r:id="rId8"/>
    <p:sldId id="931" r:id="rId9"/>
    <p:sldId id="932" r:id="rId10"/>
    <p:sldId id="933" r:id="rId11"/>
    <p:sldId id="950" r:id="rId12"/>
    <p:sldId id="935" r:id="rId13"/>
    <p:sldId id="934" r:id="rId14"/>
    <p:sldId id="928" r:id="rId15"/>
    <p:sldId id="926" r:id="rId16"/>
    <p:sldId id="939" r:id="rId17"/>
    <p:sldId id="940" r:id="rId18"/>
    <p:sldId id="941" r:id="rId19"/>
    <p:sldId id="942" r:id="rId20"/>
    <p:sldId id="943" r:id="rId21"/>
    <p:sldId id="944" r:id="rId22"/>
    <p:sldId id="945" r:id="rId23"/>
    <p:sldId id="946" r:id="rId24"/>
    <p:sldId id="947" r:id="rId25"/>
    <p:sldId id="92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324"/>
            <p14:sldId id="952"/>
            <p14:sldId id="951"/>
            <p14:sldId id="925"/>
            <p14:sldId id="927"/>
            <p14:sldId id="949"/>
            <p14:sldId id="931"/>
            <p14:sldId id="932"/>
            <p14:sldId id="933"/>
            <p14:sldId id="950"/>
            <p14:sldId id="935"/>
            <p14:sldId id="934"/>
            <p14:sldId id="928"/>
            <p14:sldId id="926"/>
            <p14:sldId id="939"/>
            <p14:sldId id="940"/>
            <p14:sldId id="941"/>
            <p14:sldId id="942"/>
            <p14:sldId id="943"/>
            <p14:sldId id="944"/>
            <p14:sldId id="945"/>
            <p14:sldId id="946"/>
            <p14:sldId id="947"/>
            <p14:sldId id="9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000000"/>
    <a:srgbClr val="CCFF99"/>
    <a:srgbClr val="92D050"/>
    <a:srgbClr val="90EC34"/>
    <a:srgbClr val="0FB9B1"/>
    <a:srgbClr val="54A0FF"/>
    <a:srgbClr val="FAFAFA"/>
    <a:srgbClr val="F5F5F5"/>
    <a:srgbClr val="EF5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67" autoAdjust="0"/>
    <p:restoredTop sz="91361"/>
  </p:normalViewPr>
  <p:slideViewPr>
    <p:cSldViewPr snapToGrid="0" snapToObjects="1">
      <p:cViewPr varScale="1">
        <p:scale>
          <a:sx n="110" d="100"/>
          <a:sy n="110" d="100"/>
        </p:scale>
        <p:origin x="208" y="47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8/4/25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D55374-A44F-4282-8961-EC21502172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5523" y="305990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0EA13A-CCA5-44F2-ACC5-0BFB614674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5523" y="305990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Summer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12: Recursive Backtracking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Exhaustive 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41170"/>
            <a:ext cx="4476805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8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your favorite 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rainy day activity?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0ADC3D91-8787-4039-B8B9-D97DAC0D3291}"/>
              </a:ext>
            </a:extLst>
          </p:cNvPr>
          <p:cNvSpPr txBox="1"/>
          <p:nvPr/>
        </p:nvSpPr>
        <p:spPr>
          <a:xfrm>
            <a:off x="6819080" y="340184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F8014AC3-060E-4615-A980-60BB2005E14C}"/>
              </a:ext>
            </a:extLst>
          </p:cNvPr>
          <p:cNvSpPr txBox="1"/>
          <p:nvPr/>
        </p:nvSpPr>
        <p:spPr>
          <a:xfrm>
            <a:off x="8957325" y="3396474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Ziao Yin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44071D-55F7-41BE-B4F5-7F1D7A823D95}"/>
              </a:ext>
            </a:extLst>
          </p:cNvPr>
          <p:cNvCxnSpPr/>
          <p:nvPr/>
        </p:nvCxnSpPr>
        <p:spPr>
          <a:xfrm>
            <a:off x="7542720" y="328658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269C7401-D9F6-467E-9072-97B2B42D27BC}"/>
              </a:ext>
            </a:extLst>
          </p:cNvPr>
          <p:cNvSpPr txBox="1"/>
          <p:nvPr/>
        </p:nvSpPr>
        <p:spPr>
          <a:xfrm>
            <a:off x="7193694" y="4086626"/>
            <a:ext cx="7806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B89706-5468-F3A7-1D40-B4A69673F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693436"/>
              </p:ext>
            </p:extLst>
          </p:nvPr>
        </p:nvGraphicFramePr>
        <p:xfrm>
          <a:off x="7650409" y="3897018"/>
          <a:ext cx="4467485" cy="2706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97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58766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28228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126013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605431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005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Let’s say we want to crack the password of a 4 digit combination lock</a:t>
            </a:r>
          </a:p>
          <a:p>
            <a:pPr lvl="1"/>
            <a:endParaRPr lang="en-US" b="1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91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48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Now, what if we knew the sum of all digits was 5?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35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Now, what if we knew the sum of all digits was 5?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588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Exhaustive Search Pattern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public static void search(input)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search(input, “”);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search(input, String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(base case)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b="1" dirty="0">
                <a:latin typeface="Consolas" panose="020B0609020204030204" pitchFamily="49" charset="0"/>
                <a:cs typeface="Arial" panose="020B0604020202020204" pitchFamily="34" charset="0"/>
              </a:rPr>
              <a:t>else if (not dead end)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(each option)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search(input,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+ option);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67278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1289E-AFE8-42C0-8E58-53F37A6B9545}"/>
              </a:ext>
            </a:extLst>
          </p:cNvPr>
          <p:cNvSpPr txBox="1"/>
          <p:nvPr/>
        </p:nvSpPr>
        <p:spPr>
          <a:xfrm>
            <a:off x="1006910" y="3968522"/>
            <a:ext cx="49808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String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+ 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8737675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8888206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8532684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837FB-89E0-4482-9F4A-952B077D4A57}"/>
              </a:ext>
            </a:extLst>
          </p:cNvPr>
          <p:cNvSpPr txBox="1"/>
          <p:nvPr/>
        </p:nvSpPr>
        <p:spPr>
          <a:xfrm>
            <a:off x="7962363" y="5269293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00DB502-AF46-4C17-ABE9-36AA1C21E5CC}"/>
              </a:ext>
            </a:extLst>
          </p:cNvPr>
          <p:cNvSpPr/>
          <p:nvPr/>
        </p:nvSpPr>
        <p:spPr>
          <a:xfrm>
            <a:off x="8084572" y="5598000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D9B1E8-15C4-4D00-B875-4E432BB7F9D4}"/>
              </a:ext>
            </a:extLst>
          </p:cNvPr>
          <p:cNvSpPr/>
          <p:nvPr/>
        </p:nvSpPr>
        <p:spPr>
          <a:xfrm>
            <a:off x="7757372" y="5212559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6A351A-EC69-48A3-89F3-654374B89BF0}"/>
              </a:ext>
            </a:extLst>
          </p:cNvPr>
          <p:cNvSpPr txBox="1"/>
          <p:nvPr/>
        </p:nvSpPr>
        <p:spPr>
          <a:xfrm>
            <a:off x="9522997" y="5269293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EBD17DC-5574-4348-9B32-86133C2FB848}"/>
              </a:ext>
            </a:extLst>
          </p:cNvPr>
          <p:cNvSpPr/>
          <p:nvPr/>
        </p:nvSpPr>
        <p:spPr>
          <a:xfrm>
            <a:off x="9654065" y="5598000"/>
            <a:ext cx="61111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F8CD34-9102-4999-8825-4B4445EF5312}"/>
              </a:ext>
            </a:extLst>
          </p:cNvPr>
          <p:cNvSpPr/>
          <p:nvPr/>
        </p:nvSpPr>
        <p:spPr>
          <a:xfrm>
            <a:off x="9318006" y="5212559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4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10" grpId="0" animBg="1"/>
      <p:bldP spid="11" grpId="0"/>
      <p:bldP spid="11" grpId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723325" y="4792240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[]</a:t>
            </a:r>
          </a:p>
        </p:txBody>
      </p:sp>
    </p:spTree>
    <p:extLst>
      <p:ext uri="{BB962C8B-B14F-4D97-AF65-F5344CB8AC3E}">
        <p14:creationId xmlns:p14="http://schemas.microsoft.com/office/powerpoint/2010/main" val="304454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32312" y="4806486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[‘0’]</a:t>
            </a:r>
          </a:p>
        </p:txBody>
      </p:sp>
    </p:spTree>
    <p:extLst>
      <p:ext uri="{BB962C8B-B14F-4D97-AF65-F5344CB8AC3E}">
        <p14:creationId xmlns:p14="http://schemas.microsoft.com/office/powerpoint/2010/main" val="2092261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32312" y="4806486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[‘0’]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330AAB-3A64-4B17-97CB-E98E8FEBB5E5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7405241" y="5053850"/>
            <a:ext cx="2949135" cy="8085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72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32312" y="4806486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[‘0’]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6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00522" cy="5107172"/>
          </a:xfrm>
        </p:spPr>
        <p:txBody>
          <a:bodyPr>
            <a:normAutofit/>
          </a:bodyPr>
          <a:lstStyle/>
          <a:p>
            <a:r>
              <a:rPr lang="en-US" dirty="0"/>
              <a:t>Creative Project 3 is out, due Wednesday, Aug 13</a:t>
            </a:r>
          </a:p>
          <a:p>
            <a:pPr lvl="1"/>
            <a:r>
              <a:rPr lang="en-US" dirty="0"/>
              <a:t>Focused on binary trees! </a:t>
            </a:r>
          </a:p>
          <a:p>
            <a:r>
              <a:rPr lang="en-US" dirty="0"/>
              <a:t>Resubmission Cycle 4 closes tonight (Friday, Aug 8)</a:t>
            </a:r>
          </a:p>
          <a:p>
            <a:pPr lvl="1"/>
            <a:r>
              <a:rPr lang="en-US" b="1" i="1" u="sng" dirty="0">
                <a:solidFill>
                  <a:schemeClr val="accent2"/>
                </a:solidFill>
              </a:rPr>
              <a:t>C1</a:t>
            </a:r>
            <a:r>
              <a:rPr lang="en-US" dirty="0"/>
              <a:t>, P1, P2 eligible 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706490" y="4792240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95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20993" y="479224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[‘1’]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20993" y="479224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[‘1’]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312E56-6B3F-43E8-8DCC-9D3607CC45BC}"/>
              </a:ext>
            </a:extLst>
          </p:cNvPr>
          <p:cNvSpPr txBox="1"/>
          <p:nvPr/>
        </p:nvSpPr>
        <p:spPr>
          <a:xfrm>
            <a:off x="8564888" y="527015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EDD49A-91F4-4B19-94B1-194F94C7C3D9}"/>
              </a:ext>
            </a:extLst>
          </p:cNvPr>
          <p:cNvSpPr/>
          <p:nvPr/>
        </p:nvSpPr>
        <p:spPr>
          <a:xfrm>
            <a:off x="8687097" y="5598863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08386D-D44E-46DF-A47F-250213666855}"/>
              </a:ext>
            </a:extLst>
          </p:cNvPr>
          <p:cNvSpPr/>
          <p:nvPr/>
        </p:nvSpPr>
        <p:spPr>
          <a:xfrm>
            <a:off x="8359897" y="521342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DE63F8-0CA7-48FC-9D7D-59AF6E23D98A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8989536" y="5053850"/>
            <a:ext cx="1364840" cy="8368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49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20993" y="479224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[‘1’]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312E56-6B3F-43E8-8DCC-9D3607CC45BC}"/>
              </a:ext>
            </a:extLst>
          </p:cNvPr>
          <p:cNvSpPr txBox="1"/>
          <p:nvPr/>
        </p:nvSpPr>
        <p:spPr>
          <a:xfrm>
            <a:off x="8564888" y="527015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EDD49A-91F4-4B19-94B1-194F94C7C3D9}"/>
              </a:ext>
            </a:extLst>
          </p:cNvPr>
          <p:cNvSpPr/>
          <p:nvPr/>
        </p:nvSpPr>
        <p:spPr>
          <a:xfrm>
            <a:off x="8687097" y="5598863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08386D-D44E-46DF-A47F-250213666855}"/>
              </a:ext>
            </a:extLst>
          </p:cNvPr>
          <p:cNvSpPr/>
          <p:nvPr/>
        </p:nvSpPr>
        <p:spPr>
          <a:xfrm>
            <a:off x="8359897" y="521342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0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706490" y="4792240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312E56-6B3F-43E8-8DCC-9D3607CC45BC}"/>
              </a:ext>
            </a:extLst>
          </p:cNvPr>
          <p:cNvSpPr txBox="1"/>
          <p:nvPr/>
        </p:nvSpPr>
        <p:spPr>
          <a:xfrm>
            <a:off x="8564888" y="527015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EDD49A-91F4-4B19-94B1-194F94C7C3D9}"/>
              </a:ext>
            </a:extLst>
          </p:cNvPr>
          <p:cNvSpPr/>
          <p:nvPr/>
        </p:nvSpPr>
        <p:spPr>
          <a:xfrm>
            <a:off x="8687097" y="5598863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08386D-D44E-46DF-A47F-250213666855}"/>
              </a:ext>
            </a:extLst>
          </p:cNvPr>
          <p:cNvSpPr/>
          <p:nvPr/>
        </p:nvSpPr>
        <p:spPr>
          <a:xfrm>
            <a:off x="8359897" y="521342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86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 Pattern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search(input, </a:t>
            </a:r>
            <a:r>
              <a:rPr lang="en-US" sz="24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4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(base case) {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sz="2400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sz="2400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sz="2400" b="1" dirty="0">
                <a:latin typeface="Consolas" panose="020B0609020204030204" pitchFamily="49" charset="0"/>
                <a:cs typeface="Arial" panose="020B0604020202020204" pitchFamily="34" charset="0"/>
              </a:rPr>
              <a:t>else if (not dead end)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{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(each option) {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</a:t>
            </a:r>
            <a:r>
              <a:rPr lang="en-US" sz="2400" b="1" u="sng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		// Choose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search(input,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			// Explore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</a:t>
            </a:r>
            <a:r>
              <a:rPr lang="en-US" sz="2400" b="1" u="sng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400" b="1" u="sng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//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Unchoose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2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Search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055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We suppose we want to explore the space of all possible solutions…</a:t>
            </a: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So what do we do? 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We “exhaustively search” through every possibility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We need some sort of plan or process to follow to do this programmatically 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What do we need? Recursion + some kind of accumulator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public / private pair</a:t>
            </a:r>
          </a:p>
        </p:txBody>
      </p:sp>
    </p:spTree>
    <p:extLst>
      <p:ext uri="{BB962C8B-B14F-4D97-AF65-F5344CB8AC3E}">
        <p14:creationId xmlns:p14="http://schemas.microsoft.com/office/powerpoint/2010/main" val="265635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EC3304-C09D-45EB-8E25-06102F11F3A1}"/>
              </a:ext>
            </a:extLst>
          </p:cNvPr>
          <p:cNvSpPr txBox="1"/>
          <p:nvPr/>
        </p:nvSpPr>
        <p:spPr>
          <a:xfrm>
            <a:off x="5803977" y="2494336"/>
            <a:ext cx="59901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("");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");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");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");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5" name="Picture 2" descr="Decision tree for all decisions that lead to all possible 3-digit combinations of 1, 2, and 3">
            <a:extLst>
              <a:ext uri="{FF2B5EF4-FFF2-40B4-BE49-F238E27FC236}">
                <a16:creationId xmlns:a16="http://schemas.microsoft.com/office/drawing/2014/main" id="{932D1FEE-6379-4119-897A-958385837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81" y="1132574"/>
            <a:ext cx="10124237" cy="13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B6BC692-C931-4FD7-B0FF-AD6151FE4AC5}"/>
              </a:ext>
            </a:extLst>
          </p:cNvPr>
          <p:cNvSpPr txBox="1">
            <a:spLocks/>
          </p:cNvSpPr>
          <p:nvPr/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Tracing through </a:t>
            </a:r>
            <a:r>
              <a:rPr lang="en-US" dirty="0" err="1"/>
              <a:t>printNums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1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Visual we use to help understand what our process is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Visualization tool, not a 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If you can draw a decision tree, you can implement exhaustive search</a:t>
            </a: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Can glean important information</a:t>
            </a:r>
          </a:p>
          <a:p>
            <a:pPr lvl="1"/>
            <a:r>
              <a:rPr lang="en-US" b="1" dirty="0">
                <a:solidFill>
                  <a:srgbClr val="92D050"/>
                </a:solidFill>
                <a:cs typeface="Arial" panose="020B0604020202020204" pitchFamily="34" charset="0"/>
              </a:rPr>
              <a:t>Base case (end nodes)</a:t>
            </a:r>
          </a:p>
          <a:p>
            <a:pPr lvl="1"/>
            <a:r>
              <a:rPr lang="en-US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Recursive case (middle nodes)</a:t>
            </a:r>
          </a:p>
          <a:p>
            <a:pPr lvl="1"/>
            <a:r>
              <a:rPr lang="en-US" b="1" dirty="0">
                <a:cs typeface="Arial" panose="020B0604020202020204" pitchFamily="34" charset="0"/>
              </a:rPr>
              <a:t>“Dead end” case (more on this later…)</a:t>
            </a: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pic>
        <p:nvPicPr>
          <p:cNvPr id="1026" name="Picture 2" descr="Decision tree for all decisions that lead to all possible 3-digit combinations of 1, 2, and 3">
            <a:extLst>
              <a:ext uri="{FF2B5EF4-FFF2-40B4-BE49-F238E27FC236}">
                <a16:creationId xmlns:a16="http://schemas.microsoft.com/office/drawing/2014/main" id="{FAAD4270-1222-41B8-86B0-D4F7CE568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81" y="2966856"/>
            <a:ext cx="10124237" cy="13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6044CE-38E6-4FC0-9428-A038B3692871}"/>
              </a:ext>
            </a:extLst>
          </p:cNvPr>
          <p:cNvSpPr/>
          <p:nvPr/>
        </p:nvSpPr>
        <p:spPr>
          <a:xfrm>
            <a:off x="921715" y="4072412"/>
            <a:ext cx="10358323" cy="319888"/>
          </a:xfrm>
          <a:prstGeom prst="roundRect">
            <a:avLst/>
          </a:prstGeom>
          <a:solidFill>
            <a:srgbClr val="90EC3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E33DF8-536A-43EF-B827-0FC490042DA7}"/>
              </a:ext>
            </a:extLst>
          </p:cNvPr>
          <p:cNvSpPr/>
          <p:nvPr/>
        </p:nvSpPr>
        <p:spPr>
          <a:xfrm>
            <a:off x="1513755" y="3319503"/>
            <a:ext cx="2504995" cy="689226"/>
          </a:xfrm>
          <a:prstGeom prst="roundRect">
            <a:avLst/>
          </a:prstGeom>
          <a:solidFill>
            <a:schemeClr val="accent5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Search Pattern (search)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public static void search(input)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search(input, "");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search(input, String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(base case)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else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(each option)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search(input,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+ option);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3773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343BC-D801-23CF-3668-E1B8911FF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7D155-0438-5C58-A803-FCA1AA315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Search Pattern (</a:t>
            </a:r>
            <a:r>
              <a:rPr lang="en-US" dirty="0" err="1"/>
              <a:t>printNums</a:t>
            </a:r>
            <a:r>
              <a:rPr lang="en-US" dirty="0"/>
              <a:t>)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D736304-5401-BC14-8B68-A4A5ECB0E28A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public static void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printNums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printNums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("");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printNums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(String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soFar.length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() == 3)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else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(int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= 1;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&lt;= 3;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++)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printNums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+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1359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Let’s say we want to crack the password of a 4 digit combination lock</a:t>
            </a:r>
          </a:p>
          <a:p>
            <a:pPr lvl="1"/>
            <a:endParaRPr lang="en-US" b="1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31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Let’s say we want to crack the password of a 4 digit combination lock</a:t>
            </a:r>
          </a:p>
          <a:p>
            <a:pPr lvl="1"/>
            <a:endParaRPr lang="en-US" b="1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468358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33002</TotalTime>
  <Words>2318</Words>
  <Application>Microsoft Macintosh PowerPoint</Application>
  <PresentationFormat>Widescreen</PresentationFormat>
  <Paragraphs>530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System Font Regular</vt:lpstr>
      <vt:lpstr>Arial</vt:lpstr>
      <vt:lpstr>Calibri</vt:lpstr>
      <vt:lpstr>Consolas</vt:lpstr>
      <vt:lpstr>Montserrat</vt:lpstr>
      <vt:lpstr>Montserrat ExtraBold</vt:lpstr>
      <vt:lpstr>Montserrat SemiBold</vt:lpstr>
      <vt:lpstr>CSE 373 Summer 2020</vt:lpstr>
      <vt:lpstr>Exhaustive Search</vt:lpstr>
      <vt:lpstr>Announcements</vt:lpstr>
      <vt:lpstr>Exhaustive Search</vt:lpstr>
      <vt:lpstr>PowerPoint Presentation</vt:lpstr>
      <vt:lpstr>Decision Trees</vt:lpstr>
      <vt:lpstr>Exhaustive Search Pattern (search)</vt:lpstr>
      <vt:lpstr>Exhaustive Search Pattern (printNums)</vt:lpstr>
      <vt:lpstr>Password Cracker</vt:lpstr>
      <vt:lpstr>Password Cracker</vt:lpstr>
      <vt:lpstr>Password Cracker</vt:lpstr>
      <vt:lpstr>PowerPoint Presentation</vt:lpstr>
      <vt:lpstr>Password Cracker</vt:lpstr>
      <vt:lpstr>Password Cracker</vt:lpstr>
      <vt:lpstr>Updated Exhaustive Search Pattern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 Pattern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ziyin</cp:lastModifiedBy>
  <cp:revision>507</cp:revision>
  <cp:lastPrinted>2022-09-27T21:33:44Z</cp:lastPrinted>
  <dcterms:created xsi:type="dcterms:W3CDTF">2020-06-13T06:27:42Z</dcterms:created>
  <dcterms:modified xsi:type="dcterms:W3CDTF">2025-08-04T19:17:05Z</dcterms:modified>
</cp:coreProperties>
</file>