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83" r:id="rId3"/>
    <p:sldId id="324" r:id="rId4"/>
    <p:sldId id="934" r:id="rId5"/>
    <p:sldId id="937" r:id="rId6"/>
    <p:sldId id="938" r:id="rId7"/>
    <p:sldId id="929" r:id="rId8"/>
    <p:sldId id="930" r:id="rId9"/>
    <p:sldId id="935" r:id="rId10"/>
    <p:sldId id="927" r:id="rId11"/>
    <p:sldId id="920" r:id="rId12"/>
    <p:sldId id="921" r:id="rId13"/>
    <p:sldId id="922" r:id="rId14"/>
    <p:sldId id="936" r:id="rId15"/>
    <p:sldId id="923" r:id="rId16"/>
    <p:sldId id="928" r:id="rId17"/>
    <p:sldId id="924" r:id="rId18"/>
    <p:sldId id="926" r:id="rId19"/>
    <p:sldId id="9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934"/>
            <p14:sldId id="937"/>
            <p14:sldId id="938"/>
            <p14:sldId id="929"/>
            <p14:sldId id="930"/>
            <p14:sldId id="935"/>
            <p14:sldId id="927"/>
            <p14:sldId id="920"/>
            <p14:sldId id="921"/>
            <p14:sldId id="922"/>
            <p14:sldId id="936"/>
            <p14:sldId id="923"/>
            <p14:sldId id="928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4" autoAdjust="0"/>
    <p:restoredTop sz="96197"/>
  </p:normalViewPr>
  <p:slideViewPr>
    <p:cSldViewPr snapToGrid="0" snapToObjects="1">
      <p:cViewPr varScale="1">
        <p:scale>
          <a:sx n="113" d="100"/>
          <a:sy n="113" d="100"/>
        </p:scale>
        <p:origin x="208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47BE2-9EF4-4097-9FE8-31974E8D47ED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6FA4-8F5F-447A-8D5B-4A60FD970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73D9-3E2A-4B8D-8DEC-2BC729149A17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E7688-D2A5-4949-9B8E-4E7991CC1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Binary Tree Modification;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 Modification; Binary Search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74235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English word?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page is it on in the dictionary?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147AA-6F8F-4462-955E-206917291B4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AFDBF69-DA5B-4C99-B05F-1A942043AEBD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52A6A071-A9BD-FCE4-153D-D6B4E53FC9F4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19E870B-FC13-5AE2-69B5-2662EB3F370D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10E402-2618-2593-D32A-F1C369362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75585"/>
              </p:ext>
            </p:extLst>
          </p:nvPr>
        </p:nvGraphicFramePr>
        <p:xfrm>
          <a:off x="7650409" y="3897018"/>
          <a:ext cx="436170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8771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4982659" y="15495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3640262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6354259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8079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44843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4097462" y="2330041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5763148" y="2330041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3265193" y="3632285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4420751" y="3632285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55226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71990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979864" y="3643237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135422" y="3643237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7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BST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</a:t>
            </a:r>
            <a:r>
              <a:rPr lang="en-US" dirty="0" err="1"/>
              <a:t>subBSTs</a:t>
            </a:r>
            <a:endParaRPr lang="en-US" dirty="0"/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00221"/>
            <a:ext cx="890943" cy="916573"/>
            <a:chOff x="8286993" y="1491448"/>
            <a:chExt cx="1294557" cy="1349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67825" y="1491448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0F766-F47A-4615-A1E4-7C5A87AF69CB}"/>
              </a:ext>
            </a:extLst>
          </p:cNvPr>
          <p:cNvSpPr txBox="1"/>
          <p:nvPr/>
        </p:nvSpPr>
        <p:spPr>
          <a:xfrm>
            <a:off x="7100758" y="3724849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&lt;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64579-FBA2-47F3-9D62-8A17F81B6CE6}"/>
              </a:ext>
            </a:extLst>
          </p:cNvPr>
          <p:cNvSpPr txBox="1"/>
          <p:nvPr/>
        </p:nvSpPr>
        <p:spPr>
          <a:xfrm>
            <a:off x="8098112" y="3718093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&gt; x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134DA-4747-40B2-B836-09BCEFB14DF0}"/>
              </a:ext>
            </a:extLst>
          </p:cNvPr>
          <p:cNvSpPr/>
          <p:nvPr/>
        </p:nvSpPr>
        <p:spPr>
          <a:xfrm>
            <a:off x="9762726" y="1943784"/>
            <a:ext cx="1894858" cy="1440814"/>
          </a:xfrm>
          <a:prstGeom prst="wedgeRoundRectCallout">
            <a:avLst>
              <a:gd name="adj1" fmla="val -37304"/>
              <a:gd name="adj2" fmla="val 666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BSTs in this class, we'll make the simplifying assumption of </a:t>
            </a:r>
            <a:r>
              <a:rPr lang="en-US" b="1" i="1" dirty="0"/>
              <a:t>no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CBF0-88A3-79BB-DD45-041EFE32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6925-C832-3F36-7F18-131878B6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E7D9-3983-7E4E-9264-D4B5DDF56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Modification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1A0BD8D7-84A0-43BF-289F-EEF7EF907C04}"/>
              </a:ext>
            </a:extLst>
          </p:cNvPr>
          <p:cNvSpPr/>
          <p:nvPr/>
        </p:nvSpPr>
        <p:spPr>
          <a:xfrm rot="10800000">
            <a:off x="3454786" y="40830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0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(1)</a:t>
            </a:r>
          </a:p>
        </p:txBody>
      </p:sp>
      <p:pic>
        <p:nvPicPr>
          <p:cNvPr id="1026" name="Picture 2" descr="Big O Cheat Sheet – Time Complexity Chart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 for balanced BST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2391859" y="25521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1049462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3763459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171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18935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1506662" y="3332684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172348" y="3332684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74393" y="4634928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1829951" y="4634928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29318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46082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389064" y="4645880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544622" y="4645880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8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(2)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27970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(3)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9455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147086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If your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Tree Modification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r>
              <a:rPr lang="en-US" dirty="0"/>
              <a:t>Creative Project 2 due today (8/6) at 11:59pm </a:t>
            </a:r>
          </a:p>
          <a:p>
            <a:r>
              <a:rPr lang="en-US" dirty="0"/>
              <a:t>Creative Project 3 out tomorrow, due Friday, 8/13 at 11:59pm</a:t>
            </a:r>
          </a:p>
          <a:p>
            <a:r>
              <a:rPr lang="en-US" dirty="0"/>
              <a:t>Resubmission Cycle 4 is open, due on Friday, 8/08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P1, P2 eligible </a:t>
            </a:r>
          </a:p>
          <a:p>
            <a:pPr lvl="1"/>
            <a:r>
              <a:rPr lang="en-US" dirty="0"/>
              <a:t>Reminder: In R7, all assignments will be eligible!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9C1C-9C8F-45DC-0B92-2FBD41C7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B8BE-26D9-D03B-9588-AEBE681B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A451-1818-F38E-2A4A-CFE24F7A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Binary Tree Modification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C02861CB-1CDE-A994-FC93-F6D77C6B11CF}"/>
              </a:ext>
            </a:extLst>
          </p:cNvPr>
          <p:cNvSpPr/>
          <p:nvPr/>
        </p:nvSpPr>
        <p:spPr>
          <a:xfrm rot="10800000">
            <a:off x="4922341" y="210752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1250-EEA3-0DFB-1EF3-AE50E383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1BA3-A748-2015-1DB5-6CE8014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linked lists, cannot modify nodes</a:t>
            </a:r>
          </a:p>
          <a:p>
            <a:pPr lvl="1"/>
            <a:r>
              <a:rPr lang="en-US" dirty="0"/>
              <a:t>Because data field is </a:t>
            </a:r>
            <a:r>
              <a:rPr lang="en-US" dirty="0">
                <a:latin typeface="Consolas" panose="020B0609020204030204" pitchFamily="49" charset="0"/>
              </a:rPr>
              <a:t>final</a:t>
            </a:r>
            <a:r>
              <a:rPr lang="en-US" dirty="0"/>
              <a:t> (there are good reasons for this)</a:t>
            </a:r>
          </a:p>
          <a:p>
            <a:r>
              <a:rPr lang="en-US" dirty="0"/>
              <a:t>Will need to create and insert new nodes</a:t>
            </a:r>
          </a:p>
          <a:p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  <a:r>
              <a:rPr lang="en-US" dirty="0"/>
              <a:t>, usually </a:t>
            </a:r>
            <a:r>
              <a:rPr lang="en-US" b="1" i="1" dirty="0"/>
              <a:t>3 times</a:t>
            </a:r>
          </a:p>
          <a:p>
            <a:pPr lvl="1"/>
            <a:r>
              <a:rPr lang="en-US" dirty="0"/>
              <a:t>overall root (in public method)</a:t>
            </a:r>
          </a:p>
          <a:p>
            <a:pPr lvl="1"/>
            <a:r>
              <a:rPr lang="en-US" dirty="0"/>
              <a:t>left subtree</a:t>
            </a:r>
          </a:p>
          <a:p>
            <a:pPr lvl="1"/>
            <a:r>
              <a:rPr lang="en-US" dirty="0"/>
              <a:t>right subtree</a:t>
            </a:r>
          </a:p>
          <a:p>
            <a:pPr lvl="1"/>
            <a:endParaRPr lang="en-US" dirty="0"/>
          </a:p>
          <a:p>
            <a:r>
              <a:rPr lang="en-US" dirty="0"/>
              <a:t>Order </a:t>
            </a:r>
            <a:r>
              <a:rPr lang="en-US"/>
              <a:t>might matter!</a:t>
            </a:r>
            <a:endParaRPr lang="en-US" dirty="0"/>
          </a:p>
          <a:p>
            <a:pPr lvl="1"/>
            <a:r>
              <a:rPr lang="en-US" dirty="0"/>
              <a:t>Does operation on root depend on children?</a:t>
            </a:r>
          </a:p>
        </p:txBody>
      </p:sp>
    </p:spTree>
    <p:extLst>
      <p:ext uri="{BB962C8B-B14F-4D97-AF65-F5344CB8AC3E}">
        <p14:creationId xmlns:p14="http://schemas.microsoft.com/office/powerpoint/2010/main" val="22411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672B-B9C5-A7C2-E530-46E51789F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6DB1-0087-B3C2-22AF-09697ACA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4EC5-2547-7EF6-9656-F1D6B99E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Modification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D462372-5851-DCB7-E00E-B36640C911FC}"/>
              </a:ext>
            </a:extLst>
          </p:cNvPr>
          <p:cNvSpPr/>
          <p:nvPr/>
        </p:nvSpPr>
        <p:spPr>
          <a:xfrm rot="10800000">
            <a:off x="4504652" y="2739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119365" y="1371600"/>
            <a:ext cx="7932100" cy="4699159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the dictionary, from the first to last word, </a:t>
            </a:r>
          </a:p>
          <a:p>
            <a:r>
              <a:rPr lang="en-US" dirty="0">
                <a:latin typeface="Consolas" panose="020B0609020204030204" pitchFamily="49" charset="0"/>
              </a:rPr>
              <a:t>        looking for target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search(dictionary,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there are no more words to look through</a:t>
            </a:r>
          </a:p>
          <a:p>
            <a:r>
              <a:rPr lang="en-US" dirty="0">
                <a:latin typeface="Consolas" panose="020B0609020204030204" pitchFamily="49" charset="0"/>
              </a:rPr>
              <a:t>        give up</a:t>
            </a:r>
          </a:p>
          <a:p>
            <a:r>
              <a:rPr lang="en-US" dirty="0">
                <a:latin typeface="Consolas" panose="020B0609020204030204" pitchFamily="49" charset="0"/>
              </a:rPr>
              <a:t>    else 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a midpoint between left and right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the word at that midpoint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target is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found it! 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target comes before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left, midpoint-1,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(target comes after that word)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midpoint 1, right, target)</a:t>
            </a:r>
          </a:p>
        </p:txBody>
      </p:sp>
    </p:spTree>
    <p:extLst>
      <p:ext uri="{BB962C8B-B14F-4D97-AF65-F5344CB8AC3E}">
        <p14:creationId xmlns:p14="http://schemas.microsoft.com/office/powerpoint/2010/main" val="184752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391311" y="1007485"/>
            <a:ext cx="7647376" cy="4086225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search(list, 0, </a:t>
            </a:r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 – 1, target)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search(list,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(left &gt; right):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-1</a:t>
            </a:r>
          </a:p>
          <a:p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r>
              <a:rPr lang="en-US" dirty="0">
                <a:latin typeface="Consolas" panose="020B0609020204030204" pitchFamily="49" charset="0"/>
              </a:rPr>
              <a:t>	 mid = (left + right) / 2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(target ==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mid;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(target &lt;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left, mid – 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mid + 1, right, target)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471E18-AC49-4E32-8384-1363CB1A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4675"/>
              </p:ext>
            </p:extLst>
          </p:nvPr>
        </p:nvGraphicFramePr>
        <p:xfrm>
          <a:off x="1310763" y="5572014"/>
          <a:ext cx="9570474" cy="1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86">
                  <a:extLst>
                    <a:ext uri="{9D8B030D-6E8A-4147-A177-3AD203B41FA5}">
                      <a16:colId xmlns:a16="http://schemas.microsoft.com/office/drawing/2014/main" val="104209290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8611303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352569492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35889465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429605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267809550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034942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1937755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6144467"/>
                    </a:ext>
                  </a:extLst>
                </a:gridCol>
              </a:tblGrid>
              <a:tr h="106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4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BEF51-FFA0-1E66-5CBC-66CB93A0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29E0-7794-37E5-F2B6-9F72E12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BBC71-256D-1F41-4F4E-31D2BD6C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Modification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1F84DCA5-DEFC-5660-E04B-2E1C393EC061}"/>
              </a:ext>
            </a:extLst>
          </p:cNvPr>
          <p:cNvSpPr/>
          <p:nvPr/>
        </p:nvSpPr>
        <p:spPr>
          <a:xfrm rot="10800000">
            <a:off x="54754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100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16644</TotalTime>
  <Words>1174</Words>
  <Application>Microsoft Macintosh PowerPoint</Application>
  <PresentationFormat>Widescreen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Binary Tree Modification; Binary Search Trees</vt:lpstr>
      <vt:lpstr>Lecture Outline</vt:lpstr>
      <vt:lpstr>Announcements</vt:lpstr>
      <vt:lpstr>Lecture Outline</vt:lpstr>
      <vt:lpstr>Modifying Binary Trees</vt:lpstr>
      <vt:lpstr>Lecture Outline</vt:lpstr>
      <vt:lpstr>Looking through a dictionary</vt:lpstr>
      <vt:lpstr>Binary Search</vt:lpstr>
      <vt:lpstr>Lecture Outline</vt:lpstr>
      <vt:lpstr>Example Tree: contains</vt:lpstr>
      <vt:lpstr>Binary Trees [Review]</vt:lpstr>
      <vt:lpstr>Binary Search Trees (BSTs)</vt:lpstr>
      <vt:lpstr>Why BSTs?</vt:lpstr>
      <vt:lpstr>Lecture Outline</vt:lpstr>
      <vt:lpstr>BSTs &amp; Runtime (1)</vt:lpstr>
      <vt:lpstr>Example Tree: contains for balanced BST</vt:lpstr>
      <vt:lpstr>BSTs &amp; Runtime (2)</vt:lpstr>
      <vt:lpstr>BSTs &amp; Runtime (3)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ziyin</cp:lastModifiedBy>
  <cp:revision>367</cp:revision>
  <cp:lastPrinted>2022-09-27T21:33:44Z</cp:lastPrinted>
  <dcterms:created xsi:type="dcterms:W3CDTF">2020-06-13T06:27:42Z</dcterms:created>
  <dcterms:modified xsi:type="dcterms:W3CDTF">2025-08-04T19:03:13Z</dcterms:modified>
</cp:coreProperties>
</file>